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ил Рязанов" initials="ДР" lastIdx="5" clrIdx="0">
    <p:extLst>
      <p:ext uri="{19B8F6BF-5375-455C-9EA6-DF929625EA0E}">
        <p15:presenceInfo xmlns:p15="http://schemas.microsoft.com/office/powerpoint/2012/main" userId="ffe94a66ca815b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4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E1ACB-0C78-4B3C-B583-63F1615840A9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4B4C-F1AB-4566-800F-DCE58AA7E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3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Презентация для краткого представления проекта </a:t>
            </a:r>
            <a:r>
              <a:rPr lang="en-US" dirty="0"/>
              <a:t>Smart Home System.</a:t>
            </a:r>
            <a:r>
              <a:rPr lang="ru-RU" dirty="0"/>
              <a:t> Для подробного ознакомления рекомендуется прочтение документации на </a:t>
            </a:r>
            <a:r>
              <a:rPr lang="ru-RU" dirty="0" err="1"/>
              <a:t>гитхабе</a:t>
            </a:r>
            <a:r>
              <a:rPr lang="ru-RU" dirty="0"/>
              <a:t>: </a:t>
            </a:r>
            <a:r>
              <a:rPr lang="en-US" dirty="0"/>
              <a:t>https://github.com/MrRyabena/SmartHomeSystem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4B4C-F1AB-4566-800F-DCE58AA7E0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5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4B4C-F1AB-4566-800F-DCE58AA7E0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6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22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92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952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49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55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13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2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00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98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02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68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FBA2-46D2-4FB1-B98C-7F1EDA543B4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30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tx2"/>
            </a:gs>
            <a:gs pos="100000">
              <a:schemeClr val="accent5">
                <a:lumMod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54E626C-4372-4967-99E7-A5734EBFE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813" y="695287"/>
            <a:ext cx="6858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60BC2-5A50-4D74-AFB0-CBFD7047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724" y="584287"/>
            <a:ext cx="9414551" cy="114148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Smart Home System</a:t>
            </a:r>
            <a:endParaRPr lang="ru-RU" sz="6600" b="1" dirty="0"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AD9E8"/>
            </a:gs>
            <a:gs pos="0">
              <a:schemeClr val="tx2"/>
            </a:gs>
            <a:gs pos="29000">
              <a:schemeClr val="bg1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A64A91A-3049-41F5-8EC6-74CD9DB6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828"/>
            <a:ext cx="1074420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Роль систем автоматизации в современном мире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EE095-2482-4A9D-9808-27D1CAC6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405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настоящее время системы автоматизации стали неотъемлемой частью нашей повседневной жизни, аналогично тому, как это было в период промышленной революции.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B45BDA-FDE8-412F-B5B0-A5011D9D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67" y="3370831"/>
            <a:ext cx="5696372" cy="348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56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AD9E8"/>
            </a:gs>
            <a:gs pos="0">
              <a:schemeClr val="tx2"/>
            </a:gs>
            <a:gs pos="29000">
              <a:schemeClr val="bg1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9A0E65-8476-4EE9-A0F4-DFBB216BA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73" r="1255" b="2085"/>
          <a:stretch>
            <a:fillRect/>
          </a:stretch>
        </p:blipFill>
        <p:spPr>
          <a:xfrm>
            <a:off x="8142444" y="2870039"/>
            <a:ext cx="3622836" cy="3622836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9919D396-A91B-4938-91B9-FC0B5446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125"/>
            <a:ext cx="11765280" cy="1325563"/>
          </a:xfrm>
        </p:spPr>
        <p:txBody>
          <a:bodyPr>
            <a:normAutofit/>
          </a:bodyPr>
          <a:lstStyle/>
          <a:p>
            <a:r>
              <a:rPr lang="ru-RU" b="1" dirty="0"/>
              <a:t>Перспективы умного дома</a:t>
            </a:r>
            <a:br>
              <a:rPr lang="ru-RU" b="1" dirty="0"/>
            </a:b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7C811DBD-3AA0-4A8F-A239-933F8284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253331"/>
            <a:ext cx="10515600" cy="4351338"/>
          </a:xfrm>
        </p:spPr>
        <p:txBody>
          <a:bodyPr/>
          <a:lstStyle/>
          <a:p>
            <a:r>
              <a:rPr lang="ru-RU" dirty="0"/>
              <a:t>В настоящее время умный дом представляет собой технологию, которая заслуживает серьезного внимания наравне с системами автоматизации бизнеса и производства, однако еще не обрела широкой популярности в обществе.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043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C8B88-9ACA-473A-8190-599E22CA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 промышленных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6A332-CFFE-426C-8029-26394758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200" b="1" dirty="0"/>
              <a:t>Высокая стоимость:</a:t>
            </a:r>
            <a:endParaRPr lang="ru-RU" sz="2200" dirty="0"/>
          </a:p>
          <a:p>
            <a:pPr lvl="1"/>
            <a:r>
              <a:rPr lang="ru-RU" sz="1900" dirty="0"/>
              <a:t>Разработки часто остаются недоступными для широкого круга потребителей из-за высокой стоимости.</a:t>
            </a:r>
          </a:p>
          <a:p>
            <a:pPr lvl="1"/>
            <a:r>
              <a:rPr lang="ru-RU" sz="1900" dirty="0"/>
              <a:t>Это создает барьеры для внедрения умных систем в домашнем окружении и замедляет их популяризацию.</a:t>
            </a:r>
          </a:p>
          <a:p>
            <a:r>
              <a:rPr lang="ru-RU" sz="2200" b="1" dirty="0"/>
              <a:t>Ограниченный функционал:</a:t>
            </a:r>
            <a:endParaRPr lang="ru-RU" sz="2200" dirty="0"/>
          </a:p>
          <a:p>
            <a:pPr lvl="1"/>
            <a:r>
              <a:rPr lang="ru-RU" sz="1900" dirty="0"/>
              <a:t>Некоторые промышленные решения не предлагают полный спектр функциональности, что снижает их привлекательность для потенциальных пользователей.</a:t>
            </a:r>
          </a:p>
          <a:p>
            <a:pPr lvl="1"/>
            <a:r>
              <a:rPr lang="ru-RU" sz="1900" dirty="0"/>
              <a:t>Ограниченный функционал может ограничивать возможности автоматизации в домашней среде и не оправдывать затраты на приобретение таких систем.</a:t>
            </a:r>
          </a:p>
          <a:p>
            <a:r>
              <a:rPr lang="ru-RU" sz="2200" b="1" dirty="0"/>
              <a:t>Сложности интеграции и модернизации существующих устройств:</a:t>
            </a:r>
            <a:endParaRPr lang="ru-RU" sz="2200" dirty="0"/>
          </a:p>
          <a:p>
            <a:pPr lvl="1"/>
            <a:r>
              <a:rPr lang="ru-RU" sz="1900" dirty="0"/>
              <a:t>Промышленные решения могут сталкиваться с проблемами интеграции с уже существующими устройствами в домашней среде, что увеличивает сложность внедрения и использования систем умного дома.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86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18AFD-4B1B-4696-837F-8AB480910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Проблемы самостоятельного конструирования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CD7A3-49F1-46F6-AA9B-BC2CC57F3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Требование широкого спектра знаний:</a:t>
            </a:r>
            <a:endParaRPr lang="ru-RU" dirty="0"/>
          </a:p>
          <a:p>
            <a:pPr lvl="1"/>
            <a:r>
              <a:rPr lang="ru-RU" dirty="0"/>
              <a:t>Самостоятельное конструирование требует глубоких знаний в области электротехники, конструирования и программирования, что создает высокий порог входа для обычных пользователей.</a:t>
            </a:r>
          </a:p>
          <a:p>
            <a:r>
              <a:rPr lang="ru-RU" b="1" dirty="0"/>
              <a:t>Затраты времени и ручного труда:</a:t>
            </a:r>
            <a:endParaRPr lang="ru-RU" dirty="0"/>
          </a:p>
          <a:p>
            <a:pPr lvl="1"/>
            <a:r>
              <a:rPr lang="ru-RU" dirty="0"/>
              <a:t>Эффективное создание системы умного дома своими силами требует значительных временных и ресурсных затрат, так как многие процессы требуют ручной работы и настройки.</a:t>
            </a:r>
          </a:p>
          <a:p>
            <a:r>
              <a:rPr lang="ru-RU" b="1" dirty="0"/>
              <a:t>Сложности интеграции различных устройств:</a:t>
            </a:r>
            <a:endParaRPr lang="ru-RU" dirty="0"/>
          </a:p>
          <a:p>
            <a:pPr lvl="1"/>
            <a:r>
              <a:rPr lang="ru-RU" dirty="0"/>
              <a:t>Интеграция различных устройств и систем в умный дом может быть сложной и трудоемкой задачей, требующей специализированных знаний и навыков.</a:t>
            </a:r>
          </a:p>
          <a:p>
            <a:r>
              <a:rPr lang="ru-RU" b="1" dirty="0"/>
              <a:t>Ограниченная поддержка и обновления:</a:t>
            </a:r>
            <a:endParaRPr lang="ru-RU" dirty="0"/>
          </a:p>
          <a:p>
            <a:pPr lvl="1"/>
            <a:r>
              <a:rPr lang="ru-RU" dirty="0"/>
              <a:t>Самостоятельно созданная система может столкнуться с ограниченной поддержкой и разработкой обновлений, что может отразиться на ее долгосрочной работоспособности и стабильности.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184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AD9E8"/>
            </a:gs>
            <a:gs pos="0">
              <a:schemeClr val="tx2"/>
            </a:gs>
            <a:gs pos="34000">
              <a:schemeClr val="bg1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4EE6F58-C0A5-44DB-9D0F-71010E10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" y="33041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dirty="0" err="1"/>
              <a:t>Smart</a:t>
            </a:r>
            <a:r>
              <a:rPr lang="ru-RU" dirty="0"/>
              <a:t> </a:t>
            </a:r>
            <a:r>
              <a:rPr lang="ru-RU" dirty="0" err="1"/>
              <a:t>Home</a:t>
            </a:r>
            <a:r>
              <a:rPr lang="ru-RU" dirty="0"/>
              <a:t> </a:t>
            </a:r>
            <a:r>
              <a:rPr lang="ru-RU" dirty="0" err="1"/>
              <a:t>System</a:t>
            </a:r>
            <a:r>
              <a:rPr lang="ru-RU" dirty="0"/>
              <a:t>» представляет набор решений и инструментов для упрощения создания системы умного дома, адаптируемой под различные условия.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65F5D0-5C43-4ECF-AD3B-AA1B34A68551}"/>
              </a:ext>
            </a:extLst>
          </p:cNvPr>
          <p:cNvSpPr/>
          <p:nvPr/>
        </p:nvSpPr>
        <p:spPr>
          <a:xfrm>
            <a:off x="465666" y="1905915"/>
            <a:ext cx="11391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Быстрая конфигурация системы, за счет удобной архитектуры ядра и библиотеки.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Примеры и идеи для реализации системы.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Подробное техническое руководство.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67CB87B-8C35-45B3-AC26-549F13FAA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" t="1426"/>
          <a:stretch>
            <a:fillRect/>
          </a:stretch>
        </p:blipFill>
        <p:spPr>
          <a:xfrm>
            <a:off x="1389381" y="3429000"/>
            <a:ext cx="10336953" cy="3098590"/>
          </a:xfrm>
          <a:custGeom>
            <a:avLst/>
            <a:gdLst>
              <a:gd name="connsiteX0" fmla="*/ 516442 w 10336953"/>
              <a:gd name="connsiteY0" fmla="*/ 0 h 3098590"/>
              <a:gd name="connsiteX1" fmla="*/ 9820511 w 10336953"/>
              <a:gd name="connsiteY1" fmla="*/ 0 h 3098590"/>
              <a:gd name="connsiteX2" fmla="*/ 10336953 w 10336953"/>
              <a:gd name="connsiteY2" fmla="*/ 516442 h 3098590"/>
              <a:gd name="connsiteX3" fmla="*/ 10336953 w 10336953"/>
              <a:gd name="connsiteY3" fmla="*/ 2582148 h 3098590"/>
              <a:gd name="connsiteX4" fmla="*/ 9820511 w 10336953"/>
              <a:gd name="connsiteY4" fmla="*/ 3098590 h 3098590"/>
              <a:gd name="connsiteX5" fmla="*/ 516442 w 10336953"/>
              <a:gd name="connsiteY5" fmla="*/ 3098590 h 3098590"/>
              <a:gd name="connsiteX6" fmla="*/ 0 w 10336953"/>
              <a:gd name="connsiteY6" fmla="*/ 2582148 h 3098590"/>
              <a:gd name="connsiteX7" fmla="*/ 0 w 10336953"/>
              <a:gd name="connsiteY7" fmla="*/ 516442 h 3098590"/>
              <a:gd name="connsiteX8" fmla="*/ 516442 w 10336953"/>
              <a:gd name="connsiteY8" fmla="*/ 0 h 309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953" h="3098590">
                <a:moveTo>
                  <a:pt x="516442" y="0"/>
                </a:moveTo>
                <a:lnTo>
                  <a:pt x="9820511" y="0"/>
                </a:lnTo>
                <a:cubicBezTo>
                  <a:pt x="10105734" y="0"/>
                  <a:pt x="10336953" y="231219"/>
                  <a:pt x="10336953" y="516442"/>
                </a:cubicBezTo>
                <a:lnTo>
                  <a:pt x="10336953" y="2582148"/>
                </a:lnTo>
                <a:cubicBezTo>
                  <a:pt x="10336953" y="2867371"/>
                  <a:pt x="10105734" y="3098590"/>
                  <a:pt x="9820511" y="3098590"/>
                </a:cubicBezTo>
                <a:lnTo>
                  <a:pt x="516442" y="3098590"/>
                </a:lnTo>
                <a:cubicBezTo>
                  <a:pt x="231219" y="3098590"/>
                  <a:pt x="0" y="2867371"/>
                  <a:pt x="0" y="2582148"/>
                </a:cubicBezTo>
                <a:lnTo>
                  <a:pt x="0" y="516442"/>
                </a:lnTo>
                <a:cubicBezTo>
                  <a:pt x="0" y="231219"/>
                  <a:pt x="231219" y="0"/>
                  <a:pt x="516442" y="0"/>
                </a:cubicBezTo>
                <a:close/>
              </a:path>
            </a:pathLst>
          </a:custGeom>
          <a:ln w="603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04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AD9E8"/>
            </a:gs>
            <a:gs pos="0">
              <a:schemeClr val="tx2"/>
            </a:gs>
            <a:gs pos="29000">
              <a:schemeClr val="bg1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CB5C594-2D53-4583-99A0-F7DE434C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0D8F241-AB30-440B-98AE-EAB40D8E3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900"/>
            <a:ext cx="10515600" cy="4310063"/>
          </a:xfrm>
        </p:spPr>
        <p:txBody>
          <a:bodyPr>
            <a:normAutofit/>
          </a:bodyPr>
          <a:lstStyle/>
          <a:p>
            <a:r>
              <a:rPr lang="ru-RU" dirty="0"/>
              <a:t>Микроконтроллер — это миниатюрный компьютер, отличающийся наличием контактов ввода-вывода, которые могут управлять другими устройствами.</a:t>
            </a:r>
          </a:p>
          <a:p>
            <a:endParaRPr lang="ru-RU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5AE01A-C473-43AC-98BE-304B4BBA4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3429000"/>
            <a:ext cx="6361113" cy="317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303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58071-36C8-44A0-9166-FC320B2BD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B2B76E-4FD9-465E-A75B-5A54DCEE9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4E7B9F3-5066-40E3-809F-A2B2FED41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75" y="1690688"/>
            <a:ext cx="5318525" cy="353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856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BAD9E8"/>
            </a:gs>
            <a:gs pos="0">
              <a:schemeClr val="tx2"/>
            </a:gs>
            <a:gs pos="29000">
              <a:schemeClr val="bg1">
                <a:shade val="63000"/>
                <a:satMod val="12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78FB80-AC3E-47CE-9076-CEF965A2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E2FEE4-87B5-493A-89B5-758249BE0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170" y="4187743"/>
            <a:ext cx="7688580" cy="2294020"/>
          </a:xfrm>
          <a:custGeom>
            <a:avLst/>
            <a:gdLst>
              <a:gd name="connsiteX0" fmla="*/ 516442 w 10336953"/>
              <a:gd name="connsiteY0" fmla="*/ 0 h 3098590"/>
              <a:gd name="connsiteX1" fmla="*/ 9820511 w 10336953"/>
              <a:gd name="connsiteY1" fmla="*/ 0 h 3098590"/>
              <a:gd name="connsiteX2" fmla="*/ 10336953 w 10336953"/>
              <a:gd name="connsiteY2" fmla="*/ 516442 h 3098590"/>
              <a:gd name="connsiteX3" fmla="*/ 10336953 w 10336953"/>
              <a:gd name="connsiteY3" fmla="*/ 2582148 h 3098590"/>
              <a:gd name="connsiteX4" fmla="*/ 9820511 w 10336953"/>
              <a:gd name="connsiteY4" fmla="*/ 3098590 h 3098590"/>
              <a:gd name="connsiteX5" fmla="*/ 516442 w 10336953"/>
              <a:gd name="connsiteY5" fmla="*/ 3098590 h 3098590"/>
              <a:gd name="connsiteX6" fmla="*/ 0 w 10336953"/>
              <a:gd name="connsiteY6" fmla="*/ 2582148 h 3098590"/>
              <a:gd name="connsiteX7" fmla="*/ 0 w 10336953"/>
              <a:gd name="connsiteY7" fmla="*/ 516442 h 3098590"/>
              <a:gd name="connsiteX8" fmla="*/ 516442 w 10336953"/>
              <a:gd name="connsiteY8" fmla="*/ 0 h 3098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36953" h="3098590">
                <a:moveTo>
                  <a:pt x="516442" y="0"/>
                </a:moveTo>
                <a:lnTo>
                  <a:pt x="9820511" y="0"/>
                </a:lnTo>
                <a:cubicBezTo>
                  <a:pt x="10105734" y="0"/>
                  <a:pt x="10336953" y="231219"/>
                  <a:pt x="10336953" y="516442"/>
                </a:cubicBezTo>
                <a:lnTo>
                  <a:pt x="10336953" y="2582148"/>
                </a:lnTo>
                <a:cubicBezTo>
                  <a:pt x="10336953" y="2867371"/>
                  <a:pt x="10105734" y="3098590"/>
                  <a:pt x="9820511" y="3098590"/>
                </a:cubicBezTo>
                <a:lnTo>
                  <a:pt x="516442" y="3098590"/>
                </a:lnTo>
                <a:cubicBezTo>
                  <a:pt x="231219" y="3098590"/>
                  <a:pt x="0" y="2867371"/>
                  <a:pt x="0" y="2582148"/>
                </a:cubicBezTo>
                <a:lnTo>
                  <a:pt x="0" y="516442"/>
                </a:lnTo>
                <a:cubicBezTo>
                  <a:pt x="0" y="231219"/>
                  <a:pt x="231219" y="0"/>
                  <a:pt x="516442" y="0"/>
                </a:cubicBezTo>
                <a:close/>
              </a:path>
            </a:pathLst>
          </a:custGeom>
          <a:ln w="60325">
            <a:solidFill>
              <a:schemeClr val="tx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207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SHStheme">
      <a:dk1>
        <a:srgbClr val="000C13"/>
      </a:dk1>
      <a:lt1>
        <a:srgbClr val="CDECFE"/>
      </a:lt1>
      <a:dk2>
        <a:srgbClr val="005F73"/>
      </a:dk2>
      <a:lt2>
        <a:srgbClr val="E9D8A6"/>
      </a:lt2>
      <a:accent1>
        <a:srgbClr val="0A9396"/>
      </a:accent1>
      <a:accent2>
        <a:srgbClr val="ED7D31"/>
      </a:accent2>
      <a:accent3>
        <a:srgbClr val="ABBE40"/>
      </a:accent3>
      <a:accent4>
        <a:srgbClr val="78B91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Stheme">
    <a:dk1>
      <a:srgbClr val="000C13"/>
    </a:dk1>
    <a:lt1>
      <a:srgbClr val="CDECFE"/>
    </a:lt1>
    <a:dk2>
      <a:srgbClr val="005F73"/>
    </a:dk2>
    <a:lt2>
      <a:srgbClr val="E9D8A6"/>
    </a:lt2>
    <a:accent1>
      <a:srgbClr val="0A9396"/>
    </a:accent1>
    <a:accent2>
      <a:srgbClr val="ED7D31"/>
    </a:accent2>
    <a:accent3>
      <a:srgbClr val="ABBE40"/>
    </a:accent3>
    <a:accent4>
      <a:srgbClr val="78B91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SHStheme">
    <a:dk1>
      <a:srgbClr val="000C13"/>
    </a:dk1>
    <a:lt1>
      <a:srgbClr val="CDECFE"/>
    </a:lt1>
    <a:dk2>
      <a:srgbClr val="005F73"/>
    </a:dk2>
    <a:lt2>
      <a:srgbClr val="E9D8A6"/>
    </a:lt2>
    <a:accent1>
      <a:srgbClr val="0A9396"/>
    </a:accent1>
    <a:accent2>
      <a:srgbClr val="ED7D31"/>
    </a:accent2>
    <a:accent3>
      <a:srgbClr val="ABBE40"/>
    </a:accent3>
    <a:accent4>
      <a:srgbClr val="78B91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SHStheme">
    <a:dk1>
      <a:srgbClr val="000C13"/>
    </a:dk1>
    <a:lt1>
      <a:srgbClr val="CDECFE"/>
    </a:lt1>
    <a:dk2>
      <a:srgbClr val="005F73"/>
    </a:dk2>
    <a:lt2>
      <a:srgbClr val="E9D8A6"/>
    </a:lt2>
    <a:accent1>
      <a:srgbClr val="0A9396"/>
    </a:accent1>
    <a:accent2>
      <a:srgbClr val="ED7D31"/>
    </a:accent2>
    <a:accent3>
      <a:srgbClr val="ABBE40"/>
    </a:accent3>
    <a:accent4>
      <a:srgbClr val="78B91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SHStheme">
    <a:dk1>
      <a:srgbClr val="000C13"/>
    </a:dk1>
    <a:lt1>
      <a:srgbClr val="CDECFE"/>
    </a:lt1>
    <a:dk2>
      <a:srgbClr val="005F73"/>
    </a:dk2>
    <a:lt2>
      <a:srgbClr val="E9D8A6"/>
    </a:lt2>
    <a:accent1>
      <a:srgbClr val="0A9396"/>
    </a:accent1>
    <a:accent2>
      <a:srgbClr val="ED7D31"/>
    </a:accent2>
    <a:accent3>
      <a:srgbClr val="ABBE40"/>
    </a:accent3>
    <a:accent4>
      <a:srgbClr val="78B91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SHStheme">
    <a:dk1>
      <a:srgbClr val="000C13"/>
    </a:dk1>
    <a:lt1>
      <a:srgbClr val="CDECFE"/>
    </a:lt1>
    <a:dk2>
      <a:srgbClr val="005F73"/>
    </a:dk2>
    <a:lt2>
      <a:srgbClr val="E9D8A6"/>
    </a:lt2>
    <a:accent1>
      <a:srgbClr val="0A9396"/>
    </a:accent1>
    <a:accent2>
      <a:srgbClr val="ED7D31"/>
    </a:accent2>
    <a:accent3>
      <a:srgbClr val="ABBE40"/>
    </a:accent3>
    <a:accent4>
      <a:srgbClr val="78B91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SHStheme">
    <a:dk1>
      <a:srgbClr val="000C13"/>
    </a:dk1>
    <a:lt1>
      <a:srgbClr val="CDECFE"/>
    </a:lt1>
    <a:dk2>
      <a:srgbClr val="005F73"/>
    </a:dk2>
    <a:lt2>
      <a:srgbClr val="E9D8A6"/>
    </a:lt2>
    <a:accent1>
      <a:srgbClr val="0A9396"/>
    </a:accent1>
    <a:accent2>
      <a:srgbClr val="ED7D31"/>
    </a:accent2>
    <a:accent3>
      <a:srgbClr val="ABBE40"/>
    </a:accent3>
    <a:accent4>
      <a:srgbClr val="78B91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2091</TotalTime>
  <Words>374</Words>
  <Application>Microsoft Office PowerPoint</Application>
  <PresentationFormat>Широкоэкранный</PresentationFormat>
  <Paragraphs>31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Franklin Gothic Book</vt:lpstr>
      <vt:lpstr>Office Theme</vt:lpstr>
      <vt:lpstr>Smart Home System</vt:lpstr>
      <vt:lpstr>Роль систем автоматизации в современном мире</vt:lpstr>
      <vt:lpstr>Перспективы умного дома </vt:lpstr>
      <vt:lpstr>Проблемы промышленных решений</vt:lpstr>
      <vt:lpstr>Проблемы самостоятельного конструирования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System</dc:title>
  <dc:creator>Даниил Рязанов</dc:creator>
  <cp:lastModifiedBy>Даниил Рязанов</cp:lastModifiedBy>
  <cp:revision>11</cp:revision>
  <dcterms:created xsi:type="dcterms:W3CDTF">2024-02-09T15:19:55Z</dcterms:created>
  <dcterms:modified xsi:type="dcterms:W3CDTF">2024-02-19T21:45:28Z</dcterms:modified>
</cp:coreProperties>
</file>