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2"/>
  </p:notesMasterIdLst>
  <p:sldIdLst>
    <p:sldId id="1300" r:id="rId5"/>
    <p:sldId id="1291" r:id="rId6"/>
    <p:sldId id="1301" r:id="rId7"/>
    <p:sldId id="1302" r:id="rId8"/>
    <p:sldId id="1295" r:id="rId9"/>
    <p:sldId id="1296" r:id="rId10"/>
    <p:sldId id="1250"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82" autoAdjust="0"/>
  </p:normalViewPr>
  <p:slideViewPr>
    <p:cSldViewPr snapToGrid="0">
      <p:cViewPr varScale="1">
        <p:scale>
          <a:sx n="95" d="100"/>
          <a:sy n="95" d="100"/>
        </p:scale>
        <p:origin x="1158" y="78"/>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hyperlink" Target="https://trackingsdg7.esmap.org/download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www.iges.or.jp/en/sdgs" TargetMode="External"/><Relationship Id="rId4" Type="http://schemas.openxmlformats.org/officeDocument/2006/relationships/hyperlink" Target="https://www.iges.or.jp/en/sdgs?gad_source=1"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6359008" y="3429000"/>
            <a:ext cx="4663439" cy="707886"/>
          </a:xfrm>
          <a:prstGeom prst="rect">
            <a:avLst/>
          </a:prstGeom>
          <a:noFill/>
        </p:spPr>
        <p:txBody>
          <a:bodyPr wrap="square" rtlCol="0">
            <a:spAutoFit/>
          </a:bodyPr>
          <a:lstStyle/>
          <a:p>
            <a:pPr algn="r"/>
            <a:r>
              <a:rPr lang="en-US" sz="4000" b="1" dirty="0">
                <a:solidFill>
                  <a:schemeClr val="bg1"/>
                </a:solidFill>
                <a:latin typeface="Arial" panose="020B0604020202020204" pitchFamily="34" charset="0"/>
                <a:cs typeface="Arial" panose="020B0604020202020204" pitchFamily="34" charset="0"/>
              </a:rPr>
              <a:t>Case Study Title</a:t>
            </a: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6898249" y="4657611"/>
            <a:ext cx="1792478" cy="666977"/>
          </a:xfrm>
          <a:prstGeom prst="rect">
            <a:avLst/>
          </a:prstGeom>
          <a:noFill/>
        </p:spPr>
        <p:txBody>
          <a:bodyPr wrap="none" rtlCol="0">
            <a:spAutoFit/>
          </a:bodyPr>
          <a:lstStyle/>
          <a:p>
            <a:r>
              <a:rPr lang="en-US" dirty="0">
                <a:solidFill>
                  <a:schemeClr val="bg1"/>
                </a:solidFill>
              </a:rPr>
              <a:t>College Name</a:t>
            </a:r>
          </a:p>
          <a:p>
            <a:r>
              <a:rPr lang="en-US" dirty="0">
                <a:solidFill>
                  <a:schemeClr val="bg1"/>
                </a:solidFill>
              </a:rPr>
              <a:t>Student names</a:t>
            </a:r>
            <a:endParaRPr lang="en-IN" dirty="0">
              <a:solidFill>
                <a:schemeClr val="bg1"/>
              </a:solidFill>
            </a:endParaRPr>
          </a:p>
        </p:txBody>
      </p:sp>
    </p:spTree>
    <p:extLst>
      <p:ext uri="{BB962C8B-B14F-4D97-AF65-F5344CB8AC3E}">
        <p14:creationId xmlns:p14="http://schemas.microsoft.com/office/powerpoint/2010/main" val="2000950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508653"/>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dirty="0">
                <a:latin typeface="+mn-lt"/>
              </a:rPr>
              <a:t>Brief Overview:</a:t>
            </a:r>
          </a:p>
          <a:p>
            <a:pPr marL="231642" indent="-231642">
              <a:spcAft>
                <a:spcPts val="800"/>
              </a:spcAft>
              <a:buFont typeface="Arial" panose="020B0604020202020204" pitchFamily="34" charset="0"/>
              <a:buChar char="•"/>
            </a:pPr>
            <a:r>
              <a:rPr lang="en-US" sz="1600" dirty="0"/>
              <a:t>Globally, over 789 million people lack access to electricity, especially in rural and underdeveloped areas, limiting their potential for growth and development. Understanding electricity access trends can help policymakers and organizations prioritize areas needing intervention. This project involves developing a machine learning model to analyze and predict electricity access trends using a comprehensive dataset.</a:t>
            </a: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a:latin typeface="+mn-lt"/>
              </a:rPr>
              <a:t>Key Objectives:</a:t>
            </a:r>
          </a:p>
          <a:p>
            <a:endParaRPr lang="en-US" sz="1800" dirty="0">
              <a:latin typeface="+mn-lt"/>
            </a:endParaRPr>
          </a:p>
          <a:p>
            <a:pPr marL="285750" lvl="1" indent="-285750">
              <a:buFont typeface="Arial" panose="020B0604020202020204" pitchFamily="34" charset="0"/>
              <a:buChar char="•"/>
            </a:pPr>
            <a:r>
              <a:rPr lang="en-US" sz="1600" dirty="0"/>
              <a:t>Develop an ML model to predict future electricity access levels for different regions.</a:t>
            </a:r>
          </a:p>
          <a:p>
            <a:pPr marL="285750" indent="-285750">
              <a:buFont typeface="Arial" panose="020B0604020202020204" pitchFamily="34" charset="0"/>
              <a:buChar char="•"/>
            </a:pPr>
            <a:r>
              <a:rPr lang="en-US" sz="1600" dirty="0"/>
              <a:t>Identify patterns and trends in electricity access across various geographical areas.</a:t>
            </a:r>
          </a:p>
          <a:p>
            <a:pPr marL="285750" indent="-285750">
              <a:buFont typeface="Arial" panose="020B0604020202020204" pitchFamily="34" charset="0"/>
              <a:buChar char="•"/>
            </a:pPr>
            <a:r>
              <a:rPr lang="en-US" sz="1600" dirty="0"/>
              <a:t>Assist policymakers in targeting regions that require urgent intervention.</a:t>
            </a: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Statement</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4319131"/>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IN" sz="1600" b="1" dirty="0"/>
              <a:t>Dataset Description:</a:t>
            </a:r>
            <a:br>
              <a:rPr lang="en-IN" sz="1600" dirty="0"/>
            </a:br>
            <a:r>
              <a:rPr lang="en-IN" sz="1600" dirty="0"/>
              <a:t>The dataset includes electricity access data with the following columns:</a:t>
            </a:r>
            <a:br>
              <a:rPr lang="en-IN" sz="1600" dirty="0"/>
            </a:br>
            <a:endParaRPr lang="en-IN" sz="1600" dirty="0"/>
          </a:p>
          <a:p>
            <a:pPr marL="285750" indent="-285750">
              <a:buFont typeface="Arial" panose="020B0604020202020204" pitchFamily="34" charset="0"/>
              <a:buChar char="•"/>
            </a:pPr>
            <a:r>
              <a:rPr lang="en-IN" sz="1600" b="1" dirty="0" err="1"/>
              <a:t>SeriesCode</a:t>
            </a:r>
            <a:r>
              <a:rPr lang="en-IN" sz="1600" b="1" dirty="0"/>
              <a:t>, </a:t>
            </a:r>
            <a:r>
              <a:rPr lang="en-IN" sz="1600" b="1" dirty="0" err="1"/>
              <a:t>SeriesName</a:t>
            </a:r>
            <a:r>
              <a:rPr lang="en-IN" sz="1600" b="1" dirty="0"/>
              <a:t>, Indicator, </a:t>
            </a:r>
            <a:r>
              <a:rPr lang="en-IN" sz="1600" b="1" dirty="0" err="1"/>
              <a:t>SeriesID</a:t>
            </a:r>
            <a:r>
              <a:rPr lang="en-IN" sz="1600" b="1" dirty="0"/>
              <a:t>:</a:t>
            </a:r>
            <a:r>
              <a:rPr lang="en-IN" sz="1600" dirty="0"/>
              <a:t> Representing indicator metadata.</a:t>
            </a:r>
            <a:br>
              <a:rPr lang="en-IN" sz="1600" dirty="0"/>
            </a:br>
            <a:endParaRPr lang="en-IN" sz="1600" dirty="0"/>
          </a:p>
          <a:p>
            <a:pPr marL="285750" indent="-285750">
              <a:buFont typeface="Arial" panose="020B0604020202020204" pitchFamily="34" charset="0"/>
              <a:buChar char="•"/>
            </a:pPr>
            <a:r>
              <a:rPr lang="en-IN" sz="1600" b="1" dirty="0" err="1"/>
              <a:t>GeoAreaCode</a:t>
            </a:r>
            <a:r>
              <a:rPr lang="en-IN" sz="1600" b="1" dirty="0"/>
              <a:t>/Reference Area Code, </a:t>
            </a:r>
            <a:r>
              <a:rPr lang="en-IN" sz="1600" b="1" dirty="0" err="1"/>
              <a:t>Ref_Area_Type</a:t>
            </a:r>
            <a:r>
              <a:rPr lang="en-IN" sz="1600" b="1" dirty="0"/>
              <a:t>, </a:t>
            </a:r>
            <a:r>
              <a:rPr lang="en-IN" sz="1600" b="1" dirty="0" err="1"/>
              <a:t>GeoAreaName</a:t>
            </a:r>
            <a:r>
              <a:rPr lang="en-IN" sz="1600" b="1" dirty="0"/>
              <a:t>/Reference Area Name:</a:t>
            </a:r>
            <a:r>
              <a:rPr lang="en-IN" sz="1600" dirty="0"/>
              <a:t> Geographical and reference area details.</a:t>
            </a:r>
            <a:br>
              <a:rPr lang="en-IN" sz="1600" dirty="0"/>
            </a:br>
            <a:endParaRPr lang="en-IN" sz="1600" dirty="0"/>
          </a:p>
          <a:p>
            <a:pPr marL="285750" indent="-285750">
              <a:buFont typeface="Arial" panose="020B0604020202020204" pitchFamily="34" charset="0"/>
              <a:buChar char="•"/>
            </a:pPr>
            <a:r>
              <a:rPr lang="en-IN" sz="1600" b="1" dirty="0" err="1"/>
              <a:t>TimePeriod</a:t>
            </a:r>
            <a:r>
              <a:rPr lang="en-IN" sz="1600" b="1" dirty="0"/>
              <a:t>, Value, Units:</a:t>
            </a:r>
            <a:r>
              <a:rPr lang="en-IN" sz="1600" dirty="0"/>
              <a:t> Time period of observation and the corresponding electricity access value.</a:t>
            </a:r>
            <a:br>
              <a:rPr lang="en-IN" sz="1600" dirty="0"/>
            </a:br>
            <a:endParaRPr lang="en-IN" sz="1600" dirty="0"/>
          </a:p>
          <a:p>
            <a:pPr marL="285750" indent="-285750">
              <a:buFont typeface="Arial" panose="020B0604020202020204" pitchFamily="34" charset="0"/>
              <a:buChar char="•"/>
            </a:pPr>
            <a:r>
              <a:rPr lang="en-IN" sz="1600" b="1" dirty="0"/>
              <a:t>Nature, Location, Reporting Type, </a:t>
            </a:r>
            <a:r>
              <a:rPr lang="en-IN" sz="1600" b="1" dirty="0" err="1"/>
              <a:t>FootNote</a:t>
            </a:r>
            <a:r>
              <a:rPr lang="en-IN" sz="1600" b="1" dirty="0"/>
              <a:t>, Source, ISOalpha3, Type:</a:t>
            </a:r>
            <a:r>
              <a:rPr lang="en-IN" sz="1600" dirty="0"/>
              <a:t> Additional contextual and metadata columns.</a:t>
            </a:r>
          </a:p>
          <a:p>
            <a:endParaRPr lang="en-IN" sz="1600" dirty="0"/>
          </a:p>
          <a:p>
            <a:r>
              <a:rPr lang="en-US" sz="1400" b="1" dirty="0"/>
              <a:t>Key Features:</a:t>
            </a:r>
          </a:p>
          <a:p>
            <a:pPr marL="285750" indent="-285750">
              <a:buFont typeface="Arial" panose="020B0604020202020204" pitchFamily="34" charset="0"/>
              <a:buChar char="•"/>
            </a:pPr>
            <a:r>
              <a:rPr lang="en-US" sz="1400" dirty="0"/>
              <a:t>Multi-year data across multiple regions.</a:t>
            </a:r>
          </a:p>
          <a:p>
            <a:pPr marL="285750" indent="-285750">
              <a:buFont typeface="Arial" panose="020B0604020202020204" pitchFamily="34" charset="0"/>
              <a:buChar char="•"/>
            </a:pPr>
            <a:r>
              <a:rPr lang="en-US" sz="1400" dirty="0"/>
              <a:t>Contextual information about electricity access (value, unit, type).</a:t>
            </a:r>
            <a:endParaRPr lang="en-IN" sz="1600" dirty="0"/>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Overview(Optional)</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Rectangle 5">
            <a:extLst>
              <a:ext uri="{FF2B5EF4-FFF2-40B4-BE49-F238E27FC236}">
                <a16:creationId xmlns:a16="http://schemas.microsoft.com/office/drawing/2014/main" id="{F1BB6BAC-595E-DAA5-FB83-2309F48BE5D9}"/>
              </a:ext>
            </a:extLst>
          </p:cNvPr>
          <p:cNvSpPr>
            <a:spLocks noChangeArrowheads="1"/>
          </p:cNvSpPr>
          <p:nvPr/>
        </p:nvSpPr>
        <p:spPr bwMode="auto">
          <a:xfrm>
            <a:off x="199809" y="1452615"/>
            <a:ext cx="1129550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Approach</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Arial" panose="020B0604020202020204" pitchFamily="34" charset="0"/>
              </a:rPr>
              <a:t>Data Collection:</a:t>
            </a:r>
            <a:r>
              <a:rPr lang="en-US" altLang="en-US" sz="1200" dirty="0">
                <a:solidFill>
                  <a:schemeClr val="tx1"/>
                </a:solidFill>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Collect electricity access data from verified sources (e.g., World Bank).</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Arial" panose="020B0604020202020204" pitchFamily="34" charset="0"/>
              </a:rPr>
              <a:t>Data Preprocessing:</a:t>
            </a:r>
            <a:endParaRPr lang="en-US" altLang="en-US" sz="1200" dirty="0">
              <a:solidFill>
                <a:schemeClr val="tx1"/>
              </a:solidFill>
              <a:latin typeface="Arial" panose="020B0604020202020204" pitchFamily="34" charset="0"/>
            </a:endParaRPr>
          </a:p>
          <a:p>
            <a:pPr marL="171450" lvl="1" indent="-171450" eaLnBrk="0" fontAlgn="base" hangingPunct="0">
              <a:spcBef>
                <a:spcPct val="0"/>
              </a:spcBef>
              <a:spcAft>
                <a:spcPct val="0"/>
              </a:spcAft>
              <a:buClrTx/>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Arial" panose="020B0604020202020204" pitchFamily="34" charset="0"/>
              </a:rPr>
              <a:t>Handle missing values and outliers.</a:t>
            </a:r>
            <a:endParaRPr lang="en-US" altLang="en-US" sz="1200" dirty="0">
              <a:solidFill>
                <a:schemeClr val="tx1"/>
              </a:solidFill>
              <a:latin typeface="Arial" panose="020B0604020202020204" pitchFamily="34" charset="0"/>
            </a:endParaRPr>
          </a:p>
          <a:p>
            <a:pPr marL="171450" lvl="1" indent="-171450" eaLnBrk="0" fontAlgn="base" hangingPunct="0">
              <a:spcBef>
                <a:spcPct val="0"/>
              </a:spcBef>
              <a:spcAft>
                <a:spcPct val="0"/>
              </a:spcAft>
              <a:buClrTx/>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Arial" panose="020B0604020202020204" pitchFamily="34" charset="0"/>
              </a:rPr>
              <a:t>Normalize numerical columns (e.g., </a:t>
            </a:r>
            <a:r>
              <a:rPr kumimoji="0" lang="en-US" altLang="en-US" sz="1200" b="0" i="0" u="none" strike="noStrike" cap="none" normalizeH="0" baseline="0" dirty="0">
                <a:ln>
                  <a:noFill/>
                </a:ln>
                <a:solidFill>
                  <a:schemeClr val="tx1"/>
                </a:solidFill>
                <a:effectLst/>
                <a:latin typeface="Arial Unicode MS"/>
              </a:rPr>
              <a:t>Value</a:t>
            </a:r>
            <a:r>
              <a:rPr kumimoji="0" lang="en-US" altLang="en-US" sz="1200" b="0" i="0" u="none" strike="noStrike" cap="none" normalizeH="0" baseline="0" dirty="0">
                <a:ln>
                  <a:noFill/>
                </a:ln>
                <a:solidFill>
                  <a:schemeClr val="tx1"/>
                </a:solidFill>
                <a:effectLst/>
              </a:rPr>
              <a:t>).</a:t>
            </a:r>
            <a:endParaRPr lang="en-US" altLang="en-US" sz="1200" dirty="0">
              <a:solidFill>
                <a:schemeClr val="tx1"/>
              </a:solidFill>
              <a:latin typeface="Arial" panose="020B0604020202020204" pitchFamily="34" charset="0"/>
            </a:endParaRPr>
          </a:p>
          <a:p>
            <a:pPr marL="171450" lvl="1" indent="-171450" eaLnBrk="0" fontAlgn="base" hangingPunct="0">
              <a:spcBef>
                <a:spcPct val="0"/>
              </a:spcBef>
              <a:spcAft>
                <a:spcPct val="0"/>
              </a:spcAft>
              <a:buClrTx/>
              <a:buFont typeface="Arial" panose="020B0604020202020204" pitchFamily="34" charset="0"/>
              <a:buChar char="•"/>
            </a:pPr>
            <a:r>
              <a:rPr kumimoji="0" lang="en-US" altLang="en-US" sz="1200" b="0" i="0" u="none" strike="noStrike" cap="none" normalizeH="0" baseline="0" dirty="0">
                <a:ln>
                  <a:noFill/>
                </a:ln>
                <a:solidFill>
                  <a:schemeClr val="tx1"/>
                </a:solidFill>
                <a:effectLst/>
                <a:latin typeface="Arial" panose="020B0604020202020204" pitchFamily="34" charset="0"/>
              </a:rPr>
              <a:t>Encode categorical data (e.g., </a:t>
            </a:r>
            <a:r>
              <a:rPr kumimoji="0" lang="en-US" altLang="en-US" sz="1200" b="0" i="0" u="none" strike="noStrike" cap="none" normalizeH="0" baseline="0" dirty="0" err="1">
                <a:ln>
                  <a:noFill/>
                </a:ln>
                <a:solidFill>
                  <a:schemeClr val="tx1"/>
                </a:solidFill>
                <a:effectLst/>
                <a:latin typeface="Arial Unicode MS"/>
              </a:rPr>
              <a:t>GeoAreaName</a:t>
            </a:r>
            <a:r>
              <a:rPr kumimoji="0" lang="en-US" altLang="en-US" sz="1200" b="0" i="0" u="none" strike="noStrike" cap="none" normalizeH="0" baseline="0" dirty="0">
                <a:ln>
                  <a:noFill/>
                </a:ln>
                <a:solidFill>
                  <a:schemeClr val="tx1"/>
                </a:solidFill>
                <a:effectLst/>
              </a:rPr>
              <a:t>, </a:t>
            </a:r>
            <a:r>
              <a:rPr kumimoji="0" lang="en-US" altLang="en-US" sz="1200" b="0" i="0" u="none" strike="noStrike" cap="none" normalizeH="0" baseline="0" dirty="0">
                <a:ln>
                  <a:noFill/>
                </a:ln>
                <a:solidFill>
                  <a:schemeClr val="tx1"/>
                </a:solidFill>
                <a:effectLst/>
                <a:latin typeface="Arial Unicode MS"/>
              </a:rPr>
              <a:t>Indicator</a:t>
            </a:r>
            <a:r>
              <a:rPr kumimoji="0" lang="en-US" altLang="en-US" sz="1200" b="0" i="0" u="none" strike="noStrike" cap="none" normalizeH="0" baseline="0" dirty="0">
                <a:ln>
                  <a:noFill/>
                </a:ln>
                <a:solidFill>
                  <a:schemeClr val="tx1"/>
                </a:solidFill>
                <a:effectLst/>
              </a:rPr>
              <a:t>).</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Arial" panose="020B0604020202020204" pitchFamily="34" charset="0"/>
              </a:rPr>
              <a:t>Exploratory Data Analysis (EDA):</a:t>
            </a:r>
            <a:endParaRPr lang="en-US" altLang="en-US" sz="1200" dirty="0">
              <a:solidFill>
                <a:schemeClr val="tx1"/>
              </a:solidFill>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Visualize trends in electricity access across regions.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Analyze the impact of geography and time on electricity access levels.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Arial" panose="020B0604020202020204" pitchFamily="34" charset="0"/>
              </a:rPr>
              <a:t>Feature Engineering:</a:t>
            </a:r>
            <a:endParaRPr lang="en-US" altLang="en-US" sz="1200" dirty="0">
              <a:solidFill>
                <a:schemeClr val="tx1"/>
              </a:solidFill>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Create new features such as growth rate, region clusters, etc.</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Select relevant features for model training.</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200" b="1" i="0" u="none" strike="noStrike" cap="none" normalizeH="0" baseline="0" dirty="0">
                <a:ln>
                  <a:noFill/>
                </a:ln>
                <a:solidFill>
                  <a:schemeClr val="tx1"/>
                </a:solidFill>
                <a:effectLst/>
                <a:latin typeface="Arial" panose="020B0604020202020204" pitchFamily="34" charset="0"/>
              </a:rPr>
              <a:t>Model Building:</a:t>
            </a:r>
            <a:endParaRPr lang="en-US" altLang="en-US" sz="1200" dirty="0">
              <a:solidFill>
                <a:schemeClr val="tx1"/>
              </a:solidFill>
              <a:latin typeface="Arial" panose="020B0604020202020204" pitchFamily="34" charset="0"/>
            </a:endParaRP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Train ML models (Regression for continuous trends or Classification for binary outcomes).</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Algorithms to be used: Linear Regression, Random Forest, Gradient Boosting (e.g., </a:t>
            </a:r>
            <a:r>
              <a:rPr kumimoji="0" lang="en-US" altLang="en-US" sz="1200" b="0" i="0" u="none" strike="noStrike" cap="none" normalizeH="0" baseline="0" dirty="0" err="1">
                <a:ln>
                  <a:noFill/>
                </a:ln>
                <a:solidFill>
                  <a:schemeClr val="tx1"/>
                </a:solidFill>
                <a:effectLst/>
                <a:latin typeface="Arial" panose="020B0604020202020204" pitchFamily="34" charset="0"/>
              </a:rPr>
              <a:t>XGBoost</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200" b="1" i="0" u="none" strike="noStrike" cap="none" normalizeH="0" baseline="0" dirty="0">
                <a:ln>
                  <a:noFill/>
                </a:ln>
                <a:solidFill>
                  <a:schemeClr val="tx1"/>
                </a:solidFill>
                <a:effectLst/>
                <a:latin typeface="Arial" panose="020B0604020202020204" pitchFamily="34" charset="0"/>
              </a:rPr>
              <a:t>Evaluation:</a:t>
            </a:r>
            <a:r>
              <a:rPr lang="en-US" altLang="en-US" sz="1200" dirty="0">
                <a:solidFill>
                  <a:schemeClr val="tx1"/>
                </a:solidFill>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Evaluate model performance using RMSE, R-squared, or classification metrics like accuracy and F1-score.</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200" b="1" i="0" u="none" strike="noStrike" cap="none" normalizeH="0" baseline="0" dirty="0">
                <a:ln>
                  <a:noFill/>
                </a:ln>
                <a:solidFill>
                  <a:schemeClr val="tx1"/>
                </a:solidFill>
                <a:effectLst/>
                <a:latin typeface="Arial" panose="020B0604020202020204" pitchFamily="34" charset="0"/>
              </a:rPr>
              <a:t>Deployment:</a:t>
            </a:r>
            <a:r>
              <a:rPr lang="en-US" altLang="en-US" sz="1200" dirty="0">
                <a:solidFill>
                  <a:schemeClr val="tx1"/>
                </a:solidFill>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Develop a dashboard for policymakers to visualize predictions and trends.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Algorithms Used:</a:t>
            </a:r>
          </a:p>
          <a:p>
            <a:pPr marL="171450" marR="0" lvl="0" indent="-1714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b="1" dirty="0">
                <a:solidFill>
                  <a:schemeClr val="tx1"/>
                </a:solidFill>
                <a:latin typeface="Arial" panose="020B0604020202020204" pitchFamily="34" charset="0"/>
              </a:rPr>
              <a:t>Regression Models: </a:t>
            </a:r>
            <a:endParaRPr kumimoji="0" lang="en-US" altLang="en-US" sz="12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4247317"/>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Summary:</a:t>
            </a:r>
          </a:p>
          <a:p>
            <a:pPr marL="285750" indent="-285750">
              <a:buFont typeface="Arial" panose="020B0604020202020204" pitchFamily="34" charset="0"/>
              <a:buChar char="•"/>
            </a:pPr>
            <a:r>
              <a:rPr lang="en-US" sz="1600" dirty="0"/>
              <a:t>The ML model successfully analyzes historical electricity access data to predict future trends and identify high-priority areas for intervention. This model serves as a tool for policymakers and organizations working toward SDG 7.</a:t>
            </a:r>
          </a:p>
          <a:p>
            <a:pPr>
              <a:spcAft>
                <a:spcPts val="800"/>
              </a:spcAft>
            </a:pP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a:p>
            <a:pPr marL="285750" indent="-285750">
              <a:buFont typeface="Arial" panose="020B0604020202020204" pitchFamily="34" charset="0"/>
              <a:buChar char="•"/>
            </a:pPr>
            <a:r>
              <a:rPr lang="en-US" sz="1800" dirty="0">
                <a:latin typeface="+mn-lt"/>
              </a:rPr>
              <a:t>Future Work:</a:t>
            </a:r>
          </a:p>
          <a:p>
            <a:pPr marL="285750" indent="-285750">
              <a:buFont typeface="Arial" panose="020B0604020202020204" pitchFamily="34" charset="0"/>
              <a:buChar char="•"/>
            </a:pPr>
            <a:r>
              <a:rPr lang="en-US" sz="1600" dirty="0"/>
              <a:t>Incorporate additional datasets, such as socio-economic indicators, to improve model accuracy.</a:t>
            </a:r>
          </a:p>
          <a:p>
            <a:pPr marL="285750" indent="-285750">
              <a:buFont typeface="Arial" panose="020B0604020202020204" pitchFamily="34" charset="0"/>
              <a:buChar char="•"/>
            </a:pPr>
            <a:r>
              <a:rPr lang="en-US" sz="1600" dirty="0"/>
              <a:t>Develop region-specific models for more granular predictions.</a:t>
            </a:r>
          </a:p>
          <a:p>
            <a:pPr marL="285750" indent="-285750">
              <a:buFont typeface="Arial" panose="020B0604020202020204" pitchFamily="34" charset="0"/>
              <a:buChar char="•"/>
            </a:pPr>
            <a:r>
              <a:rPr lang="en-US" sz="1600" dirty="0"/>
              <a:t>Explore deep learning approaches for time-series predictions.</a:t>
            </a:r>
          </a:p>
          <a:p>
            <a:pPr marL="228600" indent="-228600">
              <a:spcAft>
                <a:spcPts val="800"/>
              </a:spcAft>
              <a:buFont typeface="Arial" panose="020B0604020202020204" pitchFamily="34" charset="0"/>
              <a:buChar char="•"/>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9868183" cy="1508105"/>
          </a:xfrm>
          <a:prstGeom prst="rect">
            <a:avLst/>
          </a:prstGeom>
          <a:noFill/>
        </p:spPr>
        <p:txBody>
          <a:bodyPr wrap="square" rtlCol="0">
            <a:spAutoFit/>
          </a:bodyPr>
          <a:lstStyle/>
          <a:p>
            <a:pPr marL="228600" indent="-228600">
              <a:spcAft>
                <a:spcPts val="800"/>
              </a:spcAft>
              <a:buFont typeface="Arial" panose="020B0604020202020204" pitchFamily="34" charset="0"/>
              <a:buChar char="•"/>
            </a:pPr>
            <a:r>
              <a:rPr lang="en-US" sz="1800" dirty="0">
                <a:latin typeface="+mn-lt"/>
              </a:rPr>
              <a:t>ChatGPT</a:t>
            </a:r>
          </a:p>
          <a:p>
            <a:pPr marL="228600" indent="-228600">
              <a:spcAft>
                <a:spcPts val="800"/>
              </a:spcAft>
              <a:buFont typeface="Arial" panose="020B0604020202020204" pitchFamily="34" charset="0"/>
              <a:buChar char="•"/>
            </a:pPr>
            <a:r>
              <a:rPr lang="sv-SE" sz="1800" dirty="0">
                <a:latin typeface="+mn-lt"/>
                <a:hlinkClick r:id="rId3"/>
              </a:rPr>
              <a:t>SDG 7 Dataset</a:t>
            </a:r>
            <a:r>
              <a:rPr lang="sv-SE" sz="1800" dirty="0">
                <a:latin typeface="+mn-lt"/>
              </a:rPr>
              <a:t>: </a:t>
            </a:r>
            <a:r>
              <a:rPr lang="sv-SE" sz="1800" dirty="0">
                <a:latin typeface="+mn-lt"/>
                <a:hlinkClick r:id="rId3"/>
              </a:rPr>
              <a:t>https://trackingsdg7.esmap.org/downloads</a:t>
            </a:r>
            <a:endParaRPr lang="sv-SE" sz="1800" dirty="0">
              <a:latin typeface="+mn-lt"/>
            </a:endParaRPr>
          </a:p>
          <a:p>
            <a:pPr marL="228600" indent="-228600">
              <a:spcAft>
                <a:spcPts val="800"/>
              </a:spcAft>
              <a:buFont typeface="Arial" panose="020B0604020202020204" pitchFamily="34" charset="0"/>
              <a:buChar char="•"/>
            </a:pPr>
            <a:r>
              <a:rPr lang="en-US" sz="1800" dirty="0">
                <a:latin typeface="+mn-lt"/>
                <a:hlinkClick r:id="rId4"/>
              </a:rPr>
              <a:t>SDG 7</a:t>
            </a:r>
            <a:r>
              <a:rPr lang="en-US" sz="1800" dirty="0">
                <a:latin typeface="+mn-lt"/>
              </a:rPr>
              <a:t>: </a:t>
            </a:r>
            <a:r>
              <a:rPr lang="en-US" sz="1800" dirty="0">
                <a:latin typeface="+mn-lt"/>
                <a:hlinkClick r:id="rId5"/>
              </a:rPr>
              <a:t>https://www.iges.or.jp/en/sdgs</a:t>
            </a:r>
            <a:endParaRPr lang="en-US" sz="1800" dirty="0">
              <a:latin typeface="+mn-lt"/>
            </a:endParaRPr>
          </a:p>
          <a:p>
            <a:pPr marL="228600" indent="-228600">
              <a:spcAft>
                <a:spcPts val="800"/>
              </a:spcAft>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3764</TotalTime>
  <Words>544</Words>
  <Application>Microsoft Office PowerPoint</Application>
  <PresentationFormat>Widescreen</PresentationFormat>
  <Paragraphs>68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Arial Unicode MS</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Anvesh Khode</cp:lastModifiedBy>
  <cp:revision>68</cp:revision>
  <dcterms:modified xsi:type="dcterms:W3CDTF">2025-01-10T05:49:27Z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