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9"/>
  </p:notesMasterIdLst>
  <p:sldIdLst>
    <p:sldId id="1300" r:id="rId5"/>
    <p:sldId id="1291" r:id="rId6"/>
    <p:sldId id="1301" r:id="rId7"/>
    <p:sldId id="1302" r:id="rId8"/>
    <p:sldId id="1303" r:id="rId9"/>
    <p:sldId id="1305" r:id="rId10"/>
    <p:sldId id="1304" r:id="rId11"/>
    <p:sldId id="1307" r:id="rId12"/>
    <p:sldId id="1306" r:id="rId13"/>
    <p:sldId id="1308" r:id="rId14"/>
    <p:sldId id="1309" r:id="rId15"/>
    <p:sldId id="1295" r:id="rId16"/>
    <p:sldId id="1296" r:id="rId17"/>
    <p:sldId id="1250"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82" autoAdjust="0"/>
  </p:normalViewPr>
  <p:slideViewPr>
    <p:cSldViewPr snapToGrid="0">
      <p:cViewPr varScale="1">
        <p:scale>
          <a:sx n="95" d="100"/>
          <a:sy n="95" d="100"/>
        </p:scale>
        <p:origin x="1158" y="78"/>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33EA9337-71BE-5E6B-5EE9-6C1A382752E0}"/>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E2DAE3A3-722B-14F5-114F-B650E72233C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1959E418-C6B2-1AAB-57D7-FE0EA4656A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52789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9B8E5094-0E77-C95E-EF9A-1ECDB2C3186F}"/>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A2A91C56-C4FD-7DCE-5640-6765344B813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90F5CD08-7A9A-7BFE-B584-640B80440B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1427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79434E25-1693-E002-B65B-3538399D3F49}"/>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F8589BFE-AAC2-09E7-33F9-2D0C46883B2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C6D2839A-3C67-F596-4A45-86CF03AF05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56528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33105BB4-646A-2056-06DC-AB2B5AC7FF85}"/>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05E4D77E-6186-D1F5-C290-A942CBBDED7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5ACA37F1-4C1A-6231-7055-0149C87FB5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07844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83B1391B-75D2-673E-313D-F327C4609820}"/>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5CDCE909-7F3E-FD0B-89A4-B8CF08A91CC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7AF8211A-AED3-159B-ECB2-96590835E9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65641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A64CD100-9B0F-FCB0-C5A8-250F06C88715}"/>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5D9F91A7-6F30-0BA5-A39B-ACB183155B4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F5523BA5-44B3-530B-C438-076D91E448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03399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C7C4AC36-C4BE-91D3-94C0-5041734DA01D}"/>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FB577FEC-1936-E7AB-3456-8BE61904B93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5AE248F5-0C0A-A5CB-DB6A-3B7EFA8244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27141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hyperlink" Target="https://trackingsdg7.esmap.org/download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github.com/omicron9009/SDG-7.1.1-Trend-Analysis" TargetMode="External"/><Relationship Id="rId5" Type="http://schemas.openxmlformats.org/officeDocument/2006/relationships/hyperlink" Target="https://www.iges.or.jp/en/sdgs" TargetMode="External"/><Relationship Id="rId4" Type="http://schemas.openxmlformats.org/officeDocument/2006/relationships/hyperlink" Target="https://www.iges.or.jp/en/sdgs?gad_source=1"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trackingsdg7.esmap.org/download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6359008" y="2032279"/>
            <a:ext cx="4663439" cy="2554545"/>
          </a:xfrm>
          <a:prstGeom prst="rect">
            <a:avLst/>
          </a:prstGeom>
          <a:noFill/>
        </p:spPr>
        <p:txBody>
          <a:bodyPr wrap="square" rtlCol="0">
            <a:spAutoFit/>
          </a:bodyPr>
          <a:lstStyle/>
          <a:p>
            <a:pPr algn="r"/>
            <a:r>
              <a:rPr lang="en-US" sz="4000" b="1" dirty="0">
                <a:solidFill>
                  <a:schemeClr val="bg1"/>
                </a:solidFill>
                <a:latin typeface="Arial" panose="020B0604020202020204" pitchFamily="34" charset="0"/>
                <a:cs typeface="Arial" panose="020B0604020202020204" pitchFamily="34" charset="0"/>
              </a:rPr>
              <a:t>SDG 7.1.1 – Trend Analysis on Access To Electricity</a:t>
            </a: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2" name="TextBox 1">
            <a:extLst>
              <a:ext uri="{FF2B5EF4-FFF2-40B4-BE49-F238E27FC236}">
                <a16:creationId xmlns:a16="http://schemas.microsoft.com/office/drawing/2014/main" id="{938525A2-49D0-AAD6-F4EE-F488AD21601D}"/>
              </a:ext>
            </a:extLst>
          </p:cNvPr>
          <p:cNvSpPr txBox="1"/>
          <p:nvPr/>
        </p:nvSpPr>
        <p:spPr>
          <a:xfrm>
            <a:off x="6898249" y="4657611"/>
            <a:ext cx="1742785" cy="1241622"/>
          </a:xfrm>
          <a:prstGeom prst="rect">
            <a:avLst/>
          </a:prstGeom>
          <a:noFill/>
        </p:spPr>
        <p:txBody>
          <a:bodyPr wrap="none" rtlCol="0">
            <a:spAutoFit/>
          </a:bodyPr>
          <a:lstStyle/>
          <a:p>
            <a:r>
              <a:rPr lang="en-US" dirty="0">
                <a:solidFill>
                  <a:schemeClr val="bg1"/>
                </a:solidFill>
              </a:rPr>
              <a:t>SIT Nagpur</a:t>
            </a:r>
          </a:p>
          <a:p>
            <a:endParaRPr lang="en-US" dirty="0">
              <a:solidFill>
                <a:schemeClr val="bg1"/>
              </a:solidFill>
            </a:endParaRPr>
          </a:p>
          <a:p>
            <a:r>
              <a:rPr lang="en-US" dirty="0">
                <a:solidFill>
                  <a:schemeClr val="bg1"/>
                </a:solidFill>
              </a:rPr>
              <a:t>Aditya Joshi</a:t>
            </a:r>
          </a:p>
          <a:p>
            <a:r>
              <a:rPr lang="en-US" dirty="0">
                <a:solidFill>
                  <a:schemeClr val="bg1"/>
                </a:solidFill>
              </a:rPr>
              <a:t>Anvesh Khode</a:t>
            </a:r>
          </a:p>
        </p:txBody>
      </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8A1B7785-BA6B-4A78-0FA8-F0C032D613F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490828A-3371-6C07-CA8E-28FE623163D4}"/>
              </a:ext>
            </a:extLst>
          </p:cNvPr>
          <p:cNvSpPr txBox="1"/>
          <p:nvPr/>
        </p:nvSpPr>
        <p:spPr>
          <a:xfrm>
            <a:off x="202071" y="972537"/>
            <a:ext cx="5904091"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Model Accuracy</a:t>
            </a:r>
            <a:endParaRPr lang="en-US" altLang="en-US" sz="2000" dirty="0">
              <a:solidFill>
                <a:schemeClr val="tx1"/>
              </a:solidFill>
              <a:latin typeface="Arial" panose="020B0604020202020204" pitchFamily="34" charset="0"/>
            </a:endParaRPr>
          </a:p>
        </p:txBody>
      </p:sp>
      <p:sp>
        <p:nvSpPr>
          <p:cNvPr id="6" name="TextBox 5">
            <a:extLst>
              <a:ext uri="{FF2B5EF4-FFF2-40B4-BE49-F238E27FC236}">
                <a16:creationId xmlns:a16="http://schemas.microsoft.com/office/drawing/2014/main" id="{20E7477A-E5A4-1CF6-B7B5-6008A3625E38}"/>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EE444936-E58A-7112-7250-5A0EB46B6EE9}"/>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E82F63F2-051A-F860-4ED7-5DF4F472086E}"/>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5">
            <a:extLst>
              <a:ext uri="{FF2B5EF4-FFF2-40B4-BE49-F238E27FC236}">
                <a16:creationId xmlns:a16="http://schemas.microsoft.com/office/drawing/2014/main" id="{63E39EB3-0226-CFF1-305E-70FBC4B5143C}"/>
              </a:ext>
            </a:extLst>
          </p:cNvPr>
          <p:cNvSpPr>
            <a:spLocks noChangeArrowheads="1"/>
          </p:cNvSpPr>
          <p:nvPr/>
        </p:nvSpPr>
        <p:spPr bwMode="auto">
          <a:xfrm>
            <a:off x="139296" y="1452615"/>
            <a:ext cx="11295505" cy="132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1200" b="1" dirty="0">
                <a:solidFill>
                  <a:schemeClr val="tx1"/>
                </a:solidFill>
                <a:latin typeface="Arial" panose="020B0604020202020204" pitchFamily="34" charset="0"/>
              </a:rPr>
              <a:t>The d</a:t>
            </a:r>
            <a:r>
              <a:rPr kumimoji="0" lang="en-US" altLang="en-US" sz="1200" b="1" i="0" u="none" strike="noStrike" cap="none" normalizeH="0" baseline="0" dirty="0">
                <a:ln>
                  <a:noFill/>
                </a:ln>
                <a:solidFill>
                  <a:schemeClr val="tx1"/>
                </a:solidFill>
                <a:effectLst/>
                <a:latin typeface="Arial" panose="020B0604020202020204" pitchFamily="34" charset="0"/>
              </a:rPr>
              <a:t>ata was then cleaned to remove any missing values and encode strings to visualize and analyze it clearly.</a:t>
            </a:r>
            <a:br>
              <a:rPr lang="sv-SE" sz="1200" dirty="0">
                <a:latin typeface="+mn-lt"/>
              </a:rPr>
            </a:br>
            <a:endParaRPr lang="sv-SE" sz="1100" dirty="0">
              <a:latin typeface="+mn-lt"/>
            </a:endParaRPr>
          </a:p>
          <a:p>
            <a:pPr marL="231642" indent="-231642">
              <a:spcAft>
                <a:spcPts val="800"/>
              </a:spcAft>
              <a:buFont typeface="Arial" panose="020B0604020202020204" pitchFamily="34" charset="0"/>
              <a:buChar char="•"/>
            </a:pPr>
            <a:r>
              <a:rPr kumimoji="0" lang="en-US" altLang="en-US" sz="1100" b="1" i="0" u="none" strike="noStrike" cap="none" normalizeH="0" baseline="0" dirty="0">
                <a:ln>
                  <a:noFill/>
                </a:ln>
                <a:solidFill>
                  <a:schemeClr val="tx1"/>
                </a:solidFill>
                <a:effectLst/>
                <a:latin typeface="Arial" panose="020B0604020202020204" pitchFamily="34" charset="0"/>
              </a:rPr>
              <a:t> </a:t>
            </a:r>
            <a:r>
              <a:rPr lang="en-IN" sz="1100" b="1" dirty="0"/>
              <a:t>MAE</a:t>
            </a:r>
            <a:r>
              <a:rPr lang="en-US" sz="1100" b="1" dirty="0"/>
              <a:t> (Mean Absolute Error):</a:t>
            </a:r>
            <a:r>
              <a:rPr lang="en-US" sz="1100" dirty="0"/>
              <a:t> Measures the average magnitude of errors between predicted and actual values, without considering their direction.</a:t>
            </a:r>
          </a:p>
          <a:p>
            <a:pPr marL="231642" indent="-231642">
              <a:spcAft>
                <a:spcPts val="800"/>
              </a:spcAft>
              <a:buFont typeface="Arial" panose="020B0604020202020204" pitchFamily="34" charset="0"/>
              <a:buChar char="•"/>
            </a:pPr>
            <a:r>
              <a:rPr lang="en-US" sz="1100" b="1" dirty="0"/>
              <a:t>RMSE (Root Mean Squared Error): </a:t>
            </a:r>
            <a:r>
              <a:rPr lang="en-US" sz="1100" dirty="0"/>
              <a:t>Represents the square root of the average squared differences between predicted and actual values, penalizing large errors more heavily than MAE.</a:t>
            </a:r>
          </a:p>
          <a:p>
            <a:pPr marL="231642" indent="-231642">
              <a:spcAft>
                <a:spcPts val="800"/>
              </a:spcAft>
              <a:buFont typeface="Arial" panose="020B0604020202020204" pitchFamily="34" charset="0"/>
              <a:buChar char="•"/>
            </a:pPr>
            <a:r>
              <a:rPr lang="en-US" sz="1100" b="1" dirty="0"/>
              <a:t>Silhouette Score: </a:t>
            </a:r>
            <a:r>
              <a:rPr lang="en-US" sz="1100" dirty="0"/>
              <a:t>Evaluates the quality of clustering by measuring how similar data points are to their own cluster compared to other clusters, ranging from -1 to 1.</a:t>
            </a:r>
            <a:endParaRPr lang="en-IN" sz="1100" dirty="0"/>
          </a:p>
        </p:txBody>
      </p:sp>
      <p:pic>
        <p:nvPicPr>
          <p:cNvPr id="5" name="Picture 4" descr="A computer screen with text and numbers&#10;&#10;Description automatically generated">
            <a:extLst>
              <a:ext uri="{FF2B5EF4-FFF2-40B4-BE49-F238E27FC236}">
                <a16:creationId xmlns:a16="http://schemas.microsoft.com/office/drawing/2014/main" id="{259DBEA5-340C-68A3-14E8-5B42DFE7C244}"/>
              </a:ext>
            </a:extLst>
          </p:cNvPr>
          <p:cNvPicPr>
            <a:picLocks noChangeAspect="1"/>
          </p:cNvPicPr>
          <p:nvPr/>
        </p:nvPicPr>
        <p:blipFill>
          <a:blip r:embed="rId4"/>
          <a:stretch>
            <a:fillRect/>
          </a:stretch>
        </p:blipFill>
        <p:spPr>
          <a:xfrm>
            <a:off x="995680" y="3013935"/>
            <a:ext cx="3815438" cy="2390241"/>
          </a:xfrm>
          <a:prstGeom prst="rect">
            <a:avLst/>
          </a:prstGeom>
        </p:spPr>
      </p:pic>
      <p:pic>
        <p:nvPicPr>
          <p:cNvPr id="14" name="Picture 13" descr="A computer screen with colorful text&#10;&#10;Description automatically generated">
            <a:extLst>
              <a:ext uri="{FF2B5EF4-FFF2-40B4-BE49-F238E27FC236}">
                <a16:creationId xmlns:a16="http://schemas.microsoft.com/office/drawing/2014/main" id="{BB73EE5D-D868-1FF9-D74A-4C543466E2DD}"/>
              </a:ext>
            </a:extLst>
          </p:cNvPr>
          <p:cNvPicPr>
            <a:picLocks noChangeAspect="1"/>
          </p:cNvPicPr>
          <p:nvPr/>
        </p:nvPicPr>
        <p:blipFill>
          <a:blip r:embed="rId5"/>
          <a:stretch>
            <a:fillRect/>
          </a:stretch>
        </p:blipFill>
        <p:spPr>
          <a:xfrm>
            <a:off x="5951395" y="3013935"/>
            <a:ext cx="4687241" cy="2391450"/>
          </a:xfrm>
          <a:prstGeom prst="rect">
            <a:avLst/>
          </a:prstGeom>
        </p:spPr>
      </p:pic>
    </p:spTree>
    <p:extLst>
      <p:ext uri="{BB962C8B-B14F-4D97-AF65-F5344CB8AC3E}">
        <p14:creationId xmlns:p14="http://schemas.microsoft.com/office/powerpoint/2010/main" val="2559747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39272C65-B78B-F107-33A6-4E26A92C3F1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306D80B-277F-97BE-3CDD-5C9C30EBB77F}"/>
              </a:ext>
            </a:extLst>
          </p:cNvPr>
          <p:cNvSpPr txBox="1"/>
          <p:nvPr/>
        </p:nvSpPr>
        <p:spPr>
          <a:xfrm>
            <a:off x="202071" y="972537"/>
            <a:ext cx="5904091"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Model Prediction</a:t>
            </a:r>
            <a:endParaRPr lang="en-US" altLang="en-US" sz="2000" dirty="0">
              <a:solidFill>
                <a:schemeClr val="tx1"/>
              </a:solidFill>
              <a:latin typeface="Arial" panose="020B0604020202020204" pitchFamily="34" charset="0"/>
            </a:endParaRPr>
          </a:p>
        </p:txBody>
      </p:sp>
      <p:sp>
        <p:nvSpPr>
          <p:cNvPr id="6" name="TextBox 5">
            <a:extLst>
              <a:ext uri="{FF2B5EF4-FFF2-40B4-BE49-F238E27FC236}">
                <a16:creationId xmlns:a16="http://schemas.microsoft.com/office/drawing/2014/main" id="{AA037EB6-1F51-EB08-0AB9-2FA4FD278F0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BA64EE7C-35B8-01B2-C5D7-E4BFE9F66F35}"/>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BBEC98A1-4C2F-4D8E-5A12-033A3C7472FD}"/>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5">
            <a:extLst>
              <a:ext uri="{FF2B5EF4-FFF2-40B4-BE49-F238E27FC236}">
                <a16:creationId xmlns:a16="http://schemas.microsoft.com/office/drawing/2014/main" id="{832BC9F1-8AA7-09E0-B937-5C6E3CA51C61}"/>
              </a:ext>
            </a:extLst>
          </p:cNvPr>
          <p:cNvSpPr>
            <a:spLocks noChangeArrowheads="1"/>
          </p:cNvSpPr>
          <p:nvPr/>
        </p:nvSpPr>
        <p:spPr bwMode="auto">
          <a:xfrm>
            <a:off x="139296" y="1452615"/>
            <a:ext cx="1129550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sz="1200" dirty="0"/>
              <a:t>Using this model, we can predict the energy resource availability percentage for a given year, by providing its area code.</a:t>
            </a:r>
          </a:p>
          <a:p>
            <a:pPr marL="0" marR="0" lvl="0" indent="0" algn="l" defTabSz="914400" rtl="0" eaLnBrk="0" fontAlgn="base" latinLnBrk="0" hangingPunct="0">
              <a:lnSpc>
                <a:spcPct val="100000"/>
              </a:lnSpc>
              <a:spcBef>
                <a:spcPct val="0"/>
              </a:spcBef>
              <a:spcAft>
                <a:spcPct val="0"/>
              </a:spcAft>
              <a:buClrTx/>
              <a:buSzTx/>
              <a:tabLst/>
            </a:pPr>
            <a:endParaRPr lang="en-US" sz="1200" dirty="0"/>
          </a:p>
          <a:p>
            <a:pPr marL="0" marR="0" lvl="0" indent="0" algn="l" defTabSz="914400" rtl="0" eaLnBrk="0" fontAlgn="base" latinLnBrk="0" hangingPunct="0">
              <a:lnSpc>
                <a:spcPct val="100000"/>
              </a:lnSpc>
              <a:spcBef>
                <a:spcPct val="0"/>
              </a:spcBef>
              <a:spcAft>
                <a:spcPct val="0"/>
              </a:spcAft>
              <a:buClrTx/>
              <a:buSzTx/>
              <a:tabLst/>
            </a:pPr>
            <a:r>
              <a:rPr lang="en-US" sz="1200" dirty="0"/>
              <a:t>The model outputs the number of years after the year 2000 expected for the area to achieve 95%+ electricity availability for the area. </a:t>
            </a:r>
            <a:endParaRPr lang="en-IN" sz="1200" dirty="0"/>
          </a:p>
        </p:txBody>
      </p:sp>
      <p:pic>
        <p:nvPicPr>
          <p:cNvPr id="11" name="Picture 10" descr="A screen shot of a computer&#10;&#10;Description automatically generated">
            <a:extLst>
              <a:ext uri="{FF2B5EF4-FFF2-40B4-BE49-F238E27FC236}">
                <a16:creationId xmlns:a16="http://schemas.microsoft.com/office/drawing/2014/main" id="{D7867918-E820-69C3-932E-3E58285242A2}"/>
              </a:ext>
            </a:extLst>
          </p:cNvPr>
          <p:cNvPicPr>
            <a:picLocks noChangeAspect="1"/>
          </p:cNvPicPr>
          <p:nvPr/>
        </p:nvPicPr>
        <p:blipFill>
          <a:blip r:embed="rId4"/>
          <a:stretch>
            <a:fillRect/>
          </a:stretch>
        </p:blipFill>
        <p:spPr>
          <a:xfrm>
            <a:off x="1056703" y="2331221"/>
            <a:ext cx="9460690" cy="2569197"/>
          </a:xfrm>
          <a:prstGeom prst="rect">
            <a:avLst/>
          </a:prstGeom>
        </p:spPr>
      </p:pic>
    </p:spTree>
    <p:extLst>
      <p:ext uri="{BB962C8B-B14F-4D97-AF65-F5344CB8AC3E}">
        <p14:creationId xmlns:p14="http://schemas.microsoft.com/office/powerpoint/2010/main" val="1176635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2231" y="1693532"/>
            <a:ext cx="5926671" cy="3867725"/>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mn-lt"/>
              </a:rPr>
              <a:t>Summary:</a:t>
            </a:r>
          </a:p>
          <a:p>
            <a:pPr marL="285750" indent="-285750">
              <a:buFont typeface="Arial" panose="020B0604020202020204" pitchFamily="34" charset="0"/>
              <a:buChar char="•"/>
            </a:pPr>
            <a:r>
              <a:rPr lang="en-US" sz="1600" dirty="0"/>
              <a:t>The ML model successfully analyzes historical electricity access data to predict future trends and identify high-priority areas for intervention. This model serves as a tool for policymakers and organizations working toward SDG 7.</a:t>
            </a:r>
          </a:p>
          <a:p>
            <a:pPr>
              <a:spcAft>
                <a:spcPts val="800"/>
              </a:spcAft>
            </a:pPr>
            <a:endParaRPr lang="en-US" sz="1800" dirty="0">
              <a:latin typeface="+mn-lt"/>
            </a:endParaRPr>
          </a:p>
          <a:p>
            <a:pPr marL="285750" indent="-285750">
              <a:buFont typeface="Arial" panose="020B0604020202020204" pitchFamily="34" charset="0"/>
              <a:buChar char="•"/>
            </a:pPr>
            <a:r>
              <a:rPr lang="en-US" sz="1800" dirty="0">
                <a:latin typeface="+mn-lt"/>
              </a:rPr>
              <a:t>Future Work:</a:t>
            </a:r>
          </a:p>
          <a:p>
            <a:pPr marL="285750" indent="-285750">
              <a:buFont typeface="Arial" panose="020B0604020202020204" pitchFamily="34" charset="0"/>
              <a:buChar char="•"/>
            </a:pPr>
            <a:r>
              <a:rPr lang="en-US" sz="1600" dirty="0"/>
              <a:t>Incorporate additional datasets, such as socio-economic indicators, to improve model accuracy.</a:t>
            </a:r>
          </a:p>
          <a:p>
            <a:pPr marL="285750" indent="-285750">
              <a:buFont typeface="Arial" panose="020B0604020202020204" pitchFamily="34" charset="0"/>
              <a:buChar char="•"/>
            </a:pPr>
            <a:r>
              <a:rPr lang="en-US" sz="1600" dirty="0"/>
              <a:t>Develop region-specific models for more granular predictions.</a:t>
            </a:r>
          </a:p>
          <a:p>
            <a:pPr marL="285750" indent="-285750">
              <a:buFont typeface="Arial" panose="020B0604020202020204" pitchFamily="34" charset="0"/>
              <a:buChar char="•"/>
            </a:pPr>
            <a:r>
              <a:rPr lang="en-US" sz="1600" dirty="0"/>
              <a:t>Explore deep learning approaches for time-series predictions.</a:t>
            </a:r>
          </a:p>
          <a:p>
            <a:pPr marL="228600" indent="-228600">
              <a:spcAft>
                <a:spcPts val="800"/>
              </a:spcAft>
              <a:buFont typeface="Arial" panose="020B0604020202020204" pitchFamily="34" charset="0"/>
              <a:buChar char="•"/>
            </a:pPr>
            <a:endParaRPr lang="en-US" sz="1800" dirty="0">
              <a:latin typeface="+mn-lt"/>
            </a:endParaRP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4"/>
          <a:srcRect l="7117" t="5427" r="7295" b="7474"/>
          <a:stretch/>
        </p:blipFill>
        <p:spPr>
          <a:xfrm>
            <a:off x="7112000" y="1092200"/>
            <a:ext cx="4551680" cy="463211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9868183" cy="2267287"/>
          </a:xfrm>
          <a:prstGeom prst="rect">
            <a:avLst/>
          </a:prstGeom>
          <a:noFill/>
        </p:spPr>
        <p:txBody>
          <a:bodyPr wrap="square" rtlCol="0">
            <a:spAutoFit/>
          </a:bodyPr>
          <a:lstStyle/>
          <a:p>
            <a:pPr>
              <a:spcAft>
                <a:spcPts val="800"/>
              </a:spcAft>
            </a:pPr>
            <a:endParaRPr lang="en-US" sz="1800" dirty="0">
              <a:latin typeface="+mn-lt"/>
            </a:endParaRPr>
          </a:p>
          <a:p>
            <a:pPr marL="228600" indent="-228600">
              <a:spcAft>
                <a:spcPts val="800"/>
              </a:spcAft>
              <a:buFont typeface="Arial" panose="020B0604020202020204" pitchFamily="34" charset="0"/>
              <a:buChar char="•"/>
            </a:pPr>
            <a:r>
              <a:rPr lang="sv-SE" sz="1800" dirty="0">
                <a:latin typeface="+mn-lt"/>
                <a:hlinkClick r:id="rId3"/>
              </a:rPr>
              <a:t>SDG 7 Dataset</a:t>
            </a:r>
            <a:r>
              <a:rPr lang="sv-SE" sz="1800" dirty="0">
                <a:latin typeface="+mn-lt"/>
              </a:rPr>
              <a:t>: </a:t>
            </a:r>
            <a:r>
              <a:rPr lang="sv-SE" sz="1800" dirty="0">
                <a:latin typeface="+mn-lt"/>
                <a:hlinkClick r:id="rId3"/>
              </a:rPr>
              <a:t>https://trackingsdg7.esmap.org/downloads</a:t>
            </a:r>
            <a:endParaRPr lang="sv-SE" sz="1800" dirty="0">
              <a:latin typeface="+mn-lt"/>
            </a:endParaRPr>
          </a:p>
          <a:p>
            <a:pPr marL="228600" indent="-228600">
              <a:spcAft>
                <a:spcPts val="800"/>
              </a:spcAft>
              <a:buFont typeface="Arial" panose="020B0604020202020204" pitchFamily="34" charset="0"/>
              <a:buChar char="•"/>
            </a:pPr>
            <a:r>
              <a:rPr lang="en-US" sz="1800" dirty="0">
                <a:latin typeface="+mn-lt"/>
                <a:hlinkClick r:id="rId4"/>
              </a:rPr>
              <a:t>SDG 7</a:t>
            </a:r>
            <a:r>
              <a:rPr lang="en-US" sz="1800" dirty="0">
                <a:latin typeface="+mn-lt"/>
              </a:rPr>
              <a:t>: </a:t>
            </a:r>
            <a:r>
              <a:rPr lang="en-US" sz="1800" dirty="0">
                <a:latin typeface="+mn-lt"/>
                <a:hlinkClick r:id="rId5"/>
              </a:rPr>
              <a:t>https://www.iges.or.jp/en/sdgs</a:t>
            </a:r>
            <a:endParaRPr lang="en-US" sz="1800" dirty="0">
              <a:latin typeface="+mn-lt"/>
            </a:endParaRPr>
          </a:p>
          <a:p>
            <a:pPr marL="228600" indent="-228600">
              <a:spcAft>
                <a:spcPts val="800"/>
              </a:spcAft>
              <a:buFont typeface="Arial" panose="020B0604020202020204" pitchFamily="34" charset="0"/>
              <a:buChar char="•"/>
            </a:pPr>
            <a:r>
              <a:rPr lang="en-US" sz="1800" dirty="0">
                <a:latin typeface="+mn-lt"/>
                <a:hlinkClick r:id="rId6"/>
              </a:rPr>
              <a:t>Project GitHub Link </a:t>
            </a:r>
            <a:r>
              <a:rPr lang="en-US" sz="1800" dirty="0">
                <a:latin typeface="+mn-lt"/>
              </a:rPr>
              <a:t>: </a:t>
            </a:r>
            <a:r>
              <a:rPr lang="en-US" sz="1800" dirty="0">
                <a:latin typeface="+mn-lt"/>
                <a:hlinkClick r:id="rId6"/>
              </a:rPr>
              <a:t>https://github.com/omicron9009/SDG-7.1.1-Trend-Analysis</a:t>
            </a:r>
            <a:endParaRPr lang="en-US" sz="1800" dirty="0">
              <a:latin typeface="+mn-lt"/>
            </a:endParaRPr>
          </a:p>
          <a:p>
            <a:pPr marL="228600" indent="-228600">
              <a:spcAft>
                <a:spcPts val="800"/>
              </a:spcAft>
              <a:buFont typeface="Arial" panose="020B0604020202020204" pitchFamily="34" charset="0"/>
              <a:buChar char="•"/>
            </a:pPr>
            <a:endParaRPr lang="en-US" sz="1800" dirty="0">
              <a:latin typeface="+mn-lt"/>
            </a:endParaRPr>
          </a:p>
          <a:p>
            <a:pPr marL="228600" indent="-228600">
              <a:spcAft>
                <a:spcPts val="800"/>
              </a:spcAft>
              <a:buFont typeface="Arial" panose="020B0604020202020204" pitchFamily="34" charset="0"/>
              <a:buChar char="•"/>
            </a:pPr>
            <a:endParaRPr lang="en-US" sz="1800" dirty="0">
              <a:latin typeface="+mn-lt"/>
            </a:endParaRPr>
          </a:p>
        </p:txBody>
      </p:sp>
    </p:spTree>
    <p:extLst>
      <p:ext uri="{BB962C8B-B14F-4D97-AF65-F5344CB8AC3E}">
        <p14:creationId xmlns:p14="http://schemas.microsoft.com/office/powerpoint/2010/main" val="1307925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3508653"/>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dirty="0">
                <a:latin typeface="+mn-lt"/>
              </a:rPr>
              <a:t>Brief Overview:</a:t>
            </a:r>
          </a:p>
          <a:p>
            <a:pPr marL="231642" indent="-231642">
              <a:spcAft>
                <a:spcPts val="800"/>
              </a:spcAft>
              <a:buFont typeface="Arial" panose="020B0604020202020204" pitchFamily="34" charset="0"/>
              <a:buChar char="•"/>
            </a:pPr>
            <a:r>
              <a:rPr lang="en-US" sz="1600" dirty="0"/>
              <a:t>Globally, over 789 million people lack access to electricity, especially in rural and underdeveloped areas, limiting their potential for growth and development. Understanding electricity access trends can help policymakers and organizations prioritize areas needing intervention. This project involves developing a machine learning model to analyze and predict electricity access trends using a comprehensive dataset.</a:t>
            </a: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r>
              <a:rPr lang="en-US" sz="1800" dirty="0">
                <a:latin typeface="+mn-lt"/>
              </a:rPr>
              <a:t>Key Objectives:</a:t>
            </a:r>
          </a:p>
          <a:p>
            <a:endParaRPr lang="en-US" sz="1800" dirty="0">
              <a:latin typeface="+mn-lt"/>
            </a:endParaRPr>
          </a:p>
          <a:p>
            <a:pPr marL="285750" lvl="1" indent="-285750">
              <a:buFont typeface="Arial" panose="020B0604020202020204" pitchFamily="34" charset="0"/>
              <a:buChar char="•"/>
            </a:pPr>
            <a:r>
              <a:rPr lang="en-US" sz="1600" dirty="0"/>
              <a:t>Develop an ML model to predict future electricity access levels for different regions.</a:t>
            </a:r>
          </a:p>
          <a:p>
            <a:pPr marL="285750" indent="-285750">
              <a:buFont typeface="Arial" panose="020B0604020202020204" pitchFamily="34" charset="0"/>
              <a:buChar char="•"/>
            </a:pPr>
            <a:r>
              <a:rPr lang="en-US" sz="1600" dirty="0"/>
              <a:t>Identify patterns and trends in electricity access across various geographical areas.</a:t>
            </a:r>
          </a:p>
          <a:p>
            <a:pPr marL="285750" indent="-285750">
              <a:buFont typeface="Arial" panose="020B0604020202020204" pitchFamily="34" charset="0"/>
              <a:buChar char="•"/>
            </a:pPr>
            <a:r>
              <a:rPr lang="en-US" sz="1600" dirty="0"/>
              <a:t>Assist policymakers in targeting regions that require urgent intervention.</a:t>
            </a:r>
          </a:p>
          <a:p>
            <a:pPr marL="231642" indent="-231642">
              <a:spcAft>
                <a:spcPts val="800"/>
              </a:spcAft>
              <a:buFont typeface="Arial" panose="020B0604020202020204" pitchFamily="34" charset="0"/>
              <a:buChar char="•"/>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4319131"/>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IN" sz="1600" b="1" dirty="0"/>
              <a:t>Dataset Description:</a:t>
            </a:r>
            <a:br>
              <a:rPr lang="en-IN" sz="1600" dirty="0"/>
            </a:br>
            <a:r>
              <a:rPr lang="en-IN" sz="1600" dirty="0"/>
              <a:t>The dataset includes electricity access data with the following columns:</a:t>
            </a:r>
            <a:br>
              <a:rPr lang="en-IN" sz="1600" dirty="0"/>
            </a:br>
            <a:endParaRPr lang="en-IN" sz="1600" dirty="0"/>
          </a:p>
          <a:p>
            <a:pPr marL="285750" indent="-285750">
              <a:buFont typeface="Arial" panose="020B0604020202020204" pitchFamily="34" charset="0"/>
              <a:buChar char="•"/>
            </a:pPr>
            <a:r>
              <a:rPr lang="en-IN" sz="1600" b="1" dirty="0" err="1"/>
              <a:t>SeriesCode</a:t>
            </a:r>
            <a:r>
              <a:rPr lang="en-IN" sz="1600" b="1" dirty="0"/>
              <a:t>, </a:t>
            </a:r>
            <a:r>
              <a:rPr lang="en-IN" sz="1600" b="1" dirty="0" err="1"/>
              <a:t>SeriesName</a:t>
            </a:r>
            <a:r>
              <a:rPr lang="en-IN" sz="1600" b="1" dirty="0"/>
              <a:t>, Indicator, </a:t>
            </a:r>
            <a:r>
              <a:rPr lang="en-IN" sz="1600" b="1" dirty="0" err="1"/>
              <a:t>SeriesID</a:t>
            </a:r>
            <a:r>
              <a:rPr lang="en-IN" sz="1600" b="1" dirty="0"/>
              <a:t>:</a:t>
            </a:r>
            <a:r>
              <a:rPr lang="en-IN" sz="1600" dirty="0"/>
              <a:t> Representing indicator metadata.</a:t>
            </a:r>
            <a:br>
              <a:rPr lang="en-IN" sz="1600" dirty="0"/>
            </a:br>
            <a:endParaRPr lang="en-IN" sz="1600" dirty="0"/>
          </a:p>
          <a:p>
            <a:pPr marL="285750" indent="-285750">
              <a:buFont typeface="Arial" panose="020B0604020202020204" pitchFamily="34" charset="0"/>
              <a:buChar char="•"/>
            </a:pPr>
            <a:r>
              <a:rPr lang="en-IN" sz="1600" b="1" dirty="0" err="1"/>
              <a:t>GeoAreaCode</a:t>
            </a:r>
            <a:r>
              <a:rPr lang="en-IN" sz="1600" b="1" dirty="0"/>
              <a:t>/Reference Area Code, </a:t>
            </a:r>
            <a:r>
              <a:rPr lang="en-IN" sz="1600" b="1" dirty="0" err="1"/>
              <a:t>Ref_Area_Type</a:t>
            </a:r>
            <a:r>
              <a:rPr lang="en-IN" sz="1600" b="1" dirty="0"/>
              <a:t>, </a:t>
            </a:r>
            <a:r>
              <a:rPr lang="en-IN" sz="1600" b="1" dirty="0" err="1"/>
              <a:t>GeoAreaName</a:t>
            </a:r>
            <a:r>
              <a:rPr lang="en-IN" sz="1600" b="1" dirty="0"/>
              <a:t>/Reference Area Name:</a:t>
            </a:r>
            <a:r>
              <a:rPr lang="en-IN" sz="1600" dirty="0"/>
              <a:t> Geographical and reference area details.</a:t>
            </a:r>
            <a:br>
              <a:rPr lang="en-IN" sz="1600" dirty="0"/>
            </a:br>
            <a:endParaRPr lang="en-IN" sz="1600" dirty="0"/>
          </a:p>
          <a:p>
            <a:pPr marL="285750" indent="-285750">
              <a:buFont typeface="Arial" panose="020B0604020202020204" pitchFamily="34" charset="0"/>
              <a:buChar char="•"/>
            </a:pPr>
            <a:r>
              <a:rPr lang="en-IN" sz="1600" b="1" dirty="0" err="1"/>
              <a:t>TimePeriod</a:t>
            </a:r>
            <a:r>
              <a:rPr lang="en-IN" sz="1600" b="1" dirty="0"/>
              <a:t>, Value, Units:</a:t>
            </a:r>
            <a:r>
              <a:rPr lang="en-IN" sz="1600" dirty="0"/>
              <a:t> Time period of observation and the corresponding electricity access value.</a:t>
            </a:r>
            <a:br>
              <a:rPr lang="en-IN" sz="1600" dirty="0"/>
            </a:br>
            <a:endParaRPr lang="en-IN" sz="1600" dirty="0"/>
          </a:p>
          <a:p>
            <a:pPr marL="285750" indent="-285750">
              <a:buFont typeface="Arial" panose="020B0604020202020204" pitchFamily="34" charset="0"/>
              <a:buChar char="•"/>
            </a:pPr>
            <a:r>
              <a:rPr lang="en-IN" sz="1600" b="1" dirty="0"/>
              <a:t>Nature, Location, Reporting Type, </a:t>
            </a:r>
            <a:r>
              <a:rPr lang="en-IN" sz="1600" b="1" dirty="0" err="1"/>
              <a:t>FootNote</a:t>
            </a:r>
            <a:r>
              <a:rPr lang="en-IN" sz="1600" b="1" dirty="0"/>
              <a:t>, Source, ISOalpha3, Type:</a:t>
            </a:r>
            <a:r>
              <a:rPr lang="en-IN" sz="1600" dirty="0"/>
              <a:t> Additional contextual and metadata columns.</a:t>
            </a:r>
          </a:p>
          <a:p>
            <a:endParaRPr lang="en-IN" sz="1600" dirty="0"/>
          </a:p>
          <a:p>
            <a:r>
              <a:rPr lang="en-US" sz="1400" b="1" dirty="0"/>
              <a:t>Key Features:</a:t>
            </a:r>
          </a:p>
          <a:p>
            <a:pPr marL="285750" indent="-285750">
              <a:buFont typeface="Arial" panose="020B0604020202020204" pitchFamily="34" charset="0"/>
              <a:buChar char="•"/>
            </a:pPr>
            <a:r>
              <a:rPr lang="en-US" sz="1400" dirty="0"/>
              <a:t>Multi-year data across multiple regions.</a:t>
            </a:r>
          </a:p>
          <a:p>
            <a:pPr marL="285750" indent="-285750">
              <a:buFont typeface="Arial" panose="020B0604020202020204" pitchFamily="34" charset="0"/>
              <a:buChar char="•"/>
            </a:pPr>
            <a:r>
              <a:rPr lang="en-US" sz="1400" dirty="0"/>
              <a:t>Contextual information about electricity access (value, unit, type).</a:t>
            </a:r>
            <a:endParaRPr lang="en-IN" sz="1600" dirty="0"/>
          </a:p>
          <a:p>
            <a:pPr>
              <a:spcAft>
                <a:spcPts val="800"/>
              </a:spcAft>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Dataset Overview(Optional)</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5">
            <a:extLst>
              <a:ext uri="{FF2B5EF4-FFF2-40B4-BE49-F238E27FC236}">
                <a16:creationId xmlns:a16="http://schemas.microsoft.com/office/drawing/2014/main" id="{F1BB6BAC-595E-DAA5-FB83-2309F48BE5D9}"/>
              </a:ext>
            </a:extLst>
          </p:cNvPr>
          <p:cNvSpPr>
            <a:spLocks noChangeArrowheads="1"/>
          </p:cNvSpPr>
          <p:nvPr/>
        </p:nvSpPr>
        <p:spPr bwMode="auto">
          <a:xfrm>
            <a:off x="199809" y="1452615"/>
            <a:ext cx="11295505"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Approach</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Arial" panose="020B0604020202020204" pitchFamily="34" charset="0"/>
              </a:rPr>
              <a:t>Data Collection:</a:t>
            </a:r>
            <a:r>
              <a:rPr lang="en-US" altLang="en-US" sz="1200" dirty="0">
                <a:solidFill>
                  <a:schemeClr val="tx1"/>
                </a:solidFill>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Collect electricity access data from verified sources (e.g., World Bank).</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chemeClr val="tx1"/>
                </a:solidFill>
                <a:effectLst/>
                <a:latin typeface="Arial" panose="020B0604020202020204" pitchFamily="34" charset="0"/>
              </a:rPr>
              <a:t>Data Preprocessing:</a:t>
            </a:r>
            <a:endParaRPr lang="en-US" altLang="en-US" sz="1200" dirty="0">
              <a:solidFill>
                <a:schemeClr val="tx1"/>
              </a:solidFill>
              <a:latin typeface="Arial" panose="020B0604020202020204" pitchFamily="34" charset="0"/>
            </a:endParaRPr>
          </a:p>
          <a:p>
            <a:pPr marL="171450" lvl="1" indent="-171450" eaLnBrk="0" fontAlgn="base" hangingPunct="0">
              <a:spcBef>
                <a:spcPct val="0"/>
              </a:spcBef>
              <a:spcAft>
                <a:spcPct val="0"/>
              </a:spcAft>
              <a:buClrTx/>
              <a:buFont typeface="Arial" panose="020B0604020202020204" pitchFamily="34" charset="0"/>
              <a:buChar char="•"/>
            </a:pPr>
            <a:r>
              <a:rPr kumimoji="0" lang="en-US" altLang="en-US" sz="1200" b="0" i="0" u="none" strike="noStrike" cap="none" normalizeH="0" baseline="0" dirty="0">
                <a:ln>
                  <a:noFill/>
                </a:ln>
                <a:solidFill>
                  <a:schemeClr val="tx1"/>
                </a:solidFill>
                <a:effectLst/>
                <a:latin typeface="Arial" panose="020B0604020202020204" pitchFamily="34" charset="0"/>
              </a:rPr>
              <a:t>Handle missing values and outliers.</a:t>
            </a:r>
            <a:endParaRPr lang="en-US" altLang="en-US" sz="1200" dirty="0">
              <a:solidFill>
                <a:schemeClr val="tx1"/>
              </a:solidFill>
              <a:latin typeface="Arial" panose="020B0604020202020204" pitchFamily="34" charset="0"/>
            </a:endParaRPr>
          </a:p>
          <a:p>
            <a:pPr marL="171450" lvl="1" indent="-171450" eaLnBrk="0" fontAlgn="base" hangingPunct="0">
              <a:spcBef>
                <a:spcPct val="0"/>
              </a:spcBef>
              <a:spcAft>
                <a:spcPct val="0"/>
              </a:spcAft>
              <a:buClrTx/>
              <a:buFont typeface="Arial" panose="020B0604020202020204" pitchFamily="34" charset="0"/>
              <a:buChar char="•"/>
            </a:pPr>
            <a:r>
              <a:rPr kumimoji="0" lang="en-US" altLang="en-US" sz="1200" b="0" i="0" u="none" strike="noStrike" cap="none" normalizeH="0" baseline="0" dirty="0">
                <a:ln>
                  <a:noFill/>
                </a:ln>
                <a:solidFill>
                  <a:schemeClr val="tx1"/>
                </a:solidFill>
                <a:effectLst/>
                <a:latin typeface="Arial" panose="020B0604020202020204" pitchFamily="34" charset="0"/>
              </a:rPr>
              <a:t>Normalize numerical columns (e.g., </a:t>
            </a:r>
            <a:r>
              <a:rPr kumimoji="0" lang="en-US" altLang="en-US" sz="1200" b="0" i="0" u="none" strike="noStrike" cap="none" normalizeH="0" baseline="0" dirty="0">
                <a:ln>
                  <a:noFill/>
                </a:ln>
                <a:solidFill>
                  <a:schemeClr val="tx1"/>
                </a:solidFill>
                <a:effectLst/>
                <a:latin typeface="Arial Unicode MS"/>
              </a:rPr>
              <a:t>Value</a:t>
            </a:r>
            <a:r>
              <a:rPr kumimoji="0" lang="en-US" altLang="en-US" sz="1200" b="0" i="0" u="none" strike="noStrike" cap="none" normalizeH="0" baseline="0" dirty="0">
                <a:ln>
                  <a:noFill/>
                </a:ln>
                <a:solidFill>
                  <a:schemeClr val="tx1"/>
                </a:solidFill>
                <a:effectLst/>
              </a:rPr>
              <a:t>).</a:t>
            </a:r>
            <a:endParaRPr lang="en-US" altLang="en-US" sz="1200" dirty="0">
              <a:solidFill>
                <a:schemeClr val="tx1"/>
              </a:solidFill>
              <a:latin typeface="Arial" panose="020B0604020202020204" pitchFamily="34" charset="0"/>
            </a:endParaRPr>
          </a:p>
          <a:p>
            <a:pPr marL="171450" lvl="1" indent="-171450" eaLnBrk="0" fontAlgn="base" hangingPunct="0">
              <a:spcBef>
                <a:spcPct val="0"/>
              </a:spcBef>
              <a:spcAft>
                <a:spcPct val="0"/>
              </a:spcAft>
              <a:buClrTx/>
              <a:buFont typeface="Arial" panose="020B0604020202020204" pitchFamily="34" charset="0"/>
              <a:buChar char="•"/>
            </a:pPr>
            <a:r>
              <a:rPr kumimoji="0" lang="en-US" altLang="en-US" sz="1200" b="0" i="0" u="none" strike="noStrike" cap="none" normalizeH="0" baseline="0" dirty="0">
                <a:ln>
                  <a:noFill/>
                </a:ln>
                <a:solidFill>
                  <a:schemeClr val="tx1"/>
                </a:solidFill>
                <a:effectLst/>
                <a:latin typeface="Arial" panose="020B0604020202020204" pitchFamily="34" charset="0"/>
              </a:rPr>
              <a:t>Encode categorical data (e.g., </a:t>
            </a:r>
            <a:r>
              <a:rPr kumimoji="0" lang="en-US" altLang="en-US" sz="1200" b="0" i="0" u="none" strike="noStrike" cap="none" normalizeH="0" baseline="0" dirty="0" err="1">
                <a:ln>
                  <a:noFill/>
                </a:ln>
                <a:solidFill>
                  <a:schemeClr val="tx1"/>
                </a:solidFill>
                <a:effectLst/>
                <a:latin typeface="Arial Unicode MS"/>
              </a:rPr>
              <a:t>GeoAreaName</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latin typeface="Arial Unicode MS"/>
              </a:rPr>
              <a:t>Indicator</a:t>
            </a:r>
            <a:r>
              <a:rPr kumimoji="0" lang="en-US" altLang="en-US" sz="1200" b="0" i="0" u="none" strike="noStrike" cap="none" normalizeH="0" baseline="0" dirty="0">
                <a:ln>
                  <a:noFill/>
                </a:ln>
                <a:solidFill>
                  <a:schemeClr val="tx1"/>
                </a:solidFill>
                <a:effectLst/>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chemeClr val="tx1"/>
                </a:solidFill>
                <a:effectLst/>
                <a:latin typeface="Arial" panose="020B0604020202020204" pitchFamily="34" charset="0"/>
              </a:rPr>
              <a:t>Exploratory Data Analysis (EDA):</a:t>
            </a:r>
            <a:endParaRPr lang="en-US" altLang="en-US" sz="1200" dirty="0">
              <a:solidFill>
                <a:schemeClr val="tx1"/>
              </a:solidFill>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Visualize trends in electricity access across regions.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Analyze the impact of geography and time on electricity access levels.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1" i="0" u="none" strike="noStrike" cap="none" normalizeH="0" baseline="0" dirty="0">
                <a:ln>
                  <a:noFill/>
                </a:ln>
                <a:solidFill>
                  <a:schemeClr val="tx1"/>
                </a:solidFill>
                <a:effectLst/>
                <a:latin typeface="Arial" panose="020B0604020202020204" pitchFamily="34" charset="0"/>
              </a:rPr>
              <a:t>Feature Engineering:</a:t>
            </a:r>
            <a:endParaRPr lang="en-US" altLang="en-US" sz="1200" dirty="0">
              <a:solidFill>
                <a:schemeClr val="tx1"/>
              </a:solidFill>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Create new features such as growth rate, region clusters, etc.</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Select relevant features for model training.</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200" b="1" i="0" u="none" strike="noStrike" cap="none" normalizeH="0" baseline="0" dirty="0">
                <a:ln>
                  <a:noFill/>
                </a:ln>
                <a:solidFill>
                  <a:schemeClr val="tx1"/>
                </a:solidFill>
                <a:effectLst/>
                <a:latin typeface="Arial" panose="020B0604020202020204" pitchFamily="34" charset="0"/>
              </a:rPr>
              <a:t>Model Building:</a:t>
            </a:r>
            <a:endParaRPr lang="en-US" altLang="en-US" sz="1200" dirty="0">
              <a:solidFill>
                <a:schemeClr val="tx1"/>
              </a:solidFill>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Train ML models (Regression for continuous trends or Classification for binary outcomes).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Algorithms to be used: Random Forest Regressor, </a:t>
            </a:r>
            <a:r>
              <a:rPr kumimoji="0" lang="en-US" altLang="en-US" sz="1200" b="0" i="0" u="none" strike="noStrike" cap="none" normalizeH="0" baseline="0" dirty="0" err="1">
                <a:ln>
                  <a:noFill/>
                </a:ln>
                <a:solidFill>
                  <a:schemeClr val="tx1"/>
                </a:solidFill>
                <a:effectLst/>
                <a:latin typeface="Arial" panose="020B0604020202020204" pitchFamily="34" charset="0"/>
              </a:rPr>
              <a:t>Kmeans</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200" b="1" i="0" u="none" strike="noStrike" cap="none" normalizeH="0" baseline="0" dirty="0">
                <a:ln>
                  <a:noFill/>
                </a:ln>
                <a:solidFill>
                  <a:schemeClr val="tx1"/>
                </a:solidFill>
                <a:effectLst/>
                <a:latin typeface="Arial" panose="020B0604020202020204" pitchFamily="34" charset="0"/>
              </a:rPr>
              <a:t>Evaluation:</a:t>
            </a:r>
            <a:r>
              <a:rPr lang="en-US" altLang="en-US" sz="1200" dirty="0">
                <a:solidFill>
                  <a:schemeClr val="tx1"/>
                </a:solidFill>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Evaluate model performance using MSE, silhouette-score.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Algorithms Used:</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b="1" dirty="0">
                <a:solidFill>
                  <a:schemeClr val="tx1"/>
                </a:solidFill>
                <a:latin typeface="Arial" panose="020B0604020202020204" pitchFamily="34" charset="0"/>
              </a:rPr>
              <a:t>Regression Model: Random Forest Regressor</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Clustering Model: K-Means</a:t>
            </a:r>
          </a:p>
        </p:txBody>
      </p:sp>
    </p:spTree>
    <p:extLst>
      <p:ext uri="{BB962C8B-B14F-4D97-AF65-F5344CB8AC3E}">
        <p14:creationId xmlns:p14="http://schemas.microsoft.com/office/powerpoint/2010/main" val="202543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6B38C84C-099D-DC20-4C5F-6050465AC1C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409DE74-64B4-0B26-1F44-4C49F42D9800}"/>
              </a:ext>
            </a:extLst>
          </p:cNvPr>
          <p:cNvSpPr txBox="1"/>
          <p:nvPr/>
        </p:nvSpPr>
        <p:spPr>
          <a:xfrm>
            <a:off x="202071" y="972537"/>
            <a:ext cx="5904091" cy="400110"/>
          </a:xfrm>
          <a:prstGeom prst="rect">
            <a:avLst/>
          </a:prstGeom>
          <a:noFill/>
        </p:spPr>
        <p:txBody>
          <a:bodyPr wrap="square">
            <a:spAutoFit/>
          </a:bodyPr>
          <a:lstStyle/>
          <a:p>
            <a:r>
              <a:rPr lang="en-US" sz="2000" b="1" dirty="0">
                <a:solidFill>
                  <a:srgbClr val="213163"/>
                </a:solidFill>
              </a:rPr>
              <a:t>Data Collection</a:t>
            </a:r>
            <a:endParaRPr lang="en-IN" sz="2000" b="1" dirty="0">
              <a:solidFill>
                <a:srgbClr val="213163"/>
              </a:solidFill>
            </a:endParaRPr>
          </a:p>
        </p:txBody>
      </p:sp>
      <p:sp>
        <p:nvSpPr>
          <p:cNvPr id="6" name="TextBox 5">
            <a:extLst>
              <a:ext uri="{FF2B5EF4-FFF2-40B4-BE49-F238E27FC236}">
                <a16:creationId xmlns:a16="http://schemas.microsoft.com/office/drawing/2014/main" id="{93DE18B7-069C-5C95-858B-9863926801A9}"/>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4935CE03-E5ED-4F3F-7AE4-8B0EE3853E19}"/>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81F753AC-23FE-E298-E3BB-7814DF7A436E}"/>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5">
            <a:extLst>
              <a:ext uri="{FF2B5EF4-FFF2-40B4-BE49-F238E27FC236}">
                <a16:creationId xmlns:a16="http://schemas.microsoft.com/office/drawing/2014/main" id="{5B67FD30-51E7-A4D5-678D-67AF8DB23902}"/>
              </a:ext>
            </a:extLst>
          </p:cNvPr>
          <p:cNvSpPr>
            <a:spLocks noChangeArrowheads="1"/>
          </p:cNvSpPr>
          <p:nvPr/>
        </p:nvSpPr>
        <p:spPr bwMode="auto">
          <a:xfrm>
            <a:off x="199809" y="3505944"/>
            <a:ext cx="11295505" cy="2549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(Data was sourced from </a:t>
            </a:r>
            <a:r>
              <a:rPr lang="en-US" altLang="en-US" sz="1200" b="1" dirty="0">
                <a:solidFill>
                  <a:schemeClr val="tx1"/>
                </a:solidFill>
                <a:latin typeface="Arial" panose="020B0604020202020204" pitchFamily="34" charset="0"/>
              </a:rPr>
              <a:t>T</a:t>
            </a:r>
            <a:r>
              <a:rPr kumimoji="0" lang="en-US" altLang="en-US" sz="1200" b="1" i="0" u="none" strike="noStrike" cap="none" normalizeH="0" baseline="0" dirty="0">
                <a:ln>
                  <a:noFill/>
                </a:ln>
                <a:solidFill>
                  <a:schemeClr val="tx1"/>
                </a:solidFill>
                <a:effectLst/>
                <a:latin typeface="Arial" panose="020B0604020202020204" pitchFamily="34" charset="0"/>
              </a:rPr>
              <a:t>racking SDG 7.1.1 : </a:t>
            </a:r>
            <a:r>
              <a:rPr lang="sv-SE" sz="1200" dirty="0">
                <a:latin typeface="+mn-lt"/>
                <a:hlinkClick r:id="rId4"/>
              </a:rPr>
              <a:t>https://trackingsdg7.esmap.org/downloads</a:t>
            </a:r>
            <a:r>
              <a:rPr lang="sv-SE" sz="1200" dirty="0">
                <a:latin typeface="+mn-lt"/>
              </a:rPr>
              <a:t>)</a:t>
            </a:r>
            <a:br>
              <a:rPr lang="sv-SE" sz="1200" dirty="0">
                <a:latin typeface="+mn-lt"/>
              </a:rPr>
            </a:br>
            <a:endParaRPr lang="sv-SE" sz="1200" dirty="0">
              <a:latin typeface="+mn-lt"/>
            </a:endParaRPr>
          </a:p>
          <a:p>
            <a:pPr marL="231642" indent="-231642">
              <a:spcAft>
                <a:spcPts val="800"/>
              </a:spcAft>
              <a:buFont typeface="Arial" panose="020B0604020202020204" pitchFamily="34" charset="0"/>
              <a:buChar char="•"/>
            </a:pPr>
            <a:r>
              <a:rPr kumimoji="0" lang="en-US" altLang="en-US" sz="1200" b="1" i="0" u="none" strike="noStrike" cap="none" normalizeH="0" baseline="0" dirty="0">
                <a:ln>
                  <a:noFill/>
                </a:ln>
                <a:solidFill>
                  <a:schemeClr val="tx1"/>
                </a:solidFill>
                <a:effectLst/>
                <a:latin typeface="Arial" panose="020B0604020202020204" pitchFamily="34" charset="0"/>
              </a:rPr>
              <a:t> </a:t>
            </a:r>
            <a:r>
              <a:rPr lang="en-IN" sz="1200" dirty="0"/>
              <a:t>The dataset includes electricity access data with the following columns:</a:t>
            </a:r>
            <a:br>
              <a:rPr lang="en-IN" sz="1200" dirty="0"/>
            </a:br>
            <a:endParaRPr lang="en-IN" sz="1200" dirty="0"/>
          </a:p>
          <a:p>
            <a:pPr marL="285750" indent="-285750">
              <a:buFont typeface="Arial" panose="020B0604020202020204" pitchFamily="34" charset="0"/>
              <a:buChar char="•"/>
            </a:pPr>
            <a:r>
              <a:rPr lang="en-IN" sz="1200" b="1" dirty="0" err="1"/>
              <a:t>SeriesCode</a:t>
            </a:r>
            <a:r>
              <a:rPr lang="en-IN" sz="1200" b="1" dirty="0"/>
              <a:t>, </a:t>
            </a:r>
            <a:r>
              <a:rPr lang="en-IN" sz="1200" b="1" dirty="0" err="1"/>
              <a:t>SeriesName</a:t>
            </a:r>
            <a:r>
              <a:rPr lang="en-IN" sz="1200" b="1" dirty="0"/>
              <a:t>, Indicator, </a:t>
            </a:r>
            <a:r>
              <a:rPr lang="en-IN" sz="1200" b="1" dirty="0" err="1"/>
              <a:t>SeriesID</a:t>
            </a:r>
            <a:r>
              <a:rPr lang="en-IN" sz="1200" b="1" dirty="0"/>
              <a:t>:</a:t>
            </a:r>
            <a:r>
              <a:rPr lang="en-IN" sz="1200" dirty="0"/>
              <a:t> Representing indicator metadata.</a:t>
            </a:r>
          </a:p>
          <a:p>
            <a:pPr marL="285750" indent="-285750">
              <a:buFont typeface="Arial" panose="020B0604020202020204" pitchFamily="34" charset="0"/>
              <a:buChar char="•"/>
            </a:pPr>
            <a:r>
              <a:rPr lang="en-IN" sz="1200" b="1" dirty="0" err="1"/>
              <a:t>GeoAreaCode</a:t>
            </a:r>
            <a:r>
              <a:rPr lang="en-IN" sz="1200" b="1" dirty="0"/>
              <a:t>/Reference Area Code, </a:t>
            </a:r>
            <a:r>
              <a:rPr lang="en-IN" sz="1200" b="1" dirty="0" err="1"/>
              <a:t>Ref_Area_Type</a:t>
            </a:r>
            <a:r>
              <a:rPr lang="en-IN" sz="1200" b="1" dirty="0"/>
              <a:t>, </a:t>
            </a:r>
            <a:r>
              <a:rPr lang="en-IN" sz="1200" b="1" dirty="0" err="1"/>
              <a:t>GeoAreaName</a:t>
            </a:r>
            <a:r>
              <a:rPr lang="en-IN" sz="1200" b="1" dirty="0"/>
              <a:t>/Reference Area Name:</a:t>
            </a:r>
            <a:r>
              <a:rPr lang="en-IN" sz="1200" dirty="0"/>
              <a:t> Geographical and reference area details.</a:t>
            </a:r>
          </a:p>
          <a:p>
            <a:pPr marL="285750" indent="-285750">
              <a:buFont typeface="Arial" panose="020B0604020202020204" pitchFamily="34" charset="0"/>
              <a:buChar char="•"/>
            </a:pPr>
            <a:r>
              <a:rPr lang="en-IN" sz="1200" b="1" dirty="0" err="1"/>
              <a:t>TimePeriod</a:t>
            </a:r>
            <a:r>
              <a:rPr lang="en-IN" sz="1200" b="1" dirty="0"/>
              <a:t>, Value, Units:</a:t>
            </a:r>
            <a:r>
              <a:rPr lang="en-IN" sz="1200" dirty="0"/>
              <a:t> Time period of observation and the corresponding electricity access value.</a:t>
            </a:r>
          </a:p>
          <a:p>
            <a:pPr marL="285750" indent="-285750">
              <a:buFont typeface="Arial" panose="020B0604020202020204" pitchFamily="34" charset="0"/>
              <a:buChar char="•"/>
            </a:pPr>
            <a:r>
              <a:rPr lang="en-IN" sz="1200" b="1" dirty="0"/>
              <a:t>Nature, Location, Reporting Type, </a:t>
            </a:r>
            <a:r>
              <a:rPr lang="en-IN" sz="1200" b="1" dirty="0" err="1"/>
              <a:t>FootNote</a:t>
            </a:r>
            <a:r>
              <a:rPr lang="en-IN" sz="1200" b="1" dirty="0"/>
              <a:t>, Source, ISOalpha3, Type:</a:t>
            </a:r>
            <a:r>
              <a:rPr lang="en-IN" sz="1200" dirty="0"/>
              <a:t> Additional contextual and metadata columns.</a:t>
            </a:r>
          </a:p>
          <a:p>
            <a:endParaRPr lang="en-IN" sz="1200" dirty="0"/>
          </a:p>
          <a:p>
            <a:r>
              <a:rPr lang="en-US" sz="1100" b="1" dirty="0"/>
              <a:t>Key Features:</a:t>
            </a:r>
          </a:p>
          <a:p>
            <a:pPr marL="285750" indent="-285750">
              <a:buFont typeface="Arial" panose="020B0604020202020204" pitchFamily="34" charset="0"/>
              <a:buChar char="•"/>
            </a:pPr>
            <a:r>
              <a:rPr lang="en-US" sz="1100" dirty="0"/>
              <a:t>Multi-year data across multiple regions.</a:t>
            </a:r>
          </a:p>
          <a:p>
            <a:pPr marL="285750" indent="-285750">
              <a:buFont typeface="Arial" panose="020B0604020202020204" pitchFamily="34" charset="0"/>
              <a:buChar char="•"/>
            </a:pPr>
            <a:r>
              <a:rPr lang="en-US" sz="1100" dirty="0"/>
              <a:t>Contextual information about electricity access (value, unit, type).</a:t>
            </a:r>
            <a:endParaRPr lang="en-IN" sz="1200" dirty="0"/>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7ABE2FDF-D404-0D3A-9957-56B31A64ACB7}"/>
              </a:ext>
            </a:extLst>
          </p:cNvPr>
          <p:cNvPicPr>
            <a:picLocks noChangeAspect="1"/>
          </p:cNvPicPr>
          <p:nvPr/>
        </p:nvPicPr>
        <p:blipFill>
          <a:blip r:embed="rId5"/>
          <a:srcRect r="8434"/>
          <a:stretch/>
        </p:blipFill>
        <p:spPr>
          <a:xfrm>
            <a:off x="514141" y="1599959"/>
            <a:ext cx="11163719" cy="1409363"/>
          </a:xfrm>
          <a:prstGeom prst="rect">
            <a:avLst/>
          </a:prstGeom>
        </p:spPr>
      </p:pic>
    </p:spTree>
    <p:extLst>
      <p:ext uri="{BB962C8B-B14F-4D97-AF65-F5344CB8AC3E}">
        <p14:creationId xmlns:p14="http://schemas.microsoft.com/office/powerpoint/2010/main" val="67236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E2D7EE2F-B4E0-1660-1ED5-E787800490E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1344BD-DA19-F2F1-0F85-E1A3A6F98875}"/>
              </a:ext>
            </a:extLst>
          </p:cNvPr>
          <p:cNvSpPr txBox="1"/>
          <p:nvPr/>
        </p:nvSpPr>
        <p:spPr>
          <a:xfrm>
            <a:off x="202071" y="972537"/>
            <a:ext cx="5904091" cy="400110"/>
          </a:xfrm>
          <a:prstGeom prst="rect">
            <a:avLst/>
          </a:prstGeom>
          <a:noFill/>
        </p:spPr>
        <p:txBody>
          <a:bodyPr wrap="square">
            <a:spAutoFit/>
          </a:bodyPr>
          <a:lstStyle/>
          <a:p>
            <a:r>
              <a:rPr lang="en-US" sz="2000" b="1" dirty="0">
                <a:solidFill>
                  <a:srgbClr val="213163"/>
                </a:solidFill>
              </a:rPr>
              <a:t>Data Preprocessing</a:t>
            </a:r>
            <a:endParaRPr lang="en-IN" sz="2000" b="1" dirty="0">
              <a:solidFill>
                <a:srgbClr val="213163"/>
              </a:solidFill>
            </a:endParaRPr>
          </a:p>
        </p:txBody>
      </p:sp>
      <p:sp>
        <p:nvSpPr>
          <p:cNvPr id="6" name="TextBox 5">
            <a:extLst>
              <a:ext uri="{FF2B5EF4-FFF2-40B4-BE49-F238E27FC236}">
                <a16:creationId xmlns:a16="http://schemas.microsoft.com/office/drawing/2014/main" id="{845A7167-41B3-940E-BDFB-57A39E8FEC0D}"/>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F5DD4A55-DA99-6878-339D-6A36C4FC707C}"/>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F9632C5D-0B8E-4D49-D42F-06701014A389}"/>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5">
            <a:extLst>
              <a:ext uri="{FF2B5EF4-FFF2-40B4-BE49-F238E27FC236}">
                <a16:creationId xmlns:a16="http://schemas.microsoft.com/office/drawing/2014/main" id="{60D2FAD8-8B76-75A0-809D-D47CDBAB7378}"/>
              </a:ext>
            </a:extLst>
          </p:cNvPr>
          <p:cNvSpPr>
            <a:spLocks noChangeArrowheads="1"/>
          </p:cNvSpPr>
          <p:nvPr/>
        </p:nvSpPr>
        <p:spPr bwMode="auto">
          <a:xfrm>
            <a:off x="139296" y="1452615"/>
            <a:ext cx="11295505" cy="1487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1200" b="1" dirty="0">
                <a:solidFill>
                  <a:schemeClr val="tx1"/>
                </a:solidFill>
                <a:latin typeface="Arial" panose="020B0604020202020204" pitchFamily="34" charset="0"/>
              </a:rPr>
              <a:t>The d</a:t>
            </a:r>
            <a:r>
              <a:rPr kumimoji="0" lang="en-US" altLang="en-US" sz="1200" b="1" i="0" u="none" strike="noStrike" cap="none" normalizeH="0" baseline="0" dirty="0">
                <a:ln>
                  <a:noFill/>
                </a:ln>
                <a:solidFill>
                  <a:schemeClr val="tx1"/>
                </a:solidFill>
                <a:effectLst/>
                <a:latin typeface="Arial" panose="020B0604020202020204" pitchFamily="34" charset="0"/>
              </a:rPr>
              <a:t>ata was then cleaned to remove any missing values and encode strings to visualize and analyze it clearly.</a:t>
            </a:r>
            <a:br>
              <a:rPr lang="sv-SE" sz="1200" dirty="0">
                <a:latin typeface="+mn-lt"/>
              </a:rPr>
            </a:br>
            <a:endParaRPr lang="sv-SE" sz="1200" dirty="0">
              <a:latin typeface="+mn-lt"/>
            </a:endParaRPr>
          </a:p>
          <a:p>
            <a:pPr marL="231642" indent="-231642">
              <a:spcAft>
                <a:spcPts val="800"/>
              </a:spcAft>
              <a:buFont typeface="Arial" panose="020B0604020202020204" pitchFamily="34" charset="0"/>
              <a:buChar char="•"/>
            </a:pPr>
            <a:r>
              <a:rPr kumimoji="0" lang="en-US" altLang="en-US" sz="1200" b="1" i="0" u="none" strike="noStrike" cap="none" normalizeH="0" baseline="0" dirty="0">
                <a:ln>
                  <a:noFill/>
                </a:ln>
                <a:solidFill>
                  <a:schemeClr val="tx1"/>
                </a:solidFill>
                <a:effectLst/>
                <a:latin typeface="Arial" panose="020B0604020202020204" pitchFamily="34" charset="0"/>
              </a:rPr>
              <a:t> </a:t>
            </a:r>
            <a:r>
              <a:rPr lang="en-IN" sz="1200" dirty="0"/>
              <a:t>Applied Feature Selection and removed all null values, then labelled the data.</a:t>
            </a:r>
            <a:br>
              <a:rPr lang="en-IN" sz="1200" dirty="0"/>
            </a:br>
            <a:endParaRPr lang="en-IN" sz="1200" dirty="0"/>
          </a:p>
          <a:p>
            <a:pPr marL="285750" indent="-285750">
              <a:buFont typeface="Arial" panose="020B0604020202020204" pitchFamily="34" charset="0"/>
              <a:buChar char="•"/>
            </a:pPr>
            <a:r>
              <a:rPr lang="en-IN" sz="1200" b="1" dirty="0"/>
              <a:t>Area Code:</a:t>
            </a:r>
            <a:r>
              <a:rPr lang="en-IN" sz="1200" dirty="0"/>
              <a:t> Geographical and reference area details.</a:t>
            </a:r>
          </a:p>
          <a:p>
            <a:pPr marL="285750" indent="-285750">
              <a:buFont typeface="Arial" panose="020B0604020202020204" pitchFamily="34" charset="0"/>
              <a:buChar char="•"/>
            </a:pPr>
            <a:r>
              <a:rPr lang="en-IN" sz="1200" b="1" dirty="0" err="1"/>
              <a:t>TimePeriod</a:t>
            </a:r>
            <a:r>
              <a:rPr lang="en-IN" sz="1200" b="1" dirty="0"/>
              <a:t>, Value:</a:t>
            </a:r>
            <a:r>
              <a:rPr lang="en-IN" sz="1200" dirty="0"/>
              <a:t> Year of observation and the corresponding electricity access value.</a:t>
            </a:r>
          </a:p>
          <a:p>
            <a:pPr marL="285750" indent="-285750">
              <a:buFont typeface="Arial" panose="020B0604020202020204" pitchFamily="34" charset="0"/>
              <a:buChar char="•"/>
            </a:pPr>
            <a:r>
              <a:rPr lang="en-IN" sz="1200" b="1" dirty="0"/>
              <a:t>Nature, Location, Type :</a:t>
            </a:r>
            <a:r>
              <a:rPr lang="en-IN" sz="1200" dirty="0"/>
              <a:t> Additional contextual and metadata columns.</a:t>
            </a:r>
          </a:p>
        </p:txBody>
      </p:sp>
      <p:pic>
        <p:nvPicPr>
          <p:cNvPr id="9" name="Picture 8">
            <a:extLst>
              <a:ext uri="{FF2B5EF4-FFF2-40B4-BE49-F238E27FC236}">
                <a16:creationId xmlns:a16="http://schemas.microsoft.com/office/drawing/2014/main" id="{380D14AC-9359-BA00-600D-24AAF30C18B2}"/>
              </a:ext>
            </a:extLst>
          </p:cNvPr>
          <p:cNvPicPr>
            <a:picLocks noChangeAspect="1"/>
          </p:cNvPicPr>
          <p:nvPr/>
        </p:nvPicPr>
        <p:blipFill>
          <a:blip r:embed="rId4"/>
          <a:stretch>
            <a:fillRect/>
          </a:stretch>
        </p:blipFill>
        <p:spPr>
          <a:xfrm>
            <a:off x="597744" y="3429000"/>
            <a:ext cx="3858163" cy="1657581"/>
          </a:xfrm>
          <a:prstGeom prst="rect">
            <a:avLst/>
          </a:prstGeom>
        </p:spPr>
      </p:pic>
      <p:pic>
        <p:nvPicPr>
          <p:cNvPr id="13" name="Picture 12">
            <a:extLst>
              <a:ext uri="{FF2B5EF4-FFF2-40B4-BE49-F238E27FC236}">
                <a16:creationId xmlns:a16="http://schemas.microsoft.com/office/drawing/2014/main" id="{82248567-A38B-5045-730C-19E416D1D119}"/>
              </a:ext>
            </a:extLst>
          </p:cNvPr>
          <p:cNvPicPr>
            <a:picLocks noChangeAspect="1"/>
          </p:cNvPicPr>
          <p:nvPr/>
        </p:nvPicPr>
        <p:blipFill>
          <a:blip r:embed="rId5"/>
          <a:stretch>
            <a:fillRect/>
          </a:stretch>
        </p:blipFill>
        <p:spPr>
          <a:xfrm>
            <a:off x="6236677" y="3429000"/>
            <a:ext cx="4115886" cy="1657575"/>
          </a:xfrm>
          <a:prstGeom prst="rect">
            <a:avLst/>
          </a:prstGeom>
        </p:spPr>
      </p:pic>
    </p:spTree>
    <p:extLst>
      <p:ext uri="{BB962C8B-B14F-4D97-AF65-F5344CB8AC3E}">
        <p14:creationId xmlns:p14="http://schemas.microsoft.com/office/powerpoint/2010/main" val="2685224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5CDE10B9-63E9-C926-E6C5-D9F1D19DB27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AD1B7AC-E227-6662-EE3F-282304C9056A}"/>
              </a:ext>
            </a:extLst>
          </p:cNvPr>
          <p:cNvSpPr txBox="1"/>
          <p:nvPr/>
        </p:nvSpPr>
        <p:spPr>
          <a:xfrm>
            <a:off x="202071" y="972537"/>
            <a:ext cx="5904091"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Exploratory Data Analysis (EDA)</a:t>
            </a:r>
            <a:endParaRPr lang="en-US" altLang="en-US" sz="2000" dirty="0">
              <a:solidFill>
                <a:schemeClr val="tx1"/>
              </a:solidFill>
              <a:latin typeface="Arial" panose="020B0604020202020204" pitchFamily="34" charset="0"/>
            </a:endParaRPr>
          </a:p>
        </p:txBody>
      </p:sp>
      <p:sp>
        <p:nvSpPr>
          <p:cNvPr id="6" name="TextBox 5">
            <a:extLst>
              <a:ext uri="{FF2B5EF4-FFF2-40B4-BE49-F238E27FC236}">
                <a16:creationId xmlns:a16="http://schemas.microsoft.com/office/drawing/2014/main" id="{E4CFD7EF-0466-319B-2D68-FB8B7E5E8BDE}"/>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B0634FF-5A63-586C-A454-16C479BB247B}"/>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D764415A-5F39-3DF3-6ED8-CA7D698E3AAB}"/>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5">
            <a:extLst>
              <a:ext uri="{FF2B5EF4-FFF2-40B4-BE49-F238E27FC236}">
                <a16:creationId xmlns:a16="http://schemas.microsoft.com/office/drawing/2014/main" id="{969C5703-71CE-47D9-2339-F8844F5214D3}"/>
              </a:ext>
            </a:extLst>
          </p:cNvPr>
          <p:cNvSpPr>
            <a:spLocks noChangeArrowheads="1"/>
          </p:cNvSpPr>
          <p:nvPr/>
        </p:nvSpPr>
        <p:spPr bwMode="auto">
          <a:xfrm>
            <a:off x="139296" y="1452615"/>
            <a:ext cx="1129550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1200" b="1" dirty="0" err="1">
                <a:solidFill>
                  <a:schemeClr val="tx1"/>
                </a:solidFill>
                <a:latin typeface="Arial" panose="020B0604020202020204" pitchFamily="34" charset="0"/>
              </a:rPr>
              <a:t>Visualising</a:t>
            </a:r>
            <a:r>
              <a:rPr lang="en-US" altLang="en-US" sz="1200" b="1" dirty="0">
                <a:solidFill>
                  <a:schemeClr val="tx1"/>
                </a:solidFill>
                <a:latin typeface="Arial" panose="020B0604020202020204" pitchFamily="34" charset="0"/>
              </a:rPr>
              <a:t> the data revealed a linear trend in the average percentage of population increase with access to electricity, with most regions having less than 2 million people which currently do not have access to electricity. </a:t>
            </a:r>
            <a:r>
              <a:rPr lang="en-IN" sz="1200" dirty="0"/>
              <a:t>This insight was crucial to predict which countries would achieve the 95%+ electricity mark on or before 2030.</a:t>
            </a:r>
          </a:p>
          <a:p>
            <a:pPr marL="0" marR="0" lvl="0" indent="0" algn="l" defTabSz="914400" rtl="0" eaLnBrk="0" fontAlgn="base" latinLnBrk="0" hangingPunct="0">
              <a:lnSpc>
                <a:spcPct val="100000"/>
              </a:lnSpc>
              <a:spcBef>
                <a:spcPct val="0"/>
              </a:spcBef>
              <a:spcAft>
                <a:spcPct val="0"/>
              </a:spcAft>
              <a:buClrTx/>
              <a:buSzTx/>
              <a:tabLst/>
            </a:pPr>
            <a:endParaRPr lang="en-IN" sz="1200" dirty="0"/>
          </a:p>
          <a:p>
            <a:pPr marL="285750" indent="-285750">
              <a:buFont typeface="Arial" panose="020B0604020202020204" pitchFamily="34" charset="0"/>
              <a:buChar char="•"/>
            </a:pPr>
            <a:r>
              <a:rPr lang="en-US" altLang="en-US" sz="1200" dirty="0">
                <a:solidFill>
                  <a:schemeClr val="tx1"/>
                </a:solidFill>
                <a:latin typeface="Arial" panose="020B0604020202020204" pitchFamily="34" charset="0"/>
              </a:rPr>
              <a:t>The graph on the left displays </a:t>
            </a:r>
            <a:r>
              <a:rPr lang="en-US" altLang="en-US" sz="1200" b="1" dirty="0">
                <a:solidFill>
                  <a:schemeClr val="tx1"/>
                </a:solidFill>
                <a:latin typeface="Arial" panose="020B0604020202020204" pitchFamily="34" charset="0"/>
              </a:rPr>
              <a:t>a linear trend </a:t>
            </a:r>
            <a:r>
              <a:rPr lang="en-US" altLang="en-US" sz="1200" dirty="0">
                <a:solidFill>
                  <a:schemeClr val="tx1"/>
                </a:solidFill>
                <a:latin typeface="Arial" panose="020B0604020202020204" pitchFamily="34" charset="0"/>
              </a:rPr>
              <a:t>in the average percentage of population increase with access to electricity.</a:t>
            </a:r>
          </a:p>
          <a:p>
            <a:pPr marL="285750" indent="-285750">
              <a:buFont typeface="Arial" panose="020B0604020202020204" pitchFamily="34" charset="0"/>
              <a:buChar char="•"/>
            </a:pPr>
            <a:r>
              <a:rPr lang="en-US" sz="1200" dirty="0">
                <a:solidFill>
                  <a:schemeClr val="tx1"/>
                </a:solidFill>
                <a:latin typeface="Arial" panose="020B0604020202020204" pitchFamily="34" charset="0"/>
              </a:rPr>
              <a:t>The right graph shows that </a:t>
            </a:r>
            <a:r>
              <a:rPr lang="en-US" altLang="en-US" sz="1200" b="1" dirty="0">
                <a:solidFill>
                  <a:schemeClr val="tx1"/>
                </a:solidFill>
                <a:latin typeface="Arial" panose="020B0604020202020204" pitchFamily="34" charset="0"/>
              </a:rPr>
              <a:t>most regions have less than 2 million people which currently do not have access to electricity.</a:t>
            </a:r>
            <a:endParaRPr lang="en-IN" sz="1200" dirty="0"/>
          </a:p>
        </p:txBody>
      </p:sp>
      <p:pic>
        <p:nvPicPr>
          <p:cNvPr id="15" name="Picture 14" descr="A graph of a number of green and blue dots&#10;&#10;Description automatically generated">
            <a:extLst>
              <a:ext uri="{FF2B5EF4-FFF2-40B4-BE49-F238E27FC236}">
                <a16:creationId xmlns:a16="http://schemas.microsoft.com/office/drawing/2014/main" id="{F2D371E6-1FAF-1FA1-A7D5-5AF6BCCD3E16}"/>
              </a:ext>
            </a:extLst>
          </p:cNvPr>
          <p:cNvPicPr>
            <a:picLocks noChangeAspect="1"/>
          </p:cNvPicPr>
          <p:nvPr/>
        </p:nvPicPr>
        <p:blipFill>
          <a:blip r:embed="rId4"/>
          <a:stretch>
            <a:fillRect/>
          </a:stretch>
        </p:blipFill>
        <p:spPr>
          <a:xfrm>
            <a:off x="6085732" y="3120038"/>
            <a:ext cx="4149970" cy="2468228"/>
          </a:xfrm>
          <a:prstGeom prst="rect">
            <a:avLst/>
          </a:prstGeom>
        </p:spPr>
      </p:pic>
      <p:pic>
        <p:nvPicPr>
          <p:cNvPr id="19" name="Picture 18" descr="A graph with a line&#10;&#10;Description automatically generated">
            <a:extLst>
              <a:ext uri="{FF2B5EF4-FFF2-40B4-BE49-F238E27FC236}">
                <a16:creationId xmlns:a16="http://schemas.microsoft.com/office/drawing/2014/main" id="{3DAED977-6B1C-2F36-B377-2528356B1231}"/>
              </a:ext>
            </a:extLst>
          </p:cNvPr>
          <p:cNvPicPr>
            <a:picLocks noChangeAspect="1"/>
          </p:cNvPicPr>
          <p:nvPr/>
        </p:nvPicPr>
        <p:blipFill>
          <a:blip r:embed="rId5"/>
          <a:stretch>
            <a:fillRect/>
          </a:stretch>
        </p:blipFill>
        <p:spPr>
          <a:xfrm>
            <a:off x="880529" y="3120039"/>
            <a:ext cx="3912157" cy="2468224"/>
          </a:xfrm>
          <a:prstGeom prst="rect">
            <a:avLst/>
          </a:prstGeom>
        </p:spPr>
      </p:pic>
    </p:spTree>
    <p:extLst>
      <p:ext uri="{BB962C8B-B14F-4D97-AF65-F5344CB8AC3E}">
        <p14:creationId xmlns:p14="http://schemas.microsoft.com/office/powerpoint/2010/main" val="1641258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A3864E54-F104-6EC4-CE8F-8FB521A7707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3536239-BE53-E16A-79FE-B6556DDC1995}"/>
              </a:ext>
            </a:extLst>
          </p:cNvPr>
          <p:cNvSpPr txBox="1"/>
          <p:nvPr/>
        </p:nvSpPr>
        <p:spPr>
          <a:xfrm>
            <a:off x="202071" y="972537"/>
            <a:ext cx="5904091"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000" b="1" dirty="0">
                <a:solidFill>
                  <a:schemeClr val="tx1"/>
                </a:solidFill>
                <a:latin typeface="Arial" panose="020B0604020202020204" pitchFamily="34" charset="0"/>
              </a:rPr>
              <a:t>Model Trend Predictions</a:t>
            </a:r>
            <a:endParaRPr lang="en-US" altLang="en-US" sz="2000" dirty="0">
              <a:solidFill>
                <a:schemeClr val="tx1"/>
              </a:solidFill>
              <a:latin typeface="Arial" panose="020B0604020202020204" pitchFamily="34" charset="0"/>
            </a:endParaRPr>
          </a:p>
        </p:txBody>
      </p:sp>
      <p:sp>
        <p:nvSpPr>
          <p:cNvPr id="6" name="TextBox 5">
            <a:extLst>
              <a:ext uri="{FF2B5EF4-FFF2-40B4-BE49-F238E27FC236}">
                <a16:creationId xmlns:a16="http://schemas.microsoft.com/office/drawing/2014/main" id="{91C939A9-064A-95A0-0E72-32FC64ADD8F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6E67D4EF-5B99-2FB5-536D-E5D6E386B4ED}"/>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6AF67760-2D77-0468-28C0-838BC846BBE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5">
            <a:extLst>
              <a:ext uri="{FF2B5EF4-FFF2-40B4-BE49-F238E27FC236}">
                <a16:creationId xmlns:a16="http://schemas.microsoft.com/office/drawing/2014/main" id="{87D37DEC-C8AF-4C61-0171-3CB417DA5604}"/>
              </a:ext>
            </a:extLst>
          </p:cNvPr>
          <p:cNvSpPr>
            <a:spLocks noChangeArrowheads="1"/>
          </p:cNvSpPr>
          <p:nvPr/>
        </p:nvSpPr>
        <p:spPr bwMode="auto">
          <a:xfrm>
            <a:off x="139296" y="1452615"/>
            <a:ext cx="1129550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1200" b="1" dirty="0">
                <a:solidFill>
                  <a:schemeClr val="tx1"/>
                </a:solidFill>
                <a:latin typeface="Arial" panose="020B0604020202020204" pitchFamily="34" charset="0"/>
              </a:rPr>
              <a:t>Formed 3 clusters and visualized each cluster of countries to help identify the model’s training accuracy in learning cluster formation.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b="1" dirty="0">
                <a:solidFill>
                  <a:schemeClr val="tx1"/>
                </a:solidFill>
                <a:latin typeface="Arial" panose="020B0604020202020204" pitchFamily="34" charset="0"/>
              </a:rPr>
              <a:t>Left Graph: </a:t>
            </a:r>
            <a:r>
              <a:rPr lang="en-US" altLang="en-US" sz="1200" dirty="0">
                <a:solidFill>
                  <a:schemeClr val="tx1"/>
                </a:solidFill>
                <a:latin typeface="Arial" panose="020B0604020202020204" pitchFamily="34" charset="0"/>
              </a:rPr>
              <a:t>PCA Component Analysis of Cluster Visualization for a particular year (here, 2005)</a:t>
            </a:r>
            <a:endParaRPr lang="en-US" altLang="en-US" sz="1200" b="1" dirty="0">
              <a:solidFill>
                <a:schemeClr val="tx1"/>
              </a:solidFill>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Right Graph: </a:t>
            </a:r>
            <a:r>
              <a:rPr kumimoji="0" lang="en-US" altLang="en-US" sz="1200" i="0" u="none" strike="noStrike" cap="none" normalizeH="0" baseline="0" dirty="0">
                <a:ln>
                  <a:noFill/>
                </a:ln>
                <a:solidFill>
                  <a:schemeClr val="tx1"/>
                </a:solidFill>
                <a:effectLst/>
                <a:latin typeface="Arial" panose="020B0604020202020204" pitchFamily="34" charset="0"/>
              </a:rPr>
              <a:t>Cluster of countries displaying countries as data points belonging to one of three clusters.</a:t>
            </a:r>
            <a:endParaRPr kumimoji="0" lang="sv-SE" altLang="en-US" sz="1200" b="1"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tabLst/>
            </a:pPr>
            <a:endParaRPr lang="sv-SE" sz="1200" b="1" dirty="0">
              <a:solidFill>
                <a:schemeClr val="tx1"/>
              </a:solidFill>
              <a:latin typeface="+mn-l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sv-SE" sz="1200" dirty="0">
              <a:latin typeface="+mn-lt"/>
            </a:endParaRPr>
          </a:p>
        </p:txBody>
      </p:sp>
      <p:pic>
        <p:nvPicPr>
          <p:cNvPr id="4" name="Picture 3" descr="A diagram of a cluster of dots&#10;&#10;Description automatically generated">
            <a:extLst>
              <a:ext uri="{FF2B5EF4-FFF2-40B4-BE49-F238E27FC236}">
                <a16:creationId xmlns:a16="http://schemas.microsoft.com/office/drawing/2014/main" id="{2CB63DBD-DAE4-9024-A7BD-0716DC75CB0D}"/>
              </a:ext>
            </a:extLst>
          </p:cNvPr>
          <p:cNvPicPr>
            <a:picLocks noChangeAspect="1"/>
          </p:cNvPicPr>
          <p:nvPr/>
        </p:nvPicPr>
        <p:blipFill>
          <a:blip r:embed="rId4"/>
          <a:stretch>
            <a:fillRect/>
          </a:stretch>
        </p:blipFill>
        <p:spPr>
          <a:xfrm>
            <a:off x="1355566" y="2652944"/>
            <a:ext cx="3597100" cy="2876416"/>
          </a:xfrm>
          <a:prstGeom prst="rect">
            <a:avLst/>
          </a:prstGeom>
        </p:spPr>
      </p:pic>
      <p:pic>
        <p:nvPicPr>
          <p:cNvPr id="8" name="Picture 7" descr="A chart with many different colored dots&#10;&#10;Description automatically generated">
            <a:extLst>
              <a:ext uri="{FF2B5EF4-FFF2-40B4-BE49-F238E27FC236}">
                <a16:creationId xmlns:a16="http://schemas.microsoft.com/office/drawing/2014/main" id="{950BB508-F9E9-85C6-862A-6AA1CE032884}"/>
              </a:ext>
            </a:extLst>
          </p:cNvPr>
          <p:cNvPicPr>
            <a:picLocks noChangeAspect="1"/>
          </p:cNvPicPr>
          <p:nvPr/>
        </p:nvPicPr>
        <p:blipFill>
          <a:blip r:embed="rId5"/>
          <a:stretch>
            <a:fillRect/>
          </a:stretch>
        </p:blipFill>
        <p:spPr>
          <a:xfrm>
            <a:off x="5876968" y="2652944"/>
            <a:ext cx="4118037" cy="2876417"/>
          </a:xfrm>
          <a:prstGeom prst="rect">
            <a:avLst/>
          </a:prstGeom>
        </p:spPr>
      </p:pic>
    </p:spTree>
    <p:extLst>
      <p:ext uri="{BB962C8B-B14F-4D97-AF65-F5344CB8AC3E}">
        <p14:creationId xmlns:p14="http://schemas.microsoft.com/office/powerpoint/2010/main" val="2087138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9A998AF1-2DE5-74CE-A0BC-CE18E1C690D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2D2860B-F6F6-EFB1-92AE-27F641E5E5E6}"/>
              </a:ext>
            </a:extLst>
          </p:cNvPr>
          <p:cNvSpPr txBox="1"/>
          <p:nvPr/>
        </p:nvSpPr>
        <p:spPr>
          <a:xfrm>
            <a:off x="202071" y="972537"/>
            <a:ext cx="5904091" cy="4001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000" b="1" dirty="0">
                <a:solidFill>
                  <a:schemeClr val="tx1"/>
                </a:solidFill>
                <a:latin typeface="Arial" panose="020B0604020202020204" pitchFamily="34" charset="0"/>
              </a:rPr>
              <a:t>Trend Analysis grouped by Cluster</a:t>
            </a:r>
            <a:endParaRPr lang="en-US" altLang="en-US" sz="2000" dirty="0">
              <a:solidFill>
                <a:schemeClr val="tx1"/>
              </a:solidFill>
              <a:latin typeface="Arial" panose="020B0604020202020204" pitchFamily="34" charset="0"/>
            </a:endParaRPr>
          </a:p>
        </p:txBody>
      </p:sp>
      <p:sp>
        <p:nvSpPr>
          <p:cNvPr id="6" name="TextBox 5">
            <a:extLst>
              <a:ext uri="{FF2B5EF4-FFF2-40B4-BE49-F238E27FC236}">
                <a16:creationId xmlns:a16="http://schemas.microsoft.com/office/drawing/2014/main" id="{B2BC4BFB-60B0-9F56-C956-C2F424ACA406}"/>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9400559C-9FB2-7D71-EA99-2569E79C98FB}"/>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81BB3610-56E8-B407-E515-D3CD499AF4A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5">
            <a:extLst>
              <a:ext uri="{FF2B5EF4-FFF2-40B4-BE49-F238E27FC236}">
                <a16:creationId xmlns:a16="http://schemas.microsoft.com/office/drawing/2014/main" id="{5B97C7A6-888C-E74A-9E97-B66CDDB77326}"/>
              </a:ext>
            </a:extLst>
          </p:cNvPr>
          <p:cNvSpPr>
            <a:spLocks noChangeArrowheads="1"/>
          </p:cNvSpPr>
          <p:nvPr/>
        </p:nvSpPr>
        <p:spPr bwMode="auto">
          <a:xfrm>
            <a:off x="139296" y="1452615"/>
            <a:ext cx="1129550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1200" b="1" dirty="0">
                <a:solidFill>
                  <a:schemeClr val="tx1"/>
                </a:solidFill>
                <a:latin typeface="Arial" panose="020B0604020202020204" pitchFamily="34" charset="0"/>
              </a:rPr>
              <a:t>Formed 3 clusters and analyzed the trends of each cluster of countries to help identify those which will achieve 95%+ access to electricity by 2030.</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b="1" dirty="0">
                <a:solidFill>
                  <a:schemeClr val="tx1"/>
                </a:solidFill>
                <a:latin typeface="Arial" panose="020B0604020202020204" pitchFamily="34" charset="0"/>
              </a:rPr>
              <a:t>Left Graph: </a:t>
            </a:r>
            <a:r>
              <a:rPr lang="en-US" altLang="en-US" sz="1200" dirty="0">
                <a:solidFill>
                  <a:schemeClr val="tx1"/>
                </a:solidFill>
                <a:latin typeface="Arial" panose="020B0604020202020204" pitchFamily="34" charset="0"/>
              </a:rPr>
              <a:t>Line graph of the average access to electricity of people belonging to a cluster of a country.</a:t>
            </a:r>
            <a:endParaRPr lang="en-US" altLang="en-US" sz="1200" b="1" dirty="0">
              <a:solidFill>
                <a:schemeClr val="tx1"/>
              </a:solidFill>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Right Graph: </a:t>
            </a:r>
            <a:r>
              <a:rPr kumimoji="0" lang="en-US" altLang="en-US" sz="1200" i="0" u="none" strike="noStrike" cap="none" normalizeH="0" baseline="0" dirty="0">
                <a:ln>
                  <a:noFill/>
                </a:ln>
                <a:solidFill>
                  <a:schemeClr val="tx1"/>
                </a:solidFill>
                <a:effectLst/>
                <a:latin typeface="Arial" panose="020B0604020202020204" pitchFamily="34" charset="0"/>
              </a:rPr>
              <a:t>Boxplot of countries displaying majority of countries belonging to the cluster which has a growing number of population with access to electricity</a:t>
            </a:r>
            <a:endParaRPr kumimoji="0" lang="sv-SE" altLang="en-US" sz="1200" b="1"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tabLst/>
            </a:pPr>
            <a:endParaRPr lang="sv-SE" sz="1200" b="1" dirty="0">
              <a:solidFill>
                <a:schemeClr val="tx1"/>
              </a:solidFill>
              <a:latin typeface="+mn-lt"/>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sv-SE" sz="1200" dirty="0">
              <a:latin typeface="+mn-lt"/>
            </a:endParaRPr>
          </a:p>
        </p:txBody>
      </p:sp>
      <p:pic>
        <p:nvPicPr>
          <p:cNvPr id="11" name="Picture 10" descr="A graph showing the average electricity access percentage by cluster&#10;&#10;Description automatically generated">
            <a:extLst>
              <a:ext uri="{FF2B5EF4-FFF2-40B4-BE49-F238E27FC236}">
                <a16:creationId xmlns:a16="http://schemas.microsoft.com/office/drawing/2014/main" id="{0E02907F-B8E6-D9E5-8A50-20DBC3BC22A6}"/>
              </a:ext>
            </a:extLst>
          </p:cNvPr>
          <p:cNvPicPr>
            <a:picLocks noChangeAspect="1"/>
          </p:cNvPicPr>
          <p:nvPr/>
        </p:nvPicPr>
        <p:blipFill>
          <a:blip r:embed="rId4"/>
          <a:stretch>
            <a:fillRect/>
          </a:stretch>
        </p:blipFill>
        <p:spPr>
          <a:xfrm>
            <a:off x="6106162" y="2652944"/>
            <a:ext cx="4768714" cy="2718098"/>
          </a:xfrm>
          <a:prstGeom prst="rect">
            <a:avLst/>
          </a:prstGeom>
        </p:spPr>
      </p:pic>
      <p:pic>
        <p:nvPicPr>
          <p:cNvPr id="14" name="Picture 13" descr="A graph showing the average electricity access percentage by cluster&#10;&#10;Description automatically generated">
            <a:extLst>
              <a:ext uri="{FF2B5EF4-FFF2-40B4-BE49-F238E27FC236}">
                <a16:creationId xmlns:a16="http://schemas.microsoft.com/office/drawing/2014/main" id="{D6C8A37B-DA44-CB09-BC8A-AA8EE7B1C118}"/>
              </a:ext>
            </a:extLst>
          </p:cNvPr>
          <p:cNvPicPr>
            <a:picLocks noChangeAspect="1"/>
          </p:cNvPicPr>
          <p:nvPr/>
        </p:nvPicPr>
        <p:blipFill>
          <a:blip r:embed="rId5"/>
          <a:stretch>
            <a:fillRect/>
          </a:stretch>
        </p:blipFill>
        <p:spPr>
          <a:xfrm>
            <a:off x="880529" y="2652944"/>
            <a:ext cx="4073711" cy="2718101"/>
          </a:xfrm>
          <a:prstGeom prst="rect">
            <a:avLst/>
          </a:prstGeom>
        </p:spPr>
      </p:pic>
    </p:spTree>
    <p:extLst>
      <p:ext uri="{BB962C8B-B14F-4D97-AF65-F5344CB8AC3E}">
        <p14:creationId xmlns:p14="http://schemas.microsoft.com/office/powerpoint/2010/main" val="55832166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4040</TotalTime>
  <Words>1203</Words>
  <Application>Microsoft Office PowerPoint</Application>
  <PresentationFormat>Widescreen</PresentationFormat>
  <Paragraphs>125</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Arial Unicode MS</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Anvesh Khode</cp:lastModifiedBy>
  <cp:revision>100</cp:revision>
  <dcterms:modified xsi:type="dcterms:W3CDTF">2025-01-11T08:57:23Z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