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311" r:id="rId9"/>
    <p:sldId id="312" r:id="rId10"/>
    <p:sldId id="262" r:id="rId11"/>
    <p:sldId id="265" r:id="rId12"/>
    <p:sldId id="268" r:id="rId13"/>
    <p:sldId id="263" r:id="rId14"/>
    <p:sldId id="270" r:id="rId15"/>
    <p:sldId id="313" r:id="rId16"/>
    <p:sldId id="275" r:id="rId17"/>
    <p:sldId id="269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Fira Code" panose="020B0604020202020204" charset="0"/>
      <p:regular r:id="rId21"/>
      <p:bold r:id="rId22"/>
    </p:embeddedFont>
    <p:embeddedFont>
      <p:font typeface="Bebas Neue" panose="020B0604020202020204" charset="0"/>
      <p:regular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  <p:embeddedFont>
      <p:font typeface="Source Code Pro Medium" panose="020B0604020202020204" charset="0"/>
      <p:regular r:id="rId28"/>
      <p:bold r:id="rId29"/>
      <p:italic r:id="rId30"/>
      <p:boldItalic r:id="rId31"/>
    </p:embeddedFont>
    <p:embeddedFont>
      <p:font typeface="Comfortaa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023-3B0D-450A-9869-5655F561803A}">
  <a:tblStyle styleId="{B1F33023-3B0D-450A-9869-5655F5618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17F1FE-B271-4207-B915-9EDF5BF44F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12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37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4" r:id="rId10"/>
    <p:sldLayoutId id="2147483665" r:id="rId11"/>
    <p:sldLayoutId id="2147483666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RESTful-сервісів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.NET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49"/>
            <a:ext cx="5797500" cy="717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Виконали: Колосов Сергій ІМ-12, Олег Корнійчук ІМ-13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676867" y="1543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Робота з </a:t>
            </a:r>
            <a:r>
              <a:rPr lang="en-US" b="1" dirty="0"/>
              <a:t>HTTP-</a:t>
            </a:r>
            <a:r>
              <a:rPr lang="ru-RU" b="1" dirty="0"/>
              <a:t>методами (</a:t>
            </a:r>
            <a:r>
              <a:rPr lang="en-US" b="1" dirty="0"/>
              <a:t>GET, POST, PUT, DELETE)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48201" cy="2837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err="1"/>
              <a:t>Згідно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стандартами </a:t>
            </a:r>
            <a:r>
              <a:rPr lang="en-US" dirty="0"/>
              <a:t>RESTful </a:t>
            </a:r>
            <a:r>
              <a:rPr lang="en-US" dirty="0" err="1"/>
              <a:t>.net</a:t>
            </a:r>
            <a:r>
              <a:rPr lang="en-US" dirty="0"/>
              <a:t> ASP </a:t>
            </a:r>
            <a:r>
              <a:rPr lang="ru-RU" dirty="0"/>
              <a:t>для </a:t>
            </a:r>
            <a:r>
              <a:rPr lang="ru-RU" dirty="0" err="1"/>
              <a:t>маніпуляцій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en-US" dirty="0"/>
              <a:t>HTTP </a:t>
            </a:r>
            <a:r>
              <a:rPr lang="ru-RU" dirty="0" err="1" smtClean="0"/>
              <a:t>запити</a:t>
            </a:r>
            <a:r>
              <a:rPr lang="ru-RU" dirty="0" smtClean="0"/>
              <a:t>: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dirty="0" smtClean="0"/>
              <a:t>POST</a:t>
            </a:r>
          </a:p>
          <a:p>
            <a:pPr marL="285750" indent="-285750">
              <a:buSzPts val="1100"/>
            </a:pPr>
            <a:r>
              <a:rPr lang="en-US" dirty="0" smtClean="0"/>
              <a:t>GET</a:t>
            </a:r>
          </a:p>
          <a:p>
            <a:pPr marL="285750" indent="-285750">
              <a:buSzPts val="1100"/>
            </a:pPr>
            <a:r>
              <a:rPr lang="en-US" dirty="0" smtClean="0"/>
              <a:t>PUT</a:t>
            </a:r>
          </a:p>
          <a:p>
            <a:pPr marL="285750" indent="-285750">
              <a:buSzPts val="1100"/>
            </a:pPr>
            <a:r>
              <a:rPr lang="en-US" dirty="0" smtClean="0"/>
              <a:t>DELETE</a:t>
            </a:r>
          </a:p>
          <a:p>
            <a:pPr marL="285750" indent="-285750">
              <a:buSzPts val="1100"/>
            </a:pPr>
            <a:r>
              <a:rPr lang="en-US" dirty="0" smtClean="0"/>
              <a:t>PATCH</a:t>
            </a:r>
          </a:p>
          <a:p>
            <a:pPr marL="285750" indent="-285750">
              <a:buSzPts val="1100"/>
            </a:pPr>
            <a:endParaRPr dirty="0"/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22" name="Picture 2" descr="HTTP request methods - DEV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17" y="2559371"/>
            <a:ext cx="4287530" cy="17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19875" y="-1557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Повернення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в JSON </a:t>
            </a:r>
            <a:r>
              <a:rPr lang="ru-RU" b="1" dirty="0" err="1"/>
              <a:t>форматі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339790" y="1410013"/>
            <a:ext cx="6169715" cy="307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ru-RU" dirty="0" err="1" smtClean="0"/>
              <a:t>Згідно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специфікацією</a:t>
            </a:r>
            <a:r>
              <a:rPr lang="ru-RU" dirty="0"/>
              <a:t> </a:t>
            </a:r>
            <a:r>
              <a:rPr lang="en-US" dirty="0"/>
              <a:t>RESTful </a:t>
            </a:r>
            <a:r>
              <a:rPr lang="ru-RU" dirty="0" err="1"/>
              <a:t>додатків</a:t>
            </a:r>
            <a:r>
              <a:rPr lang="ru-RU" dirty="0"/>
              <a:t>, </a:t>
            </a:r>
            <a:r>
              <a:rPr lang="ru-RU" dirty="0" err="1"/>
              <a:t>кожен</a:t>
            </a:r>
            <a:r>
              <a:rPr lang="ru-RU" dirty="0"/>
              <a:t> запит,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форматі</a:t>
            </a:r>
            <a:r>
              <a:rPr lang="ru-RU" dirty="0"/>
              <a:t> </a:t>
            </a:r>
            <a:r>
              <a:rPr lang="en-US" dirty="0"/>
              <a:t>JSON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b="1" dirty="0" smtClean="0"/>
              <a:t>	JSON</a:t>
            </a:r>
            <a:r>
              <a:rPr lang="en-US" dirty="0" smtClean="0"/>
              <a:t> </a:t>
            </a:r>
            <a:r>
              <a:rPr lang="en-US" dirty="0"/>
              <a:t>(JavaScript Object Notation) </a:t>
            </a:r>
            <a:r>
              <a:rPr lang="ru-RU" dirty="0" err="1"/>
              <a:t>це</a:t>
            </a:r>
            <a:r>
              <a:rPr lang="ru-RU" dirty="0"/>
              <a:t> - </a:t>
            </a:r>
            <a:r>
              <a:rPr lang="ru-RU" dirty="0" err="1"/>
              <a:t>простий</a:t>
            </a:r>
            <a:r>
              <a:rPr lang="ru-RU" dirty="0"/>
              <a:t> формат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зручним</a:t>
            </a:r>
            <a:r>
              <a:rPr lang="ru-RU" dirty="0"/>
              <a:t> як для </a:t>
            </a:r>
            <a:r>
              <a:rPr lang="ru-RU" dirty="0" err="1"/>
              <a:t>читання</a:t>
            </a:r>
            <a:r>
              <a:rPr lang="ru-RU" dirty="0"/>
              <a:t> та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людиною</a:t>
            </a:r>
            <a:r>
              <a:rPr lang="ru-RU" dirty="0"/>
              <a:t>, так і для </a:t>
            </a:r>
            <a:r>
              <a:rPr lang="ru-RU" dirty="0" err="1"/>
              <a:t>парсінгу</a:t>
            </a:r>
            <a:r>
              <a:rPr lang="ru-RU" dirty="0"/>
              <a:t> та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комп'ютером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46" name="Picture 2" descr="JSON : r/ProgrammerHum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26" y="2946460"/>
            <a:ext cx="3079461" cy="173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00365" y="313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err="1"/>
              <a:t>С</a:t>
            </a:r>
            <a:r>
              <a:rPr lang="ru-RU" b="1" dirty="0" err="1" smtClean="0"/>
              <a:t>творення</a:t>
            </a:r>
            <a:r>
              <a:rPr lang="ru-RU" b="1" dirty="0" smtClean="0"/>
              <a:t> </a:t>
            </a:r>
            <a:r>
              <a:rPr lang="ru-RU" b="1" dirty="0"/>
              <a:t>простого </a:t>
            </a:r>
            <a:r>
              <a:rPr lang="en-US" b="1" dirty="0"/>
              <a:t>RESTful </a:t>
            </a:r>
            <a:r>
              <a:rPr lang="ru-RU" b="1" dirty="0" err="1"/>
              <a:t>сервісу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1"/>
          </p:nvPr>
        </p:nvSpPr>
        <p:spPr>
          <a:xfrm>
            <a:off x="2840535" y="1372983"/>
            <a:ext cx="6137209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err="1"/>
              <a:t>Створення</a:t>
            </a:r>
            <a:r>
              <a:rPr lang="ru-RU" dirty="0"/>
              <a:t> простого </a:t>
            </a:r>
            <a:r>
              <a:rPr lang="en-US" dirty="0"/>
              <a:t>RESTful-</a:t>
            </a:r>
            <a:r>
              <a:rPr lang="ru-RU" dirty="0" err="1"/>
              <a:t>сервісу</a:t>
            </a:r>
            <a:r>
              <a:rPr lang="ru-RU" dirty="0"/>
              <a:t> на </a:t>
            </a:r>
            <a:r>
              <a:rPr lang="en-US" dirty="0"/>
              <a:t>ASP.NET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прямолінійним</a:t>
            </a:r>
            <a:r>
              <a:rPr lang="ru-RU" dirty="0"/>
              <a:t> </a:t>
            </a:r>
            <a:r>
              <a:rPr lang="ru-RU" dirty="0" err="1"/>
              <a:t>завданням</a:t>
            </a:r>
            <a:r>
              <a:rPr lang="ru-RU" dirty="0"/>
              <a:t>, особливо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US" dirty="0"/>
              <a:t>ASP.NET Web API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новішої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en-US" dirty="0"/>
              <a:t>ASP.NET Core.</a:t>
            </a:r>
            <a:endParaRPr dirty="0"/>
          </a:p>
        </p:txBody>
      </p:sp>
      <p:grpSp>
        <p:nvGrpSpPr>
          <p:cNvPr id="666" name="Google Shape;666;p4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026" name="Picture 2" descr="Understanding Detailed Architecture of ASP.NET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15" y="2281651"/>
            <a:ext cx="4221073" cy="265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en-US" b="1" dirty="0"/>
              <a:t>RESTful-</a:t>
            </a:r>
            <a:r>
              <a:rPr lang="ru-RU" b="1" dirty="0" err="1"/>
              <a:t>сервісів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793049" y="2245527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ru-RU" dirty="0" err="1" smtClean="0"/>
              <a:t>Інтеграційні</a:t>
            </a:r>
            <a:r>
              <a:rPr lang="ru-RU" dirty="0" smtClean="0"/>
              <a:t> </a:t>
            </a:r>
            <a:r>
              <a:rPr lang="ru-RU" dirty="0"/>
              <a:t>тести </a:t>
            </a:r>
            <a:r>
              <a:rPr lang="ru-RU" dirty="0" err="1"/>
              <a:t>перевіряють</a:t>
            </a:r>
            <a:r>
              <a:rPr lang="ru-RU" dirty="0"/>
              <a:t>, як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разом як </a:t>
            </a:r>
            <a:r>
              <a:rPr lang="ru-RU" dirty="0" err="1"/>
              <a:t>єдине</a:t>
            </a:r>
            <a:r>
              <a:rPr lang="ru-RU" dirty="0"/>
              <a:t> </a:t>
            </a:r>
            <a:r>
              <a:rPr lang="ru-RU" dirty="0" err="1"/>
              <a:t>ціле</a:t>
            </a:r>
            <a:r>
              <a:rPr lang="ru-RU" dirty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err="1"/>
              <a:t>Unit</a:t>
            </a:r>
            <a:r>
              <a:rPr lang="ru-RU" dirty="0"/>
              <a:t>-тести </a:t>
            </a:r>
            <a:r>
              <a:rPr lang="ru-RU" dirty="0" err="1"/>
              <a:t>зосереджуються</a:t>
            </a:r>
            <a:r>
              <a:rPr lang="ru-RU" dirty="0"/>
              <a:t> на одному </a:t>
            </a:r>
            <a:r>
              <a:rPr lang="ru-RU" dirty="0" err="1"/>
              <a:t>компоненті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в </a:t>
            </a:r>
            <a:r>
              <a:rPr lang="ru-RU" dirty="0" err="1"/>
              <a:t>повній</a:t>
            </a:r>
            <a:r>
              <a:rPr lang="ru-RU" dirty="0"/>
              <a:t> </a:t>
            </a:r>
            <a:r>
              <a:rPr lang="ru-RU" dirty="0" err="1"/>
              <a:t>ізоляції</a:t>
            </a:r>
            <a:r>
              <a:rPr lang="ru-RU" dirty="0"/>
              <a:t>, як правило, на одному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функції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411701" y="1607187"/>
            <a:ext cx="2789400" cy="638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Unit-</a:t>
            </a:r>
            <a:r>
              <a:rPr lang="ru-RU" dirty="0"/>
              <a:t>тести</a:t>
            </a:r>
            <a:endParaRPr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942881" y="1687150"/>
            <a:ext cx="354995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 err="1" smtClean="0"/>
              <a:t>Інтеграційні</a:t>
            </a:r>
            <a:r>
              <a:rPr lang="ru-RU" dirty="0" smtClean="0"/>
              <a:t> </a:t>
            </a:r>
            <a:r>
              <a:rPr lang="ru-RU" dirty="0"/>
              <a:t>тести</a:t>
            </a:r>
            <a:endParaRPr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456764" y="904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b="1" dirty="0" err="1"/>
              <a:t>RESTful-сервісів</a:t>
            </a:r>
            <a:r>
              <a:rPr lang="ru-RU" b="1" dirty="0"/>
              <a:t> за </a:t>
            </a:r>
            <a:r>
              <a:rPr lang="ru-RU" b="1" dirty="0" err="1"/>
              <a:t>допомогою</a:t>
            </a:r>
            <a:r>
              <a:rPr lang="ru-RU" b="1" dirty="0"/>
              <a:t> </a:t>
            </a:r>
            <a:r>
              <a:rPr lang="ru-RU" b="1" dirty="0" err="1"/>
              <a:t>Postman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64" name="Google Shape;764;p45"/>
          <p:cNvSpPr txBox="1">
            <a:spLocks noGrp="1"/>
          </p:cNvSpPr>
          <p:nvPr>
            <p:ph type="subTitle" idx="1"/>
          </p:nvPr>
        </p:nvSpPr>
        <p:spPr>
          <a:xfrm>
            <a:off x="2081986" y="1363817"/>
            <a:ext cx="5168753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Postman - </a:t>
            </a:r>
            <a:r>
              <a:rPr lang="ru-RU" dirty="0" err="1"/>
              <a:t>це</a:t>
            </a:r>
            <a:r>
              <a:rPr lang="ru-RU" dirty="0"/>
              <a:t> платформа для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тестування</a:t>
            </a:r>
            <a:r>
              <a:rPr lang="ru-RU" dirty="0"/>
              <a:t> та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en-US" dirty="0"/>
              <a:t>API. </a:t>
            </a:r>
            <a:r>
              <a:rPr lang="ru-RU" dirty="0"/>
              <a:t>Вона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відправляти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 err="1"/>
              <a:t>запити</a:t>
            </a:r>
            <a:r>
              <a:rPr lang="ru-RU" dirty="0"/>
              <a:t> до </a:t>
            </a:r>
            <a:r>
              <a:rPr lang="en-US" dirty="0"/>
              <a:t>API,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, </a:t>
            </a:r>
            <a:r>
              <a:rPr lang="ru-RU" dirty="0" err="1"/>
              <a:t>налаштовувати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, </a:t>
            </a:r>
            <a:r>
              <a:rPr lang="ru-RU" dirty="0" err="1"/>
              <a:t>автоматизувати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та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. </a:t>
            </a:r>
            <a:endParaRPr dirty="0"/>
          </a:p>
        </p:txBody>
      </p:sp>
      <p:grpSp>
        <p:nvGrpSpPr>
          <p:cNvPr id="765" name="Google Shape;765;p45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766" name="Google Shape;766;p4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5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0" name="Picture 2" descr="Введение в Postman / Хаб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25" y="2695457"/>
            <a:ext cx="2939027" cy="117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celerate your integration, demos, and tests with our Postman collections  of API requests | broadpeak.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24" y="3054147"/>
            <a:ext cx="1814475" cy="18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456764" y="904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b="1" dirty="0" err="1"/>
              <a:t>RESTful-сервісів</a:t>
            </a:r>
            <a:r>
              <a:rPr lang="ru-RU" b="1" dirty="0"/>
              <a:t> за </a:t>
            </a:r>
            <a:r>
              <a:rPr lang="ru-RU" b="1" dirty="0" err="1"/>
              <a:t>допомогою</a:t>
            </a:r>
            <a:r>
              <a:rPr lang="ru-RU" b="1" dirty="0"/>
              <a:t> </a:t>
            </a:r>
            <a:r>
              <a:rPr lang="en-US" b="1" dirty="0" smtClean="0"/>
              <a:t>Swagger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64" name="Google Shape;764;p45"/>
          <p:cNvSpPr txBox="1">
            <a:spLocks noGrp="1"/>
          </p:cNvSpPr>
          <p:nvPr>
            <p:ph type="subTitle" idx="1"/>
          </p:nvPr>
        </p:nvSpPr>
        <p:spPr>
          <a:xfrm>
            <a:off x="2081905" y="1377672"/>
            <a:ext cx="5168753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Swagger </a:t>
            </a:r>
            <a:r>
              <a:rPr lang="en-US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документування</a:t>
            </a:r>
            <a:r>
              <a:rPr lang="ru-RU" dirty="0"/>
              <a:t> </a:t>
            </a:r>
            <a:r>
              <a:rPr lang="en-US" dirty="0"/>
              <a:t>API. </a:t>
            </a:r>
            <a:r>
              <a:rPr lang="ru-RU" dirty="0" err="1"/>
              <a:t>Основний</a:t>
            </a:r>
            <a:r>
              <a:rPr lang="ru-RU" dirty="0"/>
              <a:t> компонент </a:t>
            </a:r>
            <a:r>
              <a:rPr lang="en-US" dirty="0"/>
              <a:t>Swagger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специфікація</a:t>
            </a:r>
            <a:r>
              <a:rPr lang="ru-RU" dirty="0"/>
              <a:t> </a:t>
            </a:r>
            <a:r>
              <a:rPr lang="en-US" dirty="0" err="1"/>
              <a:t>OpenAPI</a:t>
            </a:r>
            <a:r>
              <a:rPr lang="en-US" dirty="0"/>
              <a:t>, </a:t>
            </a:r>
            <a:r>
              <a:rPr lang="ru-RU" dirty="0"/>
              <a:t>яка </a:t>
            </a:r>
            <a:r>
              <a:rPr lang="ru-RU" dirty="0" err="1"/>
              <a:t>визначає</a:t>
            </a:r>
            <a:r>
              <a:rPr lang="ru-RU" dirty="0"/>
              <a:t> формат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en-US" dirty="0"/>
              <a:t>API,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ендпоінти</a:t>
            </a:r>
            <a:r>
              <a:rPr lang="ru-RU" dirty="0"/>
              <a:t>, </a:t>
            </a:r>
            <a:r>
              <a:rPr lang="ru-RU" dirty="0" err="1"/>
              <a:t>формати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деталі</a:t>
            </a:r>
            <a:r>
              <a:rPr lang="ru-RU" dirty="0"/>
              <a:t>.</a:t>
            </a:r>
            <a:endParaRPr dirty="0"/>
          </a:p>
        </p:txBody>
      </p:sp>
      <p:grpSp>
        <p:nvGrpSpPr>
          <p:cNvPr id="765" name="Google Shape;765;p45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766" name="Google Shape;766;p4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5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6" name="Picture 2" descr="swagger-generate-ts - Visual Studio Market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5" y="1353943"/>
            <a:ext cx="1561229" cy="15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agger Memes &amp; GIFs - Imgfl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05" y="2915172"/>
            <a:ext cx="2778032" cy="19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9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b="1" dirty="0" err="1" smtClean="0"/>
              <a:t>Висновок</a:t>
            </a:r>
            <a:endParaRPr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1020613" y="2844338"/>
            <a:ext cx="7102800" cy="84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err="1"/>
              <a:t>Архітектура</a:t>
            </a:r>
            <a:r>
              <a:rPr lang="ru-RU" dirty="0"/>
              <a:t> REST - </a:t>
            </a:r>
            <a:r>
              <a:rPr lang="ru-RU" dirty="0" err="1"/>
              <a:t>це</a:t>
            </a:r>
            <a:r>
              <a:rPr lang="ru-RU" dirty="0"/>
              <a:t> основа </a:t>
            </a:r>
            <a:r>
              <a:rPr lang="ru-RU" dirty="0" err="1"/>
              <a:t>сучасних</a:t>
            </a:r>
            <a:r>
              <a:rPr lang="ru-RU" dirty="0"/>
              <a:t> WEB </a:t>
            </a:r>
            <a:r>
              <a:rPr lang="ru-RU" dirty="0" err="1"/>
              <a:t>технологій</a:t>
            </a:r>
            <a:r>
              <a:rPr lang="ru-RU" dirty="0"/>
              <a:t>.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49" y="1307100"/>
            <a:ext cx="4643277" cy="1325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Питання?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33" y="2472013"/>
            <a:ext cx="2923998" cy="2343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 err="1"/>
              <a:t>Вступ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435982" y="1567243"/>
            <a:ext cx="3233483" cy="1318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RESTful </a:t>
            </a:r>
            <a:r>
              <a:rPr lang="ru-RU" dirty="0" err="1"/>
              <a:t>сервіси</a:t>
            </a:r>
            <a:r>
              <a:rPr lang="ru-RU" dirty="0"/>
              <a:t> є одним з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концептів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веб-</a:t>
            </a:r>
            <a:r>
              <a:rPr lang="ru-RU" dirty="0" err="1"/>
              <a:t>розробок</a:t>
            </a:r>
            <a:r>
              <a:rPr lang="ru-RU" dirty="0"/>
              <a:t>, </a:t>
            </a:r>
            <a:r>
              <a:rPr lang="ru-RU" dirty="0" err="1"/>
              <a:t>відкриваючи</a:t>
            </a:r>
            <a:r>
              <a:rPr lang="ru-RU" dirty="0"/>
              <a:t> шлях до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динамічних</a:t>
            </a:r>
            <a:r>
              <a:rPr lang="ru-RU" dirty="0"/>
              <a:t> та </a:t>
            </a:r>
            <a:r>
              <a:rPr lang="ru-RU" dirty="0" err="1"/>
              <a:t>ефективних</a:t>
            </a:r>
            <a:r>
              <a:rPr lang="ru-RU" dirty="0"/>
              <a:t> веб-</a:t>
            </a:r>
            <a:r>
              <a:rPr lang="ru-RU" dirty="0" err="1"/>
              <a:t>додатків</a:t>
            </a:r>
            <a:r>
              <a:rPr lang="ru-RU" dirty="0"/>
              <a:t>. </a:t>
            </a:r>
            <a:endParaRPr dirty="0"/>
          </a:p>
        </p:txBody>
      </p:sp>
      <p:pic>
        <p:nvPicPr>
          <p:cNvPr id="1026" name="Picture 2" descr="PHP RESTful Web Service API – Part 1 – Introduction with Step-by-step  Example - Php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6" y="1567243"/>
            <a:ext cx="3793748" cy="28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40;p31"/>
          <p:cNvSpPr txBox="1"/>
          <p:nvPr/>
        </p:nvSpPr>
        <p:spPr>
          <a:xfrm>
            <a:off x="15300" y="127758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241;p31"/>
          <p:cNvSpPr txBox="1"/>
          <p:nvPr/>
        </p:nvSpPr>
        <p:spPr>
          <a:xfrm>
            <a:off x="8691909" y="416125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0" name="Picture 6" descr="Designing your first REST API – Part 1 | everything I kn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13" y="3192539"/>
            <a:ext cx="2594552" cy="172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таке</a:t>
            </a:r>
            <a:r>
              <a:rPr lang="ru-RU" b="1" dirty="0"/>
              <a:t> </a:t>
            </a:r>
            <a:r>
              <a:rPr lang="en-US" b="1" dirty="0"/>
              <a:t>REST?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Found this while searching for REST VS SOAP. : r/ProgrammerHum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76" y="1298503"/>
            <a:ext cx="1887725" cy="17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8"/>
          <p:cNvSpPr>
            <a:spLocks noGrp="1"/>
          </p:cNvSpPr>
          <p:nvPr>
            <p:ph type="subTitle" idx="7"/>
          </p:nvPr>
        </p:nvSpPr>
        <p:spPr>
          <a:xfrm>
            <a:off x="858012" y="3838200"/>
            <a:ext cx="5803839" cy="484800"/>
          </a:xfrm>
        </p:spPr>
        <p:txBody>
          <a:bodyPr/>
          <a:lstStyle/>
          <a:p>
            <a:r>
              <a:rPr lang="en-US" sz="1600" dirty="0" smtClean="0"/>
              <a:t>	</a:t>
            </a:r>
            <a:r>
              <a:rPr lang="ru-RU" sz="1600" dirty="0" err="1" smtClean="0"/>
              <a:t>Дані</a:t>
            </a:r>
            <a:r>
              <a:rPr lang="ru-RU" sz="1600" dirty="0" smtClean="0"/>
              <a:t> </a:t>
            </a:r>
            <a:r>
              <a:rPr lang="ru-RU" sz="1600" dirty="0" err="1"/>
              <a:t>повинні</a:t>
            </a:r>
            <a:r>
              <a:rPr lang="ru-RU" sz="1600" dirty="0"/>
              <a:t> </a:t>
            </a:r>
            <a:r>
              <a:rPr lang="ru-RU" sz="1600" dirty="0" err="1"/>
              <a:t>передаватися</a:t>
            </a:r>
            <a:r>
              <a:rPr lang="ru-RU" sz="1600" dirty="0"/>
              <a:t> у </a:t>
            </a:r>
            <a:r>
              <a:rPr lang="ru-RU" sz="1600" dirty="0" err="1" smtClean="0"/>
              <a:t>вигляді</a:t>
            </a:r>
            <a:r>
              <a:rPr lang="ru-RU" sz="1600" dirty="0" smtClean="0"/>
              <a:t> </a:t>
            </a:r>
            <a:r>
              <a:rPr lang="en-US" sz="1600" dirty="0" smtClean="0"/>
              <a:t>	</a:t>
            </a:r>
            <a:r>
              <a:rPr lang="ru-RU" sz="1600" dirty="0" err="1" smtClean="0"/>
              <a:t>невеликої</a:t>
            </a:r>
            <a:r>
              <a:rPr lang="ru-RU" sz="1600" dirty="0" smtClean="0"/>
              <a:t> </a:t>
            </a:r>
            <a:r>
              <a:rPr lang="ru-RU" sz="1600" dirty="0" err="1" smtClean="0"/>
              <a:t>кількості</a:t>
            </a:r>
            <a:r>
              <a:rPr lang="ru-RU" sz="1600" dirty="0" smtClean="0"/>
              <a:t> </a:t>
            </a:r>
            <a:r>
              <a:rPr lang="ru-RU" sz="1600" dirty="0" err="1"/>
              <a:t>стандартних</a:t>
            </a:r>
            <a:r>
              <a:rPr lang="ru-RU" sz="1600" dirty="0"/>
              <a:t> </a:t>
            </a:r>
            <a:r>
              <a:rPr lang="en-US" sz="1600" dirty="0" smtClean="0"/>
              <a:t>	</a:t>
            </a:r>
            <a:r>
              <a:rPr lang="ru-RU" sz="1600" dirty="0" err="1" smtClean="0"/>
              <a:t>форматів</a:t>
            </a:r>
            <a:r>
              <a:rPr lang="ru-RU" sz="1600" dirty="0" smtClean="0"/>
              <a:t>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HTML, XML, JSON). </a:t>
            </a:r>
            <a:r>
              <a:rPr lang="en-US" sz="1600" dirty="0" smtClean="0"/>
              <a:t>	</a:t>
            </a:r>
            <a:r>
              <a:rPr lang="ru-RU" sz="1600" dirty="0" smtClean="0"/>
              <a:t>Будь-</a:t>
            </a:r>
            <a:r>
              <a:rPr lang="ru-RU" sz="1600" dirty="0" err="1" smtClean="0"/>
              <a:t>який</a:t>
            </a:r>
            <a:r>
              <a:rPr lang="ru-RU" sz="1600" dirty="0" smtClean="0"/>
              <a:t> </a:t>
            </a:r>
            <a:r>
              <a:rPr lang="en-US" sz="1600" dirty="0"/>
              <a:t>REST </a:t>
            </a:r>
            <a:r>
              <a:rPr lang="ru-RU" sz="1600" dirty="0"/>
              <a:t>протокол (</a:t>
            </a:r>
            <a:r>
              <a:rPr lang="en-US" sz="1600" dirty="0"/>
              <a:t>HTTP </a:t>
            </a:r>
            <a:r>
              <a:rPr lang="ru-RU" sz="1600" dirty="0"/>
              <a:t>в тому </a:t>
            </a:r>
            <a:r>
              <a:rPr lang="en-US" sz="1600" dirty="0" smtClean="0"/>
              <a:t>	</a:t>
            </a:r>
            <a:r>
              <a:rPr lang="ru-RU" sz="1600" dirty="0" err="1" smtClean="0"/>
              <a:t>числі</a:t>
            </a:r>
            <a:r>
              <a:rPr lang="ru-RU" sz="1600" dirty="0"/>
              <a:t>) повинен </a:t>
            </a:r>
            <a:r>
              <a:rPr lang="ru-RU" sz="1600" dirty="0" err="1"/>
              <a:t>підтримувати</a:t>
            </a:r>
            <a:r>
              <a:rPr lang="ru-RU" sz="1600" dirty="0"/>
              <a:t> </a:t>
            </a:r>
            <a:r>
              <a:rPr lang="ru-RU" sz="1600" dirty="0" err="1"/>
              <a:t>кешування</a:t>
            </a:r>
            <a:r>
              <a:rPr lang="ru-RU" sz="1600" dirty="0"/>
              <a:t>, </a:t>
            </a:r>
            <a:r>
              <a:rPr lang="en-US" sz="1600" dirty="0" smtClean="0"/>
              <a:t>	 </a:t>
            </a:r>
            <a:r>
              <a:rPr lang="ru-RU" sz="1600" dirty="0" smtClean="0"/>
              <a:t>не </a:t>
            </a:r>
            <a:r>
              <a:rPr lang="ru-RU" sz="1600" dirty="0"/>
              <a:t>повинен </a:t>
            </a:r>
            <a:r>
              <a:rPr lang="ru-RU" sz="1600" dirty="0" err="1"/>
              <a:t>залежати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en-US" sz="1600" dirty="0" smtClean="0"/>
              <a:t>			   </a:t>
            </a:r>
            <a:r>
              <a:rPr lang="ru-RU" sz="1600" dirty="0" err="1" smtClean="0"/>
              <a:t>мережевого</a:t>
            </a:r>
            <a:r>
              <a:rPr lang="ru-RU" sz="1600" dirty="0" smtClean="0"/>
              <a:t> </a:t>
            </a:r>
            <a:r>
              <a:rPr lang="ru-RU" sz="1600" dirty="0"/>
              <a:t>шару, не повинен </a:t>
            </a:r>
            <a:r>
              <a:rPr lang="en-US" sz="1600" dirty="0" smtClean="0"/>
              <a:t>		   </a:t>
            </a:r>
            <a:r>
              <a:rPr lang="ru-RU" sz="1600" dirty="0" err="1" smtClean="0"/>
              <a:t>зберігати</a:t>
            </a:r>
            <a:r>
              <a:rPr lang="ru-RU" sz="1600" dirty="0" smtClean="0"/>
              <a:t> </a:t>
            </a:r>
            <a:r>
              <a:rPr lang="ru-RU" sz="1600" dirty="0" err="1"/>
              <a:t>інформацію</a:t>
            </a:r>
            <a:r>
              <a:rPr lang="ru-RU" sz="1600" dirty="0"/>
              <a:t> про стан </a:t>
            </a:r>
            <a:r>
              <a:rPr lang="en-US" sz="1600" dirty="0" smtClean="0"/>
              <a:t>		    </a:t>
            </a:r>
            <a:r>
              <a:rPr lang="ru-RU" sz="1600" dirty="0" err="1" smtClean="0"/>
              <a:t>між</a:t>
            </a:r>
            <a:r>
              <a:rPr lang="ru-RU" sz="1600" dirty="0" smtClean="0"/>
              <a:t> </a:t>
            </a:r>
            <a:r>
              <a:rPr lang="ru-RU" sz="1600" dirty="0"/>
              <a:t>парами «запит-</a:t>
            </a:r>
            <a:r>
              <a:rPr lang="ru-RU" sz="1600" dirty="0" err="1"/>
              <a:t>відповідь</a:t>
            </a:r>
            <a:r>
              <a:rPr lang="ru-RU" sz="1600" dirty="0"/>
              <a:t>».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709688" y="140301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MVC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535738" y="2304125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На </a:t>
            </a:r>
            <a:r>
              <a:rPr lang="ru-RU" dirty="0" err="1"/>
              <a:t>практиці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en-US" dirty="0"/>
              <a:t>RESTful </a:t>
            </a:r>
            <a:r>
              <a:rPr lang="ru-RU" dirty="0" err="1"/>
              <a:t>сервісів</a:t>
            </a:r>
            <a:r>
              <a:rPr lang="ru-RU" dirty="0"/>
              <a:t>, особливо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,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шаблон </a:t>
            </a:r>
            <a:r>
              <a:rPr lang="en-US" dirty="0"/>
              <a:t>MVC - Model, View, Controller.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поділ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на 3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шари</a:t>
            </a:r>
            <a:r>
              <a:rPr lang="ru-RU" dirty="0"/>
              <a:t>.</a:t>
            </a:r>
            <a:endParaRPr lang="ru-RU" sz="1400" dirty="0"/>
          </a:p>
          <a:p>
            <a:r>
              <a:rPr lang="ru-RU" sz="1400" dirty="0"/>
              <a:t/>
            </a:r>
            <a:br>
              <a:rPr lang="ru-RU" sz="1400" dirty="0"/>
            </a:b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8" name="Picture 6" descr="MVC Nedir? MVC Yapısı ve Özellikl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20" y="208025"/>
            <a:ext cx="3190298" cy="18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965125" y="467124"/>
            <a:ext cx="3336220" cy="759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dirty="0" smtClean="0"/>
              <a:t>ASP.NET</a:t>
            </a:r>
            <a:endParaRPr sz="48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3981891" y="1132038"/>
            <a:ext cx="3861723" cy="383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ASP.NET - </a:t>
            </a:r>
            <a:r>
              <a:rPr lang="ru-RU" dirty="0" err="1"/>
              <a:t>фреймворк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веб-</a:t>
            </a:r>
            <a:r>
              <a:rPr lang="ru-RU" dirty="0" err="1"/>
              <a:t>застосунків</a:t>
            </a:r>
            <a:r>
              <a:rPr lang="ru-RU" dirty="0"/>
              <a:t> на </a:t>
            </a:r>
            <a:r>
              <a:rPr lang="ru-RU" dirty="0" err="1"/>
              <a:t>платформі</a:t>
            </a:r>
            <a:r>
              <a:rPr lang="ru-RU" dirty="0"/>
              <a:t> .</a:t>
            </a:r>
            <a:r>
              <a:rPr lang="ru-RU" dirty="0" smtClean="0"/>
              <a:t>NET</a:t>
            </a:r>
            <a:endParaRPr lang="en-US" dirty="0" smtClean="0"/>
          </a:p>
          <a:p>
            <a:pPr marL="0" lvl="0" indent="0"/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/>
              <a:t>Остання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 - </a:t>
            </a:r>
            <a:r>
              <a:rPr lang="ru-RU" dirty="0" err="1"/>
              <a:t>мультиплатформенний</a:t>
            </a:r>
            <a:r>
              <a:rPr lang="ru-RU" dirty="0"/>
              <a:t> </a:t>
            </a:r>
            <a:endParaRPr lang="en-US" dirty="0" smtClean="0"/>
          </a:p>
          <a:p>
            <a:pPr marL="0" lvl="0" indent="0"/>
            <a:r>
              <a:rPr lang="en-US" dirty="0" smtClean="0"/>
              <a:t>ASP.NET Core </a:t>
            </a:r>
            <a:r>
              <a:rPr lang="ru-RU" dirty="0" err="1" smtClean="0"/>
              <a:t>була</a:t>
            </a:r>
            <a:endParaRPr lang="en-US" dirty="0" smtClean="0"/>
          </a:p>
          <a:p>
            <a:pPr marL="0" lvl="0" indent="0"/>
            <a:r>
              <a:rPr lang="ru-RU" dirty="0" err="1" smtClean="0"/>
              <a:t>випущена</a:t>
            </a:r>
            <a:r>
              <a:rPr lang="ru-RU" dirty="0" smtClean="0"/>
              <a:t> </a:t>
            </a:r>
            <a:r>
              <a:rPr lang="ru-RU" dirty="0"/>
              <a:t>у 2016 </a:t>
            </a:r>
            <a:r>
              <a:rPr lang="ru-RU" dirty="0" err="1"/>
              <a:t>році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/>
            <a:r>
              <a:rPr lang="ru-RU" dirty="0" smtClean="0"/>
              <a:t>Вона </a:t>
            </a:r>
            <a:r>
              <a:rPr lang="ru-RU" dirty="0"/>
              <a:t>є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endParaRPr lang="en-US" dirty="0" smtClean="0"/>
          </a:p>
          <a:p>
            <a:pPr marL="0" lvl="0" indent="0"/>
            <a:r>
              <a:rPr lang="ru-RU" dirty="0" err="1" smtClean="0"/>
              <a:t>переробленою</a:t>
            </a:r>
            <a:r>
              <a:rPr lang="ru-RU" dirty="0" smtClean="0"/>
              <a:t> </a:t>
            </a:r>
            <a:r>
              <a:rPr lang="ru-RU" dirty="0" err="1"/>
              <a:t>версією</a:t>
            </a:r>
            <a:r>
              <a:rPr lang="ru-RU" dirty="0"/>
              <a:t>, яка </a:t>
            </a:r>
            <a:r>
              <a:rPr lang="ru-RU" dirty="0" err="1"/>
              <a:t>об'єднує</a:t>
            </a:r>
            <a:r>
              <a:rPr lang="ru-RU" dirty="0"/>
              <a:t> до </a:t>
            </a:r>
            <a:r>
              <a:rPr lang="ru-RU" dirty="0" err="1"/>
              <a:t>цього</a:t>
            </a:r>
            <a:r>
              <a:rPr lang="ru-RU" dirty="0"/>
              <a:t> </a:t>
            </a:r>
            <a:endParaRPr lang="en-US" dirty="0" smtClean="0"/>
          </a:p>
          <a:p>
            <a:pPr marL="0" lvl="0" indent="0"/>
            <a:r>
              <a:rPr lang="ru-RU" dirty="0" err="1" smtClean="0"/>
              <a:t>окремі</a:t>
            </a:r>
            <a:r>
              <a:rPr lang="ru-RU" dirty="0" smtClean="0"/>
              <a:t> </a:t>
            </a:r>
            <a:r>
              <a:rPr lang="ru-RU" dirty="0" err="1"/>
              <a:t>модулі</a:t>
            </a:r>
            <a:r>
              <a:rPr lang="ru-RU" dirty="0"/>
              <a:t> </a:t>
            </a:r>
            <a:r>
              <a:rPr lang="en-US" dirty="0"/>
              <a:t>ASP.NET MVC, ASP.NET Web API.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6782045" y="260838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098" name="Picture 2" descr="meme - Thats about right for me - devR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69" y="2320899"/>
            <a:ext cx="2217518" cy="26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711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Створення</a:t>
            </a:r>
            <a:r>
              <a:rPr lang="ru-RU" b="1" dirty="0"/>
              <a:t> </a:t>
            </a:r>
            <a:r>
              <a:rPr lang="en-US" b="1" dirty="0"/>
              <a:t>RESTful-</a:t>
            </a:r>
            <a:r>
              <a:rPr lang="ru-RU" b="1" dirty="0" err="1"/>
              <a:t>сервісів</a:t>
            </a:r>
            <a:r>
              <a:rPr lang="ru-RU" b="1" dirty="0"/>
              <a:t> з </a:t>
            </a:r>
            <a:r>
              <a:rPr lang="en-US" b="1" dirty="0"/>
              <a:t>ASP.NET Core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" y="1305841"/>
            <a:ext cx="2254100" cy="16313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82" y="1305841"/>
            <a:ext cx="3938587" cy="12358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123" y="1240116"/>
            <a:ext cx="2544738" cy="1782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23" y="3124590"/>
            <a:ext cx="2966866" cy="15562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743" y="2658855"/>
            <a:ext cx="3081136" cy="12438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123" y="3360119"/>
            <a:ext cx="2440109" cy="134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 err="1"/>
              <a:t>Струкура</a:t>
            </a:r>
            <a:r>
              <a:rPr lang="ru-RU" b="1" dirty="0"/>
              <a:t> </a:t>
            </a:r>
            <a:r>
              <a:rPr lang="ru-RU" b="1" dirty="0" err="1"/>
              <a:t>проєкту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Модель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і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міститься</a:t>
            </a:r>
            <a:r>
              <a:rPr lang="ru-RU" dirty="0"/>
              <a:t> у </a:t>
            </a:r>
            <a:r>
              <a:rPr lang="ru-RU" dirty="0" err="1"/>
              <a:t>класах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Контролер </a:t>
            </a:r>
            <a:r>
              <a:rPr lang="ru-RU" dirty="0"/>
              <a:t>в </a:t>
            </a:r>
            <a:r>
              <a:rPr lang="en-US" dirty="0"/>
              <a:t>ASP.NET Core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 err="1"/>
              <a:t>запитів</a:t>
            </a:r>
            <a:r>
              <a:rPr lang="ru-RU" dirty="0"/>
              <a:t> та </a:t>
            </a:r>
            <a:r>
              <a:rPr lang="ru-RU" dirty="0" err="1"/>
              <a:t>взаємодію</a:t>
            </a:r>
            <a:r>
              <a:rPr lang="ru-RU" dirty="0"/>
              <a:t> з моделями.</a:t>
            </a:r>
            <a:endParaRPr dirty="0"/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У </a:t>
            </a:r>
            <a:r>
              <a:rPr lang="ru-RU" dirty="0" err="1"/>
              <a:t>RESTful</a:t>
            </a:r>
            <a:r>
              <a:rPr lang="ru-RU" dirty="0"/>
              <a:t> </a:t>
            </a:r>
            <a:r>
              <a:rPr lang="ru-RU" dirty="0" err="1"/>
              <a:t>сервісах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та сервером у </a:t>
            </a:r>
            <a:r>
              <a:rPr lang="ru-RU" dirty="0" err="1"/>
              <a:t>вигляді</a:t>
            </a:r>
            <a:r>
              <a:rPr lang="ru-RU" dirty="0"/>
              <a:t> JSON.</a:t>
            </a:r>
            <a:endParaRPr dirty="0"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Модель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Контролер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Представник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711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Створення</a:t>
            </a:r>
            <a:r>
              <a:rPr lang="ru-RU" b="1" dirty="0"/>
              <a:t> моделей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3" y="1275594"/>
            <a:ext cx="3351907" cy="27588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30" y="1275594"/>
            <a:ext cx="3590925" cy="14337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487" y="2968020"/>
            <a:ext cx="3657225" cy="19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711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/>
              <a:t>Створення</a:t>
            </a:r>
            <a:r>
              <a:rPr lang="ru-RU" b="1" dirty="0"/>
              <a:t> </a:t>
            </a:r>
            <a:r>
              <a:rPr lang="ru-RU" b="1" dirty="0" err="1"/>
              <a:t>контроллерів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1349520"/>
            <a:ext cx="4565073" cy="15743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247" y="1349519"/>
            <a:ext cx="3302028" cy="22844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01" y="3295362"/>
            <a:ext cx="3825281" cy="1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329</Words>
  <Application>Microsoft Office PowerPoint</Application>
  <PresentationFormat>Экран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Nunito Light</vt:lpstr>
      <vt:lpstr>Anaheim</vt:lpstr>
      <vt:lpstr>Arial</vt:lpstr>
      <vt:lpstr>Fira Code</vt:lpstr>
      <vt:lpstr>Bebas Neue</vt:lpstr>
      <vt:lpstr>Source Code Pro</vt:lpstr>
      <vt:lpstr>Source Code Pro Medium</vt:lpstr>
      <vt:lpstr>Comfortaa</vt:lpstr>
      <vt:lpstr>Introduction to Java Programming for High School by Slidesgo</vt:lpstr>
      <vt:lpstr>Створення RESTful-сервісів з використанням .NET</vt:lpstr>
      <vt:lpstr>Вступ</vt:lpstr>
      <vt:lpstr>Що таке REST?</vt:lpstr>
      <vt:lpstr>MVC</vt:lpstr>
      <vt:lpstr>ASP.NET</vt:lpstr>
      <vt:lpstr>Створення RESTful-сервісів з ASP.NET Core</vt:lpstr>
      <vt:lpstr>Струкура проєкту</vt:lpstr>
      <vt:lpstr>Створення моделей</vt:lpstr>
      <vt:lpstr>Створення контроллерів</vt:lpstr>
      <vt:lpstr>Робота з HTTP-методами (GET, POST, PUT, DELETE)</vt:lpstr>
      <vt:lpstr>Повернення даних в JSON форматі</vt:lpstr>
      <vt:lpstr>Створення простого RESTful сервісу  </vt:lpstr>
      <vt:lpstr>Тестування RESTful-сервісів</vt:lpstr>
      <vt:lpstr>Тестування RESTful-сервісів за допомогою Postman</vt:lpstr>
      <vt:lpstr>Тестування RESTful-сервісів за допомогою Swagger</vt:lpstr>
      <vt:lpstr>Висновок</vt:lpstr>
      <vt:lpstr>Питання?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RESTful-сервісів з використанням .NET</dc:title>
  <cp:lastModifiedBy>Computer</cp:lastModifiedBy>
  <cp:revision>9</cp:revision>
  <dcterms:modified xsi:type="dcterms:W3CDTF">2024-04-02T16:53:20Z</dcterms:modified>
</cp:coreProperties>
</file>