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2" r:id="rId7"/>
    <p:sldId id="263" r:id="rId8"/>
    <p:sldId id="264" r:id="rId9"/>
    <p:sldId id="275" r:id="rId10"/>
    <p:sldId id="277" r:id="rId11"/>
    <p:sldId id="276" r:id="rId12"/>
    <p:sldId id="265" r:id="rId13"/>
    <p:sldId id="267" r:id="rId14"/>
    <p:sldId id="268" r:id="rId15"/>
    <p:sldId id="269" r:id="rId16"/>
    <p:sldId id="270" r:id="rId17"/>
    <p:sldId id="271" r:id="rId18"/>
    <p:sldId id="272" r:id="rId19"/>
    <p:sldId id="273" r:id="rId20"/>
    <p:sldId id="274" r:id="rId21"/>
    <p:sldId id="278"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C128085-CD5A-4456-AF9E-0B8D0C33F8BD}" type="datetimeFigureOut">
              <a:rPr lang="en-US" smtClean="0"/>
              <a:t>10/20/2020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F85038D-A973-4FE2-9360-891291614AA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551256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28085-CD5A-4456-AF9E-0B8D0C33F8B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197016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28085-CD5A-4456-AF9E-0B8D0C33F8B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6368624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28085-CD5A-4456-AF9E-0B8D0C33F8BD}" type="datetimeFigureOut">
              <a:rPr lang="en-US" smtClean="0"/>
              <a:t>10/20/2020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163809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C128085-CD5A-4456-AF9E-0B8D0C33F8BD}" type="datetimeFigureOut">
              <a:rPr lang="en-US" smtClean="0"/>
              <a:t>10/20/2020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F85038D-A973-4FE2-9360-891291614AA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78465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128085-CD5A-4456-AF9E-0B8D0C33F8BD}" type="datetimeFigureOut">
              <a:rPr lang="en-US" smtClean="0"/>
              <a:t>10/20/2020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361251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128085-CD5A-4456-AF9E-0B8D0C33F8BD}" type="datetimeFigureOut">
              <a:rPr lang="en-US" smtClean="0"/>
              <a:t>10/20/2020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303499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128085-CD5A-4456-AF9E-0B8D0C33F8BD}" type="datetimeFigureOut">
              <a:rPr lang="en-US" smtClean="0"/>
              <a:t>10/20/2020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59822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128085-CD5A-4456-AF9E-0B8D0C33F8BD}" type="datetimeFigureOut">
              <a:rPr lang="en-US" smtClean="0"/>
              <a:t>10/20/2020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85038D-A973-4FE2-9360-891291614AA2}" type="slidenum">
              <a:rPr lang="en-US" smtClean="0"/>
              <a:t>‹#›</a:t>
            </a:fld>
            <a:endParaRPr lang="en-US"/>
          </a:p>
        </p:txBody>
      </p:sp>
    </p:spTree>
    <p:extLst>
      <p:ext uri="{BB962C8B-B14F-4D97-AF65-F5344CB8AC3E}">
        <p14:creationId xmlns:p14="http://schemas.microsoft.com/office/powerpoint/2010/main" val="408795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128085-CD5A-4456-AF9E-0B8D0C33F8BD}" type="datetimeFigureOut">
              <a:rPr lang="en-US" smtClean="0"/>
              <a:t>10/20/2020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F85038D-A973-4FE2-9360-891291614AA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323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C128085-CD5A-4456-AF9E-0B8D0C33F8BD}" type="datetimeFigureOut">
              <a:rPr lang="en-US" smtClean="0"/>
              <a:t>10/20/2020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F85038D-A973-4FE2-9360-891291614AA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722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C128085-CD5A-4456-AF9E-0B8D0C33F8BD}" type="datetimeFigureOut">
              <a:rPr lang="en-US" smtClean="0"/>
              <a:t>10/20/2020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F85038D-A973-4FE2-9360-891291614AA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384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299616" y="1900535"/>
            <a:ext cx="11638383" cy="2862322"/>
          </a:xfrm>
          <a:prstGeom prst="rect">
            <a:avLst/>
          </a:prstGeom>
          <a:noFill/>
        </p:spPr>
        <p:txBody>
          <a:bodyPr wrap="square" lIns="91440" tIns="45720" rIns="91440" bIns="45720">
            <a:spAutoFit/>
          </a:bodyPr>
          <a:lstStyle/>
          <a:p>
            <a:pPr algn="ctr"/>
            <a:r>
              <a:rPr lang="en-US" sz="6000" b="1" cap="none" spc="0" dirty="0" smtClean="0">
                <a:ln w="12700" cmpd="sng">
                  <a:solidFill>
                    <a:schemeClr val="accent4"/>
                  </a:solidFill>
                  <a:prstDash val="solid"/>
                </a:ln>
                <a:solidFill>
                  <a:srgbClr val="FFFF00"/>
                </a:solidFill>
                <a:effectLst/>
              </a:rPr>
              <a:t>MICROCONTROLLER &amp; ITS APPLICATIONS</a:t>
            </a:r>
          </a:p>
          <a:p>
            <a:pPr algn="ctr"/>
            <a:r>
              <a:rPr lang="en-US" sz="6000" b="1" dirty="0" smtClean="0">
                <a:ln w="12700" cmpd="sng">
                  <a:solidFill>
                    <a:schemeClr val="accent4"/>
                  </a:solidFill>
                  <a:prstDash val="solid"/>
                </a:ln>
                <a:solidFill>
                  <a:srgbClr val="FFFF00"/>
                </a:solidFill>
              </a:rPr>
              <a:t>(REVIEW </a:t>
            </a:r>
            <a:r>
              <a:rPr lang="en-US" sz="6000" b="1" smtClean="0">
                <a:ln w="12700" cmpd="sng">
                  <a:solidFill>
                    <a:schemeClr val="accent4"/>
                  </a:solidFill>
                  <a:prstDash val="solid"/>
                </a:ln>
                <a:solidFill>
                  <a:srgbClr val="FFFF00"/>
                </a:solidFill>
              </a:rPr>
              <a:t>- 2)</a:t>
            </a:r>
            <a:endParaRPr lang="en-US" sz="6000" b="1" cap="none" spc="0" dirty="0">
              <a:ln w="12700" cmpd="sng">
                <a:solidFill>
                  <a:schemeClr val="accent4"/>
                </a:solidFill>
                <a:prstDash val="solid"/>
              </a:ln>
              <a:solidFill>
                <a:srgbClr val="FFFF00"/>
              </a:solidFill>
              <a:effectLst/>
            </a:endParaRPr>
          </a:p>
        </p:txBody>
      </p:sp>
    </p:spTree>
    <p:extLst>
      <p:ext uri="{BB962C8B-B14F-4D97-AF65-F5344CB8AC3E}">
        <p14:creationId xmlns:p14="http://schemas.microsoft.com/office/powerpoint/2010/main" val="262937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400" y="736600"/>
            <a:ext cx="4445000" cy="5397500"/>
          </a:xfrm>
        </p:spPr>
      </p:pic>
    </p:spTree>
    <p:extLst>
      <p:ext uri="{BB962C8B-B14F-4D97-AF65-F5344CB8AC3E}">
        <p14:creationId xmlns:p14="http://schemas.microsoft.com/office/powerpoint/2010/main" val="1321254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730500"/>
            <a:ext cx="9601200" cy="1346200"/>
          </a:xfrm>
        </p:spPr>
        <p:txBody>
          <a:bodyPr/>
          <a:lstStyle/>
          <a:p>
            <a:pPr algn="ctr"/>
            <a:r>
              <a:rPr lang="en-US" dirty="0" smtClean="0"/>
              <a:t>PROJECT CODE</a:t>
            </a:r>
            <a:endParaRPr lang="en-US" dirty="0"/>
          </a:p>
        </p:txBody>
      </p:sp>
    </p:spTree>
    <p:extLst>
      <p:ext uri="{BB962C8B-B14F-4D97-AF65-F5344CB8AC3E}">
        <p14:creationId xmlns:p14="http://schemas.microsoft.com/office/powerpoint/2010/main" val="937719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66700"/>
            <a:ext cx="9601200" cy="6248400"/>
          </a:xfrm>
        </p:spPr>
        <p:txBody>
          <a:bodyPr>
            <a:normAutofit fontScale="85000" lnSpcReduction="10000"/>
          </a:bodyPr>
          <a:lstStyle/>
          <a:p>
            <a:pPr marL="0" indent="0">
              <a:buNone/>
            </a:pPr>
            <a:r>
              <a:rPr lang="en-US" b="1" dirty="0"/>
              <a:t>#include&lt;reg51.h&gt;</a:t>
            </a:r>
          </a:p>
          <a:p>
            <a:pPr marL="0" indent="0">
              <a:buNone/>
            </a:pPr>
            <a:r>
              <a:rPr lang="en-US" b="1" dirty="0"/>
              <a:t/>
            </a:r>
            <a:br>
              <a:rPr lang="en-US" b="1" dirty="0"/>
            </a:br>
            <a:r>
              <a:rPr lang="en-US" b="1" dirty="0">
                <a:solidFill>
                  <a:srgbClr val="FF0000"/>
                </a:solidFill>
              </a:rPr>
              <a:t>/*Motor Connection Declaration*/</a:t>
            </a:r>
          </a:p>
          <a:p>
            <a:pPr marL="0" indent="0">
              <a:buNone/>
            </a:pPr>
            <a:r>
              <a:rPr lang="en-US" b="1" dirty="0" err="1"/>
              <a:t>sbit</a:t>
            </a:r>
            <a:r>
              <a:rPr lang="en-US" b="1" dirty="0"/>
              <a:t> </a:t>
            </a:r>
            <a:r>
              <a:rPr lang="en-US" b="1" dirty="0" err="1"/>
              <a:t>doorp</a:t>
            </a:r>
            <a:r>
              <a:rPr lang="en-US" b="1" dirty="0"/>
              <a:t>=P2^0;    </a:t>
            </a:r>
            <a:r>
              <a:rPr lang="en-US" b="1" dirty="0" smtClean="0"/>
              <a:t>			</a:t>
            </a:r>
            <a:r>
              <a:rPr lang="en-US" b="1" dirty="0" smtClean="0">
                <a:solidFill>
                  <a:srgbClr val="002060"/>
                </a:solidFill>
              </a:rPr>
              <a:t>//</a:t>
            </a:r>
            <a:r>
              <a:rPr lang="en-US" b="1" dirty="0">
                <a:solidFill>
                  <a:srgbClr val="002060"/>
                </a:solidFill>
              </a:rPr>
              <a:t>Opening Motor Pin (P2.0) clockwise</a:t>
            </a:r>
          </a:p>
          <a:p>
            <a:pPr marL="0" indent="0">
              <a:buNone/>
            </a:pPr>
            <a:r>
              <a:rPr lang="en-US" b="1" dirty="0" err="1"/>
              <a:t>sbit</a:t>
            </a:r>
            <a:r>
              <a:rPr lang="en-US" b="1" dirty="0"/>
              <a:t> </a:t>
            </a:r>
            <a:r>
              <a:rPr lang="en-US" b="1" dirty="0" err="1"/>
              <a:t>doorn</a:t>
            </a:r>
            <a:r>
              <a:rPr lang="en-US" b="1" dirty="0"/>
              <a:t>=P2^1;    </a:t>
            </a:r>
            <a:r>
              <a:rPr lang="en-US" b="1" dirty="0" smtClean="0"/>
              <a:t>			</a:t>
            </a:r>
            <a:r>
              <a:rPr lang="en-US" b="1" dirty="0" smtClean="0">
                <a:solidFill>
                  <a:srgbClr val="002060"/>
                </a:solidFill>
              </a:rPr>
              <a:t>//</a:t>
            </a:r>
            <a:r>
              <a:rPr lang="en-US" b="1" dirty="0">
                <a:solidFill>
                  <a:srgbClr val="002060"/>
                </a:solidFill>
              </a:rPr>
              <a:t>Closing Motor Pin (P2.1) anti-clockwise</a:t>
            </a:r>
          </a:p>
          <a:p>
            <a:pPr marL="0" indent="0">
              <a:buNone/>
            </a:pPr>
            <a:r>
              <a:rPr lang="en-US" b="1" dirty="0"/>
              <a:t/>
            </a:r>
            <a:br>
              <a:rPr lang="en-US" b="1" dirty="0"/>
            </a:br>
            <a:r>
              <a:rPr lang="en-US" b="1" dirty="0"/>
              <a:t>/*LCD Connection Declaration*/</a:t>
            </a:r>
          </a:p>
          <a:p>
            <a:pPr marL="0" indent="0">
              <a:buNone/>
            </a:pPr>
            <a:r>
              <a:rPr lang="en-US" b="1" dirty="0" err="1"/>
              <a:t>sbit</a:t>
            </a:r>
            <a:r>
              <a:rPr lang="en-US" b="1" dirty="0"/>
              <a:t> </a:t>
            </a:r>
            <a:r>
              <a:rPr lang="en-US" b="1" dirty="0" err="1"/>
              <a:t>rs</a:t>
            </a:r>
            <a:r>
              <a:rPr lang="en-US" b="1" dirty="0"/>
              <a:t>=P2^5;           </a:t>
            </a:r>
            <a:r>
              <a:rPr lang="en-US" b="1" dirty="0" smtClean="0"/>
              <a:t>			</a:t>
            </a:r>
            <a:r>
              <a:rPr lang="en-US" b="1" dirty="0" smtClean="0">
                <a:solidFill>
                  <a:srgbClr val="002060"/>
                </a:solidFill>
              </a:rPr>
              <a:t>//</a:t>
            </a:r>
            <a:r>
              <a:rPr lang="en-US" b="1" dirty="0">
                <a:solidFill>
                  <a:srgbClr val="002060"/>
                </a:solidFill>
              </a:rPr>
              <a:t>Register Select Pin (P2.5)</a:t>
            </a:r>
          </a:p>
          <a:p>
            <a:pPr marL="0" indent="0">
              <a:buNone/>
            </a:pPr>
            <a:r>
              <a:rPr lang="en-US" b="1" dirty="0" err="1"/>
              <a:t>sbit</a:t>
            </a:r>
            <a:r>
              <a:rPr lang="en-US" b="1" dirty="0"/>
              <a:t> </a:t>
            </a:r>
            <a:r>
              <a:rPr lang="en-US" b="1" dirty="0" err="1"/>
              <a:t>rw</a:t>
            </a:r>
            <a:r>
              <a:rPr lang="en-US" b="1" dirty="0"/>
              <a:t>=P2^6;           </a:t>
            </a:r>
            <a:r>
              <a:rPr lang="en-US" b="1" dirty="0" smtClean="0"/>
              <a:t>		</a:t>
            </a:r>
            <a:r>
              <a:rPr lang="en-US" b="1" dirty="0" smtClean="0">
                <a:solidFill>
                  <a:srgbClr val="002060"/>
                </a:solidFill>
              </a:rPr>
              <a:t>//</a:t>
            </a:r>
            <a:r>
              <a:rPr lang="en-US" b="1" dirty="0">
                <a:solidFill>
                  <a:srgbClr val="002060"/>
                </a:solidFill>
              </a:rPr>
              <a:t>Read &amp; write Pin (P2.6)</a:t>
            </a:r>
          </a:p>
          <a:p>
            <a:pPr marL="0" indent="0">
              <a:buNone/>
            </a:pPr>
            <a:r>
              <a:rPr lang="en-US" b="1" dirty="0" err="1"/>
              <a:t>sbit</a:t>
            </a:r>
            <a:r>
              <a:rPr lang="en-US" b="1" dirty="0"/>
              <a:t> </a:t>
            </a:r>
            <a:r>
              <a:rPr lang="en-US" b="1" dirty="0" err="1"/>
              <a:t>en</a:t>
            </a:r>
            <a:r>
              <a:rPr lang="en-US" b="1" dirty="0"/>
              <a:t>=P2^7;           </a:t>
            </a:r>
            <a:r>
              <a:rPr lang="en-US" b="1" dirty="0" smtClean="0"/>
              <a:t>		</a:t>
            </a:r>
            <a:r>
              <a:rPr lang="en-US" b="1" dirty="0" smtClean="0">
                <a:solidFill>
                  <a:srgbClr val="002060"/>
                </a:solidFill>
              </a:rPr>
              <a:t>//</a:t>
            </a:r>
            <a:r>
              <a:rPr lang="en-US" b="1" dirty="0">
                <a:solidFill>
                  <a:srgbClr val="002060"/>
                </a:solidFill>
              </a:rPr>
              <a:t>Enable Pin (P2.7)</a:t>
            </a:r>
          </a:p>
          <a:p>
            <a:pPr marL="0" indent="0">
              <a:buNone/>
            </a:pPr>
            <a:r>
              <a:rPr lang="en-US" b="1" dirty="0"/>
              <a:t/>
            </a:r>
            <a:br>
              <a:rPr lang="en-US" b="1" dirty="0"/>
            </a:br>
            <a:r>
              <a:rPr lang="en-US" b="1" dirty="0"/>
              <a:t>void </a:t>
            </a:r>
            <a:r>
              <a:rPr lang="en-US" b="1" dirty="0" err="1"/>
              <a:t>lcddat</a:t>
            </a:r>
            <a:r>
              <a:rPr lang="en-US" b="1" dirty="0"/>
              <a:t>(unsigned char);     </a:t>
            </a:r>
            <a:r>
              <a:rPr lang="en-US" b="1" dirty="0" smtClean="0">
                <a:solidFill>
                  <a:srgbClr val="002060"/>
                </a:solidFill>
              </a:rPr>
              <a:t>//</a:t>
            </a:r>
            <a:r>
              <a:rPr lang="en-US" b="1" dirty="0">
                <a:solidFill>
                  <a:srgbClr val="002060"/>
                </a:solidFill>
              </a:rPr>
              <a:t>Function to send data to LCD, character by character(1 byte size)</a:t>
            </a:r>
          </a:p>
          <a:p>
            <a:pPr marL="0" indent="0">
              <a:buNone/>
            </a:pPr>
            <a:r>
              <a:rPr lang="en-US" b="1" dirty="0"/>
              <a:t>void </a:t>
            </a:r>
            <a:r>
              <a:rPr lang="en-US" b="1" dirty="0" err="1"/>
              <a:t>lcdcmd</a:t>
            </a:r>
            <a:r>
              <a:rPr lang="en-US" b="1" dirty="0"/>
              <a:t>(unsigned char);     </a:t>
            </a:r>
            <a:r>
              <a:rPr lang="en-US" b="1" dirty="0" smtClean="0"/>
              <a:t>	</a:t>
            </a:r>
            <a:r>
              <a:rPr lang="en-US" b="1" dirty="0" smtClean="0">
                <a:solidFill>
                  <a:srgbClr val="002060"/>
                </a:solidFill>
              </a:rPr>
              <a:t>//</a:t>
            </a:r>
            <a:r>
              <a:rPr lang="en-US" b="1" dirty="0">
                <a:solidFill>
                  <a:srgbClr val="002060"/>
                </a:solidFill>
              </a:rPr>
              <a:t>Function to send command to LCD</a:t>
            </a:r>
          </a:p>
          <a:p>
            <a:pPr marL="0" indent="0">
              <a:buNone/>
            </a:pPr>
            <a:r>
              <a:rPr lang="en-US" b="1" dirty="0"/>
              <a:t>void </a:t>
            </a:r>
            <a:r>
              <a:rPr lang="en-US" b="1" dirty="0" err="1"/>
              <a:t>lcddis</a:t>
            </a:r>
            <a:r>
              <a:rPr lang="en-US" b="1" dirty="0"/>
              <a:t>(unsigned char *);   </a:t>
            </a:r>
            <a:r>
              <a:rPr lang="en-US" b="1" dirty="0" smtClean="0"/>
              <a:t>	</a:t>
            </a:r>
            <a:r>
              <a:rPr lang="en-US" b="1" dirty="0" smtClean="0">
                <a:solidFill>
                  <a:srgbClr val="002060"/>
                </a:solidFill>
              </a:rPr>
              <a:t>//</a:t>
            </a:r>
            <a:r>
              <a:rPr lang="en-US" b="1" dirty="0">
                <a:solidFill>
                  <a:srgbClr val="002060"/>
                </a:solidFill>
              </a:rPr>
              <a:t>Function to display string in LCD</a:t>
            </a:r>
          </a:p>
          <a:p>
            <a:pPr marL="0" indent="0">
              <a:buNone/>
            </a:pPr>
            <a:r>
              <a:rPr lang="en-US" b="1" dirty="0"/>
              <a:t/>
            </a:r>
            <a:br>
              <a:rPr lang="en-US" b="1" dirty="0"/>
            </a:br>
            <a:r>
              <a:rPr lang="en-US" b="1" dirty="0"/>
              <a:t>void </a:t>
            </a:r>
            <a:r>
              <a:rPr lang="en-US" b="1" dirty="0" err="1"/>
              <a:t>lcd_init</a:t>
            </a:r>
            <a:r>
              <a:rPr lang="en-US" b="1" dirty="0"/>
              <a:t>();                            </a:t>
            </a:r>
            <a:r>
              <a:rPr lang="en-US" b="1" dirty="0" smtClean="0"/>
              <a:t>	</a:t>
            </a:r>
            <a:r>
              <a:rPr lang="en-US" b="1" dirty="0" smtClean="0">
                <a:solidFill>
                  <a:srgbClr val="002060"/>
                </a:solidFill>
              </a:rPr>
              <a:t>//</a:t>
            </a:r>
            <a:r>
              <a:rPr lang="en-US" b="1" dirty="0">
                <a:solidFill>
                  <a:srgbClr val="002060"/>
                </a:solidFill>
              </a:rPr>
              <a:t>LCD initialization</a:t>
            </a:r>
          </a:p>
          <a:p>
            <a:pPr marL="0" indent="0">
              <a:buNone/>
            </a:pPr>
            <a:r>
              <a:rPr lang="en-US" b="1" dirty="0"/>
              <a:t>void </a:t>
            </a:r>
            <a:r>
              <a:rPr lang="en-US" b="1" dirty="0" err="1"/>
              <a:t>serial_init</a:t>
            </a:r>
            <a:r>
              <a:rPr lang="en-US" b="1" dirty="0"/>
              <a:t>();                    </a:t>
            </a:r>
            <a:r>
              <a:rPr lang="en-US" b="1" dirty="0" smtClean="0"/>
              <a:t>	</a:t>
            </a:r>
            <a:r>
              <a:rPr lang="en-US" b="1" dirty="0"/>
              <a:t> </a:t>
            </a:r>
            <a:r>
              <a:rPr lang="en-US" b="1" dirty="0">
                <a:solidFill>
                  <a:srgbClr val="002060"/>
                </a:solidFill>
              </a:rPr>
              <a:t>//Serial Initialization for serial communication b/w RFID reader &amp; LCD</a:t>
            </a:r>
          </a:p>
          <a:p>
            <a:pPr marL="0" indent="0">
              <a:buNone/>
            </a:pPr>
            <a:r>
              <a:rPr lang="en-US" b="1" dirty="0"/>
              <a:t>void check();                                   </a:t>
            </a:r>
            <a:r>
              <a:rPr lang="en-US" b="1" dirty="0" smtClean="0"/>
              <a:t>	</a:t>
            </a:r>
            <a:r>
              <a:rPr lang="en-US" b="1" dirty="0" smtClean="0">
                <a:solidFill>
                  <a:srgbClr val="002060"/>
                </a:solidFill>
              </a:rPr>
              <a:t>//</a:t>
            </a:r>
            <a:r>
              <a:rPr lang="en-US" b="1" dirty="0">
                <a:solidFill>
                  <a:srgbClr val="002060"/>
                </a:solidFill>
              </a:rPr>
              <a:t>Function to Check if reg. no. is present in database or not</a:t>
            </a:r>
          </a:p>
          <a:p>
            <a:pPr marL="0" indent="0">
              <a:buNone/>
            </a:pPr>
            <a:endParaRPr lang="en-US" b="1" dirty="0"/>
          </a:p>
        </p:txBody>
      </p:sp>
    </p:spTree>
    <p:extLst>
      <p:ext uri="{BB962C8B-B14F-4D97-AF65-F5344CB8AC3E}">
        <p14:creationId xmlns:p14="http://schemas.microsoft.com/office/powerpoint/2010/main" val="3970459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66700"/>
            <a:ext cx="9601200" cy="6248400"/>
          </a:xfrm>
        </p:spPr>
        <p:txBody>
          <a:bodyPr>
            <a:normAutofit fontScale="85000" lnSpcReduction="20000"/>
          </a:bodyPr>
          <a:lstStyle/>
          <a:p>
            <a:pPr marL="0" indent="0">
              <a:buNone/>
            </a:pPr>
            <a:r>
              <a:rPr lang="en-US" b="1" dirty="0">
                <a:solidFill>
                  <a:srgbClr val="FF0000"/>
                </a:solidFill>
              </a:rPr>
              <a:t>/*Delay </a:t>
            </a:r>
            <a:r>
              <a:rPr lang="en-US" b="1" dirty="0" smtClean="0">
                <a:solidFill>
                  <a:srgbClr val="FF0000"/>
                </a:solidFill>
              </a:rPr>
              <a:t>functions*/</a:t>
            </a:r>
            <a:endParaRPr lang="en-US" b="1" dirty="0">
              <a:solidFill>
                <a:srgbClr val="FF0000"/>
              </a:solidFill>
            </a:endParaRPr>
          </a:p>
          <a:p>
            <a:pPr marL="0" indent="0">
              <a:buNone/>
            </a:pPr>
            <a:r>
              <a:rPr lang="en-US" b="1" dirty="0"/>
              <a:t>void delay();</a:t>
            </a:r>
          </a:p>
          <a:p>
            <a:pPr marL="0" indent="0">
              <a:buNone/>
            </a:pPr>
            <a:r>
              <a:rPr lang="en-US" b="1" dirty="0"/>
              <a:t>void </a:t>
            </a:r>
            <a:r>
              <a:rPr lang="en-US" b="1" dirty="0" err="1"/>
              <a:t>mdelay</a:t>
            </a:r>
            <a:r>
              <a:rPr lang="en-US" b="1" dirty="0"/>
              <a:t>();</a:t>
            </a:r>
          </a:p>
          <a:p>
            <a:pPr marL="0" indent="0">
              <a:buNone/>
            </a:pPr>
            <a:r>
              <a:rPr lang="en-US" b="1" dirty="0"/>
              <a:t/>
            </a:r>
            <a:br>
              <a:rPr lang="en-US" b="1" dirty="0"/>
            </a:br>
            <a:r>
              <a:rPr lang="en-US" b="1" dirty="0"/>
              <a:t>unsigned char </a:t>
            </a:r>
            <a:r>
              <a:rPr lang="en-US" b="1" dirty="0" err="1"/>
              <a:t>rfid</a:t>
            </a:r>
            <a:r>
              <a:rPr lang="en-US" b="1" dirty="0"/>
              <a:t>[10],v1;      </a:t>
            </a:r>
            <a:r>
              <a:rPr lang="en-US" b="1" dirty="0">
                <a:solidFill>
                  <a:srgbClr val="7030A0"/>
                </a:solidFill>
              </a:rPr>
              <a:t>//Variable declaration, </a:t>
            </a:r>
            <a:r>
              <a:rPr lang="en-US" b="1" dirty="0" err="1">
                <a:solidFill>
                  <a:srgbClr val="7030A0"/>
                </a:solidFill>
              </a:rPr>
              <a:t>rfid</a:t>
            </a:r>
            <a:r>
              <a:rPr lang="en-US" b="1" dirty="0">
                <a:solidFill>
                  <a:srgbClr val="7030A0"/>
                </a:solidFill>
              </a:rPr>
              <a:t>[10] is 1-D array of size 10</a:t>
            </a:r>
          </a:p>
          <a:p>
            <a:pPr marL="0" indent="0">
              <a:buNone/>
            </a:pPr>
            <a:r>
              <a:rPr lang="en-US" b="1" dirty="0"/>
              <a:t/>
            </a:r>
            <a:br>
              <a:rPr lang="en-US" b="1" dirty="0"/>
            </a:br>
            <a:r>
              <a:rPr lang="en-US" b="1" dirty="0">
                <a:solidFill>
                  <a:srgbClr val="FF0000"/>
                </a:solidFill>
              </a:rPr>
              <a:t>/* MAIN function declaration */</a:t>
            </a:r>
          </a:p>
          <a:p>
            <a:pPr marL="0" indent="0">
              <a:buNone/>
            </a:pPr>
            <a:r>
              <a:rPr lang="en-US" b="1" dirty="0"/>
              <a:t>void main()</a:t>
            </a:r>
          </a:p>
          <a:p>
            <a:pPr marL="0" indent="0">
              <a:buNone/>
            </a:pPr>
            <a:r>
              <a:rPr lang="en-US" b="1" dirty="0"/>
              <a:t>{</a:t>
            </a:r>
          </a:p>
          <a:p>
            <a:pPr marL="0" indent="0">
              <a:buNone/>
            </a:pPr>
            <a:r>
              <a:rPr lang="en-US" b="1" dirty="0"/>
              <a:t>    </a:t>
            </a:r>
            <a:r>
              <a:rPr lang="en-US" b="1" dirty="0" err="1"/>
              <a:t>doorp</a:t>
            </a:r>
            <a:r>
              <a:rPr lang="en-US" b="1" dirty="0"/>
              <a:t>=</a:t>
            </a:r>
            <a:r>
              <a:rPr lang="en-US" b="1" dirty="0" err="1"/>
              <a:t>doorn</a:t>
            </a:r>
            <a:r>
              <a:rPr lang="en-US" b="1" dirty="0"/>
              <a:t>=0;                          </a:t>
            </a:r>
            <a:r>
              <a:rPr lang="en-US" b="1" dirty="0">
                <a:solidFill>
                  <a:srgbClr val="7030A0"/>
                </a:solidFill>
              </a:rPr>
              <a:t>//Both the motors opening &amp; closing is initialized to 0</a:t>
            </a:r>
          </a:p>
          <a:p>
            <a:pPr marL="0" indent="0">
              <a:buNone/>
            </a:pPr>
            <a:r>
              <a:rPr lang="en-US" b="1" dirty="0"/>
              <a:t>    </a:t>
            </a:r>
            <a:r>
              <a:rPr lang="en-US" b="1" dirty="0" err="1"/>
              <a:t>serial_init</a:t>
            </a:r>
            <a:r>
              <a:rPr lang="en-US" b="1" dirty="0"/>
              <a:t>();                          </a:t>
            </a:r>
            <a:r>
              <a:rPr lang="en-US" b="1" dirty="0">
                <a:solidFill>
                  <a:srgbClr val="7030A0"/>
                </a:solidFill>
              </a:rPr>
              <a:t>//Serial Initialization function is called</a:t>
            </a:r>
          </a:p>
          <a:p>
            <a:pPr marL="0" indent="0">
              <a:buNone/>
            </a:pPr>
            <a:r>
              <a:rPr lang="en-US" b="1" dirty="0"/>
              <a:t>    </a:t>
            </a:r>
            <a:r>
              <a:rPr lang="en-US" b="1" dirty="0" err="1"/>
              <a:t>lcd_init</a:t>
            </a:r>
            <a:r>
              <a:rPr lang="en-US" b="1" dirty="0"/>
              <a:t>();                                </a:t>
            </a:r>
            <a:r>
              <a:rPr lang="en-US" b="1" dirty="0">
                <a:solidFill>
                  <a:srgbClr val="7030A0"/>
                </a:solidFill>
              </a:rPr>
              <a:t> //LCD initialization function is called</a:t>
            </a:r>
          </a:p>
          <a:p>
            <a:pPr marL="0" indent="0">
              <a:buNone/>
            </a:pPr>
            <a:r>
              <a:rPr lang="en-US" b="1" dirty="0"/>
              <a:t>    </a:t>
            </a:r>
            <a:r>
              <a:rPr lang="en-US" b="1" dirty="0" err="1"/>
              <a:t>lcddis</a:t>
            </a:r>
            <a:r>
              <a:rPr lang="en-US" b="1" dirty="0"/>
              <a:t>("RFID BASED CAR");       </a:t>
            </a:r>
          </a:p>
          <a:p>
            <a:pPr marL="0" indent="0">
              <a:buNone/>
            </a:pPr>
            <a:r>
              <a:rPr lang="en-US" b="1" dirty="0"/>
              <a:t>    </a:t>
            </a:r>
            <a:r>
              <a:rPr lang="en-US" b="1" dirty="0" err="1"/>
              <a:t>lcdcmd</a:t>
            </a:r>
            <a:r>
              <a:rPr lang="en-US" b="1" dirty="0"/>
              <a:t>(0xc0);                               </a:t>
            </a:r>
            <a:r>
              <a:rPr lang="en-US" b="1" dirty="0">
                <a:solidFill>
                  <a:srgbClr val="7030A0"/>
                </a:solidFill>
              </a:rPr>
              <a:t>//0xc0 forces cursor to the beginning of second line</a:t>
            </a:r>
          </a:p>
          <a:p>
            <a:pPr marL="0" indent="0">
              <a:buNone/>
            </a:pPr>
            <a:r>
              <a:rPr lang="en-US" b="1" dirty="0"/>
              <a:t>    </a:t>
            </a:r>
            <a:r>
              <a:rPr lang="en-US" b="1" dirty="0" err="1"/>
              <a:t>lcddis</a:t>
            </a:r>
            <a:r>
              <a:rPr lang="en-US" b="1" dirty="0"/>
              <a:t>("PARKING SYSTEM");</a:t>
            </a:r>
          </a:p>
          <a:p>
            <a:pPr marL="0" indent="0">
              <a:buNone/>
            </a:pPr>
            <a:r>
              <a:rPr lang="en-US" b="1" dirty="0"/>
              <a:t>    </a:t>
            </a:r>
            <a:r>
              <a:rPr lang="en-US" b="1" dirty="0" err="1"/>
              <a:t>mdelay</a:t>
            </a:r>
            <a:r>
              <a:rPr lang="en-US" b="1" dirty="0"/>
              <a:t>();</a:t>
            </a:r>
          </a:p>
          <a:p>
            <a:pPr marL="0" indent="0">
              <a:buNone/>
            </a:pPr>
            <a:r>
              <a:rPr lang="en-US" b="1" dirty="0"/>
              <a:t>    </a:t>
            </a:r>
            <a:r>
              <a:rPr lang="en-US" b="1" dirty="0" err="1"/>
              <a:t>lcdcmd</a:t>
            </a:r>
            <a:r>
              <a:rPr lang="en-US" b="1" dirty="0"/>
              <a:t>(0x01);                              </a:t>
            </a:r>
            <a:r>
              <a:rPr lang="en-US" b="1" dirty="0">
                <a:solidFill>
                  <a:srgbClr val="7030A0"/>
                </a:solidFill>
              </a:rPr>
              <a:t> //0x01 clears the LCD</a:t>
            </a:r>
          </a:p>
          <a:p>
            <a:pPr marL="0" indent="0">
              <a:buNone/>
            </a:pPr>
            <a:r>
              <a:rPr lang="en-US" b="1" dirty="0"/>
              <a:t>    </a:t>
            </a:r>
            <a:r>
              <a:rPr lang="en-US" b="1" dirty="0" err="1"/>
              <a:t>lcddis</a:t>
            </a:r>
            <a:r>
              <a:rPr lang="en-US" b="1" dirty="0"/>
              <a:t>("MADE BY");</a:t>
            </a:r>
          </a:p>
          <a:p>
            <a:pPr marL="0" indent="0">
              <a:buNone/>
            </a:pPr>
            <a:r>
              <a:rPr lang="en-US" b="1" dirty="0"/>
              <a:t>    </a:t>
            </a:r>
            <a:r>
              <a:rPr lang="en-US" b="1" dirty="0" err="1"/>
              <a:t>lcdcmd</a:t>
            </a:r>
            <a:r>
              <a:rPr lang="en-US" b="1" dirty="0"/>
              <a:t>(0xc0);</a:t>
            </a:r>
          </a:p>
          <a:p>
            <a:pPr marL="0" indent="0">
              <a:buNone/>
            </a:pPr>
            <a:endParaRPr lang="en-US" b="1" dirty="0"/>
          </a:p>
        </p:txBody>
      </p:sp>
    </p:spTree>
    <p:extLst>
      <p:ext uri="{BB962C8B-B14F-4D97-AF65-F5344CB8AC3E}">
        <p14:creationId xmlns:p14="http://schemas.microsoft.com/office/powerpoint/2010/main" val="4019035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66700"/>
            <a:ext cx="9601200" cy="6591300"/>
          </a:xfrm>
        </p:spPr>
        <p:txBody>
          <a:bodyPr>
            <a:noAutofit/>
          </a:bodyPr>
          <a:lstStyle/>
          <a:p>
            <a:pPr marL="0" indent="0">
              <a:buNone/>
            </a:pPr>
            <a:r>
              <a:rPr lang="en-US" sz="1700" b="1" dirty="0"/>
              <a:t>    </a:t>
            </a:r>
            <a:r>
              <a:rPr lang="en-US" sz="1700" b="1" dirty="0" err="1"/>
              <a:t>lcddis</a:t>
            </a:r>
            <a:r>
              <a:rPr lang="en-US" sz="1700" b="1" dirty="0"/>
              <a:t>("TEAM 26");</a:t>
            </a:r>
          </a:p>
          <a:p>
            <a:pPr marL="0" indent="0">
              <a:buNone/>
            </a:pPr>
            <a:r>
              <a:rPr lang="en-US" sz="1700" b="1" dirty="0"/>
              <a:t>    </a:t>
            </a:r>
            <a:r>
              <a:rPr lang="en-US" sz="1700" b="1" dirty="0" err="1"/>
              <a:t>mdelay</a:t>
            </a:r>
            <a:r>
              <a:rPr lang="en-US" sz="1700" b="1" dirty="0"/>
              <a:t>();</a:t>
            </a:r>
          </a:p>
          <a:p>
            <a:pPr marL="0" indent="0">
              <a:buNone/>
            </a:pPr>
            <a:r>
              <a:rPr lang="en-US" sz="1700" b="1" dirty="0"/>
              <a:t>    while(1)</a:t>
            </a:r>
          </a:p>
          <a:p>
            <a:pPr marL="0" indent="0">
              <a:buNone/>
            </a:pPr>
            <a:r>
              <a:rPr lang="en-US" sz="1700" b="1" dirty="0"/>
              <a:t>    {</a:t>
            </a:r>
          </a:p>
          <a:p>
            <a:pPr marL="0" indent="0">
              <a:buNone/>
            </a:pPr>
            <a:r>
              <a:rPr lang="en-US" sz="1700" b="1" dirty="0"/>
              <a:t>        </a:t>
            </a:r>
            <a:r>
              <a:rPr lang="en-US" sz="1700" b="1" dirty="0" err="1"/>
              <a:t>lcdcmd</a:t>
            </a:r>
            <a:r>
              <a:rPr lang="en-US" sz="1700" b="1" dirty="0"/>
              <a:t>(0x01);                               </a:t>
            </a:r>
            <a:r>
              <a:rPr lang="en-US" sz="1700" b="1" dirty="0">
                <a:solidFill>
                  <a:srgbClr val="7030A0"/>
                </a:solidFill>
              </a:rPr>
              <a:t>//LCD is cleared</a:t>
            </a:r>
          </a:p>
          <a:p>
            <a:pPr marL="0" indent="0">
              <a:buNone/>
            </a:pPr>
            <a:r>
              <a:rPr lang="en-US" sz="1700" b="1" dirty="0"/>
              <a:t>        </a:t>
            </a:r>
            <a:r>
              <a:rPr lang="en-US" sz="1700" b="1" dirty="0" err="1"/>
              <a:t>lcddis</a:t>
            </a:r>
            <a:r>
              <a:rPr lang="en-US" sz="1700" b="1" dirty="0"/>
              <a:t>("SWIPE YOUR CARD");  </a:t>
            </a:r>
          </a:p>
          <a:p>
            <a:pPr marL="0" indent="0">
              <a:buNone/>
            </a:pPr>
            <a:r>
              <a:rPr lang="en-US" sz="1700" b="1" dirty="0"/>
              <a:t>        </a:t>
            </a:r>
            <a:r>
              <a:rPr lang="en-US" sz="1700" b="1" dirty="0">
                <a:solidFill>
                  <a:srgbClr val="7030A0"/>
                </a:solidFill>
              </a:rPr>
              <a:t>//for loop is run for the no. of characters in the password one will enter</a:t>
            </a:r>
          </a:p>
          <a:p>
            <a:pPr marL="0" indent="0">
              <a:buNone/>
            </a:pPr>
            <a:r>
              <a:rPr lang="en-US" sz="1700" b="1" dirty="0"/>
              <a:t>        for(v1=0;v1&lt;9;v1++)</a:t>
            </a:r>
          </a:p>
          <a:p>
            <a:pPr marL="0" indent="0">
              <a:buNone/>
            </a:pPr>
            <a:r>
              <a:rPr lang="en-US" sz="1700" b="1" dirty="0"/>
              <a:t>        {</a:t>
            </a:r>
          </a:p>
          <a:p>
            <a:pPr marL="0" indent="0">
              <a:buNone/>
            </a:pPr>
            <a:r>
              <a:rPr lang="en-US" sz="1700" b="1" dirty="0"/>
              <a:t>            while(RI==0);          </a:t>
            </a:r>
            <a:r>
              <a:rPr lang="en-US" sz="1700" b="1" dirty="0">
                <a:solidFill>
                  <a:srgbClr val="7030A0"/>
                </a:solidFill>
              </a:rPr>
              <a:t> //wait </a:t>
            </a:r>
            <a:r>
              <a:rPr lang="en-US" sz="1700" b="1" dirty="0" err="1">
                <a:solidFill>
                  <a:srgbClr val="7030A0"/>
                </a:solidFill>
              </a:rPr>
              <a:t>untill</a:t>
            </a:r>
            <a:r>
              <a:rPr lang="en-US" sz="1700" b="1" dirty="0">
                <a:solidFill>
                  <a:srgbClr val="7030A0"/>
                </a:solidFill>
              </a:rPr>
              <a:t> data is received from </a:t>
            </a:r>
            <a:r>
              <a:rPr lang="en-US" sz="1700" b="1" dirty="0" err="1">
                <a:solidFill>
                  <a:srgbClr val="7030A0"/>
                </a:solidFill>
              </a:rPr>
              <a:t>rfid</a:t>
            </a:r>
            <a:r>
              <a:rPr lang="en-US" sz="1700" b="1" dirty="0">
                <a:solidFill>
                  <a:srgbClr val="7030A0"/>
                </a:solidFill>
              </a:rPr>
              <a:t> reader to 8051</a:t>
            </a:r>
          </a:p>
          <a:p>
            <a:pPr marL="0" indent="0">
              <a:buNone/>
            </a:pPr>
            <a:r>
              <a:rPr lang="en-US" sz="1700" b="1" dirty="0"/>
              <a:t>                                                </a:t>
            </a:r>
            <a:r>
              <a:rPr lang="en-US" sz="1700" b="1" dirty="0">
                <a:solidFill>
                  <a:srgbClr val="7030A0"/>
                </a:solidFill>
              </a:rPr>
              <a:t>//After data is received it is saved in the SBUF register</a:t>
            </a:r>
          </a:p>
          <a:p>
            <a:pPr marL="0" indent="0">
              <a:buNone/>
            </a:pPr>
            <a:r>
              <a:rPr lang="en-US" sz="1700" b="1" dirty="0"/>
              <a:t>            </a:t>
            </a:r>
            <a:r>
              <a:rPr lang="en-US" sz="1700" b="1" dirty="0" err="1"/>
              <a:t>rfid</a:t>
            </a:r>
            <a:r>
              <a:rPr lang="en-US" sz="1700" b="1" dirty="0"/>
              <a:t>[v1]=SBUF;      </a:t>
            </a:r>
            <a:r>
              <a:rPr lang="en-US" sz="1700" b="1" dirty="0">
                <a:solidFill>
                  <a:srgbClr val="7030A0"/>
                </a:solidFill>
              </a:rPr>
              <a:t>//SBUF character is saved in </a:t>
            </a:r>
            <a:r>
              <a:rPr lang="en-US" sz="1700" b="1" dirty="0" err="1">
                <a:solidFill>
                  <a:srgbClr val="7030A0"/>
                </a:solidFill>
              </a:rPr>
              <a:t>rfid</a:t>
            </a:r>
            <a:r>
              <a:rPr lang="en-US" sz="1700" b="1" dirty="0">
                <a:solidFill>
                  <a:srgbClr val="7030A0"/>
                </a:solidFill>
              </a:rPr>
              <a:t>[v1]</a:t>
            </a:r>
          </a:p>
          <a:p>
            <a:pPr marL="0" indent="0">
              <a:buNone/>
            </a:pPr>
            <a:r>
              <a:rPr lang="en-US" sz="1700" b="1" dirty="0"/>
              <a:t>            RI=0;                          </a:t>
            </a:r>
            <a:r>
              <a:rPr lang="en-US" sz="1700" b="1" dirty="0">
                <a:solidFill>
                  <a:srgbClr val="7030A0"/>
                </a:solidFill>
              </a:rPr>
              <a:t> //RI is forced to 0 to allow next received </a:t>
            </a:r>
            <a:r>
              <a:rPr lang="en-US" sz="1700" b="1" dirty="0" err="1">
                <a:solidFill>
                  <a:srgbClr val="7030A0"/>
                </a:solidFill>
              </a:rPr>
              <a:t>chracter</a:t>
            </a:r>
            <a:r>
              <a:rPr lang="en-US" sz="1700" b="1" dirty="0">
                <a:solidFill>
                  <a:srgbClr val="7030A0"/>
                </a:solidFill>
              </a:rPr>
              <a:t> byte to be placed in SBUF</a:t>
            </a:r>
          </a:p>
          <a:p>
            <a:pPr marL="0" indent="0">
              <a:buNone/>
            </a:pPr>
            <a:r>
              <a:rPr lang="en-US" sz="1700" b="1" dirty="0"/>
              <a:t>            SBUF=</a:t>
            </a:r>
            <a:r>
              <a:rPr lang="en-US" sz="1700" b="1" dirty="0" err="1"/>
              <a:t>rfid</a:t>
            </a:r>
            <a:r>
              <a:rPr lang="en-US" sz="1700" b="1" dirty="0"/>
              <a:t>[v1];      </a:t>
            </a:r>
            <a:r>
              <a:rPr lang="en-US" sz="1700" b="1" dirty="0">
                <a:solidFill>
                  <a:srgbClr val="7030A0"/>
                </a:solidFill>
              </a:rPr>
              <a:t> //Re-Transmitting back to SBUF in order to see what we are typing</a:t>
            </a:r>
          </a:p>
          <a:p>
            <a:pPr marL="0" indent="0">
              <a:buNone/>
            </a:pPr>
            <a:r>
              <a:rPr lang="en-US" sz="1700" b="1" dirty="0"/>
              <a:t>            while(TI==0);           </a:t>
            </a:r>
          </a:p>
          <a:p>
            <a:pPr marL="0" indent="0">
              <a:buNone/>
            </a:pPr>
            <a:r>
              <a:rPr lang="en-US" sz="1700" b="1" dirty="0"/>
              <a:t>            TI=0;</a:t>
            </a:r>
          </a:p>
          <a:p>
            <a:pPr marL="0" indent="0">
              <a:buNone/>
            </a:pPr>
            <a:r>
              <a:rPr lang="en-US" sz="1700" b="1" dirty="0"/>
              <a:t>        }</a:t>
            </a:r>
          </a:p>
          <a:p>
            <a:pPr marL="0" indent="0">
              <a:buNone/>
            </a:pPr>
            <a:endParaRPr lang="en-US" sz="1700" b="1" dirty="0"/>
          </a:p>
        </p:txBody>
      </p:sp>
    </p:spTree>
    <p:extLst>
      <p:ext uri="{BB962C8B-B14F-4D97-AF65-F5344CB8AC3E}">
        <p14:creationId xmlns:p14="http://schemas.microsoft.com/office/powerpoint/2010/main" val="1792739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591300"/>
          </a:xfrm>
        </p:spPr>
        <p:txBody>
          <a:bodyPr>
            <a:noAutofit/>
          </a:bodyPr>
          <a:lstStyle/>
          <a:p>
            <a:pPr marL="0" indent="0">
              <a:buNone/>
            </a:pPr>
            <a:r>
              <a:rPr lang="en-US" sz="1700" b="1" dirty="0"/>
              <a:t>check();                     </a:t>
            </a:r>
            <a:r>
              <a:rPr lang="en-US" sz="1700" b="1" dirty="0">
                <a:solidFill>
                  <a:srgbClr val="7030A0"/>
                </a:solidFill>
              </a:rPr>
              <a:t> //Check function is called</a:t>
            </a:r>
          </a:p>
          <a:p>
            <a:pPr marL="0" indent="0">
              <a:buNone/>
            </a:pPr>
            <a:r>
              <a:rPr lang="en-US" sz="1700" b="1" dirty="0"/>
              <a:t>    }</a:t>
            </a:r>
          </a:p>
          <a:p>
            <a:pPr marL="0" indent="0">
              <a:buNone/>
            </a:pPr>
            <a:r>
              <a:rPr lang="en-US" sz="1700" b="1" dirty="0"/>
              <a:t>}</a:t>
            </a:r>
          </a:p>
          <a:p>
            <a:pPr marL="0" indent="0">
              <a:buNone/>
            </a:pPr>
            <a:r>
              <a:rPr lang="en-US" sz="1700" b="1" dirty="0">
                <a:solidFill>
                  <a:srgbClr val="FF0000"/>
                </a:solidFill>
              </a:rPr>
              <a:t>/*</a:t>
            </a:r>
          </a:p>
          <a:p>
            <a:pPr marL="0" indent="0">
              <a:buNone/>
            </a:pPr>
            <a:r>
              <a:rPr lang="en-US" sz="1700" b="1" dirty="0">
                <a:solidFill>
                  <a:srgbClr val="FF0000"/>
                </a:solidFill>
              </a:rPr>
              <a:t>    Check Function</a:t>
            </a:r>
          </a:p>
          <a:p>
            <a:pPr marL="0" indent="0">
              <a:buNone/>
            </a:pPr>
            <a:r>
              <a:rPr lang="en-US" sz="1700" b="1" dirty="0">
                <a:solidFill>
                  <a:srgbClr val="FF0000"/>
                </a:solidFill>
              </a:rPr>
              <a:t>    It matches the reg. no. entered in the terminal with one present here</a:t>
            </a:r>
          </a:p>
          <a:p>
            <a:pPr marL="0" indent="0">
              <a:buNone/>
            </a:pPr>
            <a:r>
              <a:rPr lang="en-US" sz="1700" b="1" dirty="0">
                <a:solidFill>
                  <a:srgbClr val="FF0000"/>
                </a:solidFill>
              </a:rPr>
              <a:t>*/</a:t>
            </a:r>
          </a:p>
          <a:p>
            <a:pPr marL="0" indent="0">
              <a:buNone/>
            </a:pPr>
            <a:r>
              <a:rPr lang="en-US" sz="1700" b="1" dirty="0"/>
              <a:t>void check()</a:t>
            </a:r>
          </a:p>
          <a:p>
            <a:pPr marL="0" indent="0">
              <a:buNone/>
            </a:pPr>
            <a:r>
              <a:rPr lang="en-US" sz="1700" b="1" dirty="0"/>
              <a:t>    {</a:t>
            </a:r>
          </a:p>
          <a:p>
            <a:pPr marL="0" indent="0">
              <a:buNone/>
            </a:pPr>
            <a:r>
              <a:rPr lang="en-US" sz="1700" b="1" dirty="0"/>
              <a:t>        if(</a:t>
            </a:r>
            <a:r>
              <a:rPr lang="en-US" sz="1700" b="1" dirty="0" err="1"/>
              <a:t>rfid</a:t>
            </a:r>
            <a:r>
              <a:rPr lang="en-US" sz="1700" b="1" dirty="0"/>
              <a:t>[0]=='1'&amp;&amp;</a:t>
            </a:r>
            <a:r>
              <a:rPr lang="en-US" sz="1700" b="1" dirty="0" err="1"/>
              <a:t>rfid</a:t>
            </a:r>
            <a:r>
              <a:rPr lang="en-US" sz="1700" b="1" dirty="0"/>
              <a:t>[1]=='8'&amp;&amp;</a:t>
            </a:r>
            <a:r>
              <a:rPr lang="en-US" sz="1700" b="1" dirty="0" err="1"/>
              <a:t>rfid</a:t>
            </a:r>
            <a:r>
              <a:rPr lang="en-US" sz="1700" b="1" dirty="0"/>
              <a:t>[2]=='B'&amp;&amp;</a:t>
            </a:r>
            <a:r>
              <a:rPr lang="en-US" sz="1700" b="1" dirty="0" err="1"/>
              <a:t>rfid</a:t>
            </a:r>
            <a:r>
              <a:rPr lang="en-US" sz="1700" b="1" dirty="0"/>
              <a:t>[3]=='E'&amp;&amp;</a:t>
            </a:r>
            <a:r>
              <a:rPr lang="en-US" sz="1700" b="1" dirty="0" err="1"/>
              <a:t>rfid</a:t>
            </a:r>
            <a:r>
              <a:rPr lang="en-US" sz="1700" b="1" dirty="0"/>
              <a:t>[4]=='C'&amp;&amp;</a:t>
            </a:r>
            <a:r>
              <a:rPr lang="en-US" sz="1700" b="1" dirty="0" err="1"/>
              <a:t>rfid</a:t>
            </a:r>
            <a:r>
              <a:rPr lang="en-US" sz="1700" b="1" dirty="0"/>
              <a:t>[5]=='2'&amp;&amp;</a:t>
            </a:r>
            <a:r>
              <a:rPr lang="en-US" sz="1700" b="1" dirty="0" err="1"/>
              <a:t>rfid</a:t>
            </a:r>
            <a:r>
              <a:rPr lang="en-US" sz="1700" b="1" dirty="0"/>
              <a:t>[6]=='0'&amp;&amp;</a:t>
            </a:r>
            <a:r>
              <a:rPr lang="en-US" sz="1700" b="1" dirty="0" err="1"/>
              <a:t>rfid</a:t>
            </a:r>
            <a:r>
              <a:rPr lang="en-US" sz="1700" b="1" dirty="0"/>
              <a:t>[7]=='2'&amp;&amp;</a:t>
            </a:r>
            <a:r>
              <a:rPr lang="en-US" sz="1700" b="1" dirty="0" err="1"/>
              <a:t>rfid</a:t>
            </a:r>
            <a:r>
              <a:rPr lang="en-US" sz="1700" b="1" dirty="0"/>
              <a:t>[8]=='0')</a:t>
            </a:r>
          </a:p>
          <a:p>
            <a:pPr marL="0" indent="0">
              <a:buNone/>
            </a:pPr>
            <a:r>
              <a:rPr lang="en-US" sz="1700" b="1" dirty="0"/>
              <a:t>        {</a:t>
            </a:r>
          </a:p>
          <a:p>
            <a:pPr marL="0" indent="0">
              <a:buNone/>
            </a:pPr>
            <a:r>
              <a:rPr lang="en-US" sz="1700" b="1" dirty="0"/>
              <a:t>            </a:t>
            </a:r>
            <a:r>
              <a:rPr lang="en-US" sz="1700" b="1" dirty="0" err="1"/>
              <a:t>lcdcmd</a:t>
            </a:r>
            <a:r>
              <a:rPr lang="en-US" sz="1700" b="1" dirty="0"/>
              <a:t>(0x01);                                       </a:t>
            </a:r>
            <a:r>
              <a:rPr lang="en-US" sz="1700" b="1" dirty="0">
                <a:solidFill>
                  <a:srgbClr val="7030A0"/>
                </a:solidFill>
              </a:rPr>
              <a:t>//0x01 clears the LCD contents</a:t>
            </a:r>
          </a:p>
          <a:p>
            <a:pPr marL="0" indent="0">
              <a:buNone/>
            </a:pPr>
            <a:r>
              <a:rPr lang="en-US" sz="1700" b="1" dirty="0"/>
              <a:t>            </a:t>
            </a:r>
            <a:r>
              <a:rPr lang="en-US" sz="1700" b="1" dirty="0" err="1"/>
              <a:t>lcddis</a:t>
            </a:r>
            <a:r>
              <a:rPr lang="en-US" sz="1700" b="1" dirty="0"/>
              <a:t>("ASSOCIATION MEMBER");       </a:t>
            </a:r>
            <a:r>
              <a:rPr lang="en-US" sz="1700" b="1" dirty="0">
                <a:solidFill>
                  <a:srgbClr val="7030A0"/>
                </a:solidFill>
              </a:rPr>
              <a:t>//String is displayed in the LCD</a:t>
            </a:r>
          </a:p>
          <a:p>
            <a:pPr marL="0" indent="0">
              <a:buNone/>
            </a:pPr>
            <a:r>
              <a:rPr lang="en-US" sz="1700" b="1" dirty="0"/>
              <a:t>            </a:t>
            </a:r>
            <a:r>
              <a:rPr lang="en-US" sz="1700" b="1" dirty="0" err="1"/>
              <a:t>lcdcmd</a:t>
            </a:r>
            <a:r>
              <a:rPr lang="en-US" sz="1700" b="1" dirty="0"/>
              <a:t>("0xc0");                                </a:t>
            </a:r>
            <a:r>
              <a:rPr lang="en-US" sz="1700" b="1" dirty="0">
                <a:solidFill>
                  <a:srgbClr val="7030A0"/>
                </a:solidFill>
              </a:rPr>
              <a:t> //0xc0 forces the cursor to beginning of second line</a:t>
            </a:r>
          </a:p>
          <a:p>
            <a:pPr marL="0" indent="0">
              <a:buNone/>
            </a:pPr>
            <a:r>
              <a:rPr lang="en-US" sz="1700" b="1" dirty="0"/>
              <a:t>            </a:t>
            </a:r>
            <a:r>
              <a:rPr lang="en-US" sz="1700" b="1" dirty="0" err="1"/>
              <a:t>lcddis</a:t>
            </a:r>
            <a:r>
              <a:rPr lang="en-US" sz="1700" b="1" dirty="0"/>
              <a:t>("SHUBHAM ANIKET");</a:t>
            </a:r>
          </a:p>
          <a:p>
            <a:pPr marL="0" indent="0">
              <a:buNone/>
            </a:pPr>
            <a:r>
              <a:rPr lang="en-US" sz="1700" b="1" dirty="0"/>
              <a:t>            delay();                                                </a:t>
            </a:r>
            <a:r>
              <a:rPr lang="en-US" sz="1700" b="1" dirty="0">
                <a:solidFill>
                  <a:srgbClr val="7030A0"/>
                </a:solidFill>
              </a:rPr>
              <a:t>//Delay function is called</a:t>
            </a:r>
          </a:p>
          <a:p>
            <a:pPr marL="0" indent="0">
              <a:buNone/>
            </a:pPr>
            <a:r>
              <a:rPr lang="en-US" sz="1700" b="1" dirty="0"/>
              <a:t>                        </a:t>
            </a:r>
          </a:p>
          <a:p>
            <a:pPr marL="0" indent="0">
              <a:buNone/>
            </a:pPr>
            <a:endParaRPr lang="en-US" sz="1700" b="1" dirty="0"/>
          </a:p>
        </p:txBody>
      </p:sp>
    </p:spTree>
    <p:extLst>
      <p:ext uri="{BB962C8B-B14F-4D97-AF65-F5344CB8AC3E}">
        <p14:creationId xmlns:p14="http://schemas.microsoft.com/office/powerpoint/2010/main" val="404546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591300"/>
          </a:xfrm>
        </p:spPr>
        <p:txBody>
          <a:bodyPr>
            <a:noAutofit/>
          </a:bodyPr>
          <a:lstStyle/>
          <a:p>
            <a:pPr marL="0" indent="0">
              <a:buNone/>
            </a:pPr>
            <a:r>
              <a:rPr lang="en-US" sz="1700" b="1" dirty="0"/>
              <a:t> </a:t>
            </a:r>
            <a:r>
              <a:rPr lang="en-US" sz="1700" b="1" dirty="0" smtClean="0"/>
              <a:t>           delay</a:t>
            </a:r>
            <a:r>
              <a:rPr lang="en-US" sz="1700" b="1" dirty="0"/>
              <a:t>();</a:t>
            </a:r>
          </a:p>
          <a:p>
            <a:pPr marL="0" indent="0">
              <a:buNone/>
            </a:pPr>
            <a:r>
              <a:rPr lang="en-US" sz="1700" b="1" dirty="0"/>
              <a:t>            </a:t>
            </a:r>
            <a:r>
              <a:rPr lang="en-US" sz="1700" b="1" dirty="0" err="1"/>
              <a:t>lcdcmd</a:t>
            </a:r>
            <a:r>
              <a:rPr lang="en-US" sz="1700" b="1" dirty="0"/>
              <a:t>(0x01);                                      </a:t>
            </a:r>
            <a:r>
              <a:rPr lang="en-US" sz="1700" b="1" dirty="0">
                <a:solidFill>
                  <a:srgbClr val="FF0000"/>
                </a:solidFill>
              </a:rPr>
              <a:t> </a:t>
            </a:r>
            <a:r>
              <a:rPr lang="en-US" sz="1700" b="1" dirty="0">
                <a:solidFill>
                  <a:srgbClr val="7030A0"/>
                </a:solidFill>
              </a:rPr>
              <a:t>//LCD is cleared</a:t>
            </a:r>
          </a:p>
          <a:p>
            <a:pPr marL="0" indent="0">
              <a:buNone/>
            </a:pPr>
            <a:r>
              <a:rPr lang="en-US" sz="1700" b="1" dirty="0"/>
              <a:t>            </a:t>
            </a:r>
            <a:r>
              <a:rPr lang="en-US" sz="1700" b="1" dirty="0" err="1"/>
              <a:t>doorp</a:t>
            </a:r>
            <a:r>
              <a:rPr lang="en-US" sz="1700" b="1" dirty="0"/>
              <a:t>=1;doorn=0;                                </a:t>
            </a:r>
            <a:r>
              <a:rPr lang="en-US" sz="1700" b="1" dirty="0">
                <a:solidFill>
                  <a:srgbClr val="7030A0"/>
                </a:solidFill>
              </a:rPr>
              <a:t>//Opening door is turned high</a:t>
            </a:r>
          </a:p>
          <a:p>
            <a:pPr marL="0" indent="0">
              <a:buNone/>
            </a:pPr>
            <a:r>
              <a:rPr lang="en-US" sz="1700" b="1" dirty="0"/>
              <a:t>            </a:t>
            </a:r>
            <a:r>
              <a:rPr lang="en-US" sz="1700" b="1" dirty="0" err="1"/>
              <a:t>lcddis</a:t>
            </a:r>
            <a:r>
              <a:rPr lang="en-US" sz="1700" b="1" dirty="0"/>
              <a:t>("DOOR OPENING");</a:t>
            </a:r>
          </a:p>
          <a:p>
            <a:pPr marL="0" indent="0">
              <a:buNone/>
            </a:pPr>
            <a:r>
              <a:rPr lang="en-US" sz="1700" b="1" dirty="0"/>
              <a:t>            </a:t>
            </a:r>
            <a:r>
              <a:rPr lang="en-US" sz="1700" b="1" dirty="0" err="1"/>
              <a:t>lcdcmd</a:t>
            </a:r>
            <a:r>
              <a:rPr lang="en-US" sz="1700" b="1" dirty="0"/>
              <a:t>(0xc0);                                       </a:t>
            </a:r>
            <a:r>
              <a:rPr lang="en-US" sz="1700" b="1" dirty="0">
                <a:solidFill>
                  <a:srgbClr val="7030A0"/>
                </a:solidFill>
              </a:rPr>
              <a:t>//Forcing cursor to beginning of second line</a:t>
            </a:r>
          </a:p>
          <a:p>
            <a:pPr marL="0" indent="0">
              <a:buNone/>
            </a:pPr>
            <a:r>
              <a:rPr lang="en-US" sz="1700" b="1" dirty="0"/>
              <a:t>            </a:t>
            </a:r>
            <a:r>
              <a:rPr lang="en-US" sz="1700" b="1" dirty="0" err="1"/>
              <a:t>lcddis</a:t>
            </a:r>
            <a:r>
              <a:rPr lang="en-US" sz="1700" b="1" dirty="0"/>
              <a:t>("ALLOW INSIDE");</a:t>
            </a:r>
          </a:p>
          <a:p>
            <a:pPr marL="0" indent="0">
              <a:buNone/>
            </a:pPr>
            <a:r>
              <a:rPr lang="en-US" sz="1700" b="1" dirty="0"/>
              <a:t>            </a:t>
            </a:r>
            <a:r>
              <a:rPr lang="en-US" sz="1700" b="1" dirty="0" err="1"/>
              <a:t>mdelay</a:t>
            </a:r>
            <a:r>
              <a:rPr lang="en-US" sz="1700" b="1" dirty="0"/>
              <a:t>();</a:t>
            </a:r>
          </a:p>
          <a:p>
            <a:pPr marL="0" indent="0">
              <a:buNone/>
            </a:pPr>
            <a:r>
              <a:rPr lang="en-US" sz="1700" b="1" dirty="0"/>
              <a:t>            </a:t>
            </a:r>
            <a:r>
              <a:rPr lang="en-US" sz="1700" b="1" dirty="0" err="1"/>
              <a:t>doorp</a:t>
            </a:r>
            <a:r>
              <a:rPr lang="en-US" sz="1700" b="1" dirty="0"/>
              <a:t>=0;doorn=0;                                </a:t>
            </a:r>
            <a:r>
              <a:rPr lang="en-US" sz="1700" b="1" dirty="0">
                <a:solidFill>
                  <a:srgbClr val="7030A0"/>
                </a:solidFill>
              </a:rPr>
              <a:t>//Both the motors are now turned off</a:t>
            </a:r>
          </a:p>
          <a:p>
            <a:pPr marL="0" indent="0">
              <a:buNone/>
            </a:pPr>
            <a:r>
              <a:rPr lang="en-US" sz="1700" b="1" dirty="0"/>
              <a:t>            delay();</a:t>
            </a:r>
          </a:p>
          <a:p>
            <a:pPr marL="0" indent="0">
              <a:buNone/>
            </a:pPr>
            <a:r>
              <a:rPr lang="en-US" sz="1700" b="1" dirty="0"/>
              <a:t>            </a:t>
            </a:r>
            <a:r>
              <a:rPr lang="en-US" sz="1700" b="1" dirty="0" err="1"/>
              <a:t>lcdcmd</a:t>
            </a:r>
            <a:r>
              <a:rPr lang="en-US" sz="1700" b="1" dirty="0"/>
              <a:t>(0x01);                                      </a:t>
            </a:r>
            <a:r>
              <a:rPr lang="en-US" sz="1700" b="1" dirty="0">
                <a:solidFill>
                  <a:srgbClr val="7030A0"/>
                </a:solidFill>
              </a:rPr>
              <a:t> //Clears the LCD</a:t>
            </a:r>
          </a:p>
          <a:p>
            <a:pPr marL="0" indent="0">
              <a:buNone/>
            </a:pPr>
            <a:r>
              <a:rPr lang="en-US" sz="1700" b="1" dirty="0"/>
              <a:t>            </a:t>
            </a:r>
            <a:r>
              <a:rPr lang="en-US" sz="1700" b="1" dirty="0" err="1"/>
              <a:t>doorp</a:t>
            </a:r>
            <a:r>
              <a:rPr lang="en-US" sz="1700" b="1" dirty="0"/>
              <a:t>=0;doorn=1;                                </a:t>
            </a:r>
            <a:r>
              <a:rPr lang="en-US" sz="1700" b="1" dirty="0">
                <a:solidFill>
                  <a:srgbClr val="7030A0"/>
                </a:solidFill>
              </a:rPr>
              <a:t>//Closing motor is turned high</a:t>
            </a:r>
          </a:p>
          <a:p>
            <a:pPr marL="0" indent="0">
              <a:buNone/>
            </a:pPr>
            <a:r>
              <a:rPr lang="en-US" sz="1700" b="1" dirty="0"/>
              <a:t>            </a:t>
            </a:r>
            <a:r>
              <a:rPr lang="en-US" sz="1700" b="1" dirty="0" err="1"/>
              <a:t>lcddis</a:t>
            </a:r>
            <a:r>
              <a:rPr lang="en-US" sz="1700" b="1" dirty="0"/>
              <a:t>("DOOR CLOSING");</a:t>
            </a:r>
          </a:p>
          <a:p>
            <a:pPr marL="0" indent="0">
              <a:buNone/>
            </a:pPr>
            <a:r>
              <a:rPr lang="en-US" sz="1700" b="1" dirty="0"/>
              <a:t>            </a:t>
            </a:r>
            <a:r>
              <a:rPr lang="en-US" sz="1700" b="1" dirty="0" err="1"/>
              <a:t>mdelay</a:t>
            </a:r>
            <a:r>
              <a:rPr lang="en-US" sz="1700" b="1" dirty="0"/>
              <a:t>();</a:t>
            </a:r>
          </a:p>
          <a:p>
            <a:pPr marL="0" indent="0">
              <a:buNone/>
            </a:pPr>
            <a:r>
              <a:rPr lang="en-US" sz="1700" b="1" dirty="0"/>
              <a:t>            </a:t>
            </a:r>
            <a:r>
              <a:rPr lang="en-US" sz="1700" b="1" dirty="0" err="1"/>
              <a:t>doorp</a:t>
            </a:r>
            <a:r>
              <a:rPr lang="en-US" sz="1700" b="1" dirty="0"/>
              <a:t>=0;doorn=0;                                </a:t>
            </a:r>
            <a:r>
              <a:rPr lang="en-US" sz="1700" b="1" dirty="0">
                <a:solidFill>
                  <a:srgbClr val="7030A0"/>
                </a:solidFill>
              </a:rPr>
              <a:t>//Both the motors are turned off again</a:t>
            </a:r>
          </a:p>
          <a:p>
            <a:pPr marL="0" indent="0">
              <a:buNone/>
            </a:pPr>
            <a:r>
              <a:rPr lang="en-US" sz="1700" b="1" dirty="0"/>
              <a:t>        }</a:t>
            </a:r>
          </a:p>
          <a:p>
            <a:pPr marL="0" indent="0">
              <a:buNone/>
            </a:pPr>
            <a:endParaRPr lang="en-US" sz="1700" b="1" dirty="0"/>
          </a:p>
        </p:txBody>
      </p:sp>
    </p:spTree>
    <p:extLst>
      <p:ext uri="{BB962C8B-B14F-4D97-AF65-F5344CB8AC3E}">
        <p14:creationId xmlns:p14="http://schemas.microsoft.com/office/powerpoint/2010/main" val="1936889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769100"/>
          </a:xfrm>
        </p:spPr>
        <p:txBody>
          <a:bodyPr>
            <a:noAutofit/>
          </a:bodyPr>
          <a:lstStyle/>
          <a:p>
            <a:pPr marL="0" indent="0">
              <a:buNone/>
            </a:pPr>
            <a:r>
              <a:rPr lang="en-US" sz="1600" b="1" dirty="0"/>
              <a:t>else</a:t>
            </a:r>
          </a:p>
          <a:p>
            <a:pPr marL="0" indent="0">
              <a:buNone/>
            </a:pPr>
            <a:r>
              <a:rPr lang="en-US" sz="1600" b="1" dirty="0"/>
              <a:t>        {</a:t>
            </a:r>
          </a:p>
          <a:p>
            <a:pPr marL="0" indent="0">
              <a:buNone/>
            </a:pPr>
            <a:r>
              <a:rPr lang="en-US" sz="1600" b="1" dirty="0"/>
              <a:t>            </a:t>
            </a:r>
            <a:r>
              <a:rPr lang="en-US" sz="1600" b="1" dirty="0" err="1"/>
              <a:t>lcdcmd</a:t>
            </a:r>
            <a:r>
              <a:rPr lang="en-US" sz="1600" b="1" dirty="0"/>
              <a:t>(0x01);                                       </a:t>
            </a:r>
            <a:r>
              <a:rPr lang="en-US" sz="1600" b="1" dirty="0">
                <a:solidFill>
                  <a:srgbClr val="7030A0"/>
                </a:solidFill>
              </a:rPr>
              <a:t>//LCD is cleared</a:t>
            </a:r>
          </a:p>
          <a:p>
            <a:pPr marL="0" indent="0">
              <a:buNone/>
            </a:pPr>
            <a:r>
              <a:rPr lang="en-US" sz="1600" b="1" dirty="0"/>
              <a:t>            </a:t>
            </a:r>
            <a:r>
              <a:rPr lang="en-US" sz="1600" b="1" dirty="0" err="1"/>
              <a:t>lcddis</a:t>
            </a:r>
            <a:r>
              <a:rPr lang="en-US" sz="1600" b="1" dirty="0"/>
              <a:t>("OUTSIDE PERSON");               </a:t>
            </a:r>
          </a:p>
          <a:p>
            <a:pPr marL="0" indent="0">
              <a:buNone/>
            </a:pPr>
            <a:r>
              <a:rPr lang="en-US" sz="1600" b="1" dirty="0"/>
              <a:t>            </a:t>
            </a:r>
            <a:r>
              <a:rPr lang="en-US" sz="1600" b="1" dirty="0" err="1"/>
              <a:t>lcdcmd</a:t>
            </a:r>
            <a:r>
              <a:rPr lang="en-US" sz="1600" b="1" dirty="0"/>
              <a:t>(0xc0);                                       </a:t>
            </a:r>
            <a:r>
              <a:rPr lang="en-US" sz="1600" b="1" dirty="0">
                <a:solidFill>
                  <a:srgbClr val="7030A0"/>
                </a:solidFill>
              </a:rPr>
              <a:t>//Forcing cursor to second line</a:t>
            </a:r>
            <a:r>
              <a:rPr lang="en-US" sz="1600" b="1" dirty="0"/>
              <a:t> </a:t>
            </a:r>
          </a:p>
          <a:p>
            <a:pPr marL="0" indent="0">
              <a:buNone/>
            </a:pPr>
            <a:r>
              <a:rPr lang="en-US" sz="1600" b="1" dirty="0"/>
              <a:t>            </a:t>
            </a:r>
            <a:r>
              <a:rPr lang="en-US" sz="1600" b="1" dirty="0" err="1"/>
              <a:t>lcddis</a:t>
            </a:r>
            <a:r>
              <a:rPr lang="en-US" sz="1600" b="1" dirty="0"/>
              <a:t>("NO SLOT FOR YOU");</a:t>
            </a:r>
          </a:p>
          <a:p>
            <a:pPr marL="0" indent="0">
              <a:buNone/>
            </a:pPr>
            <a:r>
              <a:rPr lang="en-US" sz="1600" b="1" dirty="0"/>
              <a:t>            </a:t>
            </a:r>
            <a:r>
              <a:rPr lang="en-US" sz="1600" b="1" dirty="0" err="1"/>
              <a:t>mdelay</a:t>
            </a:r>
            <a:r>
              <a:rPr lang="en-US" sz="1600" b="1" dirty="0"/>
              <a:t>();                                               </a:t>
            </a:r>
          </a:p>
          <a:p>
            <a:pPr marL="0" indent="0">
              <a:buNone/>
            </a:pPr>
            <a:r>
              <a:rPr lang="en-US" sz="1600" b="1" dirty="0"/>
              <a:t>        }</a:t>
            </a:r>
          </a:p>
          <a:p>
            <a:pPr marL="0" indent="0">
              <a:buNone/>
            </a:pPr>
            <a:r>
              <a:rPr lang="en-US" sz="1600" b="1" dirty="0"/>
              <a:t>    }</a:t>
            </a:r>
          </a:p>
          <a:p>
            <a:pPr marL="0" indent="0">
              <a:buNone/>
            </a:pPr>
            <a:r>
              <a:rPr lang="en-US" sz="1600" b="1" dirty="0">
                <a:solidFill>
                  <a:srgbClr val="FF0000"/>
                </a:solidFill>
              </a:rPr>
              <a:t>/*LCD initialization function*/</a:t>
            </a:r>
          </a:p>
          <a:p>
            <a:pPr marL="0" indent="0">
              <a:buNone/>
            </a:pPr>
            <a:r>
              <a:rPr lang="en-US" sz="1600" b="1" dirty="0"/>
              <a:t>    void </a:t>
            </a:r>
            <a:r>
              <a:rPr lang="en-US" sz="1600" b="1" dirty="0" err="1"/>
              <a:t>lcd_init</a:t>
            </a:r>
            <a:r>
              <a:rPr lang="en-US" sz="1600" b="1" dirty="0"/>
              <a:t>()</a:t>
            </a:r>
          </a:p>
          <a:p>
            <a:pPr marL="0" indent="0">
              <a:buNone/>
            </a:pPr>
            <a:r>
              <a:rPr lang="en-US" sz="1600" b="1" dirty="0"/>
              <a:t>    {</a:t>
            </a:r>
          </a:p>
          <a:p>
            <a:pPr marL="0" indent="0">
              <a:buNone/>
            </a:pPr>
            <a:r>
              <a:rPr lang="en-US" sz="1600" b="1" dirty="0"/>
              <a:t>        </a:t>
            </a:r>
            <a:r>
              <a:rPr lang="en-US" sz="1600" b="1" dirty="0" err="1"/>
              <a:t>lcdcmd</a:t>
            </a:r>
            <a:r>
              <a:rPr lang="en-US" sz="1600" b="1" dirty="0"/>
              <a:t>(0x38);           </a:t>
            </a:r>
            <a:r>
              <a:rPr lang="en-US" sz="1600" b="1" dirty="0">
                <a:solidFill>
                  <a:srgbClr val="7030A0"/>
                </a:solidFill>
              </a:rPr>
              <a:t>//8-bit data initialization</a:t>
            </a:r>
          </a:p>
          <a:p>
            <a:pPr marL="0" indent="0">
              <a:buNone/>
            </a:pPr>
            <a:r>
              <a:rPr lang="en-US" sz="1600" b="1" dirty="0"/>
              <a:t>        </a:t>
            </a:r>
            <a:r>
              <a:rPr lang="en-US" sz="1600" b="1" dirty="0" err="1"/>
              <a:t>lcdcmd</a:t>
            </a:r>
            <a:r>
              <a:rPr lang="en-US" sz="1600" b="1" dirty="0"/>
              <a:t>(0x01);           </a:t>
            </a:r>
            <a:r>
              <a:rPr lang="en-US" sz="1600" b="1" dirty="0">
                <a:solidFill>
                  <a:srgbClr val="7030A0"/>
                </a:solidFill>
              </a:rPr>
              <a:t>//Clear LCD Screen</a:t>
            </a:r>
          </a:p>
          <a:p>
            <a:pPr marL="0" indent="0">
              <a:buNone/>
            </a:pPr>
            <a:r>
              <a:rPr lang="en-US" sz="1600" b="1" dirty="0"/>
              <a:t>        </a:t>
            </a:r>
            <a:r>
              <a:rPr lang="en-US" sz="1600" b="1" dirty="0" err="1"/>
              <a:t>lcdcmd</a:t>
            </a:r>
            <a:r>
              <a:rPr lang="en-US" sz="1600" b="1" dirty="0"/>
              <a:t>(0x10);           </a:t>
            </a:r>
            <a:r>
              <a:rPr lang="en-US" sz="1600" b="1" dirty="0">
                <a:solidFill>
                  <a:srgbClr val="7030A0"/>
                </a:solidFill>
              </a:rPr>
              <a:t>//Shift cursor position to right</a:t>
            </a:r>
          </a:p>
          <a:p>
            <a:pPr marL="0" indent="0">
              <a:buNone/>
            </a:pPr>
            <a:r>
              <a:rPr lang="en-US" sz="1600" b="1" dirty="0"/>
              <a:t>        </a:t>
            </a:r>
            <a:r>
              <a:rPr lang="en-US" sz="1600" b="1" dirty="0" err="1"/>
              <a:t>lcdcmd</a:t>
            </a:r>
            <a:r>
              <a:rPr lang="en-US" sz="1600" b="1" dirty="0"/>
              <a:t>(0x0c);           </a:t>
            </a:r>
            <a:r>
              <a:rPr lang="en-US" sz="1600" b="1" dirty="0">
                <a:solidFill>
                  <a:srgbClr val="7030A0"/>
                </a:solidFill>
              </a:rPr>
              <a:t>//Display switch command to turn on display and turn off cursor</a:t>
            </a:r>
          </a:p>
          <a:p>
            <a:pPr marL="0" indent="0">
              <a:buNone/>
            </a:pPr>
            <a:r>
              <a:rPr lang="en-US" sz="1600" b="1" dirty="0"/>
              <a:t>        </a:t>
            </a:r>
            <a:r>
              <a:rPr lang="en-US" sz="1600" b="1" dirty="0" err="1"/>
              <a:t>lcdcmd</a:t>
            </a:r>
            <a:r>
              <a:rPr lang="en-US" sz="1600" b="1" dirty="0"/>
              <a:t>(0x80);           </a:t>
            </a:r>
            <a:r>
              <a:rPr lang="en-US" sz="1600" b="1" dirty="0">
                <a:solidFill>
                  <a:srgbClr val="7030A0"/>
                </a:solidFill>
              </a:rPr>
              <a:t>//Sets the cursor to the </a:t>
            </a:r>
            <a:r>
              <a:rPr lang="en-US" sz="1600" b="1" dirty="0" err="1">
                <a:solidFill>
                  <a:srgbClr val="7030A0"/>
                </a:solidFill>
              </a:rPr>
              <a:t>beginng</a:t>
            </a:r>
            <a:r>
              <a:rPr lang="en-US" sz="1600" b="1" dirty="0">
                <a:solidFill>
                  <a:srgbClr val="7030A0"/>
                </a:solidFill>
              </a:rPr>
              <a:t> of first line</a:t>
            </a:r>
          </a:p>
          <a:p>
            <a:pPr marL="0" indent="0">
              <a:buNone/>
            </a:pPr>
            <a:r>
              <a:rPr lang="en-US" sz="1600" b="1" dirty="0"/>
              <a:t>    }</a:t>
            </a:r>
          </a:p>
          <a:p>
            <a:pPr marL="0" indent="0">
              <a:buNone/>
            </a:pPr>
            <a:endParaRPr lang="en-US" sz="1600" b="1" dirty="0"/>
          </a:p>
        </p:txBody>
      </p:sp>
    </p:spTree>
    <p:extLst>
      <p:ext uri="{BB962C8B-B14F-4D97-AF65-F5344CB8AC3E}">
        <p14:creationId xmlns:p14="http://schemas.microsoft.com/office/powerpoint/2010/main" val="321472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769100"/>
          </a:xfrm>
        </p:spPr>
        <p:txBody>
          <a:bodyPr>
            <a:noAutofit/>
          </a:bodyPr>
          <a:lstStyle/>
          <a:p>
            <a:pPr marL="0" indent="0">
              <a:buNone/>
            </a:pPr>
            <a:r>
              <a:rPr lang="en-US" sz="1700" b="1" dirty="0">
                <a:solidFill>
                  <a:srgbClr val="FF0000"/>
                </a:solidFill>
              </a:rPr>
              <a:t>/*LCD command function*/</a:t>
            </a:r>
          </a:p>
          <a:p>
            <a:pPr marL="0" indent="0">
              <a:buNone/>
            </a:pPr>
            <a:r>
              <a:rPr lang="en-US" sz="1700" b="1" dirty="0"/>
              <a:t>    void </a:t>
            </a:r>
            <a:r>
              <a:rPr lang="en-US" sz="1700" b="1" dirty="0" err="1"/>
              <a:t>lcdcmd</a:t>
            </a:r>
            <a:r>
              <a:rPr lang="en-US" sz="1700" b="1" dirty="0"/>
              <a:t>(unsigned char </a:t>
            </a:r>
            <a:r>
              <a:rPr lang="en-US" sz="1700" b="1" dirty="0" err="1"/>
              <a:t>val</a:t>
            </a:r>
            <a:r>
              <a:rPr lang="en-US" sz="1700" b="1" dirty="0"/>
              <a:t>)</a:t>
            </a:r>
          </a:p>
          <a:p>
            <a:pPr marL="0" indent="0">
              <a:buNone/>
            </a:pPr>
            <a:r>
              <a:rPr lang="en-US" sz="1700" b="1" dirty="0"/>
              <a:t>    {</a:t>
            </a:r>
          </a:p>
          <a:p>
            <a:pPr marL="0" indent="0">
              <a:buNone/>
            </a:pPr>
            <a:r>
              <a:rPr lang="en-US" sz="1700" b="1" dirty="0"/>
              <a:t>        P1=</a:t>
            </a:r>
            <a:r>
              <a:rPr lang="en-US" sz="1700" b="1" dirty="0" err="1"/>
              <a:t>val</a:t>
            </a:r>
            <a:r>
              <a:rPr lang="en-US" sz="1700" b="1" dirty="0"/>
              <a:t>;</a:t>
            </a:r>
          </a:p>
          <a:p>
            <a:pPr marL="0" indent="0">
              <a:buNone/>
            </a:pPr>
            <a:r>
              <a:rPr lang="en-US" sz="1700" b="1" dirty="0"/>
              <a:t>        </a:t>
            </a:r>
            <a:r>
              <a:rPr lang="en-US" sz="1700" b="1" dirty="0" err="1"/>
              <a:t>rs</a:t>
            </a:r>
            <a:r>
              <a:rPr lang="en-US" sz="1700" b="1" dirty="0"/>
              <a:t>=0;</a:t>
            </a:r>
          </a:p>
          <a:p>
            <a:pPr marL="0" indent="0">
              <a:buNone/>
            </a:pPr>
            <a:r>
              <a:rPr lang="en-US" sz="1700" b="1" dirty="0"/>
              <a:t>        </a:t>
            </a:r>
            <a:r>
              <a:rPr lang="en-US" sz="1700" b="1" dirty="0" err="1"/>
              <a:t>rw</a:t>
            </a:r>
            <a:r>
              <a:rPr lang="en-US" sz="1700" b="1" dirty="0"/>
              <a:t>=0;</a:t>
            </a:r>
          </a:p>
          <a:p>
            <a:pPr marL="0" indent="0">
              <a:buNone/>
            </a:pPr>
            <a:r>
              <a:rPr lang="en-US" sz="1700" b="1" dirty="0"/>
              <a:t>        </a:t>
            </a:r>
            <a:r>
              <a:rPr lang="en-US" sz="1700" b="1" dirty="0" err="1"/>
              <a:t>en</a:t>
            </a:r>
            <a:r>
              <a:rPr lang="en-US" sz="1700" b="1" dirty="0"/>
              <a:t>=1;</a:t>
            </a:r>
          </a:p>
          <a:p>
            <a:pPr marL="0" indent="0">
              <a:buNone/>
            </a:pPr>
            <a:r>
              <a:rPr lang="en-US" sz="1700" b="1" dirty="0"/>
              <a:t>        delay();</a:t>
            </a:r>
          </a:p>
          <a:p>
            <a:pPr marL="0" indent="0">
              <a:buNone/>
            </a:pPr>
            <a:r>
              <a:rPr lang="en-US" sz="1700" b="1" dirty="0"/>
              <a:t>        </a:t>
            </a:r>
            <a:r>
              <a:rPr lang="en-US" sz="1700" b="1" dirty="0" err="1"/>
              <a:t>en</a:t>
            </a:r>
            <a:r>
              <a:rPr lang="en-US" sz="1700" b="1" dirty="0"/>
              <a:t>=0;</a:t>
            </a:r>
          </a:p>
          <a:p>
            <a:pPr marL="0" indent="0">
              <a:buNone/>
            </a:pPr>
            <a:r>
              <a:rPr lang="en-US" sz="1700" b="1" dirty="0"/>
              <a:t>    }</a:t>
            </a:r>
          </a:p>
          <a:p>
            <a:pPr marL="0" indent="0">
              <a:buNone/>
            </a:pPr>
            <a:r>
              <a:rPr lang="en-US" sz="1700" b="1" dirty="0"/>
              <a:t>    </a:t>
            </a:r>
            <a:r>
              <a:rPr lang="en-US" sz="1700" b="1" dirty="0" smtClean="0">
                <a:solidFill>
                  <a:srgbClr val="FF0000"/>
                </a:solidFill>
              </a:rPr>
              <a:t>/*</a:t>
            </a:r>
            <a:r>
              <a:rPr lang="en-US" sz="1700" b="1" dirty="0">
                <a:solidFill>
                  <a:srgbClr val="FF0000"/>
                </a:solidFill>
              </a:rPr>
              <a:t>LCD Data Function*/</a:t>
            </a:r>
          </a:p>
          <a:p>
            <a:pPr marL="0" indent="0">
              <a:buNone/>
            </a:pPr>
            <a:r>
              <a:rPr lang="en-US" sz="1700" b="1" dirty="0"/>
              <a:t>    void </a:t>
            </a:r>
            <a:r>
              <a:rPr lang="en-US" sz="1700" b="1" dirty="0" err="1"/>
              <a:t>lcddat</a:t>
            </a:r>
            <a:r>
              <a:rPr lang="en-US" sz="1700" b="1" dirty="0"/>
              <a:t>(unsigned char </a:t>
            </a:r>
            <a:r>
              <a:rPr lang="en-US" sz="1700" b="1" dirty="0" err="1"/>
              <a:t>val</a:t>
            </a:r>
            <a:r>
              <a:rPr lang="en-US" sz="1700" b="1" dirty="0"/>
              <a:t>)</a:t>
            </a:r>
          </a:p>
          <a:p>
            <a:pPr marL="0" indent="0">
              <a:buNone/>
            </a:pPr>
            <a:r>
              <a:rPr lang="en-US" sz="1700" b="1" dirty="0"/>
              <a:t>    {</a:t>
            </a:r>
          </a:p>
          <a:p>
            <a:pPr marL="0" indent="0">
              <a:buNone/>
            </a:pPr>
            <a:r>
              <a:rPr lang="en-US" sz="1700" b="1" dirty="0"/>
              <a:t>        P1=</a:t>
            </a:r>
            <a:r>
              <a:rPr lang="en-US" sz="1700" b="1" dirty="0" err="1"/>
              <a:t>val</a:t>
            </a:r>
            <a:r>
              <a:rPr lang="en-US" sz="1700" b="1" dirty="0"/>
              <a:t>;</a:t>
            </a:r>
          </a:p>
          <a:p>
            <a:pPr marL="0" indent="0">
              <a:buNone/>
            </a:pPr>
            <a:r>
              <a:rPr lang="en-US" sz="1700" b="1" dirty="0"/>
              <a:t>        </a:t>
            </a:r>
            <a:r>
              <a:rPr lang="en-US" sz="1700" b="1" dirty="0" err="1"/>
              <a:t>rs</a:t>
            </a:r>
            <a:r>
              <a:rPr lang="en-US" sz="1700" b="1" dirty="0"/>
              <a:t>=1;</a:t>
            </a:r>
          </a:p>
          <a:p>
            <a:pPr marL="0" indent="0">
              <a:buNone/>
            </a:pPr>
            <a:r>
              <a:rPr lang="en-US" sz="1700" b="1" dirty="0"/>
              <a:t>        </a:t>
            </a:r>
            <a:r>
              <a:rPr lang="en-US" sz="1700" b="1" dirty="0" err="1"/>
              <a:t>rw</a:t>
            </a:r>
            <a:r>
              <a:rPr lang="en-US" sz="1700" b="1" dirty="0"/>
              <a:t>=0;</a:t>
            </a:r>
          </a:p>
          <a:p>
            <a:pPr marL="0" indent="0">
              <a:buNone/>
            </a:pPr>
            <a:r>
              <a:rPr lang="en-US" sz="1700" b="1" dirty="0"/>
              <a:t>        </a:t>
            </a:r>
            <a:r>
              <a:rPr lang="en-US" sz="1700" b="1" dirty="0" err="1"/>
              <a:t>en</a:t>
            </a:r>
            <a:r>
              <a:rPr lang="en-US" sz="1700" b="1" dirty="0"/>
              <a:t>=1;</a:t>
            </a:r>
          </a:p>
          <a:p>
            <a:pPr marL="0" indent="0">
              <a:buNone/>
            </a:pPr>
            <a:r>
              <a:rPr lang="en-US" sz="1700" b="1" dirty="0"/>
              <a:t>        </a:t>
            </a:r>
          </a:p>
        </p:txBody>
      </p:sp>
    </p:spTree>
    <p:extLst>
      <p:ext uri="{BB962C8B-B14F-4D97-AF65-F5344CB8AC3E}">
        <p14:creationId xmlns:p14="http://schemas.microsoft.com/office/powerpoint/2010/main" val="2829951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769100"/>
          </a:xfrm>
        </p:spPr>
        <p:txBody>
          <a:bodyPr>
            <a:noAutofit/>
          </a:bodyPr>
          <a:lstStyle/>
          <a:p>
            <a:pPr marL="0" indent="0">
              <a:buNone/>
            </a:pPr>
            <a:r>
              <a:rPr lang="en-US" sz="1700" b="1" dirty="0"/>
              <a:t>delay();</a:t>
            </a:r>
          </a:p>
          <a:p>
            <a:pPr marL="0" indent="0">
              <a:buNone/>
            </a:pPr>
            <a:r>
              <a:rPr lang="en-US" sz="1700" b="1" dirty="0"/>
              <a:t>        </a:t>
            </a:r>
            <a:r>
              <a:rPr lang="en-US" sz="1700" b="1" dirty="0" err="1"/>
              <a:t>en</a:t>
            </a:r>
            <a:r>
              <a:rPr lang="en-US" sz="1700" b="1" dirty="0"/>
              <a:t>=0;</a:t>
            </a:r>
          </a:p>
          <a:p>
            <a:pPr marL="0" indent="0">
              <a:buNone/>
            </a:pPr>
            <a:r>
              <a:rPr lang="en-US" sz="1700" b="1" dirty="0"/>
              <a:t>    </a:t>
            </a:r>
            <a:r>
              <a:rPr lang="en-US" sz="1700" b="1" dirty="0" smtClean="0"/>
              <a:t>}</a:t>
            </a:r>
          </a:p>
          <a:p>
            <a:pPr marL="0" indent="0">
              <a:buNone/>
            </a:pPr>
            <a:r>
              <a:rPr lang="en-US" sz="1700" b="1" dirty="0">
                <a:solidFill>
                  <a:srgbClr val="FF0000"/>
                </a:solidFill>
              </a:rPr>
              <a:t>/*Delay Function in </a:t>
            </a:r>
            <a:r>
              <a:rPr lang="en-US" sz="1700" b="1" dirty="0" err="1">
                <a:solidFill>
                  <a:srgbClr val="FF0000"/>
                </a:solidFill>
              </a:rPr>
              <a:t>ms</a:t>
            </a:r>
            <a:r>
              <a:rPr lang="en-US" sz="1700" b="1" dirty="0">
                <a:solidFill>
                  <a:srgbClr val="FF0000"/>
                </a:solidFill>
              </a:rPr>
              <a:t>*/</a:t>
            </a:r>
          </a:p>
          <a:p>
            <a:pPr marL="0" indent="0">
              <a:buNone/>
            </a:pPr>
            <a:r>
              <a:rPr lang="en-US" sz="1700" b="1" dirty="0"/>
              <a:t>    void delay()</a:t>
            </a:r>
          </a:p>
          <a:p>
            <a:pPr marL="0" indent="0">
              <a:buNone/>
            </a:pPr>
            <a:r>
              <a:rPr lang="en-US" sz="1700" b="1" dirty="0"/>
              <a:t>    {</a:t>
            </a:r>
          </a:p>
          <a:p>
            <a:pPr marL="0" indent="0">
              <a:buNone/>
            </a:pPr>
            <a:r>
              <a:rPr lang="en-US" sz="1700" b="1" dirty="0"/>
              <a:t>        unsigned </a:t>
            </a:r>
            <a:r>
              <a:rPr lang="en-US" sz="1700" b="1" dirty="0" err="1"/>
              <a:t>int</a:t>
            </a:r>
            <a:r>
              <a:rPr lang="en-US" sz="1700" b="1" dirty="0"/>
              <a:t> v5;</a:t>
            </a:r>
          </a:p>
          <a:p>
            <a:pPr marL="0" indent="0">
              <a:buNone/>
            </a:pPr>
            <a:r>
              <a:rPr lang="en-US" sz="1700" b="1" dirty="0"/>
              <a:t>        for(v5=0;v5&lt;6000;v5++);</a:t>
            </a:r>
          </a:p>
          <a:p>
            <a:pPr marL="0" indent="0">
              <a:buNone/>
            </a:pPr>
            <a:r>
              <a:rPr lang="en-US" sz="1700" b="1" dirty="0"/>
              <a:t>    </a:t>
            </a:r>
            <a:r>
              <a:rPr lang="en-US" sz="1700" b="1" dirty="0" smtClean="0"/>
              <a:t>}</a:t>
            </a:r>
            <a:endParaRPr lang="en-US" sz="1700" b="1" dirty="0"/>
          </a:p>
          <a:p>
            <a:pPr marL="0" indent="0">
              <a:buNone/>
            </a:pPr>
            <a:r>
              <a:rPr lang="en-US" sz="1700" b="1" dirty="0"/>
              <a:t>   </a:t>
            </a:r>
            <a:r>
              <a:rPr lang="en-US" sz="1700" b="1" dirty="0">
                <a:solidFill>
                  <a:srgbClr val="FF0000"/>
                </a:solidFill>
              </a:rPr>
              <a:t> /*LCD Display Function*/</a:t>
            </a:r>
          </a:p>
          <a:p>
            <a:pPr marL="0" indent="0">
              <a:buNone/>
            </a:pPr>
            <a:r>
              <a:rPr lang="en-US" sz="1700" b="1" dirty="0"/>
              <a:t>    void </a:t>
            </a:r>
            <a:r>
              <a:rPr lang="en-US" sz="1700" b="1" dirty="0" err="1"/>
              <a:t>lcddis</a:t>
            </a:r>
            <a:r>
              <a:rPr lang="en-US" sz="1700" b="1" dirty="0"/>
              <a:t>(unsigned char *s)</a:t>
            </a:r>
          </a:p>
          <a:p>
            <a:pPr marL="0" indent="0">
              <a:buNone/>
            </a:pPr>
            <a:r>
              <a:rPr lang="en-US" sz="1700" b="1" dirty="0"/>
              <a:t>    {</a:t>
            </a:r>
          </a:p>
          <a:p>
            <a:pPr marL="0" indent="0">
              <a:buNone/>
            </a:pPr>
            <a:r>
              <a:rPr lang="en-US" sz="1700" b="1" dirty="0"/>
              <a:t>        unsigned char w;                    </a:t>
            </a:r>
            <a:r>
              <a:rPr lang="en-US" sz="1700" b="1" dirty="0">
                <a:solidFill>
                  <a:srgbClr val="7030A0"/>
                </a:solidFill>
              </a:rPr>
              <a:t>//Temp. variable</a:t>
            </a:r>
          </a:p>
          <a:p>
            <a:pPr marL="0" indent="0">
              <a:buNone/>
            </a:pPr>
            <a:r>
              <a:rPr lang="en-US" sz="1700" b="1" dirty="0"/>
              <a:t>        for(w=0;s[w]!='\0';w++)    </a:t>
            </a:r>
            <a:r>
              <a:rPr lang="en-US" sz="1700" b="1" dirty="0">
                <a:solidFill>
                  <a:srgbClr val="7030A0"/>
                </a:solidFill>
              </a:rPr>
              <a:t> //Sending character by character </a:t>
            </a:r>
            <a:r>
              <a:rPr lang="en-US" sz="1700" b="1" dirty="0" err="1">
                <a:solidFill>
                  <a:srgbClr val="7030A0"/>
                </a:solidFill>
              </a:rPr>
              <a:t>untill</a:t>
            </a:r>
            <a:r>
              <a:rPr lang="en-US" sz="1700" b="1" dirty="0">
                <a:solidFill>
                  <a:srgbClr val="7030A0"/>
                </a:solidFill>
              </a:rPr>
              <a:t> s[w] hits null character</a:t>
            </a:r>
          </a:p>
          <a:p>
            <a:pPr marL="0" indent="0">
              <a:buNone/>
            </a:pPr>
            <a:r>
              <a:rPr lang="en-US" sz="1700" b="1" dirty="0"/>
              <a:t>        {</a:t>
            </a:r>
          </a:p>
          <a:p>
            <a:pPr marL="0" indent="0">
              <a:buNone/>
            </a:pPr>
            <a:r>
              <a:rPr lang="en-US" sz="1700" b="1" dirty="0"/>
              <a:t>            </a:t>
            </a:r>
            <a:r>
              <a:rPr lang="en-US" sz="1700" b="1" dirty="0" err="1"/>
              <a:t>lcddat</a:t>
            </a:r>
            <a:r>
              <a:rPr lang="en-US" sz="1700" b="1" dirty="0"/>
              <a:t>(s[w]);</a:t>
            </a:r>
          </a:p>
          <a:p>
            <a:pPr marL="0" indent="0">
              <a:buNone/>
            </a:pPr>
            <a:r>
              <a:rPr lang="en-US" sz="1700" b="1" dirty="0"/>
              <a:t>        }</a:t>
            </a:r>
          </a:p>
          <a:p>
            <a:pPr marL="0" indent="0">
              <a:buNone/>
            </a:pPr>
            <a:r>
              <a:rPr lang="en-US" sz="1700" b="1" dirty="0"/>
              <a:t>    }</a:t>
            </a:r>
          </a:p>
          <a:p>
            <a:pPr marL="0" indent="0">
              <a:buNone/>
            </a:pPr>
            <a:endParaRPr lang="en-US" sz="1700" b="1" dirty="0"/>
          </a:p>
          <a:p>
            <a:pPr marL="0" indent="0">
              <a:buNone/>
            </a:pPr>
            <a:endParaRPr lang="en-US" sz="1700" b="1" dirty="0"/>
          </a:p>
        </p:txBody>
      </p:sp>
    </p:spTree>
    <p:extLst>
      <p:ext uri="{BB962C8B-B14F-4D97-AF65-F5344CB8AC3E}">
        <p14:creationId xmlns:p14="http://schemas.microsoft.com/office/powerpoint/2010/main" val="1351894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TEAM MEMBERS	</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Shubham Aniket  - 18BEC2020</a:t>
            </a:r>
          </a:p>
          <a:p>
            <a:r>
              <a:rPr lang="en-US" dirty="0" smtClean="0"/>
              <a:t>Samriddh Singh   - 18BEC2029</a:t>
            </a:r>
          </a:p>
          <a:p>
            <a:r>
              <a:rPr lang="en-US" dirty="0" smtClean="0"/>
              <a:t>Rahul Mahesh Awari – 18BEC2014</a:t>
            </a:r>
          </a:p>
          <a:p>
            <a:r>
              <a:rPr lang="en-US" dirty="0" smtClean="0"/>
              <a:t>Swapnil Shekhar – 18BEC2016</a:t>
            </a:r>
            <a:endParaRPr lang="en-US" dirty="0"/>
          </a:p>
        </p:txBody>
      </p:sp>
    </p:spTree>
    <p:extLst>
      <p:ext uri="{BB962C8B-B14F-4D97-AF65-F5344CB8AC3E}">
        <p14:creationId xmlns:p14="http://schemas.microsoft.com/office/powerpoint/2010/main" val="2897935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0" y="88900"/>
            <a:ext cx="9601200" cy="6769100"/>
          </a:xfrm>
        </p:spPr>
        <p:txBody>
          <a:bodyPr>
            <a:noAutofit/>
          </a:bodyPr>
          <a:lstStyle/>
          <a:p>
            <a:pPr marL="0" indent="0">
              <a:buNone/>
            </a:pPr>
            <a:r>
              <a:rPr lang="en-US" sz="1700" b="1" dirty="0">
                <a:solidFill>
                  <a:srgbClr val="FF0000"/>
                </a:solidFill>
              </a:rPr>
              <a:t>/*Serial Initialization Function*/</a:t>
            </a:r>
          </a:p>
          <a:p>
            <a:pPr marL="0" indent="0">
              <a:buNone/>
            </a:pPr>
            <a:r>
              <a:rPr lang="en-US" sz="1700" b="1" dirty="0"/>
              <a:t>    void </a:t>
            </a:r>
            <a:r>
              <a:rPr lang="en-US" sz="1700" b="1" dirty="0" err="1"/>
              <a:t>serial_init</a:t>
            </a:r>
            <a:r>
              <a:rPr lang="en-US" sz="1700" b="1" dirty="0"/>
              <a:t>()</a:t>
            </a:r>
          </a:p>
          <a:p>
            <a:pPr marL="0" indent="0">
              <a:buNone/>
            </a:pPr>
            <a:r>
              <a:rPr lang="en-US" sz="1700" b="1" dirty="0"/>
              <a:t>    {</a:t>
            </a:r>
          </a:p>
          <a:p>
            <a:pPr marL="0" indent="0">
              <a:buNone/>
            </a:pPr>
            <a:r>
              <a:rPr lang="en-US" sz="1700" b="1" dirty="0"/>
              <a:t>        SCON=0x50;              </a:t>
            </a:r>
            <a:r>
              <a:rPr lang="en-US" sz="1700" b="1" dirty="0">
                <a:solidFill>
                  <a:srgbClr val="7030A0"/>
                </a:solidFill>
              </a:rPr>
              <a:t>//SCON value is loaded with 50H</a:t>
            </a:r>
            <a:r>
              <a:rPr lang="en-US" sz="1700" b="1" dirty="0"/>
              <a:t> </a:t>
            </a:r>
          </a:p>
          <a:p>
            <a:pPr marL="0" indent="0">
              <a:buNone/>
            </a:pPr>
            <a:r>
              <a:rPr lang="en-US" sz="1700" b="1" dirty="0"/>
              <a:t>        TMOD=0x20;              </a:t>
            </a:r>
            <a:r>
              <a:rPr lang="en-US" sz="1700" b="1" dirty="0">
                <a:solidFill>
                  <a:srgbClr val="7030A0"/>
                </a:solidFill>
              </a:rPr>
              <a:t>//Timer 1, Mode 2 selected</a:t>
            </a:r>
          </a:p>
          <a:p>
            <a:pPr marL="0" indent="0">
              <a:buNone/>
            </a:pPr>
            <a:r>
              <a:rPr lang="en-US" sz="1700" b="1" dirty="0"/>
              <a:t>        TH1=-3;                     </a:t>
            </a:r>
            <a:r>
              <a:rPr lang="en-US" sz="1700" b="1" dirty="0">
                <a:solidFill>
                  <a:srgbClr val="7030A0"/>
                </a:solidFill>
              </a:rPr>
              <a:t>//9600 baud rate</a:t>
            </a:r>
            <a:r>
              <a:rPr lang="en-US" sz="1700" b="1" dirty="0"/>
              <a:t> </a:t>
            </a:r>
          </a:p>
          <a:p>
            <a:pPr marL="0" indent="0">
              <a:buNone/>
            </a:pPr>
            <a:r>
              <a:rPr lang="en-US" sz="1700" b="1" dirty="0"/>
              <a:t>        TR1=1;                      </a:t>
            </a:r>
            <a:r>
              <a:rPr lang="en-US" sz="1700" b="1" dirty="0">
                <a:solidFill>
                  <a:srgbClr val="7030A0"/>
                </a:solidFill>
              </a:rPr>
              <a:t>//Timer 1 is started</a:t>
            </a:r>
          </a:p>
          <a:p>
            <a:pPr marL="0" indent="0">
              <a:buNone/>
            </a:pPr>
            <a:r>
              <a:rPr lang="en-US" sz="1700" b="1" dirty="0"/>
              <a:t>    </a:t>
            </a:r>
            <a:r>
              <a:rPr lang="en-US" sz="1700" b="1" dirty="0" smtClean="0"/>
              <a:t>}</a:t>
            </a:r>
          </a:p>
          <a:p>
            <a:pPr marL="0" indent="0">
              <a:buNone/>
            </a:pPr>
            <a:endParaRPr lang="en-US" sz="1700" b="1" dirty="0"/>
          </a:p>
          <a:p>
            <a:pPr marL="0" indent="0">
              <a:buNone/>
            </a:pPr>
            <a:r>
              <a:rPr lang="en-US" sz="1700" b="1" dirty="0"/>
              <a:t>    void </a:t>
            </a:r>
            <a:r>
              <a:rPr lang="en-US" sz="1700" b="1" dirty="0" err="1"/>
              <a:t>mdelay</a:t>
            </a:r>
            <a:r>
              <a:rPr lang="en-US" sz="1700" b="1" dirty="0"/>
              <a:t>()</a:t>
            </a:r>
          </a:p>
          <a:p>
            <a:pPr marL="0" indent="0">
              <a:buNone/>
            </a:pPr>
            <a:r>
              <a:rPr lang="en-US" sz="1700" b="1" dirty="0"/>
              <a:t>    {</a:t>
            </a:r>
          </a:p>
          <a:p>
            <a:pPr marL="0" indent="0">
              <a:buNone/>
            </a:pPr>
            <a:r>
              <a:rPr lang="en-US" sz="1700" b="1" dirty="0"/>
              <a:t>        unsigned </a:t>
            </a:r>
            <a:r>
              <a:rPr lang="en-US" sz="1700" b="1" dirty="0" err="1"/>
              <a:t>int</a:t>
            </a:r>
            <a:r>
              <a:rPr lang="en-US" sz="1700" b="1" dirty="0"/>
              <a:t> v6,v7;</a:t>
            </a:r>
          </a:p>
          <a:p>
            <a:pPr marL="0" indent="0">
              <a:buNone/>
            </a:pPr>
            <a:r>
              <a:rPr lang="en-US" sz="1700" b="1" dirty="0"/>
              <a:t>        for(v6=0;v6&lt;2;v6++)</a:t>
            </a:r>
          </a:p>
          <a:p>
            <a:pPr marL="0" indent="0">
              <a:buNone/>
            </a:pPr>
            <a:r>
              <a:rPr lang="en-US" sz="1700" b="1" dirty="0"/>
              <a:t>        {</a:t>
            </a:r>
          </a:p>
          <a:p>
            <a:pPr marL="0" indent="0">
              <a:buNone/>
            </a:pPr>
            <a:r>
              <a:rPr lang="en-US" sz="1700" b="1" dirty="0"/>
              <a:t>            for(v7=0;v7&lt;60000;v7++);</a:t>
            </a:r>
          </a:p>
          <a:p>
            <a:pPr marL="0" indent="0">
              <a:buNone/>
            </a:pPr>
            <a:r>
              <a:rPr lang="en-US" sz="1700" b="1" dirty="0"/>
              <a:t>        }</a:t>
            </a:r>
          </a:p>
          <a:p>
            <a:pPr marL="0" indent="0">
              <a:buNone/>
            </a:pPr>
            <a:r>
              <a:rPr lang="en-US" sz="1700" b="1" dirty="0"/>
              <a:t>    }</a:t>
            </a:r>
          </a:p>
          <a:p>
            <a:pPr marL="0" indent="0">
              <a:buNone/>
            </a:pPr>
            <a:endParaRPr lang="en-US" sz="1700" b="1" dirty="0"/>
          </a:p>
        </p:txBody>
      </p:sp>
    </p:spTree>
    <p:extLst>
      <p:ext uri="{BB962C8B-B14F-4D97-AF65-F5344CB8AC3E}">
        <p14:creationId xmlns:p14="http://schemas.microsoft.com/office/powerpoint/2010/main" val="4128592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DISTRIBUTION</a:t>
            </a:r>
            <a:endParaRPr lang="en-US" dirty="0"/>
          </a:p>
        </p:txBody>
      </p:sp>
      <p:sp>
        <p:nvSpPr>
          <p:cNvPr id="3" name="Content Placeholder 2"/>
          <p:cNvSpPr>
            <a:spLocks noGrp="1"/>
          </p:cNvSpPr>
          <p:nvPr>
            <p:ph idx="1"/>
          </p:nvPr>
        </p:nvSpPr>
        <p:spPr/>
        <p:txBody>
          <a:bodyPr/>
          <a:lstStyle/>
          <a:p>
            <a:r>
              <a:rPr lang="en-US" dirty="0" smtClean="0"/>
              <a:t>Shubham Aniket &amp; Rahul </a:t>
            </a:r>
            <a:r>
              <a:rPr lang="en-US" dirty="0" err="1" smtClean="0"/>
              <a:t>Awari</a:t>
            </a:r>
            <a:r>
              <a:rPr lang="en-US" dirty="0" smtClean="0"/>
              <a:t> 		</a:t>
            </a:r>
            <a:r>
              <a:rPr lang="en-US" b="1" dirty="0" smtClean="0"/>
              <a:t>Code</a:t>
            </a:r>
          </a:p>
          <a:p>
            <a:r>
              <a:rPr lang="en-US" dirty="0" err="1" smtClean="0"/>
              <a:t>Samriddh</a:t>
            </a:r>
            <a:r>
              <a:rPr lang="en-US" dirty="0" smtClean="0"/>
              <a:t> Singh 				</a:t>
            </a:r>
            <a:r>
              <a:rPr lang="en-US" b="1" dirty="0" smtClean="0"/>
              <a:t>Proteus Circuit &amp; Simulation</a:t>
            </a:r>
          </a:p>
          <a:p>
            <a:r>
              <a:rPr lang="en-US" dirty="0" smtClean="0"/>
              <a:t>Swapnil Shekhar 				</a:t>
            </a:r>
            <a:r>
              <a:rPr lang="en-US" b="1" dirty="0" smtClean="0"/>
              <a:t>Documentation</a:t>
            </a:r>
            <a:endParaRPr lang="en-US" b="1" dirty="0"/>
          </a:p>
        </p:txBody>
      </p:sp>
    </p:spTree>
    <p:extLst>
      <p:ext uri="{BB962C8B-B14F-4D97-AF65-F5344CB8AC3E}">
        <p14:creationId xmlns:p14="http://schemas.microsoft.com/office/powerpoint/2010/main" val="288822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References</a:t>
            </a:r>
            <a:endParaRPr lang="en-US" dirty="0">
              <a:solidFill>
                <a:srgbClr val="00B050"/>
              </a:solidFill>
            </a:endParaRPr>
          </a:p>
        </p:txBody>
      </p:sp>
      <p:sp>
        <p:nvSpPr>
          <p:cNvPr id="3" name="Content Placeholder 2"/>
          <p:cNvSpPr>
            <a:spLocks noGrp="1"/>
          </p:cNvSpPr>
          <p:nvPr>
            <p:ph idx="1"/>
          </p:nvPr>
        </p:nvSpPr>
        <p:spPr/>
        <p:txBody>
          <a:bodyPr/>
          <a:lstStyle/>
          <a:p>
            <a:r>
              <a:rPr lang="en-US" dirty="0"/>
              <a:t>Microcontroller Based Car Parking </a:t>
            </a:r>
            <a:r>
              <a:rPr lang="en-US" dirty="0" smtClean="0"/>
              <a:t>Automation.</a:t>
            </a:r>
          </a:p>
          <a:p>
            <a:pPr marL="0" indent="0">
              <a:buNone/>
            </a:pPr>
            <a:r>
              <a:rPr lang="en-US" dirty="0" smtClean="0"/>
              <a:t>      </a:t>
            </a:r>
            <a:r>
              <a:rPr lang="en-US" dirty="0"/>
              <a:t>International Journal of Engineering Research in Computer Science and </a:t>
            </a:r>
            <a:r>
              <a:rPr lang="en-US" dirty="0" smtClean="0"/>
              <a:t>Engineering.</a:t>
            </a:r>
          </a:p>
          <a:p>
            <a:pPr marL="0" indent="0">
              <a:buNone/>
            </a:pPr>
            <a:r>
              <a:rPr lang="en-US" dirty="0" smtClean="0"/>
              <a:t>      Link -https</a:t>
            </a:r>
            <a:r>
              <a:rPr lang="en-US" dirty="0"/>
              <a:t>://www.technoarete.org/common_abstract/pdf/IJERCSE/v4/i6/Ext_03295.pdf</a:t>
            </a:r>
          </a:p>
        </p:txBody>
      </p:sp>
    </p:spTree>
    <p:extLst>
      <p:ext uri="{BB962C8B-B14F-4D97-AF65-F5344CB8AC3E}">
        <p14:creationId xmlns:p14="http://schemas.microsoft.com/office/powerpoint/2010/main" val="4221022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Topic</a:t>
            </a:r>
            <a:r>
              <a:rPr lang="en-US" dirty="0" smtClean="0"/>
              <a:t> 	</a:t>
            </a:r>
            <a:endParaRPr lang="en-US" dirty="0"/>
          </a:p>
        </p:txBody>
      </p:sp>
      <p:sp>
        <p:nvSpPr>
          <p:cNvPr id="3" name="Content Placeholder 2"/>
          <p:cNvSpPr>
            <a:spLocks noGrp="1"/>
          </p:cNvSpPr>
          <p:nvPr>
            <p:ph idx="1"/>
          </p:nvPr>
        </p:nvSpPr>
        <p:spPr>
          <a:xfrm>
            <a:off x="1371600" y="2806700"/>
            <a:ext cx="9601200" cy="1765300"/>
          </a:xfrm>
        </p:spPr>
        <p:txBody>
          <a:bodyPr>
            <a:normAutofit/>
          </a:bodyPr>
          <a:lstStyle/>
          <a:p>
            <a:pPr marL="0" indent="0" algn="ctr">
              <a:buNone/>
            </a:pPr>
            <a:r>
              <a:rPr lang="en-US" sz="4000" dirty="0" smtClean="0"/>
              <a:t>RFID BASED CAR PARKING SYSTEM UISNG 8051 MICROCONTROLLER</a:t>
            </a:r>
            <a:endParaRPr lang="en-US" sz="4000" dirty="0"/>
          </a:p>
        </p:txBody>
      </p:sp>
    </p:spTree>
    <p:extLst>
      <p:ext uri="{BB962C8B-B14F-4D97-AF65-F5344CB8AC3E}">
        <p14:creationId xmlns:p14="http://schemas.microsoft.com/office/powerpoint/2010/main" val="3459328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Abstract</a:t>
            </a:r>
            <a:endParaRPr lang="en-US" dirty="0">
              <a:solidFill>
                <a:srgbClr val="00B050"/>
              </a:solidFill>
            </a:endParaRPr>
          </a:p>
        </p:txBody>
      </p:sp>
      <p:sp>
        <p:nvSpPr>
          <p:cNvPr id="3" name="Content Placeholder 2"/>
          <p:cNvSpPr>
            <a:spLocks noGrp="1"/>
          </p:cNvSpPr>
          <p:nvPr>
            <p:ph idx="1"/>
          </p:nvPr>
        </p:nvSpPr>
        <p:spPr/>
        <p:txBody>
          <a:bodyPr/>
          <a:lstStyle/>
          <a:p>
            <a:r>
              <a:rPr lang="en-US" dirty="0"/>
              <a:t>RFID based Car Parking System is a simple project that offers an efficient car parking management system with the help of RFID Technology. Car parking management in organizations and malls often consists of many tasks like issuing tokens, noting the check-in and checkout time, calculating fare and finally collecting the amount</a:t>
            </a:r>
            <a:r>
              <a:rPr lang="en-US" dirty="0" smtClean="0"/>
              <a:t>.</a:t>
            </a:r>
          </a:p>
          <a:p>
            <a:r>
              <a:rPr lang="en-US" dirty="0" smtClean="0"/>
              <a:t>Car Parking creates a lot of chaos and mismanagement and hence this project will automate the process in a lot of ways.</a:t>
            </a:r>
            <a:endParaRPr lang="en-US" dirty="0"/>
          </a:p>
        </p:txBody>
      </p:sp>
    </p:spTree>
    <p:extLst>
      <p:ext uri="{BB962C8B-B14F-4D97-AF65-F5344CB8AC3E}">
        <p14:creationId xmlns:p14="http://schemas.microsoft.com/office/powerpoint/2010/main" val="2758231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Block Diagram	</a:t>
            </a:r>
            <a:endParaRPr lang="en-US" dirty="0">
              <a:solidFill>
                <a:srgbClr val="00B05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0600" y="1765300"/>
            <a:ext cx="7823200" cy="4521200"/>
          </a:xfrm>
        </p:spPr>
      </p:pic>
    </p:spTree>
    <p:extLst>
      <p:ext uri="{BB962C8B-B14F-4D97-AF65-F5344CB8AC3E}">
        <p14:creationId xmlns:p14="http://schemas.microsoft.com/office/powerpoint/2010/main" val="2175587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Working</a:t>
            </a:r>
            <a:endParaRPr lang="en-US" dirty="0">
              <a:solidFill>
                <a:srgbClr val="FF0000"/>
              </a:solidFill>
            </a:endParaRPr>
          </a:p>
        </p:txBody>
      </p:sp>
      <p:sp>
        <p:nvSpPr>
          <p:cNvPr id="3" name="Content Placeholder 2"/>
          <p:cNvSpPr>
            <a:spLocks noGrp="1"/>
          </p:cNvSpPr>
          <p:nvPr>
            <p:ph idx="1"/>
          </p:nvPr>
        </p:nvSpPr>
        <p:spPr>
          <a:xfrm>
            <a:off x="1371600" y="2286000"/>
            <a:ext cx="9601200" cy="4318000"/>
          </a:xfrm>
        </p:spPr>
        <p:txBody>
          <a:bodyPr/>
          <a:lstStyle/>
          <a:p>
            <a:r>
              <a:rPr lang="en-US" dirty="0"/>
              <a:t>The project shows the design of an RFID based car parking system using 8051 microcontroller, in which only </a:t>
            </a:r>
            <a:r>
              <a:rPr lang="en-US" dirty="0" smtClean="0"/>
              <a:t>authorized </a:t>
            </a:r>
            <a:r>
              <a:rPr lang="en-US" dirty="0"/>
              <a:t>personnel with valid RFID card are allowed access </a:t>
            </a:r>
            <a:r>
              <a:rPr lang="en-US"/>
              <a:t>to </a:t>
            </a:r>
            <a:r>
              <a:rPr lang="en-US" smtClean="0"/>
              <a:t>parking.</a:t>
            </a:r>
            <a:endParaRPr lang="en-US" dirty="0" smtClean="0"/>
          </a:p>
          <a:p>
            <a:r>
              <a:rPr lang="en-US" dirty="0" smtClean="0"/>
              <a:t>When </a:t>
            </a:r>
            <a:r>
              <a:rPr lang="en-US" dirty="0"/>
              <a:t>the ID card is detected by the reader, a unique card number is sent to the </a:t>
            </a:r>
            <a:r>
              <a:rPr lang="en-US" dirty="0" smtClean="0"/>
              <a:t>microcontroller.</a:t>
            </a:r>
          </a:p>
          <a:p>
            <a:r>
              <a:rPr lang="en-US" dirty="0"/>
              <a:t>If the card number is matched with saved number in microcontroller or database, the microcontroller will allow the car in order to park in the secured </a:t>
            </a:r>
            <a:r>
              <a:rPr lang="en-US" dirty="0" smtClean="0"/>
              <a:t>area</a:t>
            </a:r>
            <a:r>
              <a:rPr lang="en-US" dirty="0"/>
              <a:t>.</a:t>
            </a:r>
            <a:endParaRPr lang="en-US" dirty="0" smtClean="0"/>
          </a:p>
        </p:txBody>
      </p:sp>
    </p:spTree>
    <p:extLst>
      <p:ext uri="{BB962C8B-B14F-4D97-AF65-F5344CB8AC3E}">
        <p14:creationId xmlns:p14="http://schemas.microsoft.com/office/powerpoint/2010/main" val="4264923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Advantages &amp; Application</a:t>
            </a:r>
            <a:endParaRPr lang="en-US" dirty="0">
              <a:solidFill>
                <a:srgbClr val="FF0000"/>
              </a:solidFill>
            </a:endParaRPr>
          </a:p>
        </p:txBody>
      </p:sp>
      <p:sp>
        <p:nvSpPr>
          <p:cNvPr id="3" name="Content Placeholder 2"/>
          <p:cNvSpPr>
            <a:spLocks noGrp="1"/>
          </p:cNvSpPr>
          <p:nvPr>
            <p:ph idx="1"/>
          </p:nvPr>
        </p:nvSpPr>
        <p:spPr/>
        <p:txBody>
          <a:bodyPr/>
          <a:lstStyle/>
          <a:p>
            <a:r>
              <a:rPr lang="en-US" dirty="0"/>
              <a:t>RFID based Car Parking System is implemented in this project and can be used to eliminate the hassle of manual operation of parking system</a:t>
            </a:r>
            <a:r>
              <a:rPr lang="en-US" dirty="0" smtClean="0"/>
              <a:t>.</a:t>
            </a:r>
          </a:p>
          <a:p>
            <a:r>
              <a:rPr lang="en-US" dirty="0"/>
              <a:t>This system can help in reducing cost, increase in productivity and saves time</a:t>
            </a:r>
            <a:r>
              <a:rPr lang="en-US" dirty="0" smtClean="0"/>
              <a:t>.</a:t>
            </a:r>
          </a:p>
          <a:p>
            <a:r>
              <a:rPr lang="en-US" dirty="0"/>
              <a:t>Prepaid and postpaid cards can be integrated with the system for easy payment options.</a:t>
            </a:r>
          </a:p>
        </p:txBody>
      </p:sp>
    </p:spTree>
    <p:extLst>
      <p:ext uri="{BB962C8B-B14F-4D97-AF65-F5344CB8AC3E}">
        <p14:creationId xmlns:p14="http://schemas.microsoft.com/office/powerpoint/2010/main" val="2624157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00" y="2730500"/>
            <a:ext cx="9601200" cy="1346200"/>
          </a:xfrm>
        </p:spPr>
        <p:txBody>
          <a:bodyPr/>
          <a:lstStyle/>
          <a:p>
            <a:pPr algn="ctr"/>
            <a:r>
              <a:rPr lang="en-US" dirty="0" smtClean="0"/>
              <a:t>CIRCUIT DIAGRAM</a:t>
            </a:r>
            <a:endParaRPr lang="en-US" dirty="0"/>
          </a:p>
        </p:txBody>
      </p:sp>
    </p:spTree>
    <p:extLst>
      <p:ext uri="{BB962C8B-B14F-4D97-AF65-F5344CB8AC3E}">
        <p14:creationId xmlns:p14="http://schemas.microsoft.com/office/powerpoint/2010/main" val="4146951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679180"/>
            <a:ext cx="9601200" cy="5398039"/>
          </a:xfrm>
        </p:spPr>
      </p:pic>
    </p:spTree>
    <p:extLst>
      <p:ext uri="{BB962C8B-B14F-4D97-AF65-F5344CB8AC3E}">
        <p14:creationId xmlns:p14="http://schemas.microsoft.com/office/powerpoint/2010/main" val="2571254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328</TotalTime>
  <Words>310</Words>
  <Application>Microsoft Office PowerPoint</Application>
  <PresentationFormat>Widescreen</PresentationFormat>
  <Paragraphs>182</Paragraphs>
  <Slides>22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Franklin Gothic Book</vt:lpstr>
      <vt:lpstr>Crop</vt:lpstr>
      <vt:lpstr>PowerPoint Presentation</vt:lpstr>
      <vt:lpstr>TEAM MEMBERS </vt:lpstr>
      <vt:lpstr>Topic  </vt:lpstr>
      <vt:lpstr>Abstract</vt:lpstr>
      <vt:lpstr>Block Diagram </vt:lpstr>
      <vt:lpstr>Working</vt:lpstr>
      <vt:lpstr>Advantages &amp; Application</vt:lpstr>
      <vt:lpstr>CIRCUIT DIAGRAM</vt:lpstr>
      <vt:lpstr>PowerPoint Presentation</vt:lpstr>
      <vt:lpstr>PowerPoint Presentation</vt:lpstr>
      <vt:lpstr>PROJECT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 DISTRIBUTION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Aniket</dc:creator>
  <cp:lastModifiedBy>Shubham Aniket</cp:lastModifiedBy>
  <cp:revision>72</cp:revision>
  <dcterms:created xsi:type="dcterms:W3CDTF">2020-08-22T06:06:46Z</dcterms:created>
  <dcterms:modified xsi:type="dcterms:W3CDTF">2020-10-20T10:53:57Z</dcterms:modified>
</cp:coreProperties>
</file>