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gif" ContentType="image/gi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307" r:id="rId3"/>
    <p:sldId id="552" r:id="rId5"/>
    <p:sldId id="716" r:id="rId6"/>
    <p:sldId id="723" r:id="rId7"/>
    <p:sldId id="705" r:id="rId8"/>
    <p:sldId id="724" r:id="rId9"/>
    <p:sldId id="700" r:id="rId10"/>
    <p:sldId id="725" r:id="rId11"/>
    <p:sldId id="701" r:id="rId12"/>
    <p:sldId id="657" r:id="rId13"/>
    <p:sldId id="280" r:id="rId14"/>
  </p:sldIdLst>
  <p:sldSz cx="12204700" cy="6859270"/>
  <p:notesSz cx="6858000" cy="9144000"/>
  <p:defaultTextStyle>
    <a:defPPr>
      <a:defRPr lang="zh-CN"/>
    </a:defPPr>
    <a:lvl1pPr marL="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000"/>
    <a:srgbClr val="FFCCCC"/>
    <a:srgbClr val="5B9BD5"/>
    <a:srgbClr val="E17E2B"/>
    <a:srgbClr val="82B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2" autoAdjust="0"/>
    <p:restoredTop sz="92398" autoAdjust="0"/>
  </p:normalViewPr>
  <p:slideViewPr>
    <p:cSldViewPr snapToGrid="0" showGuides="1">
      <p:cViewPr varScale="1">
        <p:scale>
          <a:sx n="105" d="100"/>
          <a:sy n="105" d="100"/>
        </p:scale>
        <p:origin x="-540" y="-36"/>
      </p:cViewPr>
      <p:guideLst>
        <p:guide orient="horz" pos="2105"/>
        <p:guide pos="38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910"/>
    </p:cViewPr>
  </p:sorterViewPr>
  <p:notesViewPr>
    <p:cSldViewPr snapToGrid="0">
      <p:cViewPr varScale="1">
        <p:scale>
          <a:sx n="88" d="100"/>
          <a:sy n="88" d="100"/>
        </p:scale>
        <p:origin x="-3858" y="-102"/>
      </p:cViewPr>
      <p:guideLst>
        <p:guide orient="horz" pos="2806"/>
        <p:guide pos="2173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个人能力状况</a:t>
            </a:r>
          </a:p>
        </c:rich>
      </c:tx>
      <c:layout>
        <c:manualLayout>
          <c:xMode val="edge"/>
          <c:yMode val="edge"/>
          <c:x val="0.41768826619965"/>
          <c:y val="0.010659025787965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25139550496205"/>
          <c:y val="0.187347086914995"/>
          <c:w val="0.5627"/>
          <c:h val="0.750266666666667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37261</c:v>
                </c:pt>
                <c:pt idx="1" c:formatCode="yyyy/m/d">
                  <c:v>37262</c:v>
                </c:pt>
                <c:pt idx="2" c:formatCode="yyyy/m/d">
                  <c:v>37263</c:v>
                </c:pt>
                <c:pt idx="3" c:formatCode="yyyy/m/d">
                  <c:v>37264</c:v>
                </c:pt>
                <c:pt idx="4" c:formatCode="yyyy/m/d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37261</c:v>
                </c:pt>
                <c:pt idx="1" c:formatCode="yyyy/m/d">
                  <c:v>37262</c:v>
                </c:pt>
                <c:pt idx="2" c:formatCode="yyyy/m/d">
                  <c:v>37263</c:v>
                </c:pt>
                <c:pt idx="3" c:formatCode="yyyy/m/d">
                  <c:v>37264</c:v>
                </c:pt>
                <c:pt idx="4" c:formatCode="yyyy/m/d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6973539"/>
        <c:axId val="981687461"/>
      </c:radarChart>
      <c:catAx>
        <c:axId val="59697353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81687461"/>
        <c:crosses val="autoZero"/>
        <c:auto val="1"/>
        <c:lblAlgn val="ctr"/>
        <c:lblOffset val="100"/>
        <c:noMultiLvlLbl val="0"/>
      </c:catAx>
      <c:valAx>
        <c:axId val="98168746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969735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A2014-96CE-4721-84C9-7D513E406897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70F33-C8AA-45D1-A175-D96663199F2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538BB-24BA-42B9-8147-243E70E4201C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0C424-C8B2-458D-BE4F-39DC7DBD7BA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0C424-C8B2-458D-BE4F-39DC7DBD7BA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3" descr="背景征信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" y="-17"/>
            <a:ext cx="12227453" cy="6860446"/>
          </a:xfrm>
          <a:prstGeom prst="rect">
            <a:avLst/>
          </a:prstGeom>
        </p:spPr>
      </p:pic>
      <p:pic>
        <p:nvPicPr>
          <p:cNvPr id="10" name="图片 9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79299" y="228392"/>
            <a:ext cx="2587206" cy="687851"/>
          </a:xfrm>
          <a:prstGeom prst="rect">
            <a:avLst/>
          </a:prstGeom>
        </p:spPr>
      </p:pic>
      <p:sp>
        <p:nvSpPr>
          <p:cNvPr id="14" name="タイトル 13"/>
          <p:cNvSpPr>
            <a:spLocks noGrp="1"/>
          </p:cNvSpPr>
          <p:nvPr>
            <p:ph type="title"/>
          </p:nvPr>
        </p:nvSpPr>
        <p:spPr>
          <a:xfrm>
            <a:off x="2866499" y="5055073"/>
            <a:ext cx="7339584" cy="1143265"/>
          </a:xfrm>
          <a:prstGeom prst="rect">
            <a:avLst/>
          </a:prstGeom>
        </p:spPr>
        <p:txBody>
          <a:bodyPr lIns="91444" tIns="45721" rIns="91444" bIns="45721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235557"/>
            <a:ext cx="12204700" cy="620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4" tIns="45721" rIns="91444" bIns="45721" anchor="ctr"/>
          <a:lstStyle/>
          <a:p>
            <a:pPr algn="ctr">
              <a:defRPr/>
            </a:pPr>
            <a:endParaRPr lang="zh-CN" altLang="en-US" sz="1700"/>
          </a:p>
        </p:txBody>
      </p:sp>
      <p:sp>
        <p:nvSpPr>
          <p:cNvPr id="3" name="灯片编号占位符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51214" y="6422927"/>
            <a:ext cx="667445" cy="365210"/>
          </a:xfrm>
          <a:prstGeom prst="rect">
            <a:avLst/>
          </a:prstGeom>
        </p:spPr>
        <p:txBody>
          <a:bodyPr lIns="91444" tIns="45721" rIns="91444" bIns="45721"/>
          <a:lstStyle>
            <a:lvl1pPr>
              <a:defRPr/>
            </a:lvl1pPr>
          </a:lstStyle>
          <a:p>
            <a:fld id="{2C795EF2-C10B-4973-A4D4-8B26E6739D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＋内容＋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2402" y="-3573"/>
            <a:ext cx="12202298" cy="441825"/>
            <a:chOff x="2402" y="-3572"/>
            <a:chExt cx="12202298" cy="441722"/>
          </a:xfrm>
        </p:grpSpPr>
        <p:sp>
          <p:nvSpPr>
            <p:cNvPr id="6" name="矩形 7"/>
            <p:cNvSpPr/>
            <p:nvPr userDrawn="1"/>
          </p:nvSpPr>
          <p:spPr>
            <a:xfrm rot="10800000">
              <a:off x="2402" y="-3572"/>
              <a:ext cx="12202298" cy="441722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" name="图片 9" descr="logo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1214984" y="96973"/>
              <a:ext cx="905295" cy="240632"/>
            </a:xfrm>
            <a:prstGeom prst="rect">
              <a:avLst/>
            </a:prstGeom>
          </p:spPr>
        </p:pic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11463367" y="6559565"/>
            <a:ext cx="717435" cy="286578"/>
          </a:xfrm>
          <a:prstGeom prst="rect">
            <a:avLst/>
          </a:prstGeom>
        </p:spPr>
        <p:txBody>
          <a:bodyPr lIns="91444" tIns="45721" rIns="91444" bIns="45721"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7" name="タイトル 4"/>
          <p:cNvSpPr>
            <a:spLocks noGrp="1"/>
          </p:cNvSpPr>
          <p:nvPr>
            <p:ph type="title" hasCustomPrompt="1"/>
          </p:nvPr>
        </p:nvSpPr>
        <p:spPr>
          <a:xfrm>
            <a:off x="184359" y="3"/>
            <a:ext cx="9210887" cy="438252"/>
          </a:xfrm>
          <a:prstGeom prst="rect">
            <a:avLst/>
          </a:prstGeom>
        </p:spPr>
        <p:txBody>
          <a:bodyPr lIns="91444" tIns="45721" rIns="91444" bIns="45721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这里是标题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＋副标题+内容＋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2402" y="-3573"/>
            <a:ext cx="12202298" cy="441825"/>
            <a:chOff x="2402" y="-3572"/>
            <a:chExt cx="12202298" cy="441722"/>
          </a:xfrm>
        </p:grpSpPr>
        <p:sp>
          <p:nvSpPr>
            <p:cNvPr id="6" name="矩形 7"/>
            <p:cNvSpPr/>
            <p:nvPr userDrawn="1"/>
          </p:nvSpPr>
          <p:spPr>
            <a:xfrm rot="10800000">
              <a:off x="2402" y="-3572"/>
              <a:ext cx="12202298" cy="441722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" name="图片 9" descr="logo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1214984" y="96973"/>
              <a:ext cx="905295" cy="240632"/>
            </a:xfrm>
            <a:prstGeom prst="rect">
              <a:avLst/>
            </a:prstGeom>
          </p:spPr>
        </p:pic>
      </p:grpSp>
      <p:sp>
        <p:nvSpPr>
          <p:cNvPr id="2" name="タイトル 4"/>
          <p:cNvSpPr>
            <a:spLocks noGrp="1"/>
          </p:cNvSpPr>
          <p:nvPr>
            <p:ph type="title" hasCustomPrompt="1"/>
          </p:nvPr>
        </p:nvSpPr>
        <p:spPr>
          <a:xfrm>
            <a:off x="184359" y="3"/>
            <a:ext cx="9210887" cy="438252"/>
          </a:xfrm>
          <a:prstGeom prst="rect">
            <a:avLst/>
          </a:prstGeom>
        </p:spPr>
        <p:txBody>
          <a:bodyPr lIns="91444" tIns="45721" rIns="91444" bIns="45721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这里是标题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11463367" y="6559565"/>
            <a:ext cx="717435" cy="286578"/>
          </a:xfrm>
          <a:prstGeom prst="rect">
            <a:avLst/>
          </a:prstGeom>
        </p:spPr>
        <p:txBody>
          <a:bodyPr lIns="91444" tIns="45721" rIns="91444" bIns="45721"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7" name="下箭头 6"/>
          <p:cNvSpPr/>
          <p:nvPr userDrawn="1"/>
        </p:nvSpPr>
        <p:spPr>
          <a:xfrm>
            <a:off x="1" y="737"/>
            <a:ext cx="184355" cy="840971"/>
          </a:xfrm>
          <a:prstGeom prst="downArrow">
            <a:avLst>
              <a:gd name="adj1" fmla="val 100000"/>
              <a:gd name="adj2" fmla="val 2404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4" tIns="45721" rIns="91444" bIns="45721"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1" hasCustomPrompt="1"/>
          </p:nvPr>
        </p:nvSpPr>
        <p:spPr>
          <a:xfrm>
            <a:off x="184353" y="443917"/>
            <a:ext cx="4215368" cy="397795"/>
          </a:xfrm>
          <a:prstGeom prst="rect">
            <a:avLst/>
          </a:prstGeom>
        </p:spPr>
        <p:txBody>
          <a:bodyPr lIns="91444" tIns="45721" rIns="91444" bIns="45721"/>
          <a:lstStyle>
            <a:lvl1pPr marL="0" indent="0">
              <a:buFont typeface="Wingdings" panose="05000000000000000000" pitchFamily="2" charset="2"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副标题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/>
          <p:nvPr userDrawn="1"/>
        </p:nvSpPr>
        <p:spPr>
          <a:xfrm>
            <a:off x="4434540" y="2895815"/>
            <a:ext cx="6346678" cy="913219"/>
          </a:xfrm>
          <a:prstGeom prst="rect">
            <a:avLst/>
          </a:prstGeom>
          <a:noFill/>
        </p:spPr>
        <p:txBody>
          <a:bodyPr wrap="none" lIns="91444" tIns="45721" rIns="91444" bIns="45721">
            <a:spAutoFit/>
          </a:bodyPr>
          <a:lstStyle/>
          <a:p>
            <a:pPr algn="ctr"/>
            <a:r>
              <a:rPr lang="zh-CN" altLang="en-US" sz="53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53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！祝工作愉快！</a:t>
            </a:r>
            <a:endParaRPr lang="zh-CN" altLang="en-US" sz="53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0" descr="地球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6768" y="1408023"/>
            <a:ext cx="4207793" cy="42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头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"/>
            <a:ext cx="12204700" cy="150053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62860" y="6208612"/>
            <a:ext cx="1726874" cy="34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头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"/>
            <a:ext cx="12204700" cy="1500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＋内容＋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2402" y="-3573"/>
            <a:ext cx="12202298" cy="441825"/>
            <a:chOff x="2402" y="-3572"/>
            <a:chExt cx="12202298" cy="441722"/>
          </a:xfrm>
        </p:grpSpPr>
        <p:sp>
          <p:nvSpPr>
            <p:cNvPr id="6" name="矩形 7"/>
            <p:cNvSpPr/>
            <p:nvPr userDrawn="1"/>
          </p:nvSpPr>
          <p:spPr>
            <a:xfrm rot="10800000">
              <a:off x="2402" y="-3572"/>
              <a:ext cx="12202298" cy="441722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" name="图片 9" descr="logo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1214984" y="96973"/>
              <a:ext cx="905295" cy="240632"/>
            </a:xfrm>
            <a:prstGeom prst="rect">
              <a:avLst/>
            </a:prstGeom>
          </p:spPr>
        </p:pic>
      </p:grpSp>
      <p:sp>
        <p:nvSpPr>
          <p:cNvPr id="2" name="タイトル 4"/>
          <p:cNvSpPr>
            <a:spLocks noGrp="1"/>
          </p:cNvSpPr>
          <p:nvPr>
            <p:ph type="title" hasCustomPrompt="1"/>
          </p:nvPr>
        </p:nvSpPr>
        <p:spPr>
          <a:xfrm>
            <a:off x="184359" y="3"/>
            <a:ext cx="9210887" cy="438252"/>
          </a:xfrm>
          <a:prstGeom prst="rect">
            <a:avLst/>
          </a:prstGeom>
        </p:spPr>
        <p:txBody>
          <a:bodyPr lIns="91444" tIns="45721" rIns="91444" bIns="45721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这里是标题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11463367" y="6559565"/>
            <a:ext cx="717435" cy="286578"/>
          </a:xfrm>
          <a:prstGeom prst="rect">
            <a:avLst/>
          </a:prstGeom>
        </p:spPr>
        <p:txBody>
          <a:bodyPr lIns="91444" tIns="45721" rIns="91444" bIns="45721"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7" name="下箭头 6"/>
          <p:cNvSpPr/>
          <p:nvPr userDrawn="1"/>
        </p:nvSpPr>
        <p:spPr>
          <a:xfrm>
            <a:off x="1" y="737"/>
            <a:ext cx="184355" cy="840971"/>
          </a:xfrm>
          <a:prstGeom prst="downArrow">
            <a:avLst>
              <a:gd name="adj1" fmla="val 100000"/>
              <a:gd name="adj2" fmla="val 2404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4" tIns="45721" rIns="91444" bIns="45721"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1" hasCustomPrompt="1"/>
          </p:nvPr>
        </p:nvSpPr>
        <p:spPr>
          <a:xfrm>
            <a:off x="184353" y="443917"/>
            <a:ext cx="4215368" cy="397795"/>
          </a:xfrm>
          <a:prstGeom prst="rect">
            <a:avLst/>
          </a:prstGeom>
        </p:spPr>
        <p:txBody>
          <a:bodyPr lIns="91444" tIns="45721" rIns="91444" bIns="45721"/>
          <a:lstStyle>
            <a:lvl1pPr marL="0" indent="0">
              <a:buFont typeface="Wingdings" panose="05000000000000000000" pitchFamily="2" charset="2"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副标题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hyperlink" Target="http://www.bjchenrui.com/" TargetMode="External"/><Relationship Id="rId12" Type="http://schemas.microsoft.com/office/2007/relationships/hdphoto" Target="../media/image9.wdp"/><Relationship Id="rId11" Type="http://schemas.openxmlformats.org/officeDocument/2006/relationships/image" Target="../media/image8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背5.jpg"/>
          <p:cNvPicPr>
            <a:picLocks noChangeAspect="1"/>
          </p:cNvPicPr>
          <p:nvPr userDrawn="1"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02" y="19058"/>
            <a:ext cx="12168000" cy="6827087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6606870"/>
            <a:ext cx="12202298" cy="25272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4" tIns="45721" rIns="91444" bIns="45721"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rPr>
              <a:t>Copyright © 2014 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rPr>
              <a:t>Chen Rui</a:t>
            </a:r>
            <a:r>
              <a:rPr lang="en-US" altLang="ja-JP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+mn-ea"/>
                <a:cs typeface="Arial" panose="020B0604020202020204"/>
              </a:rPr>
              <a:t>Technology Co., Ltd. ( </a:t>
            </a:r>
            <a:r>
              <a:rPr lang="en-US" altLang="zh-CN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+mn-ea"/>
                <a:cs typeface="Arial" panose="020B0604020202020204"/>
                <a:hlinkClick r:id="rId13"/>
              </a:rPr>
              <a:t>www.bjchenrui.com</a:t>
            </a:r>
            <a:r>
              <a:rPr lang="en-US" altLang="zh-CN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+mn-ea"/>
                <a:cs typeface="Arial" panose="020B0604020202020204"/>
              </a:rPr>
              <a:t> )</a:t>
            </a:r>
            <a:endParaRPr lang="zh-CN" altLang="en-US" sz="8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5488" y="4872150"/>
            <a:ext cx="11571316" cy="1143265"/>
          </a:xfrm>
        </p:spPr>
        <p:txBody>
          <a:bodyPr/>
          <a:lstStyle/>
          <a:p>
            <a:pPr algn="ctr"/>
            <a:r>
              <a:rPr lang="en-US" altLang="zh-CN" sz="4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4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年度年终总结汇报</a:t>
            </a:r>
            <a:br>
              <a:rPr lang="en-US" altLang="zh-CN" sz="48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ja-JP" altLang="en-US" sz="4800" dirty="0"/>
          </a:p>
        </p:txBody>
      </p:sp>
      <p:sp>
        <p:nvSpPr>
          <p:cNvPr id="3" name="文本框 2"/>
          <p:cNvSpPr txBox="1"/>
          <p:nvPr/>
        </p:nvSpPr>
        <p:spPr>
          <a:xfrm>
            <a:off x="9770302" y="6250488"/>
            <a:ext cx="1903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山晨  </a:t>
            </a:r>
            <a:r>
              <a:rPr lang="en-US" altLang="zh-CN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zh-CN" altLang="en-US" dirty="0"/>
              <a:t>公司或团队的建议及期望</a:t>
            </a:r>
            <a:b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1195992" y="2185059"/>
            <a:ext cx="825097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见标题按自己的理解写，</a:t>
            </a:r>
            <a:r>
              <a:rPr lang="zh-CN" altLang="en-US" dirty="0" smtClean="0"/>
              <a:t>敢说敢提即可，不怕有问题和建议，主要</a:t>
            </a:r>
            <a:r>
              <a:rPr lang="zh-CN" altLang="en-US" smtClean="0"/>
              <a:t>看执行，页数不限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593987" y="2749477"/>
            <a:ext cx="5662017" cy="913219"/>
          </a:xfrm>
          <a:prstGeom prst="rect">
            <a:avLst/>
          </a:prstGeom>
          <a:noFill/>
        </p:spPr>
        <p:txBody>
          <a:bodyPr wrap="none" lIns="91444" tIns="45721" rIns="91444" bIns="45721">
            <a:spAutoFit/>
          </a:bodyPr>
          <a:lstStyle/>
          <a:p>
            <a:pPr algn="ctr"/>
            <a:r>
              <a:rPr lang="zh-CN" altLang="en-US" sz="53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感谢倾听与指导！</a:t>
            </a:r>
            <a:endParaRPr lang="zh-CN" altLang="en-US" sz="53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 descr="地球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76768" y="1408023"/>
            <a:ext cx="4207793" cy="4272200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年总结目录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21" name="Rectangle 5"/>
          <p:cNvSpPr>
            <a:spLocks noChangeArrowheads="1"/>
          </p:cNvSpPr>
          <p:nvPr/>
        </p:nvSpPr>
        <p:spPr bwMode="auto">
          <a:xfrm>
            <a:off x="4474089" y="1383576"/>
            <a:ext cx="4829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2018</a:t>
            </a:r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年工作总体情况分析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" name="Rectangle 6"/>
          <p:cNvSpPr>
            <a:spLocks noChangeArrowheads="1"/>
          </p:cNvSpPr>
          <p:nvPr/>
        </p:nvSpPr>
        <p:spPr bwMode="auto">
          <a:xfrm>
            <a:off x="4918339" y="2442845"/>
            <a:ext cx="4613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个人能力和收获分析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3" name="Rectangle 7"/>
          <p:cNvSpPr>
            <a:spLocks noChangeArrowheads="1"/>
          </p:cNvSpPr>
          <p:nvPr/>
        </p:nvSpPr>
        <p:spPr bwMode="auto">
          <a:xfrm>
            <a:off x="4986794" y="3531889"/>
            <a:ext cx="4829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2019</a:t>
            </a:r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年工作规划和个人目标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4" name="Rectangle 8"/>
          <p:cNvSpPr>
            <a:spLocks noChangeArrowheads="1"/>
          </p:cNvSpPr>
          <p:nvPr/>
        </p:nvSpPr>
        <p:spPr bwMode="auto">
          <a:xfrm>
            <a:off x="4499430" y="4739172"/>
            <a:ext cx="4829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对公司或团队的建议及期望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41" name="Group 25"/>
          <p:cNvGrpSpPr/>
          <p:nvPr/>
        </p:nvGrpSpPr>
        <p:grpSpPr bwMode="auto">
          <a:xfrm flipH="1">
            <a:off x="740895" y="1627537"/>
            <a:ext cx="3438525" cy="3429000"/>
            <a:chOff x="1955" y="1224"/>
            <a:chExt cx="1911" cy="1911"/>
          </a:xfrm>
        </p:grpSpPr>
        <p:sp>
          <p:nvSpPr>
            <p:cNvPr id="142" name="Oval 26"/>
            <p:cNvSpPr>
              <a:spLocks noChangeArrowheads="1"/>
            </p:cNvSpPr>
            <p:nvPr/>
          </p:nvSpPr>
          <p:spPr bwMode="gray">
            <a:xfrm>
              <a:off x="1955" y="1224"/>
              <a:ext cx="1911" cy="1911"/>
            </a:xfrm>
            <a:prstGeom prst="ellipse">
              <a:avLst/>
            </a:prstGeom>
            <a:noFill/>
            <a:ln w="1270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Oval 27"/>
            <p:cNvSpPr>
              <a:spLocks noChangeArrowheads="1"/>
            </p:cNvSpPr>
            <p:nvPr/>
          </p:nvSpPr>
          <p:spPr bwMode="gray">
            <a:xfrm>
              <a:off x="2080" y="1355"/>
              <a:ext cx="1660" cy="1660"/>
            </a:xfrm>
            <a:prstGeom prst="ellipse">
              <a:avLst/>
            </a:prstGeom>
            <a:noFill/>
            <a:ln w="28575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Oval 28"/>
            <p:cNvSpPr>
              <a:spLocks noChangeArrowheads="1"/>
            </p:cNvSpPr>
            <p:nvPr/>
          </p:nvSpPr>
          <p:spPr bwMode="gray">
            <a:xfrm>
              <a:off x="2218" y="1499"/>
              <a:ext cx="1396" cy="1396"/>
            </a:xfrm>
            <a:prstGeom prst="ellipse">
              <a:avLst/>
            </a:prstGeom>
            <a:noFill/>
            <a:ln w="3810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Oval 29"/>
            <p:cNvSpPr>
              <a:spLocks noChangeArrowheads="1"/>
            </p:cNvSpPr>
            <p:nvPr/>
          </p:nvSpPr>
          <p:spPr bwMode="gray">
            <a:xfrm>
              <a:off x="2338" y="1643"/>
              <a:ext cx="1132" cy="1132"/>
            </a:xfrm>
            <a:prstGeom prst="ellipse">
              <a:avLst/>
            </a:prstGeom>
            <a:noFill/>
            <a:ln w="5715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Oval 30"/>
            <p:cNvSpPr>
              <a:spLocks noChangeArrowheads="1"/>
            </p:cNvSpPr>
            <p:nvPr/>
          </p:nvSpPr>
          <p:spPr bwMode="gray">
            <a:xfrm>
              <a:off x="2476" y="1781"/>
              <a:ext cx="868" cy="868"/>
            </a:xfrm>
            <a:prstGeom prst="ellipse">
              <a:avLst/>
            </a:prstGeom>
            <a:noFill/>
            <a:ln w="5715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Oval 31"/>
            <p:cNvSpPr>
              <a:spLocks noChangeArrowheads="1"/>
            </p:cNvSpPr>
            <p:nvPr/>
          </p:nvSpPr>
          <p:spPr bwMode="gray">
            <a:xfrm>
              <a:off x="2602" y="1901"/>
              <a:ext cx="616" cy="616"/>
            </a:xfrm>
            <a:prstGeom prst="ellipse">
              <a:avLst/>
            </a:prstGeom>
            <a:noFill/>
            <a:ln w="76200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Oval 32"/>
            <p:cNvSpPr>
              <a:spLocks noChangeArrowheads="1"/>
            </p:cNvSpPr>
            <p:nvPr/>
          </p:nvSpPr>
          <p:spPr bwMode="gray">
            <a:xfrm>
              <a:off x="2716" y="2021"/>
              <a:ext cx="388" cy="388"/>
            </a:xfrm>
            <a:prstGeom prst="ellipse">
              <a:avLst/>
            </a:prstGeom>
            <a:noFill/>
            <a:ln w="9525" algn="ctr">
              <a:solidFill>
                <a:srgbClr val="A6B0DA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A6B0D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49" name="Picture 33" descr="worldmap_ani8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61645" y="2599087"/>
            <a:ext cx="1609725" cy="161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0" name="Group 34"/>
          <p:cNvGrpSpPr/>
          <p:nvPr/>
        </p:nvGrpSpPr>
        <p:grpSpPr bwMode="auto">
          <a:xfrm rot="4976862" flipH="1">
            <a:off x="4059751" y="1476256"/>
            <a:ext cx="323850" cy="311150"/>
            <a:chOff x="1944" y="1111"/>
            <a:chExt cx="204" cy="196"/>
          </a:xfrm>
        </p:grpSpPr>
        <p:pic>
          <p:nvPicPr>
            <p:cNvPr id="151" name="Picture 35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Oval 36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153" name="Group 37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56" name="Group 38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62" name="AutoShape 3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3" name="AutoShape 4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4" name="AutoShape 4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5" name="AutoShape 4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57" name="Group 43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58" name="AutoShape 4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59" name="AutoShape 4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0" name="AutoShape 4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1" name="AutoShape 4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154" name="Arc 48"/>
            <p:cNvSpPr/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155" name="Picture 49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6" name="Group 50"/>
          <p:cNvGrpSpPr/>
          <p:nvPr/>
        </p:nvGrpSpPr>
        <p:grpSpPr bwMode="auto">
          <a:xfrm rot="4976862" flipH="1">
            <a:off x="4540553" y="2520500"/>
            <a:ext cx="323850" cy="311150"/>
            <a:chOff x="1944" y="1111"/>
            <a:chExt cx="204" cy="196"/>
          </a:xfrm>
        </p:grpSpPr>
        <p:pic>
          <p:nvPicPr>
            <p:cNvPr id="167" name="Picture 51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8" name="Oval 52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169" name="Group 53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72" name="Group 54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78" name="AutoShape 55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79" name="AutoShape 56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80" name="AutoShape 57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81" name="AutoShape 58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73" name="Group 59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74" name="AutoShape 60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75" name="AutoShape 61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76" name="AutoShape 62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77" name="AutoShape 63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170" name="Arc 64"/>
            <p:cNvSpPr/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171" name="Picture 65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2" name="Group 66"/>
          <p:cNvGrpSpPr/>
          <p:nvPr/>
        </p:nvGrpSpPr>
        <p:grpSpPr bwMode="auto">
          <a:xfrm rot="4976862" flipH="1">
            <a:off x="4528605" y="3623654"/>
            <a:ext cx="323850" cy="311150"/>
            <a:chOff x="1944" y="1111"/>
            <a:chExt cx="204" cy="196"/>
          </a:xfrm>
        </p:grpSpPr>
        <p:pic>
          <p:nvPicPr>
            <p:cNvPr id="183" name="Picture 67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" name="Oval 68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185" name="Group 69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88" name="Group 70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94" name="AutoShape 7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5" name="AutoShape 7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6" name="AutoShape 7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7" name="AutoShape 7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89" name="Group 75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90" name="AutoShape 7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1" name="AutoShape 7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2" name="AutoShape 7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93" name="AutoShape 7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186" name="Arc 80"/>
            <p:cNvSpPr/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187" name="Picture 81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8" name="Group 82"/>
          <p:cNvGrpSpPr/>
          <p:nvPr/>
        </p:nvGrpSpPr>
        <p:grpSpPr bwMode="auto">
          <a:xfrm rot="4976862" flipH="1">
            <a:off x="4023194" y="4819148"/>
            <a:ext cx="323850" cy="311150"/>
            <a:chOff x="1944" y="1111"/>
            <a:chExt cx="204" cy="196"/>
          </a:xfrm>
        </p:grpSpPr>
        <p:pic>
          <p:nvPicPr>
            <p:cNvPr id="199" name="Picture 83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0" name="Oval 84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201" name="Group 85"/>
            <p:cNvGrpSpPr/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204" name="Group 86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10" name="AutoShape 87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11" name="AutoShape 88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12" name="AutoShape 89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13" name="AutoShape 90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205" name="Group 91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06" name="AutoShape 92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07" name="AutoShape 93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08" name="AutoShape 94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09" name="AutoShape 95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202" name="Arc 96"/>
            <p:cNvSpPr/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pic>
          <p:nvPicPr>
            <p:cNvPr id="203" name="Picture 97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+mn-ea"/>
              </a:rPr>
              <a:t>工作内容回顾</a:t>
            </a:r>
            <a:endParaRPr lang="zh-CN" altLang="en-US" b="1" dirty="0"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06705" y="883285"/>
            <a:ext cx="11157585" cy="138366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对可视化工具进行版本管理，编写和完善功能设计和完善接口设计文档，并按照技术预研计划，逐步实现相关功能。</a:t>
            </a:r>
            <a:endParaRPr lang="zh-CN" altLang="en-US" sz="1400" dirty="0" smtClean="0">
              <a:solidFill>
                <a:schemeClr val="tx1"/>
              </a:solidFill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可视化工具与黄埔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邮件</a:t>
            </a: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、黄埔话单、天津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邮件</a:t>
            </a: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沈阳</a:t>
            </a: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邮件、大连鹰眼、社交媒体分析等项目的对接工作以及</a:t>
            </a:r>
            <a:r>
              <a:rPr lang="zh-CN" altLang="en-US" sz="1400" dirty="0">
                <a:solidFill>
                  <a:schemeClr val="tx1"/>
                </a:solidFill>
                <a:sym typeface="+mn-ea"/>
              </a:rPr>
              <a:t>相关</a:t>
            </a:r>
            <a:r>
              <a:rPr lang="zh-CN" altLang="en-US" sz="1400" dirty="0" smtClean="0">
                <a:solidFill>
                  <a:schemeClr val="tx1"/>
                </a:solidFill>
                <a:sym typeface="+mn-ea"/>
              </a:rPr>
              <a:t>业务功能实现。</a:t>
            </a:r>
            <a:endParaRPr lang="zh-CN" altLang="en-US" sz="1400" dirty="0" smtClean="0">
              <a:solidFill>
                <a:schemeClr val="tx1"/>
              </a:solidFill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在可视化与项目对接的过程中，优化和完善既有功能，并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分析和总结项目需求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，提炼出新的功能，整合进可视化工具中。</a:t>
            </a:r>
            <a:endParaRPr lang="zh-CN" altLang="en-US" sz="1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05435" y="3238184"/>
            <a:ext cx="11158220" cy="106711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功能展开技术预研，学习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OpenLayers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的基础知识，实现常用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功能，为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工具的封装做准备。</a:t>
            </a:r>
            <a:endParaRPr lang="zh-CN" altLang="en-US" sz="1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参与四川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GIS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二期的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开发、与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采集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人员对接、导入数据等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工作。</a:t>
            </a:r>
            <a:endParaRPr lang="zh-CN" altLang="en-US" sz="1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05435" y="2381251"/>
            <a:ext cx="11156950" cy="68579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Echarts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等技术，</a:t>
            </a: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参与数据资源地图项目以及海外利益分析项目的设计和开发工作。</a:t>
            </a:r>
            <a:endParaRPr lang="zh-CN" altLang="en-US" sz="1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05435" y="4467860"/>
            <a:ext cx="11158220" cy="142811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负责可视化小组成员的日报审批和相关工作分配，培养新人。</a:t>
            </a:r>
            <a:endParaRPr lang="zh-CN" sz="14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参与部分项目的管理工作，主要是编制进度计划，监督完成状况，帮助解决问题</a:t>
            </a:r>
            <a:r>
              <a:rPr lang="zh-CN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。</a:t>
            </a:r>
            <a:endParaRPr lang="en-US" altLang="zh-CN" sz="14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zh-CN" sz="14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其他琐碎工作</a:t>
            </a:r>
            <a:r>
              <a:rPr lang="zh-CN" altLang="zh-CN" sz="14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。</a:t>
            </a:r>
            <a:endParaRPr lang="zh-CN" altLang="zh-CN" sz="1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ym typeface="+mn-ea"/>
              </a:rPr>
              <a:t>重点工作进展状况</a:t>
            </a:r>
            <a:endParaRPr lang="zh-CN" altLang="en-US" b="1" dirty="0">
              <a:sym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513715" y="2062480"/>
            <a:ext cx="2604135" cy="2519045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可视化工具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825875" y="883285"/>
            <a:ext cx="2081530" cy="10033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与具体项目对接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905885" y="4895850"/>
            <a:ext cx="2000250" cy="9709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完善工具管理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886835" y="2242820"/>
            <a:ext cx="2019300" cy="96583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优化既有功能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886835" y="3508375"/>
            <a:ext cx="2019300" cy="9740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增加新功能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6823075" y="883285"/>
            <a:ext cx="3367405" cy="4000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在各项目中嵌入可视化，实现可视化通用功能。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6823074" y="1439188"/>
            <a:ext cx="3714752" cy="4476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根据具体需求，实现与需求紧密关联的可视化功能。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6687481" y="4581404"/>
            <a:ext cx="4849452" cy="6669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对可视化工具进行了版本管理，最新版本维护至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1.1.1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，并添加版本履历文档，对每一次版本更新的内容进行详细说明。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6655096" y="5518759"/>
            <a:ext cx="4985257" cy="69532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编写功能设计策划文档，方便功能研发计划编制，以及让产品人员更易于熟悉可视化的功能构成和使用方式；逐步完善接口设计文档，便于与项目中的业务功能对接。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6746536" y="2301866"/>
            <a:ext cx="4731760" cy="84743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根据可视化在项目中的实际使用效果，修改可视化工具的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bug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，优化部分已有功能，例如布局切换、路径分析、平行链接以及撤销恢复操作等功能。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6746240" y="3609975"/>
            <a:ext cx="4914265" cy="7715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根据功能研发计划和实际项目需要，增加了新功能，例如环形右键菜单、环形树布局、自动寻位、自定义画板等功能。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>
            <a:stCxn id="5" idx="0"/>
            <a:endCxn id="6" idx="1"/>
          </p:cNvCxnSpPr>
          <p:nvPr/>
        </p:nvCxnSpPr>
        <p:spPr>
          <a:xfrm rot="16200000">
            <a:off x="2482215" y="718820"/>
            <a:ext cx="677545" cy="2009775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4"/>
            <a:endCxn id="8" idx="1"/>
          </p:cNvCxnSpPr>
          <p:nvPr/>
        </p:nvCxnSpPr>
        <p:spPr>
          <a:xfrm rot="5400000" flipV="1">
            <a:off x="2460943" y="3936683"/>
            <a:ext cx="800100" cy="2089785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6"/>
            <a:endCxn id="9" idx="1"/>
          </p:cNvCxnSpPr>
          <p:nvPr/>
        </p:nvCxnSpPr>
        <p:spPr>
          <a:xfrm flipV="1">
            <a:off x="3117850" y="2726055"/>
            <a:ext cx="768985" cy="596265"/>
          </a:xfrm>
          <a:prstGeom prst="bentConnector3">
            <a:avLst>
              <a:gd name="adj1" fmla="val 50041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6"/>
            <a:endCxn id="10" idx="1"/>
          </p:cNvCxnSpPr>
          <p:nvPr/>
        </p:nvCxnSpPr>
        <p:spPr>
          <a:xfrm>
            <a:off x="3117850" y="3322320"/>
            <a:ext cx="768985" cy="673100"/>
          </a:xfrm>
          <a:prstGeom prst="bentConnector3">
            <a:avLst>
              <a:gd name="adj1" fmla="val 50041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3"/>
            <a:endCxn id="11" idx="1"/>
          </p:cNvCxnSpPr>
          <p:nvPr/>
        </p:nvCxnSpPr>
        <p:spPr>
          <a:xfrm flipV="1">
            <a:off x="5907405" y="1083310"/>
            <a:ext cx="915670" cy="301625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6" idx="3"/>
            <a:endCxn id="12" idx="1"/>
          </p:cNvCxnSpPr>
          <p:nvPr/>
        </p:nvCxnSpPr>
        <p:spPr>
          <a:xfrm>
            <a:off x="5907405" y="1384935"/>
            <a:ext cx="915670" cy="27813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8" idx="3"/>
            <a:endCxn id="13" idx="1"/>
          </p:cNvCxnSpPr>
          <p:nvPr/>
        </p:nvCxnSpPr>
        <p:spPr>
          <a:xfrm flipV="1">
            <a:off x="5906135" y="4914938"/>
            <a:ext cx="781050" cy="466725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8" idx="3"/>
            <a:endCxn id="14" idx="1"/>
          </p:cNvCxnSpPr>
          <p:nvPr/>
        </p:nvCxnSpPr>
        <p:spPr>
          <a:xfrm>
            <a:off x="5906135" y="5381663"/>
            <a:ext cx="748665" cy="48514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9" idx="3"/>
            <a:endCxn id="17" idx="1"/>
          </p:cNvCxnSpPr>
          <p:nvPr/>
        </p:nvCxnSpPr>
        <p:spPr>
          <a:xfrm>
            <a:off x="5906135" y="2726257"/>
            <a:ext cx="840105" cy="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0" idx="3"/>
            <a:endCxn id="18" idx="1"/>
          </p:cNvCxnSpPr>
          <p:nvPr/>
        </p:nvCxnSpPr>
        <p:spPr>
          <a:xfrm>
            <a:off x="5906045" y="3995420"/>
            <a:ext cx="840105" cy="635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+mn-ea"/>
              </a:rPr>
              <a:t>工作不足和根本原因分析</a:t>
            </a:r>
            <a:endParaRPr lang="zh-CN" altLang="en-US" b="1" dirty="0"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103880" y="1223010"/>
            <a:ext cx="1951990" cy="771525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6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与项目对接速度有待提升</a:t>
            </a:r>
            <a:endParaRPr lang="zh-CN" altLang="en-US" sz="16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070225" y="3494405"/>
            <a:ext cx="1884680" cy="72898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6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通用能力有待完善</a:t>
            </a:r>
            <a:endParaRPr lang="zh-CN" altLang="en-US" sz="16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25" name="直接箭头连接符 24"/>
          <p:cNvCxnSpPr>
            <a:stCxn id="4" idx="6"/>
            <a:endCxn id="9" idx="1"/>
          </p:cNvCxnSpPr>
          <p:nvPr/>
        </p:nvCxnSpPr>
        <p:spPr>
          <a:xfrm flipV="1">
            <a:off x="2349500" y="1609090"/>
            <a:ext cx="754380" cy="2249805"/>
          </a:xfrm>
          <a:prstGeom prst="bentConnector3">
            <a:avLst>
              <a:gd name="adj1" fmla="val 50000"/>
            </a:avLst>
          </a:prstGeom>
          <a:solidFill>
            <a:srgbClr val="FFC000"/>
          </a:solidFill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  <a:endCxn id="10" idx="1"/>
          </p:cNvCxnSpPr>
          <p:nvPr/>
        </p:nvCxnSpPr>
        <p:spPr>
          <a:xfrm>
            <a:off x="2349500" y="3858895"/>
            <a:ext cx="720725" cy="3175"/>
          </a:xfrm>
          <a:prstGeom prst="bentConnector2">
            <a:avLst/>
          </a:prstGeom>
          <a:solidFill>
            <a:srgbClr val="FFC000"/>
          </a:solidFill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 bwMode="auto">
          <a:xfrm>
            <a:off x="497205" y="2992120"/>
            <a:ext cx="1852295" cy="1732915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可视化工具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070225" y="5462905"/>
            <a:ext cx="1951990" cy="762635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6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与业务配合使用能力有待提高</a:t>
            </a:r>
            <a:endParaRPr lang="zh-CN" altLang="en-US" sz="16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5" name="直接箭头连接符 27"/>
          <p:cNvCxnSpPr>
            <a:stCxn id="4" idx="6"/>
            <a:endCxn id="7" idx="1"/>
          </p:cNvCxnSpPr>
          <p:nvPr/>
        </p:nvCxnSpPr>
        <p:spPr>
          <a:xfrm>
            <a:off x="2349500" y="3858895"/>
            <a:ext cx="720725" cy="1985645"/>
          </a:xfrm>
          <a:prstGeom prst="bentConnector3">
            <a:avLst>
              <a:gd name="adj1" fmla="val 50044"/>
            </a:avLst>
          </a:prstGeom>
          <a:solidFill>
            <a:srgbClr val="FFC000"/>
          </a:solidFill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 bwMode="auto">
          <a:xfrm>
            <a:off x="5530850" y="725805"/>
            <a:ext cx="1217295" cy="36322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页面样式冲突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5531485" y="1223010"/>
            <a:ext cx="1444625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工具引入过程复杂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5531485" y="1699260"/>
            <a:ext cx="1217930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缺乏使用手册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7367905" y="725805"/>
            <a:ext cx="1842135" cy="36322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缺乏独立的样式设计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5530850" y="2658110"/>
            <a:ext cx="1837055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部分功能使用效果不佳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5530850" y="3188973"/>
            <a:ext cx="1577975" cy="30543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高级分析能力不足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5531485" y="3691255"/>
            <a:ext cx="1217295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性能有待提升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5530215" y="4223385"/>
            <a:ext cx="1444625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布局能力有待增强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5530215" y="6006465"/>
            <a:ext cx="2127250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可视化数据封装容易出问题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5531485" y="5351780"/>
            <a:ext cx="1757680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工具可扩展性待提升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5531485" y="4781550"/>
            <a:ext cx="2391410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与其他前端组件的结合能力不足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36" name="直接箭头连接符 24"/>
          <p:cNvCxnSpPr>
            <a:stCxn id="9" idx="3"/>
            <a:endCxn id="16" idx="1"/>
          </p:cNvCxnSpPr>
          <p:nvPr/>
        </p:nvCxnSpPr>
        <p:spPr>
          <a:xfrm flipV="1">
            <a:off x="5055870" y="907415"/>
            <a:ext cx="474980" cy="701675"/>
          </a:xfrm>
          <a:prstGeom prst="bentConnector3">
            <a:avLst>
              <a:gd name="adj1" fmla="val 50000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24"/>
          <p:cNvCxnSpPr>
            <a:stCxn id="9" idx="3"/>
            <a:endCxn id="20" idx="1"/>
          </p:cNvCxnSpPr>
          <p:nvPr/>
        </p:nvCxnSpPr>
        <p:spPr>
          <a:xfrm flipV="1">
            <a:off x="5055870" y="1390015"/>
            <a:ext cx="475615" cy="219075"/>
          </a:xfrm>
          <a:prstGeom prst="bentConnector3">
            <a:avLst>
              <a:gd name="adj1" fmla="val 50067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24"/>
          <p:cNvCxnSpPr>
            <a:stCxn id="9" idx="3"/>
            <a:endCxn id="21" idx="1"/>
          </p:cNvCxnSpPr>
          <p:nvPr/>
        </p:nvCxnSpPr>
        <p:spPr>
          <a:xfrm>
            <a:off x="5055870" y="1609090"/>
            <a:ext cx="475615" cy="257175"/>
          </a:xfrm>
          <a:prstGeom prst="bentConnector3">
            <a:avLst>
              <a:gd name="adj1" fmla="val 50067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24"/>
          <p:cNvCxnSpPr>
            <a:stCxn id="10" idx="3"/>
            <a:endCxn id="26" idx="1"/>
          </p:cNvCxnSpPr>
          <p:nvPr/>
        </p:nvCxnSpPr>
        <p:spPr>
          <a:xfrm flipV="1">
            <a:off x="4954905" y="2825115"/>
            <a:ext cx="575945" cy="1033780"/>
          </a:xfrm>
          <a:prstGeom prst="bentConnector3">
            <a:avLst>
              <a:gd name="adj1" fmla="val 50055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4"/>
          <p:cNvCxnSpPr>
            <a:stCxn id="10" idx="3"/>
            <a:endCxn id="27" idx="1"/>
          </p:cNvCxnSpPr>
          <p:nvPr/>
        </p:nvCxnSpPr>
        <p:spPr>
          <a:xfrm flipV="1">
            <a:off x="4954905" y="3342005"/>
            <a:ext cx="575945" cy="516890"/>
          </a:xfrm>
          <a:prstGeom prst="bentConnector3">
            <a:avLst>
              <a:gd name="adj1" fmla="val 50055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24"/>
          <p:cNvCxnSpPr>
            <a:stCxn id="10" idx="3"/>
            <a:endCxn id="29" idx="1"/>
          </p:cNvCxnSpPr>
          <p:nvPr/>
        </p:nvCxnSpPr>
        <p:spPr>
          <a:xfrm flipV="1">
            <a:off x="4954905" y="3858260"/>
            <a:ext cx="576580" cy="635"/>
          </a:xfrm>
          <a:prstGeom prst="bentConnector3">
            <a:avLst>
              <a:gd name="adj1" fmla="val 50000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4"/>
          <p:cNvCxnSpPr>
            <a:stCxn id="10" idx="3"/>
            <a:endCxn id="31" idx="1"/>
          </p:cNvCxnSpPr>
          <p:nvPr/>
        </p:nvCxnSpPr>
        <p:spPr>
          <a:xfrm>
            <a:off x="4954905" y="3858895"/>
            <a:ext cx="575310" cy="531495"/>
          </a:xfrm>
          <a:prstGeom prst="bentConnector3">
            <a:avLst>
              <a:gd name="adj1" fmla="val 50000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24"/>
          <p:cNvCxnSpPr>
            <a:stCxn id="10" idx="3"/>
            <a:endCxn id="35" idx="1"/>
          </p:cNvCxnSpPr>
          <p:nvPr/>
        </p:nvCxnSpPr>
        <p:spPr>
          <a:xfrm>
            <a:off x="4954905" y="3858895"/>
            <a:ext cx="576580" cy="1089660"/>
          </a:xfrm>
          <a:prstGeom prst="bentConnector3">
            <a:avLst>
              <a:gd name="adj1" fmla="val 50000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24"/>
          <p:cNvCxnSpPr>
            <a:stCxn id="7" idx="3"/>
            <a:endCxn id="32" idx="1"/>
          </p:cNvCxnSpPr>
          <p:nvPr/>
        </p:nvCxnSpPr>
        <p:spPr>
          <a:xfrm>
            <a:off x="5022215" y="5844540"/>
            <a:ext cx="508000" cy="328930"/>
          </a:xfrm>
          <a:prstGeom prst="bentConnector3">
            <a:avLst>
              <a:gd name="adj1" fmla="val 50000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4"/>
          <p:cNvCxnSpPr>
            <a:stCxn id="7" idx="3"/>
            <a:endCxn id="33" idx="1"/>
          </p:cNvCxnSpPr>
          <p:nvPr/>
        </p:nvCxnSpPr>
        <p:spPr>
          <a:xfrm flipV="1">
            <a:off x="5022215" y="5518785"/>
            <a:ext cx="509270" cy="325755"/>
          </a:xfrm>
          <a:prstGeom prst="bentConnector3">
            <a:avLst>
              <a:gd name="adj1" fmla="val 50000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24"/>
          <p:cNvCxnSpPr>
            <a:stCxn id="16" idx="3"/>
            <a:endCxn id="23" idx="1"/>
          </p:cNvCxnSpPr>
          <p:nvPr/>
        </p:nvCxnSpPr>
        <p:spPr>
          <a:xfrm>
            <a:off x="6748145" y="907415"/>
            <a:ext cx="619760" cy="3175"/>
          </a:xfrm>
          <a:prstGeom prst="bentConnector2">
            <a:avLst/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10968355" y="683260"/>
            <a:ext cx="706120" cy="14135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管理问题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0968355" y="2722880"/>
            <a:ext cx="706120" cy="14135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设计问题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0968355" y="4867910"/>
            <a:ext cx="706120" cy="14135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技术问题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58" name="直接箭头连接符 57"/>
          <p:cNvCxnSpPr>
            <a:stCxn id="23" idx="3"/>
            <a:endCxn id="56" idx="1"/>
          </p:cNvCxnSpPr>
          <p:nvPr/>
        </p:nvCxnSpPr>
        <p:spPr>
          <a:xfrm>
            <a:off x="9210040" y="907415"/>
            <a:ext cx="1758315" cy="252222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0" idx="3"/>
            <a:endCxn id="56" idx="1"/>
          </p:cNvCxnSpPr>
          <p:nvPr/>
        </p:nvCxnSpPr>
        <p:spPr>
          <a:xfrm>
            <a:off x="6976110" y="1390015"/>
            <a:ext cx="3992245" cy="203962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6" idx="3"/>
            <a:endCxn id="56" idx="1"/>
          </p:cNvCxnSpPr>
          <p:nvPr/>
        </p:nvCxnSpPr>
        <p:spPr>
          <a:xfrm>
            <a:off x="7367905" y="2825115"/>
            <a:ext cx="3600450" cy="60452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6" idx="3"/>
            <a:endCxn id="57" idx="1"/>
          </p:cNvCxnSpPr>
          <p:nvPr/>
        </p:nvCxnSpPr>
        <p:spPr>
          <a:xfrm>
            <a:off x="7367905" y="2825115"/>
            <a:ext cx="3600450" cy="274955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7" idx="3"/>
            <a:endCxn id="56" idx="1"/>
          </p:cNvCxnSpPr>
          <p:nvPr/>
        </p:nvCxnSpPr>
        <p:spPr>
          <a:xfrm>
            <a:off x="7108825" y="3342005"/>
            <a:ext cx="3859530" cy="8763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7" idx="3"/>
            <a:endCxn id="57" idx="1"/>
          </p:cNvCxnSpPr>
          <p:nvPr/>
        </p:nvCxnSpPr>
        <p:spPr>
          <a:xfrm>
            <a:off x="7108825" y="3342005"/>
            <a:ext cx="3859530" cy="223266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29" idx="3"/>
            <a:endCxn id="56" idx="1"/>
          </p:cNvCxnSpPr>
          <p:nvPr/>
        </p:nvCxnSpPr>
        <p:spPr>
          <a:xfrm flipV="1">
            <a:off x="6748780" y="3429635"/>
            <a:ext cx="4219575" cy="428625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9" idx="3"/>
            <a:endCxn id="57" idx="1"/>
          </p:cNvCxnSpPr>
          <p:nvPr/>
        </p:nvCxnSpPr>
        <p:spPr>
          <a:xfrm>
            <a:off x="6748780" y="3858260"/>
            <a:ext cx="4219575" cy="1716405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1" idx="3"/>
            <a:endCxn id="57" idx="1"/>
          </p:cNvCxnSpPr>
          <p:nvPr/>
        </p:nvCxnSpPr>
        <p:spPr>
          <a:xfrm>
            <a:off x="6974840" y="4390390"/>
            <a:ext cx="3993515" cy="1184275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5" idx="3"/>
          </p:cNvCxnSpPr>
          <p:nvPr/>
        </p:nvCxnSpPr>
        <p:spPr>
          <a:xfrm flipV="1">
            <a:off x="7922895" y="3416935"/>
            <a:ext cx="2979420" cy="153162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75" idx="3"/>
            <a:endCxn id="56" idx="1"/>
          </p:cNvCxnSpPr>
          <p:nvPr/>
        </p:nvCxnSpPr>
        <p:spPr>
          <a:xfrm flipV="1">
            <a:off x="10062210" y="3429635"/>
            <a:ext cx="906145" cy="2743835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33" idx="3"/>
            <a:endCxn id="56" idx="1"/>
          </p:cNvCxnSpPr>
          <p:nvPr/>
        </p:nvCxnSpPr>
        <p:spPr>
          <a:xfrm flipV="1">
            <a:off x="7289165" y="3429635"/>
            <a:ext cx="3679190" cy="208915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1" idx="3"/>
            <a:endCxn id="55" idx="1"/>
          </p:cNvCxnSpPr>
          <p:nvPr/>
        </p:nvCxnSpPr>
        <p:spPr>
          <a:xfrm flipV="1">
            <a:off x="6749415" y="1390015"/>
            <a:ext cx="4218940" cy="47625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35" idx="3"/>
            <a:endCxn id="57" idx="1"/>
          </p:cNvCxnSpPr>
          <p:nvPr/>
        </p:nvCxnSpPr>
        <p:spPr>
          <a:xfrm>
            <a:off x="7922895" y="4948555"/>
            <a:ext cx="3045460" cy="626110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 bwMode="auto">
          <a:xfrm>
            <a:off x="5531485" y="2155825"/>
            <a:ext cx="1837055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对可视化成员培训不足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73" name="直接箭头连接符 24"/>
          <p:cNvCxnSpPr>
            <a:stCxn id="9" idx="3"/>
            <a:endCxn id="72" idx="1"/>
          </p:cNvCxnSpPr>
          <p:nvPr/>
        </p:nvCxnSpPr>
        <p:spPr>
          <a:xfrm>
            <a:off x="5055870" y="1609090"/>
            <a:ext cx="475615" cy="713740"/>
          </a:xfrm>
          <a:prstGeom prst="bentConnector3">
            <a:avLst>
              <a:gd name="adj1" fmla="val 50067"/>
            </a:avLst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2" idx="3"/>
            <a:endCxn id="55" idx="1"/>
          </p:cNvCxnSpPr>
          <p:nvPr/>
        </p:nvCxnSpPr>
        <p:spPr>
          <a:xfrm flipV="1">
            <a:off x="7368540" y="1390015"/>
            <a:ext cx="3599815" cy="932815"/>
          </a:xfrm>
          <a:prstGeom prst="straightConnector1">
            <a:avLst/>
          </a:prstGeom>
          <a:ln w="2857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 bwMode="auto">
          <a:xfrm>
            <a:off x="8038465" y="6006465"/>
            <a:ext cx="2023745" cy="334010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缺乏通用的数据封装方式</a:t>
            </a:r>
            <a:endParaRPr lang="zh-CN" altLang="en-US" sz="1200" dirty="0" smtClean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76" name="直接箭头连接符 24"/>
          <p:cNvCxnSpPr>
            <a:stCxn id="32" idx="3"/>
            <a:endCxn id="75" idx="1"/>
          </p:cNvCxnSpPr>
          <p:nvPr/>
        </p:nvCxnSpPr>
        <p:spPr>
          <a:xfrm>
            <a:off x="7657465" y="6173470"/>
            <a:ext cx="381000" cy="3175"/>
          </a:xfrm>
          <a:prstGeom prst="bentConnector2">
            <a:avLst/>
          </a:prstGeom>
          <a:solidFill>
            <a:srgbClr val="FFC000"/>
          </a:solidFill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年工作总体情况分析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+mn-ea"/>
              </a:rPr>
              <a:t>改进分析</a:t>
            </a:r>
            <a:endParaRPr lang="zh-CN" altLang="en-US" b="1" dirty="0"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04390" y="1962150"/>
            <a:ext cx="1971040" cy="126047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indent="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尽快解决设计问题</a:t>
            </a:r>
            <a:endParaRPr lang="zh-CN" altLang="en-US" sz="1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096385" y="2664460"/>
            <a:ext cx="1971040" cy="126047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indent="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共同解决技术问题</a:t>
            </a:r>
            <a:endParaRPr lang="zh-CN" altLang="en-US" sz="1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067425" y="3368675"/>
            <a:ext cx="1971040" cy="126047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indent="0" fontAlgn="auto">
              <a:lnSpc>
                <a:spcPct val="15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lang="zh-CN" altLang="en-US" sz="1400" dirty="0" smtClean="0">
                <a:solidFill>
                  <a:schemeClr val="tx1"/>
                </a:solidFill>
                <a:ea typeface="宋体" panose="02010600030101010101" pitchFamily="2" charset="-122"/>
              </a:rPr>
              <a:t>定期培训对接问题</a:t>
            </a:r>
            <a:endParaRPr lang="zh-CN" altLang="en-US" sz="1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</a:t>
            </a:r>
            <a:r>
              <a:rPr lang="zh-CN" altLang="en-US" dirty="0"/>
              <a:t>能力和收获分析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70659" y="1745673"/>
            <a:ext cx="66598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重点描述个人各方面能力的收获、不足和改进措施等分析，</a:t>
            </a:r>
            <a:r>
              <a:rPr lang="en-US" altLang="zh-CN" dirty="0" smtClean="0"/>
              <a:t>1-2</a:t>
            </a:r>
            <a:r>
              <a:rPr lang="zh-CN" altLang="en-US" dirty="0" smtClean="0"/>
              <a:t>页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</a:t>
            </a:r>
            <a:r>
              <a:rPr lang="zh-CN" altLang="en-US" dirty="0"/>
              <a:t>能力和收获分析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6705" y="530860"/>
            <a:ext cx="59543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ym typeface="+mn-ea"/>
              </a:rPr>
              <a:t>能力和收获</a:t>
            </a:r>
            <a:endParaRPr lang="zh-CN" altLang="en-US" b="1" dirty="0">
              <a:sym typeface="+mn-ea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1622425" y="883285"/>
          <a:ext cx="9064625" cy="554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1E760-ECB3-4197-9FBC-1D87FC5C6A28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/>
              <a:t>年工作规划和个人目标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5966" y="2232561"/>
            <a:ext cx="117301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重点描述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对个人和团队的工作规划，包括管理方面； 以及个人能力方面希望达成的目标，包括岗位方向等，</a:t>
            </a:r>
            <a:r>
              <a:rPr lang="en-US" altLang="zh-CN" dirty="0" smtClean="0"/>
              <a:t>2-5</a:t>
            </a:r>
            <a:r>
              <a:rPr lang="zh-CN" altLang="en-US" dirty="0" smtClean="0"/>
              <a:t>页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内容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0" scaled="0"/>
        </a:gradFill>
        <a:scene3d>
          <a:camera prst="orthographicFront"/>
          <a:lightRig rig="threePt" dir="t"/>
        </a:scene3d>
        <a:sp3d>
          <a:bevelT/>
          <a:bevelB w="165100" prst="coolSlant"/>
        </a:sp3d>
      </a:spPr>
      <a:bodyPr rtlCol="0" anchor="ctr"/>
      <a:lstStyle>
        <a:defPPr algn="ctr" eaLnBrk="1" hangingPunct="1">
          <a:spcBef>
            <a:spcPct val="0"/>
          </a:spcBef>
          <a:buClr>
            <a:schemeClr val="accent2"/>
          </a:buClr>
          <a:buFont typeface="Wingdings" panose="05000000000000000000" pitchFamily="2" charset="2"/>
          <a:buNone/>
          <a:defRPr lang="zh-CN" altLang="en-US" dirty="0" smtClean="0">
            <a:solidFill>
              <a:schemeClr val="tx1"/>
            </a:solidFill>
            <a:ea typeface="宋体" panose="02010600030101010101" pitchFamily="2" charset="-122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1227</Words>
  <Application>WPS 演示</Application>
  <PresentationFormat>自定义</PresentationFormat>
  <Paragraphs>149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Arial</vt:lpstr>
      <vt:lpstr>微软雅黑</vt:lpstr>
      <vt:lpstr>Wingdings</vt:lpstr>
      <vt:lpstr>Calibri Light</vt:lpstr>
      <vt:lpstr>Calibri</vt:lpstr>
      <vt:lpstr>Arial Unicode MS</vt:lpstr>
      <vt:lpstr>MS PGothic</vt:lpstr>
      <vt:lpstr>内容slide</vt:lpstr>
      <vt:lpstr>2018年度年终总结汇报 </vt:lpstr>
      <vt:lpstr>2018年总结目录 </vt:lpstr>
      <vt:lpstr>2018年工作总体情况分析</vt:lpstr>
      <vt:lpstr>2018年工作总体情况分析</vt:lpstr>
      <vt:lpstr>2018年工作总体情况分析</vt:lpstr>
      <vt:lpstr>2018年工作总体情况分析</vt:lpstr>
      <vt:lpstr>个人能力和收获分析 </vt:lpstr>
      <vt:lpstr>个人能力和收获分析 </vt:lpstr>
      <vt:lpstr>2019年工作规划和个人目标 </vt:lpstr>
      <vt:lpstr>对公司或团队的建议及期望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雅麻桑</cp:lastModifiedBy>
  <cp:revision>1933</cp:revision>
  <dcterms:created xsi:type="dcterms:W3CDTF">2014-08-31T10:13:00Z</dcterms:created>
  <dcterms:modified xsi:type="dcterms:W3CDTF">2019-01-03T17:40:37Z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2052-11.1.0.8370</vt:lpwstr>
  </property>
</Properties>
</file>