
<file path=[Content_Types].xml><?xml version="1.0" encoding="utf-8"?>
<Types xmlns="http://schemas.openxmlformats.org/package/2006/content-types">
  <Default Extension="jpeg" ContentType="image/jpeg"/>
  <Default Extension="gif" ContentType="image/gif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15"/>
  </p:handoutMasterIdLst>
  <p:sldIdLst>
    <p:sldId id="307" r:id="rId3"/>
    <p:sldId id="552" r:id="rId5"/>
    <p:sldId id="601" r:id="rId6"/>
    <p:sldId id="709" r:id="rId7"/>
    <p:sldId id="716" r:id="rId8"/>
    <p:sldId id="705" r:id="rId9"/>
    <p:sldId id="708" r:id="rId10"/>
    <p:sldId id="700" r:id="rId11"/>
    <p:sldId id="701" r:id="rId12"/>
    <p:sldId id="657" r:id="rId13"/>
    <p:sldId id="280" r:id="rId14"/>
  </p:sldIdLst>
  <p:sldSz cx="12204700" cy="6859270"/>
  <p:notesSz cx="6858000" cy="9144000"/>
  <p:defaultTextStyle>
    <a:defPPr>
      <a:defRPr lang="zh-CN"/>
    </a:defPPr>
    <a:lvl1pPr marL="0" algn="l" defTabSz="9144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5B9BD5"/>
    <a:srgbClr val="BF9000"/>
    <a:srgbClr val="E17E2B"/>
    <a:srgbClr val="82B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62" autoAdjust="0"/>
    <p:restoredTop sz="87918" autoAdjust="0"/>
  </p:normalViewPr>
  <p:slideViewPr>
    <p:cSldViewPr snapToGrid="0" showGuides="1">
      <p:cViewPr varScale="1">
        <p:scale>
          <a:sx n="100" d="100"/>
          <a:sy n="100" d="100"/>
        </p:scale>
        <p:origin x="-744" y="-30"/>
      </p:cViewPr>
      <p:guideLst>
        <p:guide orient="horz" pos="2160"/>
        <p:guide pos="384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910"/>
    </p:cViewPr>
  </p:sorterViewPr>
  <p:notesViewPr>
    <p:cSldViewPr snapToGrid="0">
      <p:cViewPr varScale="1">
        <p:scale>
          <a:sx n="88" d="100"/>
          <a:sy n="88" d="100"/>
        </p:scale>
        <p:origin x="-3858" y="-102"/>
      </p:cViewPr>
      <p:guideLst>
        <p:guide orient="horz" pos="2880"/>
        <p:guide pos="215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4C09C7-2CAF-4E20-897E-C57A4FC843B8}" type="doc">
      <dgm:prSet loTypeId="urn:microsoft.com/office/officeart/2005/8/layout/matrix2" loCatId="matrix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CBE67FA-591F-497B-A794-755358EE744F}">
      <dgm:prSet phldrT="[文本]"/>
      <dgm:spPr/>
      <dgm:t>
        <a:bodyPr/>
        <a:lstStyle/>
        <a:p>
          <a:r>
            <a:rPr lang="zh-CN" altLang="en-US" dirty="0" smtClean="0"/>
            <a:t>第一季度</a:t>
          </a:r>
          <a:endParaRPr lang="zh-CN" altLang="en-US" dirty="0"/>
        </a:p>
      </dgm:t>
    </dgm:pt>
    <dgm:pt modelId="{4648C3F9-B863-4346-B60D-337B0C6384F3}" cxnId="{6F8FEA3B-8E6D-413D-A562-BC61983AC0E4}" type="sibTrans">
      <dgm:prSet/>
      <dgm:spPr/>
      <dgm:t>
        <a:bodyPr/>
        <a:lstStyle/>
        <a:p>
          <a:endParaRPr lang="zh-CN" altLang="en-US"/>
        </a:p>
      </dgm:t>
    </dgm:pt>
    <dgm:pt modelId="{2329B793-A9CA-4128-BD01-DFDB5CCA1432}" cxnId="{6F8FEA3B-8E6D-413D-A562-BC61983AC0E4}" type="parTrans">
      <dgm:prSet/>
      <dgm:spPr/>
      <dgm:t>
        <a:bodyPr/>
        <a:lstStyle/>
        <a:p>
          <a:endParaRPr lang="zh-CN" altLang="en-US"/>
        </a:p>
      </dgm:t>
    </dgm:pt>
    <dgm:pt modelId="{41F7CFC9-CF9D-4A9E-A68D-3C089797EA8E}">
      <dgm:prSet phldrT="[文本]"/>
      <dgm:spPr/>
      <dgm:t>
        <a:bodyPr/>
        <a:lstStyle/>
        <a:p>
          <a:r>
            <a:rPr lang="zh-CN" altLang="en-US" dirty="0" smtClean="0"/>
            <a:t>第三季度</a:t>
          </a:r>
          <a:endParaRPr lang="zh-CN" altLang="en-US" dirty="0"/>
        </a:p>
      </dgm:t>
    </dgm:pt>
    <dgm:pt modelId="{6439BC3E-012E-478D-AAC5-2E3BABAB8A2E}" cxnId="{9F601A78-BB19-4B76-B431-4F8050BE5FFC}" type="sibTrans">
      <dgm:prSet/>
      <dgm:spPr/>
      <dgm:t>
        <a:bodyPr/>
        <a:lstStyle/>
        <a:p>
          <a:endParaRPr lang="zh-CN" altLang="en-US"/>
        </a:p>
      </dgm:t>
    </dgm:pt>
    <dgm:pt modelId="{6FA3A7DE-3457-4A9B-A4F5-C305DA38DB25}" cxnId="{9F601A78-BB19-4B76-B431-4F8050BE5FFC}" type="parTrans">
      <dgm:prSet/>
      <dgm:spPr/>
      <dgm:t>
        <a:bodyPr/>
        <a:lstStyle/>
        <a:p>
          <a:endParaRPr lang="zh-CN" altLang="en-US"/>
        </a:p>
      </dgm:t>
    </dgm:pt>
    <dgm:pt modelId="{CE5741A0-8A6C-4715-AA73-795BDD64260D}">
      <dgm:prSet phldrT="[文本]"/>
      <dgm:spPr/>
      <dgm:t>
        <a:bodyPr/>
        <a:lstStyle/>
        <a:p>
          <a:r>
            <a:rPr lang="zh-CN" altLang="en-US" dirty="0" smtClean="0"/>
            <a:t>第四季度</a:t>
          </a:r>
          <a:endParaRPr lang="zh-CN" altLang="en-US" dirty="0"/>
        </a:p>
      </dgm:t>
    </dgm:pt>
    <dgm:pt modelId="{231B92A6-DEBA-4D38-8C3B-028D417F5BDA}" cxnId="{2B00BA60-5C04-437A-B237-824B9C5FC8C9}" type="sibTrans">
      <dgm:prSet/>
      <dgm:spPr/>
      <dgm:t>
        <a:bodyPr/>
        <a:lstStyle/>
        <a:p>
          <a:endParaRPr lang="zh-CN" altLang="en-US"/>
        </a:p>
      </dgm:t>
    </dgm:pt>
    <dgm:pt modelId="{92CBFC35-6EF7-42D9-9B78-AA4FF04EDE96}" cxnId="{2B00BA60-5C04-437A-B237-824B9C5FC8C9}" type="parTrans">
      <dgm:prSet/>
      <dgm:spPr/>
      <dgm:t>
        <a:bodyPr/>
        <a:lstStyle/>
        <a:p>
          <a:endParaRPr lang="zh-CN" altLang="en-US"/>
        </a:p>
      </dgm:t>
    </dgm:pt>
    <dgm:pt modelId="{B6F2BD00-528A-4048-9DF7-7FFB8F8AA889}">
      <dgm:prSet phldrT="[文本]"/>
      <dgm:spPr/>
      <dgm:t>
        <a:bodyPr/>
        <a:lstStyle/>
        <a:p>
          <a:r>
            <a:rPr lang="zh-CN" altLang="en-US" dirty="0" smtClean="0"/>
            <a:t>第二季度</a:t>
          </a:r>
          <a:endParaRPr lang="zh-CN" altLang="en-US" dirty="0"/>
        </a:p>
      </dgm:t>
    </dgm:pt>
    <dgm:pt modelId="{3AD121DF-FB84-409A-BECA-0ABD28CB2696}" cxnId="{07884F16-32D3-4A84-81D3-7D5D8742EE2D}" type="sibTrans">
      <dgm:prSet/>
      <dgm:spPr/>
      <dgm:t>
        <a:bodyPr/>
        <a:lstStyle/>
        <a:p>
          <a:endParaRPr lang="zh-CN" altLang="en-US"/>
        </a:p>
      </dgm:t>
    </dgm:pt>
    <dgm:pt modelId="{64145C1D-20D1-4FA2-A352-4A9C70E88CDF}" cxnId="{07884F16-32D3-4A84-81D3-7D5D8742EE2D}" type="parTrans">
      <dgm:prSet/>
      <dgm:spPr/>
      <dgm:t>
        <a:bodyPr/>
        <a:lstStyle/>
        <a:p>
          <a:endParaRPr lang="zh-CN" altLang="en-US"/>
        </a:p>
      </dgm:t>
    </dgm:pt>
    <dgm:pt modelId="{86D628A6-F4FD-415F-93C1-09C804F8BE82}" type="pres">
      <dgm:prSet presAssocID="{504C09C7-2CAF-4E20-897E-C57A4FC843B8}" presName="matrix" presStyleCnt="0">
        <dgm:presLayoutVars>
          <dgm:chMax val="1"/>
          <dgm:dir/>
          <dgm:resizeHandles val="exact"/>
        </dgm:presLayoutVars>
      </dgm:prSet>
      <dgm:spPr/>
    </dgm:pt>
    <dgm:pt modelId="{DF49EB61-8BBF-406F-870E-47E4FD66D67A}" type="pres">
      <dgm:prSet presAssocID="{504C09C7-2CAF-4E20-897E-C57A4FC843B8}" presName="axisShape" presStyleLbl="bgShp" presStyleIdx="0" presStyleCnt="1" custScaleX="209259"/>
      <dgm:spPr/>
    </dgm:pt>
    <dgm:pt modelId="{94210475-3A2D-4EB0-8264-6E8854A9D13A}" type="pres">
      <dgm:prSet presAssocID="{504C09C7-2CAF-4E20-897E-C57A4FC843B8}" presName="rect1" presStyleLbl="node1" presStyleIdx="0" presStyleCnt="4" custScaleX="67303" custScaleY="18654" custLinFactX="-67795" custLinFactNeighborX="-100000" custLinFactNeighborY="-5562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CD62E1-1471-429B-B0B7-F6DCB8C8E3BF}" type="pres">
      <dgm:prSet presAssocID="{504C09C7-2CAF-4E20-897E-C57A4FC843B8}" presName="rect2" presStyleLbl="node1" presStyleIdx="1" presStyleCnt="4" custScaleX="67303" custScaleY="18654" custLinFactX="68253" custLinFactNeighborX="100000" custLinFactNeighborY="-5562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940017-0910-4A0A-8709-659FBF258B09}" type="pres">
      <dgm:prSet presAssocID="{504C09C7-2CAF-4E20-897E-C57A4FC843B8}" presName="rect3" presStyleLbl="node1" presStyleIdx="2" presStyleCnt="4" custScaleX="67303" custScaleY="18654" custLinFactX="-67794" custLinFactNeighborX="-100000" custLinFactNeighborY="5470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01469A-5520-435C-8B75-422455B4BAFC}" type="pres">
      <dgm:prSet presAssocID="{504C09C7-2CAF-4E20-897E-C57A4FC843B8}" presName="rect4" presStyleLbl="node1" presStyleIdx="3" presStyleCnt="4" custScaleX="67303" custScaleY="18654" custLinFactX="68254" custLinFactNeighborX="100000" custLinFactNeighborY="54705">
        <dgm:presLayoutVars>
          <dgm:chMax val="0"/>
          <dgm:chPref val="0"/>
          <dgm:bulletEnabled val="1"/>
        </dgm:presLayoutVars>
      </dgm:prSet>
      <dgm:spPr/>
    </dgm:pt>
  </dgm:ptLst>
  <dgm:cxnLst>
    <dgm:cxn modelId="{8A179223-3F81-49CA-997E-2DEF0ECBA12A}" type="presOf" srcId="{CE5741A0-8A6C-4715-AA73-795BDD64260D}" destId="{8401469A-5520-435C-8B75-422455B4BAFC}" srcOrd="0" destOrd="0" presId="urn:microsoft.com/office/officeart/2005/8/layout/matrix2"/>
    <dgm:cxn modelId="{9F601A78-BB19-4B76-B431-4F8050BE5FFC}" srcId="{504C09C7-2CAF-4E20-897E-C57A4FC843B8}" destId="{41F7CFC9-CF9D-4A9E-A68D-3C089797EA8E}" srcOrd="2" destOrd="0" parTransId="{6FA3A7DE-3457-4A9B-A4F5-C305DA38DB25}" sibTransId="{6439BC3E-012E-478D-AAC5-2E3BABAB8A2E}"/>
    <dgm:cxn modelId="{A945B420-AD92-4C4D-A870-251CA34F7FB4}" type="presOf" srcId="{CCBE67FA-591F-497B-A794-755358EE744F}" destId="{94210475-3A2D-4EB0-8264-6E8854A9D13A}" srcOrd="0" destOrd="0" presId="urn:microsoft.com/office/officeart/2005/8/layout/matrix2"/>
    <dgm:cxn modelId="{07884F16-32D3-4A84-81D3-7D5D8742EE2D}" srcId="{504C09C7-2CAF-4E20-897E-C57A4FC843B8}" destId="{B6F2BD00-528A-4048-9DF7-7FFB8F8AA889}" srcOrd="1" destOrd="0" parTransId="{64145C1D-20D1-4FA2-A352-4A9C70E88CDF}" sibTransId="{3AD121DF-FB84-409A-BECA-0ABD28CB2696}"/>
    <dgm:cxn modelId="{75B6AF8E-DBE5-42EE-A88E-3BF6D462E0F0}" type="presOf" srcId="{504C09C7-2CAF-4E20-897E-C57A4FC843B8}" destId="{86D628A6-F4FD-415F-93C1-09C804F8BE82}" srcOrd="0" destOrd="0" presId="urn:microsoft.com/office/officeart/2005/8/layout/matrix2"/>
    <dgm:cxn modelId="{6F8FEA3B-8E6D-413D-A562-BC61983AC0E4}" srcId="{504C09C7-2CAF-4E20-897E-C57A4FC843B8}" destId="{CCBE67FA-591F-497B-A794-755358EE744F}" srcOrd="0" destOrd="0" parTransId="{2329B793-A9CA-4128-BD01-DFDB5CCA1432}" sibTransId="{4648C3F9-B863-4346-B60D-337B0C6384F3}"/>
    <dgm:cxn modelId="{28BAFA6D-81DF-4872-A388-65A5019DE9A3}" type="presOf" srcId="{B6F2BD00-528A-4048-9DF7-7FFB8F8AA889}" destId="{35CD62E1-1471-429B-B0B7-F6DCB8C8E3BF}" srcOrd="0" destOrd="0" presId="urn:microsoft.com/office/officeart/2005/8/layout/matrix2"/>
    <dgm:cxn modelId="{2B00BA60-5C04-437A-B237-824B9C5FC8C9}" srcId="{504C09C7-2CAF-4E20-897E-C57A4FC843B8}" destId="{CE5741A0-8A6C-4715-AA73-795BDD64260D}" srcOrd="3" destOrd="0" parTransId="{92CBFC35-6EF7-42D9-9B78-AA4FF04EDE96}" sibTransId="{231B92A6-DEBA-4D38-8C3B-028D417F5BDA}"/>
    <dgm:cxn modelId="{AD40B483-CB87-4B05-B58C-E8873FE27DAA}" type="presOf" srcId="{41F7CFC9-CF9D-4A9E-A68D-3C089797EA8E}" destId="{44940017-0910-4A0A-8709-659FBF258B09}" srcOrd="0" destOrd="0" presId="urn:microsoft.com/office/officeart/2005/8/layout/matrix2"/>
    <dgm:cxn modelId="{62FC5F38-ED60-45D8-96AD-935E41D8CADD}" type="presParOf" srcId="{86D628A6-F4FD-415F-93C1-09C804F8BE82}" destId="{DF49EB61-8BBF-406F-870E-47E4FD66D67A}" srcOrd="0" destOrd="0" presId="urn:microsoft.com/office/officeart/2005/8/layout/matrix2"/>
    <dgm:cxn modelId="{0BA320BD-92B6-4C93-A649-C11A748D349F}" type="presParOf" srcId="{86D628A6-F4FD-415F-93C1-09C804F8BE82}" destId="{94210475-3A2D-4EB0-8264-6E8854A9D13A}" srcOrd="1" destOrd="0" presId="urn:microsoft.com/office/officeart/2005/8/layout/matrix2"/>
    <dgm:cxn modelId="{ED63F51D-9BBD-46EC-92CA-AD01906626AD}" type="presParOf" srcId="{86D628A6-F4FD-415F-93C1-09C804F8BE82}" destId="{35CD62E1-1471-429B-B0B7-F6DCB8C8E3BF}" srcOrd="2" destOrd="0" presId="urn:microsoft.com/office/officeart/2005/8/layout/matrix2"/>
    <dgm:cxn modelId="{07580F47-0C53-4A7E-A48E-94D2DB06A089}" type="presParOf" srcId="{86D628A6-F4FD-415F-93C1-09C804F8BE82}" destId="{44940017-0910-4A0A-8709-659FBF258B09}" srcOrd="3" destOrd="0" presId="urn:microsoft.com/office/officeart/2005/8/layout/matrix2"/>
    <dgm:cxn modelId="{6E848673-80A6-44E2-8996-522A17DAB25D}" type="presParOf" srcId="{86D628A6-F4FD-415F-93C1-09C804F8BE82}" destId="{8401469A-5520-435C-8B75-422455B4BAFC}" srcOrd="4" destOrd="0" presId="urn:microsoft.com/office/officeart/2005/8/layout/matrix2"/>
  </dgm:cxnLst>
  <dgm:bg>
    <a:effectLst/>
  </dgm:bg>
  <dgm:whole>
    <a:effectLst/>
  </dgm:whole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49EB61-8BBF-406F-870E-47E4FD66D67A}">
      <dsp:nvSpPr>
        <dsp:cNvPr id="0" name=""/>
        <dsp:cNvSpPr/>
      </dsp:nvSpPr>
      <dsp:spPr>
        <a:xfrm>
          <a:off x="9521" y="0"/>
          <a:ext cx="10839457" cy="5179924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4210475-3A2D-4EB0-8264-6E8854A9D13A}">
      <dsp:nvSpPr>
        <dsp:cNvPr id="0" name=""/>
        <dsp:cNvSpPr/>
      </dsp:nvSpPr>
      <dsp:spPr>
        <a:xfrm>
          <a:off x="38057" y="26894"/>
          <a:ext cx="1394497" cy="38650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第一季度</a:t>
          </a:r>
          <a:endParaRPr lang="zh-CN" altLang="en-US" sz="1500" kern="1200" dirty="0"/>
        </a:p>
      </dsp:txBody>
      <dsp:txXfrm>
        <a:off x="56925" y="45762"/>
        <a:ext cx="1356761" cy="348769"/>
      </dsp:txXfrm>
    </dsp:sp>
    <dsp:sp modelId="{35CD62E1-1471-429B-B0B7-F6DCB8C8E3BF}">
      <dsp:nvSpPr>
        <dsp:cNvPr id="0" name=""/>
        <dsp:cNvSpPr/>
      </dsp:nvSpPr>
      <dsp:spPr>
        <a:xfrm>
          <a:off x="9435434" y="26894"/>
          <a:ext cx="1394497" cy="38650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第二季度</a:t>
          </a:r>
          <a:endParaRPr lang="zh-CN" altLang="en-US" sz="1500" kern="1200" dirty="0"/>
        </a:p>
      </dsp:txBody>
      <dsp:txXfrm>
        <a:off x="9454302" y="45762"/>
        <a:ext cx="1356761" cy="348769"/>
      </dsp:txXfrm>
    </dsp:sp>
    <dsp:sp modelId="{44940017-0910-4A0A-8709-659FBF258B09}">
      <dsp:nvSpPr>
        <dsp:cNvPr id="0" name=""/>
        <dsp:cNvSpPr/>
      </dsp:nvSpPr>
      <dsp:spPr>
        <a:xfrm>
          <a:off x="38078" y="4747483"/>
          <a:ext cx="1394497" cy="38650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第三季度</a:t>
          </a:r>
          <a:endParaRPr lang="zh-CN" altLang="en-US" sz="1500" kern="1200" dirty="0"/>
        </a:p>
      </dsp:txBody>
      <dsp:txXfrm>
        <a:off x="56946" y="4766351"/>
        <a:ext cx="1356761" cy="348769"/>
      </dsp:txXfrm>
    </dsp:sp>
    <dsp:sp modelId="{8401469A-5520-435C-8B75-422455B4BAFC}">
      <dsp:nvSpPr>
        <dsp:cNvPr id="0" name=""/>
        <dsp:cNvSpPr/>
      </dsp:nvSpPr>
      <dsp:spPr>
        <a:xfrm>
          <a:off x="9435455" y="4747462"/>
          <a:ext cx="1394497" cy="38650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第四季度</a:t>
          </a:r>
          <a:endParaRPr lang="zh-CN" altLang="en-US" sz="1500" kern="1200" dirty="0"/>
        </a:p>
      </dsp:txBody>
      <dsp:txXfrm>
        <a:off x="9454323" y="4766330"/>
        <a:ext cx="1356761" cy="3487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1A2014-96CE-4721-84C9-7D513E406897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E70F33-C8AA-45D1-A175-D96663199F28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4538BB-24BA-42B9-8147-243E70E4201C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20C424-C8B2-458D-BE4F-39DC7DBD7BA6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0C424-C8B2-458D-BE4F-39DC7DBD7BA6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0C424-C8B2-458D-BE4F-39DC7DBD7BA6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0C424-C8B2-458D-BE4F-39DC7DBD7BA6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0C424-C8B2-458D-BE4F-39DC7DBD7BA6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0C424-C8B2-458D-BE4F-39DC7DBD7BA6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0C424-C8B2-458D-BE4F-39DC7DBD7BA6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0C424-C8B2-458D-BE4F-39DC7DBD7BA6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3" descr="背景征信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" y="-17"/>
            <a:ext cx="12227453" cy="6860446"/>
          </a:xfrm>
          <a:prstGeom prst="rect">
            <a:avLst/>
          </a:prstGeom>
        </p:spPr>
      </p:pic>
      <p:pic>
        <p:nvPicPr>
          <p:cNvPr id="10" name="图片 9" descr="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79299" y="228392"/>
            <a:ext cx="2587206" cy="687851"/>
          </a:xfrm>
          <a:prstGeom prst="rect">
            <a:avLst/>
          </a:prstGeom>
        </p:spPr>
      </p:pic>
      <p:sp>
        <p:nvSpPr>
          <p:cNvPr id="14" name="タイトル 13"/>
          <p:cNvSpPr>
            <a:spLocks noGrp="1"/>
          </p:cNvSpPr>
          <p:nvPr>
            <p:ph type="title"/>
          </p:nvPr>
        </p:nvSpPr>
        <p:spPr>
          <a:xfrm>
            <a:off x="2866499" y="5055073"/>
            <a:ext cx="7339584" cy="1143265"/>
          </a:xfrm>
          <a:prstGeom prst="rect">
            <a:avLst/>
          </a:prstGeom>
        </p:spPr>
        <p:txBody>
          <a:bodyPr lIns="91444" tIns="45721" rIns="91444" bIns="45721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6235557"/>
            <a:ext cx="12204700" cy="620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4" tIns="45721" rIns="91444" bIns="45721" anchor="ctr"/>
          <a:lstStyle/>
          <a:p>
            <a:pPr algn="ctr">
              <a:defRPr/>
            </a:pPr>
            <a:endParaRPr lang="zh-CN" altLang="en-US" sz="1700"/>
          </a:p>
        </p:txBody>
      </p:sp>
      <p:sp>
        <p:nvSpPr>
          <p:cNvPr id="3" name="灯片编号占位符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251214" y="6422927"/>
            <a:ext cx="667445" cy="365210"/>
          </a:xfrm>
          <a:prstGeom prst="rect">
            <a:avLst/>
          </a:prstGeom>
        </p:spPr>
        <p:txBody>
          <a:bodyPr lIns="91444" tIns="45721" rIns="91444" bIns="45721"/>
          <a:lstStyle>
            <a:lvl1pPr>
              <a:defRPr/>
            </a:lvl1pPr>
          </a:lstStyle>
          <a:p>
            <a:fld id="{2C795EF2-C10B-4973-A4D4-8B26E6739D5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＋内容＋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 userDrawn="1"/>
        </p:nvGrpSpPr>
        <p:grpSpPr>
          <a:xfrm>
            <a:off x="2402" y="-3573"/>
            <a:ext cx="12202298" cy="441825"/>
            <a:chOff x="2402" y="-3572"/>
            <a:chExt cx="12202298" cy="441722"/>
          </a:xfrm>
        </p:grpSpPr>
        <p:sp>
          <p:nvSpPr>
            <p:cNvPr id="6" name="矩形 7"/>
            <p:cNvSpPr/>
            <p:nvPr userDrawn="1"/>
          </p:nvSpPr>
          <p:spPr>
            <a:xfrm rot="10800000">
              <a:off x="2402" y="-3572"/>
              <a:ext cx="12202298" cy="441722"/>
            </a:xfrm>
            <a:prstGeom prst="rect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8" name="图片 9" descr="logo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1214984" y="96973"/>
              <a:ext cx="905295" cy="240632"/>
            </a:xfrm>
            <a:prstGeom prst="rect">
              <a:avLst/>
            </a:prstGeom>
          </p:spPr>
        </p:pic>
      </p:grp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>
          <a:xfrm>
            <a:off x="11463367" y="6559565"/>
            <a:ext cx="717435" cy="286578"/>
          </a:xfrm>
          <a:prstGeom prst="rect">
            <a:avLst/>
          </a:prstGeom>
        </p:spPr>
        <p:txBody>
          <a:bodyPr lIns="91444" tIns="45721" rIns="91444" bIns="45721"/>
          <a:lstStyle/>
          <a:p>
            <a:fld id="{76B1E760-ECB3-4197-9FBC-1D87FC5C6A28}" type="slidenum">
              <a:rPr kumimoji="1" lang="ja-JP" altLang="en-US" smtClean="0"/>
            </a:fld>
            <a:endParaRPr kumimoji="1" lang="ja-JP" altLang="en-US" dirty="0"/>
          </a:p>
        </p:txBody>
      </p:sp>
      <p:sp>
        <p:nvSpPr>
          <p:cNvPr id="7" name="タイトル 4"/>
          <p:cNvSpPr>
            <a:spLocks noGrp="1"/>
          </p:cNvSpPr>
          <p:nvPr>
            <p:ph type="title" hasCustomPrompt="1"/>
          </p:nvPr>
        </p:nvSpPr>
        <p:spPr>
          <a:xfrm>
            <a:off x="184359" y="3"/>
            <a:ext cx="9210887" cy="438252"/>
          </a:xfrm>
          <a:prstGeom prst="rect">
            <a:avLst/>
          </a:prstGeom>
        </p:spPr>
        <p:txBody>
          <a:bodyPr lIns="91444" tIns="45721" rIns="91444" bIns="45721"/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这里是标题</a:t>
            </a:r>
            <a:endParaRPr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＋副标题+内容＋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 userDrawn="1"/>
        </p:nvGrpSpPr>
        <p:grpSpPr>
          <a:xfrm>
            <a:off x="2402" y="-3573"/>
            <a:ext cx="12202298" cy="441825"/>
            <a:chOff x="2402" y="-3572"/>
            <a:chExt cx="12202298" cy="441722"/>
          </a:xfrm>
        </p:grpSpPr>
        <p:sp>
          <p:nvSpPr>
            <p:cNvPr id="6" name="矩形 7"/>
            <p:cNvSpPr/>
            <p:nvPr userDrawn="1"/>
          </p:nvSpPr>
          <p:spPr>
            <a:xfrm rot="10800000">
              <a:off x="2402" y="-3572"/>
              <a:ext cx="12202298" cy="441722"/>
            </a:xfrm>
            <a:prstGeom prst="rect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8" name="图片 9" descr="logo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1214984" y="96973"/>
              <a:ext cx="905295" cy="240632"/>
            </a:xfrm>
            <a:prstGeom prst="rect">
              <a:avLst/>
            </a:prstGeom>
          </p:spPr>
        </p:pic>
      </p:grpSp>
      <p:sp>
        <p:nvSpPr>
          <p:cNvPr id="2" name="タイトル 4"/>
          <p:cNvSpPr>
            <a:spLocks noGrp="1"/>
          </p:cNvSpPr>
          <p:nvPr>
            <p:ph type="title" hasCustomPrompt="1"/>
          </p:nvPr>
        </p:nvSpPr>
        <p:spPr>
          <a:xfrm>
            <a:off x="184359" y="3"/>
            <a:ext cx="9210887" cy="438252"/>
          </a:xfrm>
          <a:prstGeom prst="rect">
            <a:avLst/>
          </a:prstGeom>
        </p:spPr>
        <p:txBody>
          <a:bodyPr lIns="91444" tIns="45721" rIns="91444" bIns="45721"/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这里是标题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>
          <a:xfrm>
            <a:off x="11463367" y="6559565"/>
            <a:ext cx="717435" cy="286578"/>
          </a:xfrm>
          <a:prstGeom prst="rect">
            <a:avLst/>
          </a:prstGeom>
        </p:spPr>
        <p:txBody>
          <a:bodyPr lIns="91444" tIns="45721" rIns="91444" bIns="45721"/>
          <a:lstStyle/>
          <a:p>
            <a:fld id="{76B1E760-ECB3-4197-9FBC-1D87FC5C6A28}" type="slidenum">
              <a:rPr kumimoji="1" lang="ja-JP" altLang="en-US" smtClean="0"/>
            </a:fld>
            <a:endParaRPr kumimoji="1" lang="ja-JP" altLang="en-US" dirty="0"/>
          </a:p>
        </p:txBody>
      </p:sp>
      <p:sp>
        <p:nvSpPr>
          <p:cNvPr id="7" name="下箭头 6"/>
          <p:cNvSpPr/>
          <p:nvPr userDrawn="1"/>
        </p:nvSpPr>
        <p:spPr>
          <a:xfrm>
            <a:off x="1" y="737"/>
            <a:ext cx="184355" cy="840971"/>
          </a:xfrm>
          <a:prstGeom prst="downArrow">
            <a:avLst>
              <a:gd name="adj1" fmla="val 100000"/>
              <a:gd name="adj2" fmla="val 2404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4" tIns="45721" rIns="91444" bIns="45721" rtlCol="0" anchor="ctr"/>
          <a:lstStyle/>
          <a:p>
            <a:pPr algn="ctr"/>
            <a:endParaRPr lang="zh-CN" altLang="en-US"/>
          </a:p>
        </p:txBody>
      </p:sp>
      <p:sp>
        <p:nvSpPr>
          <p:cNvPr id="17" name="内容占位符 16"/>
          <p:cNvSpPr>
            <a:spLocks noGrp="1"/>
          </p:cNvSpPr>
          <p:nvPr>
            <p:ph sz="quarter" idx="11" hasCustomPrompt="1"/>
          </p:nvPr>
        </p:nvSpPr>
        <p:spPr>
          <a:xfrm>
            <a:off x="184353" y="443917"/>
            <a:ext cx="4215368" cy="397795"/>
          </a:xfrm>
          <a:prstGeom prst="rect">
            <a:avLst/>
          </a:prstGeom>
        </p:spPr>
        <p:txBody>
          <a:bodyPr lIns="91444" tIns="45721" rIns="91444" bIns="45721"/>
          <a:lstStyle>
            <a:lvl1pPr marL="0" indent="0">
              <a:buFont typeface="Wingdings" panose="05000000000000000000" pitchFamily="2" charset="2"/>
              <a:buNone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副标题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7"/>
          <p:cNvSpPr/>
          <p:nvPr userDrawn="1"/>
        </p:nvSpPr>
        <p:spPr>
          <a:xfrm>
            <a:off x="4434540" y="2895815"/>
            <a:ext cx="6346678" cy="913219"/>
          </a:xfrm>
          <a:prstGeom prst="rect">
            <a:avLst/>
          </a:prstGeom>
          <a:noFill/>
        </p:spPr>
        <p:txBody>
          <a:bodyPr wrap="none" lIns="91444" tIns="45721" rIns="91444" bIns="45721">
            <a:spAutoFit/>
          </a:bodyPr>
          <a:lstStyle/>
          <a:p>
            <a:pPr algn="ctr"/>
            <a:r>
              <a:rPr lang="zh-CN" altLang="en-US" sz="53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r>
              <a:rPr lang="zh-CN" altLang="en-US" sz="53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！祝工作愉快！</a:t>
            </a:r>
            <a:endParaRPr lang="zh-CN" altLang="en-US" sz="53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20" descr="地球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6768" y="1408023"/>
            <a:ext cx="4207793" cy="4272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头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4"/>
            <a:ext cx="12204700" cy="150053"/>
          </a:xfrm>
          <a:prstGeom prst="rect">
            <a:avLst/>
          </a:prstGeom>
        </p:spPr>
      </p:pic>
      <p:pic>
        <p:nvPicPr>
          <p:cNvPr id="15362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362860" y="6208612"/>
            <a:ext cx="1726874" cy="34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头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2"/>
            <a:ext cx="12204700" cy="1500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＋内容＋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 userDrawn="1"/>
        </p:nvGrpSpPr>
        <p:grpSpPr>
          <a:xfrm>
            <a:off x="2402" y="-3573"/>
            <a:ext cx="12202298" cy="441825"/>
            <a:chOff x="2402" y="-3572"/>
            <a:chExt cx="12202298" cy="441722"/>
          </a:xfrm>
        </p:grpSpPr>
        <p:sp>
          <p:nvSpPr>
            <p:cNvPr id="6" name="矩形 7"/>
            <p:cNvSpPr/>
            <p:nvPr userDrawn="1"/>
          </p:nvSpPr>
          <p:spPr>
            <a:xfrm rot="10800000">
              <a:off x="2402" y="-3572"/>
              <a:ext cx="12202298" cy="441722"/>
            </a:xfrm>
            <a:prstGeom prst="rect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8" name="图片 9" descr="logo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1214984" y="96973"/>
              <a:ext cx="905295" cy="240632"/>
            </a:xfrm>
            <a:prstGeom prst="rect">
              <a:avLst/>
            </a:prstGeom>
          </p:spPr>
        </p:pic>
      </p:grpSp>
      <p:sp>
        <p:nvSpPr>
          <p:cNvPr id="2" name="タイトル 4"/>
          <p:cNvSpPr>
            <a:spLocks noGrp="1"/>
          </p:cNvSpPr>
          <p:nvPr>
            <p:ph type="title" hasCustomPrompt="1"/>
          </p:nvPr>
        </p:nvSpPr>
        <p:spPr>
          <a:xfrm>
            <a:off x="184359" y="3"/>
            <a:ext cx="9210887" cy="438252"/>
          </a:xfrm>
          <a:prstGeom prst="rect">
            <a:avLst/>
          </a:prstGeom>
        </p:spPr>
        <p:txBody>
          <a:bodyPr lIns="91444" tIns="45721" rIns="91444" bIns="45721"/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这里是标题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>
          <a:xfrm>
            <a:off x="11463367" y="6559565"/>
            <a:ext cx="717435" cy="286578"/>
          </a:xfrm>
          <a:prstGeom prst="rect">
            <a:avLst/>
          </a:prstGeom>
        </p:spPr>
        <p:txBody>
          <a:bodyPr lIns="91444" tIns="45721" rIns="91444" bIns="45721"/>
          <a:lstStyle/>
          <a:p>
            <a:fld id="{76B1E760-ECB3-4197-9FBC-1D87FC5C6A28}" type="slidenum">
              <a:rPr kumimoji="1" lang="ja-JP" altLang="en-US" smtClean="0"/>
            </a:fld>
            <a:endParaRPr kumimoji="1" lang="ja-JP" altLang="en-US" dirty="0"/>
          </a:p>
        </p:txBody>
      </p:sp>
      <p:sp>
        <p:nvSpPr>
          <p:cNvPr id="7" name="下箭头 6"/>
          <p:cNvSpPr/>
          <p:nvPr userDrawn="1"/>
        </p:nvSpPr>
        <p:spPr>
          <a:xfrm>
            <a:off x="1" y="737"/>
            <a:ext cx="184355" cy="840971"/>
          </a:xfrm>
          <a:prstGeom prst="downArrow">
            <a:avLst>
              <a:gd name="adj1" fmla="val 100000"/>
              <a:gd name="adj2" fmla="val 2404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4" tIns="45721" rIns="91444" bIns="45721" rtlCol="0" anchor="ctr"/>
          <a:lstStyle/>
          <a:p>
            <a:pPr algn="ctr"/>
            <a:endParaRPr lang="zh-CN" altLang="en-US"/>
          </a:p>
        </p:txBody>
      </p:sp>
      <p:sp>
        <p:nvSpPr>
          <p:cNvPr id="17" name="内容占位符 16"/>
          <p:cNvSpPr>
            <a:spLocks noGrp="1"/>
          </p:cNvSpPr>
          <p:nvPr>
            <p:ph sz="quarter" idx="11" hasCustomPrompt="1"/>
          </p:nvPr>
        </p:nvSpPr>
        <p:spPr>
          <a:xfrm>
            <a:off x="184353" y="443917"/>
            <a:ext cx="4215368" cy="397795"/>
          </a:xfrm>
          <a:prstGeom prst="rect">
            <a:avLst/>
          </a:prstGeom>
        </p:spPr>
        <p:txBody>
          <a:bodyPr lIns="91444" tIns="45721" rIns="91444" bIns="45721"/>
          <a:lstStyle>
            <a:lvl1pPr marL="0" indent="0">
              <a:buFont typeface="Wingdings" panose="05000000000000000000" pitchFamily="2" charset="2"/>
              <a:buNone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副标题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hyperlink" Target="http://www.bjchenrui.com/" TargetMode="External"/><Relationship Id="rId12" Type="http://schemas.microsoft.com/office/2007/relationships/hdphoto" Target="../media/image9.wdp"/><Relationship Id="rId11" Type="http://schemas.openxmlformats.org/officeDocument/2006/relationships/image" Target="../media/image8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背5.jpg"/>
          <p:cNvPicPr>
            <a:picLocks noChangeAspect="1"/>
          </p:cNvPicPr>
          <p:nvPr userDrawn="1"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802" y="19058"/>
            <a:ext cx="12168000" cy="6827087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6606870"/>
            <a:ext cx="12202298" cy="25272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4" tIns="45721" rIns="91444" bIns="45721" rtlCol="0" anchor="ctr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ja-JP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cs typeface="Arial" panose="020B0604020202020204"/>
              </a:rPr>
              <a:t>Copyright © 2014 </a:t>
            </a:r>
            <a:r>
              <a:rPr lang="en-US" altLang="zh-CN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cs typeface="Arial" panose="020B0604020202020204"/>
              </a:rPr>
              <a:t>Chen Rui</a:t>
            </a:r>
            <a:r>
              <a:rPr lang="en-US" altLang="ja-JP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+mn-ea"/>
                <a:cs typeface="Arial" panose="020B0604020202020204"/>
              </a:rPr>
              <a:t>Technology Co., Ltd. ( </a:t>
            </a:r>
            <a:r>
              <a:rPr lang="en-US" altLang="zh-CN" sz="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+mn-ea"/>
                <a:cs typeface="Arial" panose="020B0604020202020204"/>
                <a:hlinkClick r:id="rId13"/>
              </a:rPr>
              <a:t>www.bjchenrui.com</a:t>
            </a:r>
            <a:r>
              <a:rPr lang="en-US" altLang="zh-CN" sz="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+mn-ea"/>
                <a:cs typeface="Arial" panose="020B0604020202020204"/>
              </a:rPr>
              <a:t> )</a:t>
            </a:r>
            <a:endParaRPr lang="zh-CN" altLang="en-US" sz="8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+mn-ea"/>
              <a:cs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5488" y="4872150"/>
            <a:ext cx="11571316" cy="1143265"/>
          </a:xfrm>
        </p:spPr>
        <p:txBody>
          <a:bodyPr/>
          <a:lstStyle/>
          <a:p>
            <a:pPr algn="ctr"/>
            <a:r>
              <a:rPr lang="en-US" altLang="zh-CN" sz="48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48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年度年终总结汇报</a:t>
            </a:r>
            <a:br>
              <a:rPr lang="en-US" altLang="zh-CN" sz="48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1" lang="ja-JP" altLang="en-US" sz="4800" dirty="0"/>
          </a:p>
        </p:txBody>
      </p:sp>
      <p:sp>
        <p:nvSpPr>
          <p:cNvPr id="3" name="文本框 2"/>
          <p:cNvSpPr txBox="1"/>
          <p:nvPr/>
        </p:nvSpPr>
        <p:spPr>
          <a:xfrm>
            <a:off x="9770302" y="6250488"/>
            <a:ext cx="19030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山晨  </a:t>
            </a:r>
            <a:r>
              <a:rPr lang="en-US" altLang="zh-CN" sz="18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18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8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1E760-ECB3-4197-9FBC-1D87FC5C6A28}" type="slidenum">
              <a:rPr kumimoji="1" lang="ja-JP" altLang="en-US" smtClean="0"/>
            </a:fld>
            <a:endParaRPr kumimoji="1" lang="ja-JP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</a:t>
            </a:r>
            <a:r>
              <a:rPr lang="zh-CN" altLang="en-US" dirty="0"/>
              <a:t>公司或团队的建议及期望</a:t>
            </a:r>
            <a:b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</a:b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1195992" y="2185059"/>
            <a:ext cx="825097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见标题按自己的理解写，</a:t>
            </a:r>
            <a:r>
              <a:rPr lang="zh-CN" altLang="en-US" dirty="0" smtClean="0"/>
              <a:t>敢说敢提即可，不怕有问题和建议，主要</a:t>
            </a:r>
            <a:r>
              <a:rPr lang="zh-CN" altLang="en-US" smtClean="0"/>
              <a:t>看执行，页数不限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4593987" y="2749477"/>
            <a:ext cx="5662017" cy="913219"/>
          </a:xfrm>
          <a:prstGeom prst="rect">
            <a:avLst/>
          </a:prstGeom>
          <a:noFill/>
        </p:spPr>
        <p:txBody>
          <a:bodyPr wrap="none" lIns="91444" tIns="45721" rIns="91444" bIns="45721">
            <a:spAutoFit/>
          </a:bodyPr>
          <a:lstStyle/>
          <a:p>
            <a:pPr algn="ctr"/>
            <a:r>
              <a:rPr lang="zh-CN" altLang="en-US" sz="53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感谢倾听与指导！</a:t>
            </a:r>
            <a:endParaRPr lang="zh-CN" altLang="en-US" sz="53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图片 20" descr="地球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676768" y="1408023"/>
            <a:ext cx="4207793" cy="4272200"/>
          </a:xfrm>
          <a:prstGeom prst="rect">
            <a:avLst/>
          </a:prstGeom>
        </p:spPr>
      </p:pic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1E760-ECB3-4197-9FBC-1D87FC5C6A28}" type="slidenum">
              <a:rPr kumimoji="1" lang="ja-JP" altLang="en-US" smtClean="0"/>
            </a:fld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1E760-ECB3-4197-9FBC-1D87FC5C6A28}" type="slidenum">
              <a:rPr kumimoji="1" lang="ja-JP" altLang="en-US" smtClean="0"/>
            </a:fld>
            <a:endParaRPr kumimoji="1" lang="ja-JP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2018</a:t>
            </a:r>
            <a:r>
              <a:rPr lang="zh-CN" altLang="en-US" dirty="0" smtClean="0"/>
              <a:t>年总结目录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121" name="Rectangle 5"/>
          <p:cNvSpPr>
            <a:spLocks noChangeArrowheads="1"/>
          </p:cNvSpPr>
          <p:nvPr/>
        </p:nvSpPr>
        <p:spPr bwMode="auto">
          <a:xfrm>
            <a:off x="4474089" y="1383576"/>
            <a:ext cx="48291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  <a:ea typeface="宋体" panose="02010600030101010101" pitchFamily="2" charset="-122"/>
              </a:rPr>
              <a:t>2018</a:t>
            </a:r>
            <a:r>
              <a:rPr lang="zh-CN" altLang="en-US" sz="2400" dirty="0" smtClean="0">
                <a:solidFill>
                  <a:srgbClr val="000000"/>
                </a:solidFill>
                <a:ea typeface="宋体" panose="02010600030101010101" pitchFamily="2" charset="-122"/>
              </a:rPr>
              <a:t>年工作总体情况分析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2" name="Rectangle 6"/>
          <p:cNvSpPr>
            <a:spLocks noChangeArrowheads="1"/>
          </p:cNvSpPr>
          <p:nvPr/>
        </p:nvSpPr>
        <p:spPr bwMode="auto">
          <a:xfrm>
            <a:off x="4918339" y="2442845"/>
            <a:ext cx="46133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ea typeface="宋体" panose="02010600030101010101" pitchFamily="2" charset="-122"/>
              </a:rPr>
              <a:t>个人能力和收获分析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3" name="Rectangle 7"/>
          <p:cNvSpPr>
            <a:spLocks noChangeArrowheads="1"/>
          </p:cNvSpPr>
          <p:nvPr/>
        </p:nvSpPr>
        <p:spPr bwMode="auto">
          <a:xfrm>
            <a:off x="4986794" y="3531889"/>
            <a:ext cx="48291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  <a:ea typeface="宋体" panose="02010600030101010101" pitchFamily="2" charset="-122"/>
              </a:rPr>
              <a:t>2019</a:t>
            </a:r>
            <a:r>
              <a:rPr lang="zh-CN" altLang="en-US" sz="2400" dirty="0" smtClean="0">
                <a:solidFill>
                  <a:srgbClr val="000000"/>
                </a:solidFill>
                <a:ea typeface="宋体" panose="02010600030101010101" pitchFamily="2" charset="-122"/>
              </a:rPr>
              <a:t>年工作规划和个人目标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4" name="Rectangle 8"/>
          <p:cNvSpPr>
            <a:spLocks noChangeArrowheads="1"/>
          </p:cNvSpPr>
          <p:nvPr/>
        </p:nvSpPr>
        <p:spPr bwMode="auto">
          <a:xfrm>
            <a:off x="4499430" y="4739172"/>
            <a:ext cx="48291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ea typeface="宋体" panose="02010600030101010101" pitchFamily="2" charset="-122"/>
              </a:rPr>
              <a:t>对公司或团队的建议及期望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141" name="Group 25"/>
          <p:cNvGrpSpPr/>
          <p:nvPr/>
        </p:nvGrpSpPr>
        <p:grpSpPr bwMode="auto">
          <a:xfrm flipH="1">
            <a:off x="740895" y="1627537"/>
            <a:ext cx="3438525" cy="3429000"/>
            <a:chOff x="1955" y="1224"/>
            <a:chExt cx="1911" cy="1911"/>
          </a:xfrm>
        </p:grpSpPr>
        <p:sp>
          <p:nvSpPr>
            <p:cNvPr id="142" name="Oval 26"/>
            <p:cNvSpPr>
              <a:spLocks noChangeArrowheads="1"/>
            </p:cNvSpPr>
            <p:nvPr/>
          </p:nvSpPr>
          <p:spPr bwMode="gray">
            <a:xfrm>
              <a:off x="1955" y="1224"/>
              <a:ext cx="1911" cy="1911"/>
            </a:xfrm>
            <a:prstGeom prst="ellipse">
              <a:avLst/>
            </a:prstGeom>
            <a:noFill/>
            <a:ln w="12700" algn="ctr">
              <a:solidFill>
                <a:srgbClr val="A6B0DA">
                  <a:alpha val="50000"/>
                </a:srgbClr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A6B0DA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" name="Oval 27"/>
            <p:cNvSpPr>
              <a:spLocks noChangeArrowheads="1"/>
            </p:cNvSpPr>
            <p:nvPr/>
          </p:nvSpPr>
          <p:spPr bwMode="gray">
            <a:xfrm>
              <a:off x="2080" y="1355"/>
              <a:ext cx="1660" cy="1660"/>
            </a:xfrm>
            <a:prstGeom prst="ellipse">
              <a:avLst/>
            </a:prstGeom>
            <a:noFill/>
            <a:ln w="28575" algn="ctr">
              <a:solidFill>
                <a:srgbClr val="A6B0DA">
                  <a:alpha val="50000"/>
                </a:srgbClr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A6B0DA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" name="Oval 28"/>
            <p:cNvSpPr>
              <a:spLocks noChangeArrowheads="1"/>
            </p:cNvSpPr>
            <p:nvPr/>
          </p:nvSpPr>
          <p:spPr bwMode="gray">
            <a:xfrm>
              <a:off x="2218" y="1499"/>
              <a:ext cx="1396" cy="1396"/>
            </a:xfrm>
            <a:prstGeom prst="ellipse">
              <a:avLst/>
            </a:prstGeom>
            <a:noFill/>
            <a:ln w="38100" algn="ctr">
              <a:solidFill>
                <a:srgbClr val="A6B0DA">
                  <a:alpha val="50000"/>
                </a:srgbClr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A6B0DA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" name="Oval 29"/>
            <p:cNvSpPr>
              <a:spLocks noChangeArrowheads="1"/>
            </p:cNvSpPr>
            <p:nvPr/>
          </p:nvSpPr>
          <p:spPr bwMode="gray">
            <a:xfrm>
              <a:off x="2338" y="1643"/>
              <a:ext cx="1132" cy="1132"/>
            </a:xfrm>
            <a:prstGeom prst="ellipse">
              <a:avLst/>
            </a:prstGeom>
            <a:noFill/>
            <a:ln w="57150" algn="ctr">
              <a:solidFill>
                <a:srgbClr val="A6B0DA">
                  <a:alpha val="50000"/>
                </a:srgbClr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A6B0DA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" name="Oval 30"/>
            <p:cNvSpPr>
              <a:spLocks noChangeArrowheads="1"/>
            </p:cNvSpPr>
            <p:nvPr/>
          </p:nvSpPr>
          <p:spPr bwMode="gray">
            <a:xfrm>
              <a:off x="2476" y="1781"/>
              <a:ext cx="868" cy="868"/>
            </a:xfrm>
            <a:prstGeom prst="ellipse">
              <a:avLst/>
            </a:prstGeom>
            <a:noFill/>
            <a:ln w="57150" algn="ctr">
              <a:solidFill>
                <a:srgbClr val="A6B0DA">
                  <a:alpha val="50000"/>
                </a:srgbClr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A6B0DA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" name="Oval 31"/>
            <p:cNvSpPr>
              <a:spLocks noChangeArrowheads="1"/>
            </p:cNvSpPr>
            <p:nvPr/>
          </p:nvSpPr>
          <p:spPr bwMode="gray">
            <a:xfrm>
              <a:off x="2602" y="1901"/>
              <a:ext cx="616" cy="616"/>
            </a:xfrm>
            <a:prstGeom prst="ellipse">
              <a:avLst/>
            </a:prstGeom>
            <a:noFill/>
            <a:ln w="76200" algn="ctr">
              <a:solidFill>
                <a:srgbClr val="A6B0DA">
                  <a:alpha val="50000"/>
                </a:srgbClr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A6B0DA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" name="Oval 32"/>
            <p:cNvSpPr>
              <a:spLocks noChangeArrowheads="1"/>
            </p:cNvSpPr>
            <p:nvPr/>
          </p:nvSpPr>
          <p:spPr bwMode="gray">
            <a:xfrm>
              <a:off x="2716" y="2021"/>
              <a:ext cx="388" cy="388"/>
            </a:xfrm>
            <a:prstGeom prst="ellipse">
              <a:avLst/>
            </a:prstGeom>
            <a:noFill/>
            <a:ln w="9525" algn="ctr">
              <a:solidFill>
                <a:srgbClr val="A6B0DA">
                  <a:alpha val="50000"/>
                </a:srgbClr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A6B0DA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149" name="Picture 33" descr="worldmap_ani8"/>
          <p:cNvPicPr>
            <a:picLocks noChangeAspect="1" noChangeArrowheads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661645" y="2599087"/>
            <a:ext cx="1609725" cy="161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0" name="Group 34"/>
          <p:cNvGrpSpPr/>
          <p:nvPr/>
        </p:nvGrpSpPr>
        <p:grpSpPr bwMode="auto">
          <a:xfrm rot="4976862" flipH="1">
            <a:off x="4059751" y="1476256"/>
            <a:ext cx="323850" cy="311150"/>
            <a:chOff x="1944" y="1111"/>
            <a:chExt cx="204" cy="196"/>
          </a:xfrm>
        </p:grpSpPr>
        <p:pic>
          <p:nvPicPr>
            <p:cNvPr id="151" name="Picture 35" descr="circuler_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 flipH="1">
              <a:off x="1961" y="1124"/>
              <a:ext cx="174" cy="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2" name="Oval 36"/>
            <p:cNvSpPr>
              <a:spLocks noChangeArrowheads="1"/>
            </p:cNvSpPr>
            <p:nvPr/>
          </p:nvSpPr>
          <p:spPr bwMode="gray">
            <a:xfrm flipH="1">
              <a:off x="1962" y="1124"/>
              <a:ext cx="173" cy="172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>
                    <a:alpha val="50000"/>
                  </a:srgbClr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grpSp>
          <p:nvGrpSpPr>
            <p:cNvPr id="153" name="Group 37"/>
            <p:cNvGrpSpPr/>
            <p:nvPr/>
          </p:nvGrpSpPr>
          <p:grpSpPr bwMode="auto">
            <a:xfrm rot="1297425" flipV="1">
              <a:off x="1971" y="1258"/>
              <a:ext cx="151" cy="37"/>
              <a:chOff x="2532" y="1051"/>
              <a:chExt cx="893" cy="246"/>
            </a:xfrm>
          </p:grpSpPr>
          <p:grpSp>
            <p:nvGrpSpPr>
              <p:cNvPr id="156" name="Group 38"/>
              <p:cNvGrpSpPr/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62" name="AutoShape 39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63" name="AutoShape 40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64" name="AutoShape 41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65" name="AutoShape 42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</p:grpSp>
          <p:grpSp>
            <p:nvGrpSpPr>
              <p:cNvPr id="157" name="Group 43"/>
              <p:cNvGrpSpPr/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58" name="AutoShape 44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59" name="AutoShape 45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60" name="AutoShape 46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61" name="AutoShape 47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</p:grpSp>
        </p:grpSp>
        <p:sp>
          <p:nvSpPr>
            <p:cNvPr id="154" name="Arc 48"/>
            <p:cNvSpPr/>
            <p:nvPr/>
          </p:nvSpPr>
          <p:spPr bwMode="gray">
            <a:xfrm rot="25447716">
              <a:off x="1948" y="1107"/>
              <a:ext cx="196" cy="204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603 w 43200"/>
                <a:gd name="T1" fmla="*/ 33545 h 43155"/>
                <a:gd name="T2" fmla="*/ 22996 w 43200"/>
                <a:gd name="T3" fmla="*/ 43155 h 43155"/>
                <a:gd name="T4" fmla="*/ 21600 w 43200"/>
                <a:gd name="T5" fmla="*/ 21600 h 43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155" fill="none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</a:path>
                <a:path w="43200" h="43155" stroke="0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ysDot"/>
              <a:rou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pic>
          <p:nvPicPr>
            <p:cNvPr id="155" name="Picture 49" descr="light_shadow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740"/>
            <a:stretch>
              <a:fillRect/>
            </a:stretch>
          </p:blipFill>
          <p:spPr bwMode="gray">
            <a:xfrm rot="2569845" flipH="1">
              <a:off x="2015" y="1139"/>
              <a:ext cx="129" cy="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6" name="Group 50"/>
          <p:cNvGrpSpPr/>
          <p:nvPr/>
        </p:nvGrpSpPr>
        <p:grpSpPr bwMode="auto">
          <a:xfrm rot="4976862" flipH="1">
            <a:off x="4540553" y="2520500"/>
            <a:ext cx="323850" cy="311150"/>
            <a:chOff x="1944" y="1111"/>
            <a:chExt cx="204" cy="196"/>
          </a:xfrm>
        </p:grpSpPr>
        <p:pic>
          <p:nvPicPr>
            <p:cNvPr id="167" name="Picture 51" descr="circuler_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 flipH="1">
              <a:off x="1961" y="1124"/>
              <a:ext cx="174" cy="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8" name="Oval 52"/>
            <p:cNvSpPr>
              <a:spLocks noChangeArrowheads="1"/>
            </p:cNvSpPr>
            <p:nvPr/>
          </p:nvSpPr>
          <p:spPr bwMode="gray">
            <a:xfrm flipH="1">
              <a:off x="1962" y="1124"/>
              <a:ext cx="173" cy="172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>
                    <a:alpha val="50000"/>
                  </a:srgbClr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grpSp>
          <p:nvGrpSpPr>
            <p:cNvPr id="169" name="Group 53"/>
            <p:cNvGrpSpPr/>
            <p:nvPr/>
          </p:nvGrpSpPr>
          <p:grpSpPr bwMode="auto">
            <a:xfrm rot="1297425" flipV="1">
              <a:off x="1971" y="1258"/>
              <a:ext cx="151" cy="37"/>
              <a:chOff x="2532" y="1051"/>
              <a:chExt cx="893" cy="246"/>
            </a:xfrm>
          </p:grpSpPr>
          <p:grpSp>
            <p:nvGrpSpPr>
              <p:cNvPr id="172" name="Group 54"/>
              <p:cNvGrpSpPr/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78" name="AutoShape 55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79" name="AutoShape 56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80" name="AutoShape 57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81" name="AutoShape 58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</p:grpSp>
          <p:grpSp>
            <p:nvGrpSpPr>
              <p:cNvPr id="173" name="Group 59"/>
              <p:cNvGrpSpPr/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74" name="AutoShape 60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75" name="AutoShape 61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76" name="AutoShape 62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77" name="AutoShape 63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</p:grpSp>
        </p:grpSp>
        <p:sp>
          <p:nvSpPr>
            <p:cNvPr id="170" name="Arc 64"/>
            <p:cNvSpPr/>
            <p:nvPr/>
          </p:nvSpPr>
          <p:spPr bwMode="gray">
            <a:xfrm rot="25447716">
              <a:off x="1948" y="1107"/>
              <a:ext cx="196" cy="204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603 w 43200"/>
                <a:gd name="T1" fmla="*/ 33545 h 43155"/>
                <a:gd name="T2" fmla="*/ 22996 w 43200"/>
                <a:gd name="T3" fmla="*/ 43155 h 43155"/>
                <a:gd name="T4" fmla="*/ 21600 w 43200"/>
                <a:gd name="T5" fmla="*/ 21600 h 43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155" fill="none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</a:path>
                <a:path w="43200" h="43155" stroke="0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ysDot"/>
              <a:rou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pic>
          <p:nvPicPr>
            <p:cNvPr id="171" name="Picture 65" descr="light_shadow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740"/>
            <a:stretch>
              <a:fillRect/>
            </a:stretch>
          </p:blipFill>
          <p:spPr bwMode="gray">
            <a:xfrm rot="2569845" flipH="1">
              <a:off x="2015" y="1139"/>
              <a:ext cx="129" cy="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2" name="Group 66"/>
          <p:cNvGrpSpPr/>
          <p:nvPr/>
        </p:nvGrpSpPr>
        <p:grpSpPr bwMode="auto">
          <a:xfrm rot="4976862" flipH="1">
            <a:off x="4528605" y="3623654"/>
            <a:ext cx="323850" cy="311150"/>
            <a:chOff x="1944" y="1111"/>
            <a:chExt cx="204" cy="196"/>
          </a:xfrm>
        </p:grpSpPr>
        <p:pic>
          <p:nvPicPr>
            <p:cNvPr id="183" name="Picture 67" descr="circuler_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 flipH="1">
              <a:off x="1961" y="1124"/>
              <a:ext cx="174" cy="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4" name="Oval 68"/>
            <p:cNvSpPr>
              <a:spLocks noChangeArrowheads="1"/>
            </p:cNvSpPr>
            <p:nvPr/>
          </p:nvSpPr>
          <p:spPr bwMode="gray">
            <a:xfrm flipH="1">
              <a:off x="1962" y="1124"/>
              <a:ext cx="173" cy="172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>
                    <a:alpha val="50000"/>
                  </a:srgbClr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grpSp>
          <p:nvGrpSpPr>
            <p:cNvPr id="185" name="Group 69"/>
            <p:cNvGrpSpPr/>
            <p:nvPr/>
          </p:nvGrpSpPr>
          <p:grpSpPr bwMode="auto">
            <a:xfrm rot="1297425" flipV="1">
              <a:off x="1971" y="1258"/>
              <a:ext cx="151" cy="37"/>
              <a:chOff x="2532" y="1051"/>
              <a:chExt cx="893" cy="246"/>
            </a:xfrm>
          </p:grpSpPr>
          <p:grpSp>
            <p:nvGrpSpPr>
              <p:cNvPr id="188" name="Group 70"/>
              <p:cNvGrpSpPr/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94" name="AutoShape 71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95" name="AutoShape 72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96" name="AutoShape 73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97" name="AutoShape 74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</p:grpSp>
          <p:grpSp>
            <p:nvGrpSpPr>
              <p:cNvPr id="189" name="Group 75"/>
              <p:cNvGrpSpPr/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90" name="AutoShape 76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91" name="AutoShape 77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92" name="AutoShape 78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93" name="AutoShape 79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</p:grpSp>
        </p:grpSp>
        <p:sp>
          <p:nvSpPr>
            <p:cNvPr id="186" name="Arc 80"/>
            <p:cNvSpPr/>
            <p:nvPr/>
          </p:nvSpPr>
          <p:spPr bwMode="gray">
            <a:xfrm rot="25447716">
              <a:off x="1948" y="1107"/>
              <a:ext cx="196" cy="204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603 w 43200"/>
                <a:gd name="T1" fmla="*/ 33545 h 43155"/>
                <a:gd name="T2" fmla="*/ 22996 w 43200"/>
                <a:gd name="T3" fmla="*/ 43155 h 43155"/>
                <a:gd name="T4" fmla="*/ 21600 w 43200"/>
                <a:gd name="T5" fmla="*/ 21600 h 43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155" fill="none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</a:path>
                <a:path w="43200" h="43155" stroke="0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ysDot"/>
              <a:rou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pic>
          <p:nvPicPr>
            <p:cNvPr id="187" name="Picture 81" descr="light_shadow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740"/>
            <a:stretch>
              <a:fillRect/>
            </a:stretch>
          </p:blipFill>
          <p:spPr bwMode="gray">
            <a:xfrm rot="2569845" flipH="1">
              <a:off x="2015" y="1139"/>
              <a:ext cx="129" cy="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8" name="Group 82"/>
          <p:cNvGrpSpPr/>
          <p:nvPr/>
        </p:nvGrpSpPr>
        <p:grpSpPr bwMode="auto">
          <a:xfrm rot="4976862" flipH="1">
            <a:off x="4023194" y="4819148"/>
            <a:ext cx="323850" cy="311150"/>
            <a:chOff x="1944" y="1111"/>
            <a:chExt cx="204" cy="196"/>
          </a:xfrm>
        </p:grpSpPr>
        <p:pic>
          <p:nvPicPr>
            <p:cNvPr id="199" name="Picture 83" descr="circuler_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 flipH="1">
              <a:off x="1961" y="1124"/>
              <a:ext cx="174" cy="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0" name="Oval 84"/>
            <p:cNvSpPr>
              <a:spLocks noChangeArrowheads="1"/>
            </p:cNvSpPr>
            <p:nvPr/>
          </p:nvSpPr>
          <p:spPr bwMode="gray">
            <a:xfrm flipH="1">
              <a:off x="1962" y="1124"/>
              <a:ext cx="173" cy="172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>
                    <a:alpha val="50000"/>
                  </a:srgbClr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grpSp>
          <p:nvGrpSpPr>
            <p:cNvPr id="201" name="Group 85"/>
            <p:cNvGrpSpPr/>
            <p:nvPr/>
          </p:nvGrpSpPr>
          <p:grpSpPr bwMode="auto">
            <a:xfrm rot="1297425" flipV="1">
              <a:off x="1971" y="1258"/>
              <a:ext cx="151" cy="37"/>
              <a:chOff x="2532" y="1051"/>
              <a:chExt cx="893" cy="246"/>
            </a:xfrm>
          </p:grpSpPr>
          <p:grpSp>
            <p:nvGrpSpPr>
              <p:cNvPr id="204" name="Group 86"/>
              <p:cNvGrpSpPr/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210" name="AutoShape 87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211" name="AutoShape 88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212" name="AutoShape 89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213" name="AutoShape 90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</p:grpSp>
          <p:grpSp>
            <p:nvGrpSpPr>
              <p:cNvPr id="205" name="Group 91"/>
              <p:cNvGrpSpPr/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206" name="AutoShape 92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207" name="AutoShape 93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208" name="AutoShape 94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209" name="AutoShape 95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</p:grpSp>
        </p:grpSp>
        <p:sp>
          <p:nvSpPr>
            <p:cNvPr id="202" name="Arc 96"/>
            <p:cNvSpPr/>
            <p:nvPr/>
          </p:nvSpPr>
          <p:spPr bwMode="gray">
            <a:xfrm rot="25447716">
              <a:off x="1948" y="1107"/>
              <a:ext cx="196" cy="204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603 w 43200"/>
                <a:gd name="T1" fmla="*/ 33545 h 43155"/>
                <a:gd name="T2" fmla="*/ 22996 w 43200"/>
                <a:gd name="T3" fmla="*/ 43155 h 43155"/>
                <a:gd name="T4" fmla="*/ 21600 w 43200"/>
                <a:gd name="T5" fmla="*/ 21600 h 43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155" fill="none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</a:path>
                <a:path w="43200" h="43155" stroke="0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ysDot"/>
              <a:rou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pic>
          <p:nvPicPr>
            <p:cNvPr id="203" name="Picture 97" descr="light_shadow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740"/>
            <a:stretch>
              <a:fillRect/>
            </a:stretch>
          </p:blipFill>
          <p:spPr bwMode="gray">
            <a:xfrm rot="2569845" flipH="1">
              <a:off x="2015" y="1139"/>
              <a:ext cx="129" cy="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1E760-ECB3-4197-9FBC-1D87FC5C6A28}" type="slidenum">
              <a:rPr kumimoji="1" lang="ja-JP" altLang="en-US" smtClean="0"/>
            </a:fld>
            <a:endParaRPr kumimoji="1" lang="ja-JP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2018</a:t>
            </a:r>
            <a:r>
              <a:rPr lang="zh-CN" altLang="en-US" dirty="0"/>
              <a:t>年工作总体情况分析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605641" y="1413163"/>
            <a:ext cx="1086707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重点梳理本年度个人或者团队的工作成果情况，包括贡献、不足和改进分析（包括对比分析，如和预期的），有</a:t>
            </a:r>
            <a:endParaRPr lang="en-US" altLang="zh-CN" dirty="0" smtClean="0"/>
          </a:p>
          <a:p>
            <a:r>
              <a:rPr lang="zh-CN" altLang="en-US" smtClean="0"/>
              <a:t>团队</a:t>
            </a:r>
            <a:r>
              <a:rPr lang="zh-CN" altLang="en-US" dirty="0" smtClean="0"/>
              <a:t>的人员需要描述管理层面的</a:t>
            </a:r>
            <a:r>
              <a:rPr lang="zh-CN" altLang="en-US" smtClean="0"/>
              <a:t>内容，此</a:t>
            </a:r>
            <a:r>
              <a:rPr lang="zh-CN" altLang="en-US" dirty="0" smtClean="0"/>
              <a:t>部分页数在</a:t>
            </a:r>
            <a:r>
              <a:rPr lang="en-US" altLang="zh-CN" dirty="0" smtClean="0"/>
              <a:t>2-5</a:t>
            </a:r>
            <a:r>
              <a:rPr lang="zh-CN" altLang="en-US" dirty="0" smtClean="0"/>
              <a:t>页</a:t>
            </a:r>
            <a:r>
              <a:rPr lang="en-US" altLang="zh-CN" dirty="0" err="1" smtClean="0"/>
              <a:t>ppt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1E760-ECB3-4197-9FBC-1D87FC5C6A28}" type="slidenum">
              <a:rPr kumimoji="1" lang="ja-JP" altLang="en-US" smtClean="0"/>
            </a:fld>
            <a:endParaRPr kumimoji="1" lang="ja-JP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2018</a:t>
            </a:r>
            <a:r>
              <a:rPr lang="zh-CN" altLang="en-US" dirty="0"/>
              <a:t>年工作总体情况分析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06705" y="530860"/>
            <a:ext cx="595439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ym typeface="+mn-ea"/>
              </a:rPr>
              <a:t>工作内容回顾</a:t>
            </a:r>
            <a:endParaRPr lang="zh-CN" altLang="en-US" b="1" dirty="0">
              <a:sym typeface="+mn-ea"/>
            </a:endParaRPr>
          </a:p>
        </p:txBody>
      </p:sp>
      <p:graphicFrame>
        <p:nvGraphicFramePr>
          <p:cNvPr id="4" name="图示 3"/>
          <p:cNvGraphicFramePr/>
          <p:nvPr/>
        </p:nvGraphicFramePr>
        <p:xfrm>
          <a:off x="647700" y="962025"/>
          <a:ext cx="10858500" cy="51799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28" name="圆角矩形 27"/>
          <p:cNvSpPr/>
          <p:nvPr/>
        </p:nvSpPr>
        <p:spPr bwMode="auto">
          <a:xfrm>
            <a:off x="1066799" y="1447799"/>
            <a:ext cx="4905375" cy="1971675"/>
          </a:xfrm>
          <a:prstGeom prst="roundRect">
            <a:avLst>
              <a:gd name="adj" fmla="val 7005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lvl="0" indent="-22860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sz="1200" dirty="0" smtClean="0"/>
              <a:t>黄埔</a:t>
            </a:r>
            <a:r>
              <a:rPr lang="zh-CN" altLang="en-US" sz="1200" dirty="0"/>
              <a:t>邮件</a:t>
            </a:r>
            <a:r>
              <a:rPr lang="zh-CN" altLang="en-US" sz="1200" dirty="0" smtClean="0"/>
              <a:t>、黄埔话单、天津</a:t>
            </a:r>
            <a:r>
              <a:rPr lang="zh-CN" altLang="en-US" sz="1200" dirty="0"/>
              <a:t>邮件</a:t>
            </a:r>
            <a:r>
              <a:rPr lang="zh-CN" altLang="en-US" sz="1200" dirty="0" smtClean="0"/>
              <a:t>、</a:t>
            </a:r>
            <a:r>
              <a:rPr lang="zh-CN" altLang="en-US" sz="1200" dirty="0"/>
              <a:t>沈阳</a:t>
            </a:r>
            <a:r>
              <a:rPr lang="zh-CN" altLang="en-US" sz="1200" dirty="0" smtClean="0"/>
              <a:t>邮件、大连鹰眼的可视化对接工作以及</a:t>
            </a:r>
            <a:r>
              <a:rPr lang="zh-CN" altLang="en-US" sz="1200" dirty="0"/>
              <a:t>相关</a:t>
            </a:r>
            <a:r>
              <a:rPr lang="zh-CN" altLang="en-US" sz="1200" dirty="0" smtClean="0"/>
              <a:t>业务功能实现；</a:t>
            </a:r>
            <a:endParaRPr lang="en-US" altLang="zh-CN" sz="1200" dirty="0" smtClean="0"/>
          </a:p>
          <a:p>
            <a:pPr marL="228600" lvl="0" indent="-22860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sz="1200" dirty="0" smtClean="0"/>
              <a:t>完善时序图功能，添加自动寻位功能，以及优化其他可视化功能；</a:t>
            </a:r>
            <a:endParaRPr lang="en-US" altLang="zh-CN" sz="1200" dirty="0" smtClean="0"/>
          </a:p>
          <a:p>
            <a:pPr marL="228600" lvl="0" indent="-22860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sz="1200" dirty="0" smtClean="0"/>
              <a:t>完善可视化接口设计文档；编写可视化的功能设计策划文档，讨论研究方向，制定可视化功能研发计划。</a:t>
            </a:r>
            <a:endParaRPr lang="en-US" altLang="zh-CN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1E760-ECB3-4197-9FBC-1D87FC5C6A28}" type="slidenum">
              <a:rPr kumimoji="1" lang="ja-JP" altLang="en-US" smtClean="0"/>
            </a:fld>
            <a:endParaRPr kumimoji="1" lang="ja-JP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2018</a:t>
            </a:r>
            <a:r>
              <a:rPr lang="zh-CN" altLang="en-US" dirty="0"/>
              <a:t>年工作总体情况分析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06705" y="530860"/>
            <a:ext cx="595439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ym typeface="+mn-ea"/>
              </a:rPr>
              <a:t>工作内容回顾</a:t>
            </a:r>
            <a:endParaRPr lang="zh-CN" altLang="en-US" b="1" dirty="0">
              <a:sym typeface="+mn-ea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06705" y="883285"/>
            <a:ext cx="11157585" cy="129476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p>
            <a:pPr marL="342900" indent="-342900"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anose="05000000000000000000" charset="0"/>
              <a:buChar char="l"/>
            </a:pPr>
            <a:r>
              <a:rPr lang="zh-CN" altLang="en-US" sz="1400" dirty="0" smtClean="0">
                <a:solidFill>
                  <a:schemeClr val="tx1"/>
                </a:solidFill>
                <a:sym typeface="+mn-ea"/>
              </a:rPr>
              <a:t>对可视化工具进行版本管理，编写和完善功能设计和完善接口设计文档，并按照技术预研计划，逐步实现相关功能。</a:t>
            </a:r>
            <a:endParaRPr lang="zh-CN" altLang="en-US" sz="1400" dirty="0" smtClean="0">
              <a:solidFill>
                <a:schemeClr val="tx1"/>
              </a:solidFill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anose="05000000000000000000" charset="0"/>
              <a:buChar char="l"/>
            </a:pPr>
            <a:r>
              <a:rPr lang="zh-CN" altLang="en-US" sz="1400" dirty="0" smtClean="0">
                <a:solidFill>
                  <a:schemeClr val="tx1"/>
                </a:solidFill>
                <a:sym typeface="+mn-ea"/>
              </a:rPr>
              <a:t>可视化工具与黄埔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邮件</a:t>
            </a:r>
            <a:r>
              <a:rPr lang="zh-CN" altLang="en-US" sz="1400" dirty="0" smtClean="0">
                <a:solidFill>
                  <a:schemeClr val="tx1"/>
                </a:solidFill>
                <a:sym typeface="+mn-ea"/>
              </a:rPr>
              <a:t>、黄埔话单、天津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邮件</a:t>
            </a:r>
            <a:r>
              <a:rPr lang="zh-CN" altLang="en-US" sz="14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沈阳</a:t>
            </a:r>
            <a:r>
              <a:rPr lang="zh-CN" altLang="en-US" sz="1400" dirty="0" smtClean="0">
                <a:solidFill>
                  <a:schemeClr val="tx1"/>
                </a:solidFill>
                <a:sym typeface="+mn-ea"/>
              </a:rPr>
              <a:t>邮件、大连鹰眼、社交媒体分析等项目的对接工作以及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相关</a:t>
            </a:r>
            <a:r>
              <a:rPr lang="zh-CN" altLang="en-US" sz="1400" dirty="0" smtClean="0">
                <a:solidFill>
                  <a:schemeClr val="tx1"/>
                </a:solidFill>
                <a:sym typeface="+mn-ea"/>
              </a:rPr>
              <a:t>业务功能实现。</a:t>
            </a:r>
            <a:endParaRPr lang="zh-CN" altLang="en-US" sz="1400" dirty="0" smtClean="0">
              <a:solidFill>
                <a:schemeClr val="tx1"/>
              </a:solidFill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anose="05000000000000000000" charset="0"/>
              <a:buChar char="l"/>
            </a:pP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在可视化与项目对接的过程中，优化和完善既有功能，并</a:t>
            </a: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分析和总结项目需求</a:t>
            </a: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，提炼出新的功能，整合进可视化工具中。</a:t>
            </a:r>
            <a:endParaRPr lang="zh-CN" altLang="en-US" sz="1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06705" y="2884805"/>
            <a:ext cx="11158220" cy="85915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p>
            <a:pPr marL="285750" indent="-285750"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anose="05000000000000000000" charset="0"/>
              <a:buChar char="l"/>
            </a:pPr>
            <a:r>
              <a:rPr lang="zh-CN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对</a:t>
            </a:r>
            <a:r>
              <a:rPr lang="en-US" altLang="zh-CN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GIS</a:t>
            </a: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功能展开技术预研，学习</a:t>
            </a:r>
            <a:r>
              <a:rPr lang="en-US" altLang="zh-CN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OpenLayers</a:t>
            </a: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的基础知识，实现常用</a:t>
            </a:r>
            <a:r>
              <a:rPr lang="en-US" altLang="zh-CN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GIS</a:t>
            </a: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功能，为</a:t>
            </a:r>
            <a:r>
              <a:rPr lang="en-US" altLang="zh-CN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GIS</a:t>
            </a: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工具的封装做准备。</a:t>
            </a:r>
            <a:endParaRPr lang="zh-CN" altLang="en-US" sz="1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anose="05000000000000000000" charset="0"/>
              <a:buChar char="l"/>
            </a:pP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参与四川</a:t>
            </a:r>
            <a:r>
              <a:rPr lang="en-US" altLang="zh-CN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GIS</a:t>
            </a: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二期的开发和与采集人员的对接等工作。</a:t>
            </a:r>
            <a:endParaRPr lang="zh-CN" altLang="en-US" sz="1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06705" y="2178050"/>
            <a:ext cx="11156950" cy="70675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p>
            <a:pPr marL="285750" indent="-285750" eaLnBrk="1" hangingPunct="1">
              <a:spcBef>
                <a:spcPct val="0"/>
              </a:spcBef>
              <a:buClr>
                <a:schemeClr val="accent2"/>
              </a:buClr>
              <a:buFont typeface="Wingdings" panose="05000000000000000000" charset="0"/>
              <a:buChar char="l"/>
            </a:pP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使用</a:t>
            </a:r>
            <a:r>
              <a:rPr lang="en-US" altLang="zh-CN" sz="14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Echarts</a:t>
            </a: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等</a:t>
            </a: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技术，</a:t>
            </a: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参与数据资源地图项目以及海外利益分析项目的设计和开发工作。</a:t>
            </a:r>
            <a:endParaRPr lang="zh-CN" altLang="en-US" sz="1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06705" y="3743960"/>
            <a:ext cx="11158220" cy="99504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p>
            <a:pPr marL="285750" indent="-285750"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anose="05000000000000000000" charset="0"/>
              <a:buChar char="l"/>
            </a:pPr>
            <a:r>
              <a:rPr lang="zh-CN" sz="14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负责可视化小组成员的日报审批和相关工作分配，培养新人。</a:t>
            </a:r>
            <a:endParaRPr lang="zh-CN" sz="1400" dirty="0" smtClean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pPr marL="285750" indent="-285750"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anose="05000000000000000000" charset="0"/>
              <a:buChar char="l"/>
            </a:pPr>
            <a:r>
              <a:rPr lang="zh-CN" sz="14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参与部分项目的管理工作，主要是编制进度计划，监督完成状况，帮助解决问题。</a:t>
            </a:r>
            <a:endParaRPr lang="zh-CN" sz="1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06705" y="4739005"/>
            <a:ext cx="11158855" cy="90043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p>
            <a:pPr marL="285750" indent="-285750" eaLnBrk="1" hangingPunct="1">
              <a:spcBef>
                <a:spcPct val="0"/>
              </a:spcBef>
              <a:buClr>
                <a:schemeClr val="accent2"/>
              </a:buClr>
              <a:buFont typeface="Wingdings" panose="05000000000000000000" charset="0"/>
              <a:buChar char="l"/>
            </a:pPr>
            <a:r>
              <a:rPr lang="zh-CN" sz="14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其他琐碎工作。</a:t>
            </a:r>
            <a:endParaRPr lang="zh-CN" sz="1400" dirty="0" smtClean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1E760-ECB3-4197-9FBC-1D87FC5C6A28}" type="slidenum">
              <a:rPr kumimoji="1" lang="ja-JP" altLang="en-US" smtClean="0"/>
            </a:fld>
            <a:endParaRPr kumimoji="1" lang="ja-JP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2018</a:t>
            </a:r>
            <a:r>
              <a:rPr lang="zh-CN" altLang="en-US" dirty="0"/>
              <a:t>年工作总体情况分析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06705" y="530860"/>
            <a:ext cx="595439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ym typeface="+mn-ea"/>
              </a:rPr>
              <a:t>主要贡献</a:t>
            </a:r>
            <a:endParaRPr lang="zh-CN" altLang="en-US" b="1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1E760-ECB3-4197-9FBC-1D87FC5C6A28}" type="slidenum">
              <a:rPr kumimoji="1" lang="ja-JP" altLang="en-US" smtClean="0"/>
            </a:fld>
            <a:endParaRPr kumimoji="1" lang="ja-JP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2018</a:t>
            </a:r>
            <a:r>
              <a:rPr lang="zh-CN" altLang="en-US" dirty="0"/>
              <a:t>年工作总体情况分析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06705" y="530860"/>
            <a:ext cx="595439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ym typeface="+mn-ea"/>
              </a:rPr>
              <a:t>不足和改进分析</a:t>
            </a:r>
            <a:endParaRPr lang="zh-CN" altLang="en-US" b="1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1E760-ECB3-4197-9FBC-1D87FC5C6A28}" type="slidenum">
              <a:rPr kumimoji="1" lang="ja-JP" altLang="en-US" smtClean="0"/>
            </a:fld>
            <a:endParaRPr kumimoji="1" lang="ja-JP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个人</a:t>
            </a:r>
            <a:r>
              <a:rPr lang="zh-CN" altLang="en-US" dirty="0"/>
              <a:t>能力和收获分析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270659" y="1745673"/>
            <a:ext cx="665983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重点描述个人各方面能力的收获、不足和改进措施等分析，</a:t>
            </a:r>
            <a:r>
              <a:rPr lang="en-US" altLang="zh-CN" dirty="0" smtClean="0"/>
              <a:t>1-2</a:t>
            </a:r>
            <a:r>
              <a:rPr lang="zh-CN" altLang="en-US" dirty="0" smtClean="0"/>
              <a:t>页</a:t>
            </a:r>
            <a:r>
              <a:rPr lang="en-US" altLang="zh-CN" dirty="0" err="1" smtClean="0"/>
              <a:t>ppt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1E760-ECB3-4197-9FBC-1D87FC5C6A28}" type="slidenum">
              <a:rPr kumimoji="1" lang="ja-JP" altLang="en-US" smtClean="0"/>
            </a:fld>
            <a:endParaRPr kumimoji="1" lang="ja-JP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2019</a:t>
            </a:r>
            <a:r>
              <a:rPr lang="zh-CN" altLang="en-US" dirty="0"/>
              <a:t>年工作规划和个人目标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45966" y="2232561"/>
            <a:ext cx="1173013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重点描述</a:t>
            </a:r>
            <a:r>
              <a:rPr lang="en-US" altLang="zh-CN" dirty="0" smtClean="0"/>
              <a:t>2019</a:t>
            </a:r>
            <a:r>
              <a:rPr lang="zh-CN" altLang="en-US" dirty="0" smtClean="0"/>
              <a:t>对个人和团队的工作规划，包括管理方面； 以及个人能力方面希望达成的目标，包括岗位方向等，</a:t>
            </a:r>
            <a:r>
              <a:rPr lang="en-US" altLang="zh-CN" dirty="0" smtClean="0"/>
              <a:t>2-5</a:t>
            </a:r>
            <a:r>
              <a:rPr lang="zh-CN" altLang="en-US" dirty="0" smtClean="0"/>
              <a:t>页</a:t>
            </a:r>
            <a:r>
              <a:rPr lang="en-US" altLang="zh-CN" dirty="0" err="1" smtClean="0"/>
              <a:t>ppt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内容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/>
      <a:bodyPr anchor="ctr"/>
      <a:lstStyle>
        <a:defPPr eaLnBrk="1" hangingPunct="1">
          <a:spcBef>
            <a:spcPct val="0"/>
          </a:spcBef>
          <a:buClr>
            <a:schemeClr val="accent2"/>
          </a:buClr>
          <a:buFont typeface="Wingdings" panose="05000000000000000000" pitchFamily="2" charset="2"/>
          <a:buNone/>
          <a:defRPr b="1" dirty="0" smtClean="0">
            <a:solidFill>
              <a:srgbClr val="FF0000"/>
            </a:solidFill>
            <a:ea typeface="宋体" panose="02010600030101010101" pitchFamily="2" charset="-122"/>
          </a:defRPr>
        </a:defPPr>
      </a:lstStyle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0</TotalTime>
  <Words>903</Words>
  <Application>WPS 演示</Application>
  <PresentationFormat>自定义</PresentationFormat>
  <Paragraphs>87</Paragraphs>
  <Slides>11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Wingdings</vt:lpstr>
      <vt:lpstr>Arial</vt:lpstr>
      <vt:lpstr>微软雅黑</vt:lpstr>
      <vt:lpstr>Wingdings</vt:lpstr>
      <vt:lpstr>Calibri Light</vt:lpstr>
      <vt:lpstr>Calibri</vt:lpstr>
      <vt:lpstr>Arial Unicode MS</vt:lpstr>
      <vt:lpstr>MS PGothic</vt:lpstr>
      <vt:lpstr>内容slide</vt:lpstr>
      <vt:lpstr>2018年度年终总结汇报 </vt:lpstr>
      <vt:lpstr>2018年总结目录 </vt:lpstr>
      <vt:lpstr>2018年工作总体情况分析</vt:lpstr>
      <vt:lpstr>2018年工作总体情况分析</vt:lpstr>
      <vt:lpstr>2018年工作总体情况分析</vt:lpstr>
      <vt:lpstr>2018年工作总体情况分析</vt:lpstr>
      <vt:lpstr>2018年工作总体情况分析</vt:lpstr>
      <vt:lpstr>个人能力和收获分析 </vt:lpstr>
      <vt:lpstr>2019年工作规划和个人目标 </vt:lpstr>
      <vt:lpstr>对公司或团队的建议及期望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User</dc:creator>
  <cp:lastModifiedBy>雅麻桑</cp:lastModifiedBy>
  <cp:revision>1911</cp:revision>
  <dcterms:created xsi:type="dcterms:W3CDTF">2014-08-31T10:13:00Z</dcterms:created>
  <dcterms:modified xsi:type="dcterms:W3CDTF">2019-01-02T15:59:32Z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2052-11.1.0.8370</vt:lpwstr>
  </property>
</Properties>
</file>