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7" r:id="rId2"/>
    <p:sldId id="552" r:id="rId3"/>
    <p:sldId id="601" r:id="rId4"/>
    <p:sldId id="716" r:id="rId5"/>
    <p:sldId id="705" r:id="rId6"/>
    <p:sldId id="708" r:id="rId7"/>
    <p:sldId id="700" r:id="rId8"/>
    <p:sldId id="701" r:id="rId9"/>
    <p:sldId id="657" r:id="rId10"/>
    <p:sldId id="280" r:id="rId11"/>
  </p:sldIdLst>
  <p:sldSz cx="12204700" cy="6859588"/>
  <p:notesSz cx="6858000" cy="9144000"/>
  <p:defaultTextStyle>
    <a:defPPr>
      <a:defRPr lang="zh-CN"/>
    </a:defPPr>
    <a:lvl1pPr marL="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5B9BD5"/>
    <a:srgbClr val="BF9000"/>
    <a:srgbClr val="E17E2B"/>
    <a:srgbClr val="82B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2" autoAdjust="0"/>
    <p:restoredTop sz="92398" autoAdjust="0"/>
  </p:normalViewPr>
  <p:slideViewPr>
    <p:cSldViewPr snapToGrid="0" showGuides="1">
      <p:cViewPr varScale="1">
        <p:scale>
          <a:sx n="105" d="100"/>
          <a:sy n="105" d="100"/>
        </p:scale>
        <p:origin x="-540" y="-36"/>
      </p:cViewPr>
      <p:guideLst>
        <p:guide orient="horz" pos="2160"/>
        <p:guide pos="38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10"/>
    </p:cViewPr>
  </p:sorterViewPr>
  <p:notesViewPr>
    <p:cSldViewPr snapToGrid="0">
      <p:cViewPr varScale="1">
        <p:scale>
          <a:sx n="88" d="100"/>
          <a:sy n="88" d="100"/>
        </p:scale>
        <p:origin x="-3858" y="-102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A2014-96CE-4721-84C9-7D513E406897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70F33-C8AA-45D1-A175-D96663199F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760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538BB-24BA-42B9-8147-243E70E4201C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0C424-C8B2-458D-BE4F-39DC7DBD7B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25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3" descr="背景征信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" y="-17"/>
            <a:ext cx="12227453" cy="6860446"/>
          </a:xfrm>
          <a:prstGeom prst="rect">
            <a:avLst/>
          </a:prstGeom>
        </p:spPr>
      </p:pic>
      <p:pic>
        <p:nvPicPr>
          <p:cNvPr id="10" name="图片 9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9299" y="228392"/>
            <a:ext cx="2587206" cy="687851"/>
          </a:xfrm>
          <a:prstGeom prst="rect">
            <a:avLst/>
          </a:prstGeom>
        </p:spPr>
      </p:pic>
      <p:sp>
        <p:nvSpPr>
          <p:cNvPr id="14" name="タイトル 13"/>
          <p:cNvSpPr>
            <a:spLocks noGrp="1"/>
          </p:cNvSpPr>
          <p:nvPr>
            <p:ph type="title"/>
          </p:nvPr>
        </p:nvSpPr>
        <p:spPr>
          <a:xfrm>
            <a:off x="2866499" y="5055073"/>
            <a:ext cx="7339584" cy="1143265"/>
          </a:xfrm>
          <a:prstGeom prst="rect">
            <a:avLst/>
          </a:prstGeom>
        </p:spPr>
        <p:txBody>
          <a:bodyPr lIns="91444" tIns="45721" rIns="91444" bIns="45721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235557"/>
            <a:ext cx="12204700" cy="620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4" tIns="45721" rIns="91444" bIns="45721" anchor="ctr"/>
          <a:lstStyle/>
          <a:p>
            <a:pPr algn="ctr">
              <a:defRPr/>
            </a:pPr>
            <a:endParaRPr lang="zh-CN" altLang="en-US" sz="1700"/>
          </a:p>
        </p:txBody>
      </p:sp>
      <p:sp>
        <p:nvSpPr>
          <p:cNvPr id="3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51214" y="6422927"/>
            <a:ext cx="667445" cy="365210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/>
            </a:lvl1pPr>
          </a:lstStyle>
          <a:p>
            <a:fld id="{2C795EF2-C10B-4973-A4D4-8B26E6739D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＋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＋副标题+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2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下箭头 6"/>
          <p:cNvSpPr/>
          <p:nvPr userDrawn="1"/>
        </p:nvSpPr>
        <p:spPr>
          <a:xfrm>
            <a:off x="1" y="737"/>
            <a:ext cx="184355" cy="840971"/>
          </a:xfrm>
          <a:prstGeom prst="downArrow">
            <a:avLst>
              <a:gd name="adj1" fmla="val 100000"/>
              <a:gd name="adj2" fmla="val 2404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1" hasCustomPrompt="1"/>
          </p:nvPr>
        </p:nvSpPr>
        <p:spPr>
          <a:xfrm>
            <a:off x="184353" y="443917"/>
            <a:ext cx="4215368" cy="397795"/>
          </a:xfrm>
          <a:prstGeom prst="rect">
            <a:avLst/>
          </a:prstGeom>
        </p:spPr>
        <p:txBody>
          <a:bodyPr lIns="91444" tIns="45721" rIns="91444" bIns="45721"/>
          <a:lstStyle>
            <a:lvl1pPr marL="0" indent="0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/>
          <p:nvPr userDrawn="1"/>
        </p:nvSpPr>
        <p:spPr>
          <a:xfrm>
            <a:off x="4434540" y="2895815"/>
            <a:ext cx="6346678" cy="913219"/>
          </a:xfrm>
          <a:prstGeom prst="rect">
            <a:avLst/>
          </a:prstGeom>
          <a:noFill/>
        </p:spPr>
        <p:txBody>
          <a:bodyPr wrap="none" lIns="91444" tIns="45721" rIns="91444" bIns="45721">
            <a:spAutoFit/>
          </a:bodyPr>
          <a:lstStyle/>
          <a:p>
            <a:pPr algn="ctr"/>
            <a:r>
              <a:rPr lang="zh-CN" altLang="en-US" sz="53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53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！祝工作愉快！</a:t>
            </a:r>
            <a:endParaRPr lang="zh-CN" altLang="en-US" sz="53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0" descr="地球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6768" y="1408023"/>
            <a:ext cx="4207793" cy="42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头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"/>
            <a:ext cx="12204700" cy="150053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62860" y="6208612"/>
            <a:ext cx="1726874" cy="34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头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"/>
            <a:ext cx="12204700" cy="1500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＋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2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下箭头 6"/>
          <p:cNvSpPr/>
          <p:nvPr userDrawn="1"/>
        </p:nvSpPr>
        <p:spPr>
          <a:xfrm>
            <a:off x="1" y="737"/>
            <a:ext cx="184355" cy="840971"/>
          </a:xfrm>
          <a:prstGeom prst="downArrow">
            <a:avLst>
              <a:gd name="adj1" fmla="val 100000"/>
              <a:gd name="adj2" fmla="val 2404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1" hasCustomPrompt="1"/>
          </p:nvPr>
        </p:nvSpPr>
        <p:spPr>
          <a:xfrm>
            <a:off x="184353" y="443917"/>
            <a:ext cx="4215368" cy="397795"/>
          </a:xfrm>
          <a:prstGeom prst="rect">
            <a:avLst/>
          </a:prstGeom>
        </p:spPr>
        <p:txBody>
          <a:bodyPr lIns="91444" tIns="45721" rIns="91444" bIns="45721"/>
          <a:lstStyle>
            <a:lvl1pPr marL="0" indent="0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bjchenrui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背5.jpg"/>
          <p:cNvPicPr>
            <a:picLocks noChangeAspect="1"/>
          </p:cNvPicPr>
          <p:nvPr userDrawn="1"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02" y="19058"/>
            <a:ext cx="12168000" cy="682708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606870"/>
            <a:ext cx="12202298" cy="25272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Copyright © 2014 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Chen Rui</a:t>
            </a:r>
            <a:r>
              <a:rPr lang="en-US" altLang="ja-JP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Technology Co., Ltd. ( 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  <a:hlinkClick r:id="rId14"/>
              </a:rPr>
              <a:t>www.bjchenrui.com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 )</a:t>
            </a:r>
            <a:endParaRPr lang="zh-CN" altLang="en-US" sz="8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5488" y="4872150"/>
            <a:ext cx="11571316" cy="1143265"/>
          </a:xfrm>
        </p:spPr>
        <p:txBody>
          <a:bodyPr/>
          <a:lstStyle/>
          <a:p>
            <a:pPr algn="ctr"/>
            <a:r>
              <a:rPr lang="en-US" altLang="zh-CN" sz="4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4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年度年终总结汇报</a:t>
            </a:r>
            <a:r>
              <a:rPr lang="en-US" altLang="zh-CN" sz="48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8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ja-JP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9770302" y="6250488"/>
            <a:ext cx="1903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山晨  </a:t>
            </a:r>
            <a:r>
              <a:rPr lang="en-US" altLang="zh-CN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593987" y="2749477"/>
            <a:ext cx="5662017" cy="913219"/>
          </a:xfrm>
          <a:prstGeom prst="rect">
            <a:avLst/>
          </a:prstGeom>
          <a:noFill/>
        </p:spPr>
        <p:txBody>
          <a:bodyPr wrap="none" lIns="91444" tIns="45721" rIns="91444" bIns="45721">
            <a:spAutoFit/>
          </a:bodyPr>
          <a:lstStyle/>
          <a:p>
            <a:pPr algn="ctr"/>
            <a:r>
              <a:rPr lang="zh-CN" altLang="en-US" sz="53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感谢倾听与指导！</a:t>
            </a:r>
          </a:p>
        </p:txBody>
      </p:sp>
      <p:pic>
        <p:nvPicPr>
          <p:cNvPr id="21" name="图片 20" descr="地球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768" y="1408023"/>
            <a:ext cx="4207793" cy="427220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年总结目录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21" name="Rectangle 5"/>
          <p:cNvSpPr>
            <a:spLocks noChangeArrowheads="1"/>
          </p:cNvSpPr>
          <p:nvPr/>
        </p:nvSpPr>
        <p:spPr bwMode="auto">
          <a:xfrm>
            <a:off x="4474089" y="1383576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2018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年工作总体情况分析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" name="Rectangle 6"/>
          <p:cNvSpPr>
            <a:spLocks noChangeArrowheads="1"/>
          </p:cNvSpPr>
          <p:nvPr/>
        </p:nvSpPr>
        <p:spPr bwMode="auto">
          <a:xfrm>
            <a:off x="4918339" y="2442845"/>
            <a:ext cx="4613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个人能力和收获分析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3" name="Rectangle 7"/>
          <p:cNvSpPr>
            <a:spLocks noChangeArrowheads="1"/>
          </p:cNvSpPr>
          <p:nvPr/>
        </p:nvSpPr>
        <p:spPr bwMode="auto">
          <a:xfrm>
            <a:off x="4986794" y="3531889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2019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年工作规划和个人目标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4" name="Rectangle 8"/>
          <p:cNvSpPr>
            <a:spLocks noChangeArrowheads="1"/>
          </p:cNvSpPr>
          <p:nvPr/>
        </p:nvSpPr>
        <p:spPr bwMode="auto">
          <a:xfrm>
            <a:off x="4499430" y="4739172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对公司或团队的建议及期望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41" name="Group 25"/>
          <p:cNvGrpSpPr/>
          <p:nvPr/>
        </p:nvGrpSpPr>
        <p:grpSpPr bwMode="auto">
          <a:xfrm flipH="1">
            <a:off x="740895" y="1627537"/>
            <a:ext cx="3438525" cy="3429000"/>
            <a:chOff x="1955" y="1224"/>
            <a:chExt cx="1911" cy="1911"/>
          </a:xfrm>
        </p:grpSpPr>
        <p:sp>
          <p:nvSpPr>
            <p:cNvPr id="142" name="Oval 26"/>
            <p:cNvSpPr>
              <a:spLocks noChangeArrowheads="1"/>
            </p:cNvSpPr>
            <p:nvPr/>
          </p:nvSpPr>
          <p:spPr bwMode="gray">
            <a:xfrm>
              <a:off x="1955" y="1224"/>
              <a:ext cx="1911" cy="1911"/>
            </a:xfrm>
            <a:prstGeom prst="ellipse">
              <a:avLst/>
            </a:prstGeom>
            <a:noFill/>
            <a:ln w="127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Oval 27"/>
            <p:cNvSpPr>
              <a:spLocks noChangeArrowheads="1"/>
            </p:cNvSpPr>
            <p:nvPr/>
          </p:nvSpPr>
          <p:spPr bwMode="gray">
            <a:xfrm>
              <a:off x="2080" y="1355"/>
              <a:ext cx="1660" cy="1660"/>
            </a:xfrm>
            <a:prstGeom prst="ellipse">
              <a:avLst/>
            </a:prstGeom>
            <a:noFill/>
            <a:ln w="28575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Oval 28"/>
            <p:cNvSpPr>
              <a:spLocks noChangeArrowheads="1"/>
            </p:cNvSpPr>
            <p:nvPr/>
          </p:nvSpPr>
          <p:spPr bwMode="gray">
            <a:xfrm>
              <a:off x="2218" y="1499"/>
              <a:ext cx="1396" cy="1396"/>
            </a:xfrm>
            <a:prstGeom prst="ellipse">
              <a:avLst/>
            </a:prstGeom>
            <a:noFill/>
            <a:ln w="381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Oval 29"/>
            <p:cNvSpPr>
              <a:spLocks noChangeArrowheads="1"/>
            </p:cNvSpPr>
            <p:nvPr/>
          </p:nvSpPr>
          <p:spPr bwMode="gray">
            <a:xfrm>
              <a:off x="2338" y="1643"/>
              <a:ext cx="1132" cy="1132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Oval 30"/>
            <p:cNvSpPr>
              <a:spLocks noChangeArrowheads="1"/>
            </p:cNvSpPr>
            <p:nvPr/>
          </p:nvSpPr>
          <p:spPr bwMode="gray">
            <a:xfrm>
              <a:off x="2476" y="1781"/>
              <a:ext cx="868" cy="868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Oval 31"/>
            <p:cNvSpPr>
              <a:spLocks noChangeArrowheads="1"/>
            </p:cNvSpPr>
            <p:nvPr/>
          </p:nvSpPr>
          <p:spPr bwMode="gray">
            <a:xfrm>
              <a:off x="2602" y="1901"/>
              <a:ext cx="616" cy="616"/>
            </a:xfrm>
            <a:prstGeom prst="ellipse">
              <a:avLst/>
            </a:prstGeom>
            <a:noFill/>
            <a:ln w="762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Oval 32"/>
            <p:cNvSpPr>
              <a:spLocks noChangeArrowheads="1"/>
            </p:cNvSpPr>
            <p:nvPr/>
          </p:nvSpPr>
          <p:spPr bwMode="gray">
            <a:xfrm>
              <a:off x="2716" y="2021"/>
              <a:ext cx="388" cy="388"/>
            </a:xfrm>
            <a:prstGeom prst="ellipse">
              <a:avLst/>
            </a:prstGeom>
            <a:noFill/>
            <a:ln w="9525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49" name="Picture 33" descr="worldmap_ani8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61645" y="2599087"/>
            <a:ext cx="1609725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" name="Group 34"/>
          <p:cNvGrpSpPr/>
          <p:nvPr/>
        </p:nvGrpSpPr>
        <p:grpSpPr bwMode="auto">
          <a:xfrm rot="4976862" flipH="1">
            <a:off x="4059751" y="1476256"/>
            <a:ext cx="323850" cy="311150"/>
            <a:chOff x="1944" y="1111"/>
            <a:chExt cx="204" cy="196"/>
          </a:xfrm>
        </p:grpSpPr>
        <p:pic>
          <p:nvPicPr>
            <p:cNvPr id="151" name="Picture 35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Oval 36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53" name="Group 37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56" name="Group 38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62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3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4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5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57" name="Group 43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8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59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0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1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54" name="Arc 48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55" name="Picture 49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6" name="Group 50"/>
          <p:cNvGrpSpPr/>
          <p:nvPr/>
        </p:nvGrpSpPr>
        <p:grpSpPr bwMode="auto">
          <a:xfrm rot="4976862" flipH="1">
            <a:off x="4540553" y="2520500"/>
            <a:ext cx="323850" cy="311150"/>
            <a:chOff x="1944" y="1111"/>
            <a:chExt cx="204" cy="196"/>
          </a:xfrm>
        </p:grpSpPr>
        <p:pic>
          <p:nvPicPr>
            <p:cNvPr id="167" name="Picture 51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8" name="Oval 52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69" name="Group 53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72" name="Group 54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78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9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80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81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73" name="Group 59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74" name="AutoShape 6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5" name="AutoShape 6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6" name="AutoShape 6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7" name="AutoShape 6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70" name="Arc 64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71" name="Picture 65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2" name="Group 66"/>
          <p:cNvGrpSpPr/>
          <p:nvPr/>
        </p:nvGrpSpPr>
        <p:grpSpPr bwMode="auto">
          <a:xfrm rot="4976862" flipH="1">
            <a:off x="4528605" y="3623654"/>
            <a:ext cx="323850" cy="311150"/>
            <a:chOff x="1944" y="1111"/>
            <a:chExt cx="204" cy="196"/>
          </a:xfrm>
        </p:grpSpPr>
        <p:pic>
          <p:nvPicPr>
            <p:cNvPr id="183" name="Picture 67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Oval 6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85" name="Group 69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88" name="Group 70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94" name="AutoShape 7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5" name="AutoShape 7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6" name="AutoShape 7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7" name="AutoShape 7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89" name="Group 75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90" name="AutoShape 7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1" name="AutoShape 7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2" name="AutoShape 7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3" name="AutoShape 7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86" name="Arc 80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87" name="Picture 81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8" name="Group 82"/>
          <p:cNvGrpSpPr/>
          <p:nvPr/>
        </p:nvGrpSpPr>
        <p:grpSpPr bwMode="auto">
          <a:xfrm rot="4976862" flipH="1">
            <a:off x="4023194" y="4819148"/>
            <a:ext cx="323850" cy="311150"/>
            <a:chOff x="1944" y="1111"/>
            <a:chExt cx="204" cy="196"/>
          </a:xfrm>
        </p:grpSpPr>
        <p:pic>
          <p:nvPicPr>
            <p:cNvPr id="199" name="Picture 83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" name="Oval 84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201" name="Group 85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204" name="Group 86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10" name="AutoShape 8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1" name="AutoShape 8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2" name="AutoShape 8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3" name="AutoShape 9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05" name="Group 91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06" name="AutoShape 9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7" name="AutoShape 9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8" name="AutoShape 9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9" name="AutoShape 9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202" name="Arc 96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203" name="Picture 97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05641" y="1413163"/>
            <a:ext cx="108670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重点梳理本年度个人或者团队的工作成果情况，包括贡献、不足和改进分析（包括对比分析，如和预期的），有</a:t>
            </a:r>
            <a:endParaRPr lang="en-US" altLang="zh-CN" dirty="0" smtClean="0"/>
          </a:p>
          <a:p>
            <a:r>
              <a:rPr lang="zh-CN" altLang="en-US" smtClean="0"/>
              <a:t>团队</a:t>
            </a:r>
            <a:r>
              <a:rPr lang="zh-CN" altLang="en-US" dirty="0" smtClean="0"/>
              <a:t>的人员需要描述管理层面的</a:t>
            </a:r>
            <a:r>
              <a:rPr lang="zh-CN" altLang="en-US" smtClean="0"/>
              <a:t>内容，此</a:t>
            </a:r>
            <a:r>
              <a:rPr lang="zh-CN" altLang="en-US" dirty="0" smtClean="0"/>
              <a:t>部分页数在</a:t>
            </a:r>
            <a:r>
              <a:rPr lang="en-US" altLang="zh-CN" dirty="0" smtClean="0"/>
              <a:t>2-5</a:t>
            </a:r>
            <a:r>
              <a:rPr lang="zh-CN" altLang="en-US" dirty="0" smtClean="0"/>
              <a:t>页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工作内容回顾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06705" y="883285"/>
            <a:ext cx="11157585" cy="138366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对可视化工具进行版本管理，编写和完善功能设计和完善接口设计文档，并按照技术预研计划，逐步实现相关功能。</a:t>
            </a:r>
          </a:p>
          <a:p>
            <a:pPr marL="342900" indent="-34290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可视化工具与黄埔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邮件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、黄埔话单、天津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邮件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沈阳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邮件、大连鹰眼、社交媒体分析等项目的对接工作以及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相关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业务功能实现。</a:t>
            </a:r>
          </a:p>
          <a:p>
            <a:pPr marL="342900" indent="-34290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在可视化与项目对接的过程中，优化和完善既有功能，并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分析和总结项目需求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，提炼出新的功能，整合进可视化工具中。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05435" y="3238184"/>
            <a:ext cx="11158220" cy="106711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功能展开技术预研，学习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OpenLayers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的基础知识，实现常用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功能，为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工具的封装做准备。</a:t>
            </a: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参与四川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二期的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开发、与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采集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人员对接、导入数据等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工作。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05435" y="2381251"/>
            <a:ext cx="11156950" cy="68579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Echarts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等技术，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参与数据资源地图项目以及海外利益分析项目的设计和开发工作。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05435" y="4467860"/>
            <a:ext cx="11158220" cy="142811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负责可视化小组成员的日报审批和相关工作分配，培养新人。</a:t>
            </a: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参与部分项目的管理工作，主要是编制进度计划，监督完成状况，帮助解决问题</a:t>
            </a: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en-US" altLang="zh-CN" sz="14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zh-CN" sz="14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其他琐碎工作</a:t>
            </a:r>
            <a:r>
              <a:rPr lang="zh-CN" alt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zh-CN" altLang="zh-CN" sz="1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重点工作进展状况</a:t>
            </a:r>
            <a:endParaRPr lang="zh-CN" altLang="en-US" b="1" dirty="0">
              <a:sym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803029" y="2295525"/>
            <a:ext cx="2314575" cy="2286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可视化工具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533775" y="883285"/>
            <a:ext cx="2019300" cy="895350"/>
          </a:xfrm>
          <a:prstGeom prst="roundRect">
            <a:avLst/>
          </a:prstGeom>
          <a:gradFill>
            <a:gsLst>
              <a:gs pos="0">
                <a:srgbClr val="5E9EFF"/>
              </a:gs>
              <a:gs pos="38000">
                <a:srgbClr val="85C2FF"/>
              </a:gs>
              <a:gs pos="74000">
                <a:srgbClr val="C4D6EB"/>
              </a:gs>
              <a:gs pos="100000">
                <a:schemeClr val="bg1"/>
              </a:gs>
            </a:gsLst>
            <a:lin ang="0" scaled="0"/>
          </a:gra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与具体项目对接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905250" y="2367953"/>
            <a:ext cx="2019300" cy="895350"/>
          </a:xfrm>
          <a:prstGeom prst="roundRect">
            <a:avLst/>
          </a:prstGeom>
          <a:gradFill>
            <a:gsLst>
              <a:gs pos="0">
                <a:srgbClr val="5E9EFF"/>
              </a:gs>
              <a:gs pos="38000">
                <a:srgbClr val="85C2FF"/>
              </a:gs>
              <a:gs pos="74000">
                <a:srgbClr val="C4D6EB"/>
              </a:gs>
              <a:gs pos="100000">
                <a:schemeClr val="bg1"/>
              </a:gs>
            </a:gsLst>
            <a:lin ang="0" scaled="0"/>
          </a:gra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完善工具管理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3905250" y="3767657"/>
            <a:ext cx="2019300" cy="895350"/>
          </a:xfrm>
          <a:prstGeom prst="roundRect">
            <a:avLst/>
          </a:prstGeom>
          <a:gradFill>
            <a:gsLst>
              <a:gs pos="0">
                <a:srgbClr val="5E9EFF"/>
              </a:gs>
              <a:gs pos="38000">
                <a:srgbClr val="85C2FF"/>
              </a:gs>
              <a:gs pos="74000">
                <a:srgbClr val="C4D6EB"/>
              </a:gs>
              <a:gs pos="100000">
                <a:schemeClr val="bg1"/>
              </a:gs>
            </a:gsLst>
            <a:lin ang="0" scaled="0"/>
          </a:gra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优化既有功能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3654970" y="5153025"/>
            <a:ext cx="2019300" cy="895350"/>
          </a:xfrm>
          <a:prstGeom prst="roundRect">
            <a:avLst/>
          </a:prstGeom>
          <a:gradFill>
            <a:gsLst>
              <a:gs pos="0">
                <a:srgbClr val="5E9EFF"/>
              </a:gs>
              <a:gs pos="38000">
                <a:srgbClr val="85C2FF"/>
              </a:gs>
              <a:gs pos="74000">
                <a:srgbClr val="C4D6EB"/>
              </a:gs>
              <a:gs pos="100000">
                <a:schemeClr val="bg1"/>
              </a:gs>
            </a:gsLst>
            <a:lin ang="0" scaled="0"/>
          </a:gra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增加新功能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6648447" y="883285"/>
            <a:ext cx="2419353" cy="43846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在各项目中实现可视化通用功能。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6648449" y="1498878"/>
            <a:ext cx="3714752" cy="4476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根据具体需求，实现与需求紧密关联的可视化功能。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6710976" y="2148719"/>
            <a:ext cx="4849452" cy="6669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对可视化工具进行了版本管理，最新版本维护至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1.1.1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，并添加版本履历文档，对每一次版本更新的内容进行详细说明。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6710976" y="3014319"/>
            <a:ext cx="4985257" cy="6953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编写了功能设计策划文档，方便后续编制功能研发计划，以及让产品人员更容易了解可视化的功能构成和使用方式；完善了接口设计文档，方便后续与项目中的业务功能对接。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6710976" y="4003666"/>
            <a:ext cx="4731760" cy="8474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根据可视化在项目中的实际使用效果，修改可视化工具的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bug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，优化部分已有功能，例如布局切换、路径分析、平行链接以及撤销恢复操作等功能。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6648449" y="5185042"/>
            <a:ext cx="4914338" cy="8313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根据功能研发计划和实际项目需要，增加了一系列新功能，例如环形右键菜单、环形树布局、自动寻位、自定义画板等功能。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>
            <a:stCxn id="5" idx="0"/>
            <a:endCxn id="6" idx="1"/>
          </p:cNvCxnSpPr>
          <p:nvPr/>
        </p:nvCxnSpPr>
        <p:spPr>
          <a:xfrm rot="5400000" flipH="1" flipV="1">
            <a:off x="2264764" y="1026514"/>
            <a:ext cx="964565" cy="1573458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6"/>
            <a:endCxn id="8" idx="1"/>
          </p:cNvCxnSpPr>
          <p:nvPr/>
        </p:nvCxnSpPr>
        <p:spPr>
          <a:xfrm flipV="1">
            <a:off x="3117604" y="2815628"/>
            <a:ext cx="787646" cy="622897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6"/>
            <a:endCxn id="9" idx="1"/>
          </p:cNvCxnSpPr>
          <p:nvPr/>
        </p:nvCxnSpPr>
        <p:spPr>
          <a:xfrm>
            <a:off x="3117604" y="3438525"/>
            <a:ext cx="787646" cy="776807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4"/>
            <a:endCxn id="10" idx="1"/>
          </p:cNvCxnSpPr>
          <p:nvPr/>
        </p:nvCxnSpPr>
        <p:spPr>
          <a:xfrm rot="16200000" flipH="1">
            <a:off x="2298056" y="4243785"/>
            <a:ext cx="1019175" cy="1694653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3"/>
            <a:endCxn id="11" idx="1"/>
          </p:cNvCxnSpPr>
          <p:nvPr/>
        </p:nvCxnSpPr>
        <p:spPr>
          <a:xfrm flipV="1">
            <a:off x="5553075" y="1102519"/>
            <a:ext cx="1095372" cy="228441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3"/>
            <a:endCxn id="12" idx="1"/>
          </p:cNvCxnSpPr>
          <p:nvPr/>
        </p:nvCxnSpPr>
        <p:spPr>
          <a:xfrm>
            <a:off x="5553075" y="1330960"/>
            <a:ext cx="1095374" cy="391756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3"/>
            <a:endCxn id="13" idx="1"/>
          </p:cNvCxnSpPr>
          <p:nvPr/>
        </p:nvCxnSpPr>
        <p:spPr>
          <a:xfrm flipV="1">
            <a:off x="5924550" y="2482174"/>
            <a:ext cx="786426" cy="333454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8" idx="3"/>
            <a:endCxn id="14" idx="1"/>
          </p:cNvCxnSpPr>
          <p:nvPr/>
        </p:nvCxnSpPr>
        <p:spPr>
          <a:xfrm>
            <a:off x="5924550" y="2815628"/>
            <a:ext cx="786426" cy="546353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9" idx="3"/>
            <a:endCxn id="17" idx="1"/>
          </p:cNvCxnSpPr>
          <p:nvPr/>
        </p:nvCxnSpPr>
        <p:spPr>
          <a:xfrm>
            <a:off x="5924550" y="4215332"/>
            <a:ext cx="786426" cy="212052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0" idx="3"/>
            <a:endCxn id="18" idx="1"/>
          </p:cNvCxnSpPr>
          <p:nvPr/>
        </p:nvCxnSpPr>
        <p:spPr>
          <a:xfrm>
            <a:off x="5674270" y="5600700"/>
            <a:ext cx="974179" cy="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不足和改进分析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</a:t>
            </a:r>
            <a:r>
              <a:rPr lang="zh-CN" altLang="en-US" dirty="0"/>
              <a:t>能力和收获分析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70659" y="1745673"/>
            <a:ext cx="66598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重点描述个人各方面能力的收获、不足和改进措施等分析，</a:t>
            </a:r>
            <a:r>
              <a:rPr lang="en-US" altLang="zh-CN" dirty="0" smtClean="0"/>
              <a:t>1-2</a:t>
            </a:r>
            <a:r>
              <a:rPr lang="zh-CN" altLang="en-US" dirty="0" smtClean="0"/>
              <a:t>页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/>
              <a:t>年工作规划和个人目标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5966" y="2232561"/>
            <a:ext cx="117301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重点描述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对个人和团队的工作规划，包括管理方面； 以及个人能力方面希望达成的目标，包括岗位方向等，</a:t>
            </a:r>
            <a:r>
              <a:rPr lang="en-US" altLang="zh-CN" dirty="0" smtClean="0"/>
              <a:t>2-5</a:t>
            </a:r>
            <a:r>
              <a:rPr lang="zh-CN" altLang="en-US" dirty="0" smtClean="0"/>
              <a:t>页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公司或团队的建议及期望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195992" y="2185059"/>
            <a:ext cx="825097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见标题按自己的理解写，</a:t>
            </a:r>
            <a:r>
              <a:rPr lang="zh-CN" altLang="en-US" dirty="0" smtClean="0"/>
              <a:t>敢说敢提即可，不怕有问题和建议，主要</a:t>
            </a:r>
            <a:r>
              <a:rPr lang="zh-CN" altLang="en-US" smtClean="0"/>
              <a:t>看执行，页数不限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内容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/>
      <a:bodyPr anchor="ctr"/>
      <a:lstStyle>
        <a:defPPr eaLnBrk="1" hangingPunct="1">
          <a:spcBef>
            <a:spcPct val="0"/>
          </a:spcBef>
          <a:buClr>
            <a:schemeClr val="accent2"/>
          </a:buClr>
          <a:buFont typeface="Wingdings" panose="05000000000000000000" pitchFamily="2" charset="2"/>
          <a:buNone/>
          <a:defRPr b="1" dirty="0" smtClean="0">
            <a:solidFill>
              <a:srgbClr val="FF0000"/>
            </a:solidFill>
            <a:ea typeface="宋体" panose="02010600030101010101" pitchFamily="2" charset="-122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629</TotalTime>
  <Words>625</Words>
  <Application>Microsoft Office PowerPoint</Application>
  <PresentationFormat>自定义</PresentationFormat>
  <Paragraphs>58</Paragraphs>
  <Slides>10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内容slide</vt:lpstr>
      <vt:lpstr>2018年度年终总结汇报 </vt:lpstr>
      <vt:lpstr>2018年总结目录 </vt:lpstr>
      <vt:lpstr>2018年工作总体情况分析</vt:lpstr>
      <vt:lpstr>2018年工作总体情况分析</vt:lpstr>
      <vt:lpstr>2018年工作总体情况分析</vt:lpstr>
      <vt:lpstr>2018年工作总体情况分析</vt:lpstr>
      <vt:lpstr>个人能力和收获分析 </vt:lpstr>
      <vt:lpstr>2019年工作规划和个人目标 </vt:lpstr>
      <vt:lpstr>对公司或团队的建议及期望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cr</cp:lastModifiedBy>
  <cp:revision>1925</cp:revision>
  <dcterms:created xsi:type="dcterms:W3CDTF">2014-08-31T10:13:00Z</dcterms:created>
  <dcterms:modified xsi:type="dcterms:W3CDTF">2019-01-03T12:09:32Z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2052-11.1.0.8370</vt:lpwstr>
  </property>
</Properties>
</file>