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07" r:id="rId3"/>
    <p:sldId id="552" r:id="rId5"/>
    <p:sldId id="601" r:id="rId6"/>
    <p:sldId id="709" r:id="rId7"/>
    <p:sldId id="716" r:id="rId8"/>
    <p:sldId id="705" r:id="rId9"/>
    <p:sldId id="708" r:id="rId10"/>
    <p:sldId id="700" r:id="rId11"/>
    <p:sldId id="701" r:id="rId12"/>
    <p:sldId id="657" r:id="rId13"/>
    <p:sldId id="280" r:id="rId14"/>
  </p:sldIdLst>
  <p:sldSz cx="12204700" cy="6859270"/>
  <p:notesSz cx="6858000" cy="9144000"/>
  <p:defaultTextStyle>
    <a:defPPr>
      <a:defRPr lang="zh-CN"/>
    </a:defPPr>
    <a:lvl1pPr marL="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5B9BD5"/>
    <a:srgbClr val="BF9000"/>
    <a:srgbClr val="E17E2B"/>
    <a:srgbClr val="8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87918" autoAdjust="0"/>
  </p:normalViewPr>
  <p:slideViewPr>
    <p:cSldViewPr snapToGrid="0" showGuides="1">
      <p:cViewPr varScale="1">
        <p:scale>
          <a:sx n="100" d="100"/>
          <a:sy n="100" d="100"/>
        </p:scale>
        <p:origin x="-744" y="-30"/>
      </p:cViewPr>
      <p:guideLst>
        <p:guide orient="horz" pos="2160"/>
        <p:guide orient="horz" pos="2160"/>
        <p:guide pos="38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0"/>
    </p:cViewPr>
  </p:sorterViewPr>
  <p:notesViewPr>
    <p:cSldViewPr snapToGrid="0">
      <p:cViewPr varScale="1">
        <p:scale>
          <a:sx n="88" d="100"/>
          <a:sy n="88" d="100"/>
        </p:scale>
        <p:origin x="-3858" y="-102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C09C7-2CAF-4E20-897E-C57A4FC843B8}" type="doc">
      <dgm:prSet loTypeId="urn:microsoft.com/office/officeart/2005/8/layout/matrix2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BE67FA-591F-497B-A794-755358EE744F}">
      <dgm:prSet phldrT="[文本]"/>
      <dgm:spPr/>
      <dgm:t>
        <a:bodyPr/>
        <a:lstStyle/>
        <a:p>
          <a:r>
            <a:rPr lang="zh-CN" altLang="en-US" dirty="0" smtClean="0"/>
            <a:t>第一季度</a:t>
          </a:r>
          <a:endParaRPr lang="zh-CN" altLang="en-US" dirty="0"/>
        </a:p>
      </dgm:t>
    </dgm:pt>
    <dgm:pt modelId="{4648C3F9-B863-4346-B60D-337B0C6384F3}" cxnId="{6F8FEA3B-8E6D-413D-A562-BC61983AC0E4}" type="sibTrans">
      <dgm:prSet/>
      <dgm:spPr/>
      <dgm:t>
        <a:bodyPr/>
        <a:lstStyle/>
        <a:p>
          <a:endParaRPr lang="zh-CN" altLang="en-US"/>
        </a:p>
      </dgm:t>
    </dgm:pt>
    <dgm:pt modelId="{2329B793-A9CA-4128-BD01-DFDB5CCA1432}" cxnId="{6F8FEA3B-8E6D-413D-A562-BC61983AC0E4}" type="parTrans">
      <dgm:prSet/>
      <dgm:spPr/>
      <dgm:t>
        <a:bodyPr/>
        <a:lstStyle/>
        <a:p>
          <a:endParaRPr lang="zh-CN" altLang="en-US"/>
        </a:p>
      </dgm:t>
    </dgm:pt>
    <dgm:pt modelId="{41F7CFC9-CF9D-4A9E-A68D-3C089797EA8E}">
      <dgm:prSet phldrT="[文本]"/>
      <dgm:spPr/>
      <dgm:t>
        <a:bodyPr/>
        <a:lstStyle/>
        <a:p>
          <a:r>
            <a:rPr lang="zh-CN" altLang="en-US" dirty="0" smtClean="0"/>
            <a:t>第三季度</a:t>
          </a:r>
          <a:endParaRPr lang="zh-CN" altLang="en-US" dirty="0"/>
        </a:p>
      </dgm:t>
    </dgm:pt>
    <dgm:pt modelId="{6439BC3E-012E-478D-AAC5-2E3BABAB8A2E}" cxnId="{9F601A78-BB19-4B76-B431-4F8050BE5FFC}" type="sibTrans">
      <dgm:prSet/>
      <dgm:spPr/>
      <dgm:t>
        <a:bodyPr/>
        <a:lstStyle/>
        <a:p>
          <a:endParaRPr lang="zh-CN" altLang="en-US"/>
        </a:p>
      </dgm:t>
    </dgm:pt>
    <dgm:pt modelId="{6FA3A7DE-3457-4A9B-A4F5-C305DA38DB25}" cxnId="{9F601A78-BB19-4B76-B431-4F8050BE5FFC}" type="parTrans">
      <dgm:prSet/>
      <dgm:spPr/>
      <dgm:t>
        <a:bodyPr/>
        <a:lstStyle/>
        <a:p>
          <a:endParaRPr lang="zh-CN" altLang="en-US"/>
        </a:p>
      </dgm:t>
    </dgm:pt>
    <dgm:pt modelId="{CE5741A0-8A6C-4715-AA73-795BDD64260D}">
      <dgm:prSet phldrT="[文本]"/>
      <dgm:spPr/>
      <dgm:t>
        <a:bodyPr/>
        <a:lstStyle/>
        <a:p>
          <a:r>
            <a:rPr lang="zh-CN" altLang="en-US" dirty="0" smtClean="0"/>
            <a:t>第四季度</a:t>
          </a:r>
          <a:endParaRPr lang="zh-CN" altLang="en-US" dirty="0"/>
        </a:p>
      </dgm:t>
    </dgm:pt>
    <dgm:pt modelId="{231B92A6-DEBA-4D38-8C3B-028D417F5BDA}" cxnId="{2B00BA60-5C04-437A-B237-824B9C5FC8C9}" type="sibTrans">
      <dgm:prSet/>
      <dgm:spPr/>
      <dgm:t>
        <a:bodyPr/>
        <a:lstStyle/>
        <a:p>
          <a:endParaRPr lang="zh-CN" altLang="en-US"/>
        </a:p>
      </dgm:t>
    </dgm:pt>
    <dgm:pt modelId="{92CBFC35-6EF7-42D9-9B78-AA4FF04EDE96}" cxnId="{2B00BA60-5C04-437A-B237-824B9C5FC8C9}" type="parTrans">
      <dgm:prSet/>
      <dgm:spPr/>
      <dgm:t>
        <a:bodyPr/>
        <a:lstStyle/>
        <a:p>
          <a:endParaRPr lang="zh-CN" altLang="en-US"/>
        </a:p>
      </dgm:t>
    </dgm:pt>
    <dgm:pt modelId="{B6F2BD00-528A-4048-9DF7-7FFB8F8AA889}">
      <dgm:prSet phldrT="[文本]"/>
      <dgm:spPr/>
      <dgm:t>
        <a:bodyPr/>
        <a:lstStyle/>
        <a:p>
          <a:r>
            <a:rPr lang="zh-CN" altLang="en-US" dirty="0" smtClean="0"/>
            <a:t>第二季度</a:t>
          </a:r>
          <a:endParaRPr lang="zh-CN" altLang="en-US" dirty="0"/>
        </a:p>
      </dgm:t>
    </dgm:pt>
    <dgm:pt modelId="{3AD121DF-FB84-409A-BECA-0ABD28CB2696}" cxnId="{07884F16-32D3-4A84-81D3-7D5D8742EE2D}" type="sibTrans">
      <dgm:prSet/>
      <dgm:spPr/>
      <dgm:t>
        <a:bodyPr/>
        <a:lstStyle/>
        <a:p>
          <a:endParaRPr lang="zh-CN" altLang="en-US"/>
        </a:p>
      </dgm:t>
    </dgm:pt>
    <dgm:pt modelId="{64145C1D-20D1-4FA2-A352-4A9C70E88CDF}" cxnId="{07884F16-32D3-4A84-81D3-7D5D8742EE2D}" type="parTrans">
      <dgm:prSet/>
      <dgm:spPr/>
      <dgm:t>
        <a:bodyPr/>
        <a:lstStyle/>
        <a:p>
          <a:endParaRPr lang="zh-CN" altLang="en-US"/>
        </a:p>
      </dgm:t>
    </dgm:pt>
    <dgm:pt modelId="{86D628A6-F4FD-415F-93C1-09C804F8BE82}" type="pres">
      <dgm:prSet presAssocID="{504C09C7-2CAF-4E20-897E-C57A4FC843B8}" presName="matrix" presStyleCnt="0">
        <dgm:presLayoutVars>
          <dgm:chMax val="1"/>
          <dgm:dir/>
          <dgm:resizeHandles val="exact"/>
        </dgm:presLayoutVars>
      </dgm:prSet>
      <dgm:spPr/>
    </dgm:pt>
    <dgm:pt modelId="{DF49EB61-8BBF-406F-870E-47E4FD66D67A}" type="pres">
      <dgm:prSet presAssocID="{504C09C7-2CAF-4E20-897E-C57A4FC843B8}" presName="axisShape" presStyleLbl="bgShp" presStyleIdx="0" presStyleCnt="1" custScaleX="209259"/>
      <dgm:spPr/>
    </dgm:pt>
    <dgm:pt modelId="{94210475-3A2D-4EB0-8264-6E8854A9D13A}" type="pres">
      <dgm:prSet presAssocID="{504C09C7-2CAF-4E20-897E-C57A4FC843B8}" presName="rect1" presStyleLbl="node1" presStyleIdx="0" presStyleCnt="4" custScaleX="67303" custScaleY="18654" custLinFactX="-67795" custLinFactNeighborX="-100000" custLinFactNeighborY="-55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D62E1-1471-429B-B0B7-F6DCB8C8E3BF}" type="pres">
      <dgm:prSet presAssocID="{504C09C7-2CAF-4E20-897E-C57A4FC843B8}" presName="rect2" presStyleLbl="node1" presStyleIdx="1" presStyleCnt="4" custScaleX="67303" custScaleY="18654" custLinFactX="68253" custLinFactNeighborX="100000" custLinFactNeighborY="-55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40017-0910-4A0A-8709-659FBF258B09}" type="pres">
      <dgm:prSet presAssocID="{504C09C7-2CAF-4E20-897E-C57A4FC843B8}" presName="rect3" presStyleLbl="node1" presStyleIdx="2" presStyleCnt="4" custScaleX="67303" custScaleY="18654" custLinFactX="-67794" custLinFactNeighborX="-100000" custLinFactNeighborY="54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1469A-5520-435C-8B75-422455B4BAFC}" type="pres">
      <dgm:prSet presAssocID="{504C09C7-2CAF-4E20-897E-C57A4FC843B8}" presName="rect4" presStyleLbl="node1" presStyleIdx="3" presStyleCnt="4" custScaleX="67303" custScaleY="18654" custLinFactX="68254" custLinFactNeighborX="100000" custLinFactNeighborY="54705">
        <dgm:presLayoutVars>
          <dgm:chMax val="0"/>
          <dgm:chPref val="0"/>
          <dgm:bulletEnabled val="1"/>
        </dgm:presLayoutVars>
      </dgm:prSet>
      <dgm:spPr/>
    </dgm:pt>
  </dgm:ptLst>
  <dgm:cxnLst>
    <dgm:cxn modelId="{8A179223-3F81-49CA-997E-2DEF0ECBA12A}" type="presOf" srcId="{CE5741A0-8A6C-4715-AA73-795BDD64260D}" destId="{8401469A-5520-435C-8B75-422455B4BAFC}" srcOrd="0" destOrd="0" presId="urn:microsoft.com/office/officeart/2005/8/layout/matrix2"/>
    <dgm:cxn modelId="{9F601A78-BB19-4B76-B431-4F8050BE5FFC}" srcId="{504C09C7-2CAF-4E20-897E-C57A4FC843B8}" destId="{41F7CFC9-CF9D-4A9E-A68D-3C089797EA8E}" srcOrd="2" destOrd="0" parTransId="{6FA3A7DE-3457-4A9B-A4F5-C305DA38DB25}" sibTransId="{6439BC3E-012E-478D-AAC5-2E3BABAB8A2E}"/>
    <dgm:cxn modelId="{A945B420-AD92-4C4D-A870-251CA34F7FB4}" type="presOf" srcId="{CCBE67FA-591F-497B-A794-755358EE744F}" destId="{94210475-3A2D-4EB0-8264-6E8854A9D13A}" srcOrd="0" destOrd="0" presId="urn:microsoft.com/office/officeart/2005/8/layout/matrix2"/>
    <dgm:cxn modelId="{07884F16-32D3-4A84-81D3-7D5D8742EE2D}" srcId="{504C09C7-2CAF-4E20-897E-C57A4FC843B8}" destId="{B6F2BD00-528A-4048-9DF7-7FFB8F8AA889}" srcOrd="1" destOrd="0" parTransId="{64145C1D-20D1-4FA2-A352-4A9C70E88CDF}" sibTransId="{3AD121DF-FB84-409A-BECA-0ABD28CB2696}"/>
    <dgm:cxn modelId="{75B6AF8E-DBE5-42EE-A88E-3BF6D462E0F0}" type="presOf" srcId="{504C09C7-2CAF-4E20-897E-C57A4FC843B8}" destId="{86D628A6-F4FD-415F-93C1-09C804F8BE82}" srcOrd="0" destOrd="0" presId="urn:microsoft.com/office/officeart/2005/8/layout/matrix2"/>
    <dgm:cxn modelId="{6F8FEA3B-8E6D-413D-A562-BC61983AC0E4}" srcId="{504C09C7-2CAF-4E20-897E-C57A4FC843B8}" destId="{CCBE67FA-591F-497B-A794-755358EE744F}" srcOrd="0" destOrd="0" parTransId="{2329B793-A9CA-4128-BD01-DFDB5CCA1432}" sibTransId="{4648C3F9-B863-4346-B60D-337B0C6384F3}"/>
    <dgm:cxn modelId="{28BAFA6D-81DF-4872-A388-65A5019DE9A3}" type="presOf" srcId="{B6F2BD00-528A-4048-9DF7-7FFB8F8AA889}" destId="{35CD62E1-1471-429B-B0B7-F6DCB8C8E3BF}" srcOrd="0" destOrd="0" presId="urn:microsoft.com/office/officeart/2005/8/layout/matrix2"/>
    <dgm:cxn modelId="{2B00BA60-5C04-437A-B237-824B9C5FC8C9}" srcId="{504C09C7-2CAF-4E20-897E-C57A4FC843B8}" destId="{CE5741A0-8A6C-4715-AA73-795BDD64260D}" srcOrd="3" destOrd="0" parTransId="{92CBFC35-6EF7-42D9-9B78-AA4FF04EDE96}" sibTransId="{231B92A6-DEBA-4D38-8C3B-028D417F5BDA}"/>
    <dgm:cxn modelId="{AD40B483-CB87-4B05-B58C-E8873FE27DAA}" type="presOf" srcId="{41F7CFC9-CF9D-4A9E-A68D-3C089797EA8E}" destId="{44940017-0910-4A0A-8709-659FBF258B09}" srcOrd="0" destOrd="0" presId="urn:microsoft.com/office/officeart/2005/8/layout/matrix2"/>
    <dgm:cxn modelId="{62FC5F38-ED60-45D8-96AD-935E41D8CADD}" type="presParOf" srcId="{86D628A6-F4FD-415F-93C1-09C804F8BE82}" destId="{DF49EB61-8BBF-406F-870E-47E4FD66D67A}" srcOrd="0" destOrd="0" presId="urn:microsoft.com/office/officeart/2005/8/layout/matrix2"/>
    <dgm:cxn modelId="{0BA320BD-92B6-4C93-A649-C11A748D349F}" type="presParOf" srcId="{86D628A6-F4FD-415F-93C1-09C804F8BE82}" destId="{94210475-3A2D-4EB0-8264-6E8854A9D13A}" srcOrd="1" destOrd="0" presId="urn:microsoft.com/office/officeart/2005/8/layout/matrix2"/>
    <dgm:cxn modelId="{ED63F51D-9BBD-46EC-92CA-AD01906626AD}" type="presParOf" srcId="{86D628A6-F4FD-415F-93C1-09C804F8BE82}" destId="{35CD62E1-1471-429B-B0B7-F6DCB8C8E3BF}" srcOrd="2" destOrd="0" presId="urn:microsoft.com/office/officeart/2005/8/layout/matrix2"/>
    <dgm:cxn modelId="{07580F47-0C53-4A7E-A48E-94D2DB06A089}" type="presParOf" srcId="{86D628A6-F4FD-415F-93C1-09C804F8BE82}" destId="{44940017-0910-4A0A-8709-659FBF258B09}" srcOrd="3" destOrd="0" presId="urn:microsoft.com/office/officeart/2005/8/layout/matrix2"/>
    <dgm:cxn modelId="{6E848673-80A6-44E2-8996-522A17DAB25D}" type="presParOf" srcId="{86D628A6-F4FD-415F-93C1-09C804F8BE82}" destId="{8401469A-5520-435C-8B75-422455B4BAFC}" srcOrd="4" destOrd="0" presId="urn:microsoft.com/office/officeart/2005/8/layout/matrix2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9EB61-8BBF-406F-870E-47E4FD66D67A}">
      <dsp:nvSpPr>
        <dsp:cNvPr id="0" name=""/>
        <dsp:cNvSpPr/>
      </dsp:nvSpPr>
      <dsp:spPr>
        <a:xfrm>
          <a:off x="9521" y="0"/>
          <a:ext cx="10839457" cy="517992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210475-3A2D-4EB0-8264-6E8854A9D13A}">
      <dsp:nvSpPr>
        <dsp:cNvPr id="0" name=""/>
        <dsp:cNvSpPr/>
      </dsp:nvSpPr>
      <dsp:spPr>
        <a:xfrm>
          <a:off x="38057" y="26894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第一季度</a:t>
          </a:r>
          <a:endParaRPr lang="zh-CN" altLang="en-US" sz="1500" kern="1200" dirty="0"/>
        </a:p>
      </dsp:txBody>
      <dsp:txXfrm>
        <a:off x="56925" y="45762"/>
        <a:ext cx="1356761" cy="348769"/>
      </dsp:txXfrm>
    </dsp:sp>
    <dsp:sp modelId="{35CD62E1-1471-429B-B0B7-F6DCB8C8E3BF}">
      <dsp:nvSpPr>
        <dsp:cNvPr id="0" name=""/>
        <dsp:cNvSpPr/>
      </dsp:nvSpPr>
      <dsp:spPr>
        <a:xfrm>
          <a:off x="9435434" y="26894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第二季度</a:t>
          </a:r>
          <a:endParaRPr lang="zh-CN" altLang="en-US" sz="1500" kern="1200" dirty="0"/>
        </a:p>
      </dsp:txBody>
      <dsp:txXfrm>
        <a:off x="9454302" y="45762"/>
        <a:ext cx="1356761" cy="348769"/>
      </dsp:txXfrm>
    </dsp:sp>
    <dsp:sp modelId="{44940017-0910-4A0A-8709-659FBF258B09}">
      <dsp:nvSpPr>
        <dsp:cNvPr id="0" name=""/>
        <dsp:cNvSpPr/>
      </dsp:nvSpPr>
      <dsp:spPr>
        <a:xfrm>
          <a:off x="38078" y="4747483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第三季度</a:t>
          </a:r>
          <a:endParaRPr lang="zh-CN" altLang="en-US" sz="1500" kern="1200" dirty="0"/>
        </a:p>
      </dsp:txBody>
      <dsp:txXfrm>
        <a:off x="56946" y="4766351"/>
        <a:ext cx="1356761" cy="348769"/>
      </dsp:txXfrm>
    </dsp:sp>
    <dsp:sp modelId="{8401469A-5520-435C-8B75-422455B4BAFC}">
      <dsp:nvSpPr>
        <dsp:cNvPr id="0" name=""/>
        <dsp:cNvSpPr/>
      </dsp:nvSpPr>
      <dsp:spPr>
        <a:xfrm>
          <a:off x="9435455" y="4747462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第四季度</a:t>
          </a:r>
          <a:endParaRPr lang="zh-CN" altLang="en-US" sz="1500" kern="1200" dirty="0"/>
        </a:p>
      </dsp:txBody>
      <dsp:txXfrm>
        <a:off x="9454323" y="4766330"/>
        <a:ext cx="1356761" cy="348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014-96CE-4721-84C9-7D513E40689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0F33-C8AA-45D1-A175-D96663199F2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538BB-24BA-42B9-8147-243E70E4201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背景征信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" y="-17"/>
            <a:ext cx="12227453" cy="6860446"/>
          </a:xfrm>
          <a:prstGeom prst="rect">
            <a:avLst/>
          </a:prstGeom>
        </p:spPr>
      </p:pic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9299" y="228392"/>
            <a:ext cx="2587206" cy="687851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2866499" y="5055073"/>
            <a:ext cx="7339584" cy="1143265"/>
          </a:xfrm>
          <a:prstGeom prst="rect">
            <a:avLst/>
          </a:prstGeom>
        </p:spPr>
        <p:txBody>
          <a:bodyPr lIns="91444" tIns="45721" rIns="91444" bIns="45721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35557"/>
            <a:ext cx="12204700" cy="62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51214" y="6422927"/>
            <a:ext cx="667445" cy="365210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/>
            </a:lvl1pPr>
          </a:lstStyle>
          <a:p>
            <a:fld id="{2C795EF2-C10B-4973-A4D4-8B26E6739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＋副标题+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4434540" y="2895815"/>
            <a:ext cx="6346678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！祝工作愉快！</a:t>
            </a:r>
            <a:endParaRPr lang="zh-CN" altLang="en-US" sz="53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0" descr="地球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"/>
            <a:ext cx="12204700" cy="15005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2860" y="6208612"/>
            <a:ext cx="1726874" cy="3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12204700" cy="150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http://www.bjchenrui.com/" TargetMode="External"/><Relationship Id="rId12" Type="http://schemas.microsoft.com/office/2007/relationships/hdphoto" Target="../media/image9.wdp"/><Relationship Id="rId11" Type="http://schemas.openxmlformats.org/officeDocument/2006/relationships/image" Target="../media/image8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背5.jpg"/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" y="19058"/>
            <a:ext cx="12168000" cy="682708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6870"/>
            <a:ext cx="12202298" cy="252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Copyright © 2014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Chen Rui</a:t>
            </a: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Technology Co., Ltd. (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  <a:hlinkClick r:id="rId13"/>
              </a:rPr>
              <a:t>www.bjchenrui.com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 )</a:t>
            </a:r>
            <a:endParaRPr lang="zh-CN" altLang="en-US" sz="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488" y="4872150"/>
            <a:ext cx="11571316" cy="1143265"/>
          </a:xfrm>
        </p:spPr>
        <p:txBody>
          <a:bodyPr/>
          <a:lstStyle/>
          <a:p>
            <a:pPr algn="ctr"/>
            <a:r>
              <a:rPr lang="en-US" altLang="zh-CN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年度年终总结汇报</a:t>
            </a:r>
            <a:b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ja-JP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70302" y="6250488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山晨  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公司或团队的建议及期望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195992" y="2185059"/>
            <a:ext cx="82509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见标题按自己的理解写，</a:t>
            </a:r>
            <a:r>
              <a:rPr lang="zh-CN" altLang="en-US" dirty="0" smtClean="0"/>
              <a:t>敢说敢提即可，不怕有问题和建议，主要</a:t>
            </a:r>
            <a:r>
              <a:rPr lang="zh-CN" altLang="en-US" smtClean="0"/>
              <a:t>看执行，页数不限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93987" y="2749477"/>
            <a:ext cx="5662017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感谢倾听与指导！</a:t>
            </a:r>
            <a:endParaRPr lang="zh-CN" altLang="en-US" sz="53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地球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年总结目录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4474089" y="1383576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年工作总体情况分析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4918339" y="2442845"/>
            <a:ext cx="4613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个人能力和收获分析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4986794" y="3531889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年工作规划和个人目标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499430" y="4739172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对公司或团队的建议及期望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1" name="Group 25"/>
          <p:cNvGrpSpPr/>
          <p:nvPr/>
        </p:nvGrpSpPr>
        <p:grpSpPr bwMode="auto">
          <a:xfrm flipH="1">
            <a:off x="740895" y="1627537"/>
            <a:ext cx="3438525" cy="3429000"/>
            <a:chOff x="1955" y="1224"/>
            <a:chExt cx="1911" cy="1911"/>
          </a:xfrm>
        </p:grpSpPr>
        <p:sp>
          <p:nvSpPr>
            <p:cNvPr id="142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9" name="Picture 33" descr="worldmap_ani8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1645" y="2599087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34"/>
          <p:cNvGrpSpPr/>
          <p:nvPr/>
        </p:nvGrpSpPr>
        <p:grpSpPr bwMode="auto">
          <a:xfrm rot="4976862" flipH="1">
            <a:off x="4059751" y="1476256"/>
            <a:ext cx="323850" cy="311150"/>
            <a:chOff x="1944" y="1111"/>
            <a:chExt cx="204" cy="196"/>
          </a:xfrm>
        </p:grpSpPr>
        <p:pic>
          <p:nvPicPr>
            <p:cNvPr id="151" name="Picture 35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6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7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54" name="Arc 48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55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50"/>
          <p:cNvGrpSpPr/>
          <p:nvPr/>
        </p:nvGrpSpPr>
        <p:grpSpPr bwMode="auto">
          <a:xfrm rot="4976862" flipH="1">
            <a:off x="4540553" y="2520500"/>
            <a:ext cx="323850" cy="311150"/>
            <a:chOff x="1944" y="1111"/>
            <a:chExt cx="204" cy="196"/>
          </a:xfrm>
        </p:grpSpPr>
        <p:pic>
          <p:nvPicPr>
            <p:cNvPr id="167" name="Picture 51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9" name="Group 53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2" name="Group 54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7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3" name="Group 59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7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70" name="Arc 64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71" name="Picture 65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66"/>
          <p:cNvGrpSpPr/>
          <p:nvPr/>
        </p:nvGrpSpPr>
        <p:grpSpPr bwMode="auto">
          <a:xfrm rot="4976862" flipH="1">
            <a:off x="4528605" y="3623654"/>
            <a:ext cx="323850" cy="311150"/>
            <a:chOff x="1944" y="1111"/>
            <a:chExt cx="204" cy="196"/>
          </a:xfrm>
        </p:grpSpPr>
        <p:pic>
          <p:nvPicPr>
            <p:cNvPr id="183" name="Picture 67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85" name="Group 69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88" name="Group 7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9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9" name="Group 7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9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86" name="Arc 80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87" name="Picture 81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82"/>
          <p:cNvGrpSpPr/>
          <p:nvPr/>
        </p:nvGrpSpPr>
        <p:grpSpPr bwMode="auto">
          <a:xfrm rot="4976862" flipH="1">
            <a:off x="4023194" y="4819148"/>
            <a:ext cx="323850" cy="311150"/>
            <a:chOff x="1944" y="1111"/>
            <a:chExt cx="204" cy="196"/>
          </a:xfrm>
        </p:grpSpPr>
        <p:pic>
          <p:nvPicPr>
            <p:cNvPr id="199" name="Picture 83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201" name="Group 85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04" name="Group 8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10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1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2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3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5" name="Group 9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06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7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8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9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202" name="Arc 96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203" name="Picture 97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5641" y="1413163"/>
            <a:ext cx="108670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重点梳理本年度个人或者团队的工作成果情况，包括贡献、不足和改进分析（包括对比分析，如和预期的），有</a:t>
            </a:r>
            <a:endParaRPr lang="en-US" altLang="zh-CN" dirty="0" smtClean="0"/>
          </a:p>
          <a:p>
            <a:r>
              <a:rPr lang="zh-CN" altLang="en-US" smtClean="0"/>
              <a:t>团队</a:t>
            </a:r>
            <a:r>
              <a:rPr lang="zh-CN" altLang="en-US" dirty="0" smtClean="0"/>
              <a:t>的人员需要描述管理层面的</a:t>
            </a:r>
            <a:r>
              <a:rPr lang="zh-CN" altLang="en-US" smtClean="0"/>
              <a:t>内容，此</a:t>
            </a:r>
            <a:r>
              <a:rPr lang="zh-CN" altLang="en-US" dirty="0" smtClean="0"/>
              <a:t>部分页数在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  <a:endParaRPr lang="zh-CN" altLang="en-US" b="1" dirty="0">
              <a:sym typeface="+mn-ea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7700" y="962025"/>
          <a:ext cx="10858500" cy="517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8" name="圆角矩形 27"/>
          <p:cNvSpPr/>
          <p:nvPr/>
        </p:nvSpPr>
        <p:spPr bwMode="auto">
          <a:xfrm>
            <a:off x="1066799" y="1447799"/>
            <a:ext cx="4905375" cy="1971675"/>
          </a:xfrm>
          <a:prstGeom prst="roundRect">
            <a:avLst>
              <a:gd name="adj" fmla="val 700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黄埔</a:t>
            </a:r>
            <a:r>
              <a:rPr lang="zh-CN" altLang="en-US" sz="1200" dirty="0"/>
              <a:t>邮件</a:t>
            </a:r>
            <a:r>
              <a:rPr lang="zh-CN" altLang="en-US" sz="1200" dirty="0" smtClean="0"/>
              <a:t>、黄埔话单、天津</a:t>
            </a:r>
            <a:r>
              <a:rPr lang="zh-CN" altLang="en-US" sz="1200" dirty="0"/>
              <a:t>邮件</a:t>
            </a:r>
            <a:r>
              <a:rPr lang="zh-CN" altLang="en-US" sz="1200" dirty="0" smtClean="0"/>
              <a:t>、</a:t>
            </a:r>
            <a:r>
              <a:rPr lang="zh-CN" altLang="en-US" sz="1200" dirty="0"/>
              <a:t>沈阳</a:t>
            </a:r>
            <a:r>
              <a:rPr lang="zh-CN" altLang="en-US" sz="1200" dirty="0" smtClean="0"/>
              <a:t>邮件、大连鹰眼的可视化对接工作以及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业务功能实现；</a:t>
            </a:r>
            <a:endParaRPr lang="en-US" altLang="zh-CN" sz="1200" dirty="0" smtClean="0"/>
          </a:p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完善时序图功能，添加自动寻位功能，以及优化其他可视化功能；</a:t>
            </a:r>
            <a:endParaRPr lang="en-US" altLang="zh-CN" sz="1200" dirty="0" smtClean="0"/>
          </a:p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完善可视化接口设计文档；编写可视化的功能设计策划文档，讨论研究方向，制定可视化功能研发计划。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6705" y="883285"/>
            <a:ext cx="11157585" cy="12947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对可视化工具进行版本管理，编写和完善功能设计和完善接口设计文档，并按照技术预研计划，逐步实现相关功能。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可视化工具与黄埔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、黄埔话单、天津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沈阳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邮件、大连鹰眼、社交媒体分析等项目的对接工作以及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业务功能实现。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在可视化与项目对接的过程中，优化和完善既有功能，并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分析和总结项目需求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，提炼出新的功能，整合进可视化工具中。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6705" y="2884805"/>
            <a:ext cx="11158220" cy="8591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功能展开技术预研，学习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的基础知识，实现常用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功能，为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工具的封装做准备。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参与四川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二期的开发和与采集人员的对接等工作。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6705" y="2178050"/>
            <a:ext cx="11156950" cy="706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Echarts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等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技术，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参与数据资源地图项目以及海外利益分析项目的设计和开发工作。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6705" y="3743960"/>
            <a:ext cx="11158220" cy="9950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负责可视化小组成员的日报审批和相关工作分配，培养新人。</a:t>
            </a:r>
            <a:endParaRPr 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参与部分项目的管理工作，主要是编制进度计划，监督完成状况，帮助解决问题。</a:t>
            </a:r>
            <a:endParaRPr lang="zh-CN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6705" y="4739005"/>
            <a:ext cx="11158855" cy="90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其他琐碎工作。</a:t>
            </a:r>
            <a:endParaRPr 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主要贡献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不足和改进分析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0659" y="1745673"/>
            <a:ext cx="66598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重点描述个人各方面能力的收获、不足和改进措施等分析，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966" y="2232561"/>
            <a:ext cx="117301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对个人和团队的工作规划，包括管理方面； 以及个人能力方面希望达成的目标，包括岗位方向等，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内容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anchor="ctr"/>
      <a:lstStyle>
        <a:defPPr eaLnBrk="1" hangingPunct="1">
          <a:spcBef>
            <a:spcPct val="0"/>
          </a:spcBef>
          <a:buClr>
            <a:schemeClr val="accent2"/>
          </a:buClr>
          <a:buFont typeface="Wingdings" panose="05000000000000000000" pitchFamily="2" charset="2"/>
          <a:buNone/>
          <a:defRPr b="1" dirty="0" smtClean="0">
            <a:solidFill>
              <a:srgbClr val="FF0000"/>
            </a:solidFill>
            <a:ea typeface="宋体" panose="02010600030101010101" pitchFamily="2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903</Words>
  <Application>WPS 演示</Application>
  <PresentationFormat>自定义</PresentationFormat>
  <Paragraphs>87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Arial</vt:lpstr>
      <vt:lpstr>微软雅黑</vt:lpstr>
      <vt:lpstr>Calibri Light</vt:lpstr>
      <vt:lpstr>Calibri</vt:lpstr>
      <vt:lpstr>Arial Unicode MS</vt:lpstr>
      <vt:lpstr>MS PGothic</vt:lpstr>
      <vt:lpstr>华文琥珀</vt:lpstr>
      <vt:lpstr>华文细黑</vt:lpstr>
      <vt:lpstr>华文行楷</vt:lpstr>
      <vt:lpstr>微软雅黑 Light</vt:lpstr>
      <vt:lpstr>方正姚体</vt:lpstr>
      <vt:lpstr>方正舒体</vt:lpstr>
      <vt:lpstr>幼圆</vt:lpstr>
      <vt:lpstr>Wingdings</vt:lpstr>
      <vt:lpstr>内容slide</vt:lpstr>
      <vt:lpstr>2018年度年终总结汇报 </vt:lpstr>
      <vt:lpstr>2018年总结目录 </vt:lpstr>
      <vt:lpstr>2018年工作总体情况分析</vt:lpstr>
      <vt:lpstr>2018年工作总体情况分析</vt:lpstr>
      <vt:lpstr>2018年工作总体情况分析</vt:lpstr>
      <vt:lpstr>2018年工作总体情况分析</vt:lpstr>
      <vt:lpstr>2018年工作总体情况分析</vt:lpstr>
      <vt:lpstr>个人能力和收获分析 </vt:lpstr>
      <vt:lpstr>2019年工作规划和个人目标 </vt:lpstr>
      <vt:lpstr>对公司或团队的建议及期望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雅麻桑</cp:lastModifiedBy>
  <cp:revision>1910</cp:revision>
  <dcterms:created xsi:type="dcterms:W3CDTF">2014-08-31T10:13:00Z</dcterms:created>
  <dcterms:modified xsi:type="dcterms:W3CDTF">2019-01-02T15:47:52Z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2052-11.1.0.8327</vt:lpwstr>
  </property>
</Properties>
</file>