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07" r:id="rId3"/>
    <p:sldId id="552" r:id="rId5"/>
    <p:sldId id="716" r:id="rId6"/>
    <p:sldId id="723" r:id="rId7"/>
    <p:sldId id="705" r:id="rId8"/>
    <p:sldId id="724" r:id="rId9"/>
    <p:sldId id="725" r:id="rId10"/>
    <p:sldId id="726" r:id="rId11"/>
    <p:sldId id="729" r:id="rId12"/>
    <p:sldId id="727" r:id="rId13"/>
    <p:sldId id="657" r:id="rId14"/>
    <p:sldId id="730" r:id="rId15"/>
    <p:sldId id="728" r:id="rId16"/>
    <p:sldId id="280" r:id="rId17"/>
  </p:sldIdLst>
  <p:sldSz cx="12204700" cy="6859270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CCCC"/>
    <a:srgbClr val="5B9BD5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398" autoAdjust="0"/>
  </p:normalViewPr>
  <p:slideViewPr>
    <p:cSldViewPr snapToGrid="0" showGuides="1">
      <p:cViewPr varScale="1">
        <p:scale>
          <a:sx n="105" d="100"/>
          <a:sy n="105" d="100"/>
        </p:scale>
        <p:origin x="-540" y="-138"/>
      </p:cViewPr>
      <p:guideLst>
        <p:guide orient="horz" pos="2069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758"/>
        <p:guide pos="217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个人能力状况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2017年底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0.0550143266475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24168126094571"/>
                  <c:y val="0.01833810888252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8178633975482"/>
                  <c:y val="-0.03209169054441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5730659025787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66199649737303"/>
                  <c:y val="-0.02063037249283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66199649737303"/>
                  <c:y val="0.0252148997134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2018年底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0.0550143266475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66199649737303"/>
                  <c:y val="0.03209169054441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66199649737303"/>
                  <c:y val="-0.02750716332378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550143266475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66199649737302"/>
                  <c:y val="-0.02750716332378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38178633975482"/>
                  <c:y val="0.0252148997134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80</c:v>
                </c:pt>
                <c:pt idx="1">
                  <c:v>50</c:v>
                </c:pt>
                <c:pt idx="2">
                  <c:v>50</c:v>
                </c:pt>
                <c:pt idx="3">
                  <c:v>65</c:v>
                </c:pt>
                <c:pt idx="4">
                  <c:v>45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7354752"/>
        <c:axId val="167356288"/>
      </c:radarChart>
      <c:catAx>
        <c:axId val="16735475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7356288"/>
        <c:crosses val="autoZero"/>
        <c:auto val="1"/>
        <c:lblAlgn val="ctr"/>
        <c:lblOffset val="100"/>
        <c:noMultiLvlLbl val="0"/>
      </c:catAx>
      <c:valAx>
        <c:axId val="167356288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735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http://www.bjchenrui.com/" TargetMode="External"/><Relationship Id="rId12" Type="http://schemas.microsoft.com/office/2007/relationships/hdphoto" Target="../media/image9.wdp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3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可视化工具升级改造目标</a:t>
            </a:r>
            <a:endParaRPr lang="zh-CN" altLang="en-US" b="1" dirty="0">
              <a:sym typeface="+mn-ea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33454" y="2804177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90065" y="1359346"/>
            <a:ext cx="102843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工具栏样式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96227" y="4500025"/>
            <a:ext cx="86836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功能设计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02388" y="5484859"/>
            <a:ext cx="862207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代码架构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90066" y="2359180"/>
            <a:ext cx="1176564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引入项目方式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18346" y="3394767"/>
            <a:ext cx="123618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项目业务结合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502651" y="1514056"/>
            <a:ext cx="19334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96190" y="1387534"/>
            <a:ext cx="1088235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Office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96758" y="2327144"/>
            <a:ext cx="1378631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Echarts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</a:t>
            </a:r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74688" y="3369911"/>
            <a:ext cx="118272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ZTree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、百度富文本编辑器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054316" y="4439811"/>
            <a:ext cx="1365179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火眼金睛软件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096758" y="5606016"/>
            <a:ext cx="126533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四川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34438" y="2513890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634438" y="3549477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370378" y="4654735"/>
            <a:ext cx="2065697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370378" y="5639569"/>
            <a:ext cx="206569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18"/>
          <p:cNvCxnSpPr>
            <a:stCxn id="16" idx="6"/>
            <a:endCxn id="17" idx="1"/>
          </p:cNvCxnSpPr>
          <p:nvPr/>
        </p:nvCxnSpPr>
        <p:spPr>
          <a:xfrm flipV="1">
            <a:off x="2285749" y="1635215"/>
            <a:ext cx="1004316" cy="203542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/>
          <p:cNvCxnSpPr>
            <a:stCxn id="16" idx="6"/>
            <a:endCxn id="20" idx="1"/>
          </p:cNvCxnSpPr>
          <p:nvPr/>
        </p:nvCxnSpPr>
        <p:spPr>
          <a:xfrm flipV="1">
            <a:off x="2285749" y="2635049"/>
            <a:ext cx="1004317" cy="1035586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8"/>
          <p:cNvCxnSpPr>
            <a:stCxn id="16" idx="6"/>
            <a:endCxn id="21" idx="1"/>
          </p:cNvCxnSpPr>
          <p:nvPr/>
        </p:nvCxnSpPr>
        <p:spPr>
          <a:xfrm>
            <a:off x="2285749" y="3670635"/>
            <a:ext cx="1032597" cy="1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8"/>
          <p:cNvCxnSpPr>
            <a:stCxn id="16" idx="6"/>
            <a:endCxn id="18" idx="1"/>
          </p:cNvCxnSpPr>
          <p:nvPr/>
        </p:nvCxnSpPr>
        <p:spPr>
          <a:xfrm>
            <a:off x="2285749" y="3670635"/>
            <a:ext cx="1010478" cy="110525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8"/>
          <p:cNvCxnSpPr>
            <a:stCxn id="16" idx="6"/>
            <a:endCxn id="19" idx="1"/>
          </p:cNvCxnSpPr>
          <p:nvPr/>
        </p:nvCxnSpPr>
        <p:spPr>
          <a:xfrm>
            <a:off x="2285749" y="3670635"/>
            <a:ext cx="1016639" cy="209009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589980" y="1291831"/>
            <a:ext cx="1805657" cy="743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美观、易于使用、自适应屏幕分辨率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89981" y="2327144"/>
            <a:ext cx="1805657" cy="6876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引入方便，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自主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配置，操作步骤简单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589980" y="3256385"/>
            <a:ext cx="1986727" cy="8284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二次开发能力强，标准化与业务功能的结合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589982" y="4317230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功能操作简单，功能涵盖全面，性能良好，易于用户自主配置分析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9982" y="5484858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MVC+MVVM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，业务与数据分离，耦合性低，模块化开发，易于多人协同工作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8598210" y="1542245"/>
            <a:ext cx="134588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8576707" y="2481855"/>
            <a:ext cx="136739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8691011" y="3563144"/>
            <a:ext cx="13211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8805134" y="4654735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8805133" y="5760727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83902" y="707072"/>
            <a:ext cx="1144646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改造方向</a:t>
            </a:r>
            <a:endParaRPr lang="zh-CN" altLang="en-US" sz="14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826313" y="707072"/>
            <a:ext cx="1249273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改造目标</a:t>
            </a:r>
            <a:endParaRPr lang="zh-CN" altLang="en-US" sz="14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0054316" y="707072"/>
            <a:ext cx="1177896" cy="432155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改造参考项</a:t>
            </a:r>
            <a:endParaRPr lang="zh-CN" altLang="en-US" sz="14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可视化团队成员培养目标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32502" y="2833089"/>
            <a:ext cx="1059255" cy="100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张卫兵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810228" y="2224213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养成良好的编码习惯，重视自测工作，并减少低级错误。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810229" y="1176950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熟练使用项目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中常用的前端技术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高效率完成项目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10228" y="3195611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技术和可视化工具代码，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能够独立对接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项目的可视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化工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10229" y="4421001"/>
            <a:ext cx="2848185" cy="734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技术，能够参与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18"/>
          <p:cNvCxnSpPr>
            <a:stCxn id="4" idx="6"/>
            <a:endCxn id="31" idx="1"/>
          </p:cNvCxnSpPr>
          <p:nvPr/>
        </p:nvCxnSpPr>
        <p:spPr>
          <a:xfrm flipV="1">
            <a:off x="1991757" y="1452819"/>
            <a:ext cx="818472" cy="188273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8"/>
          <p:cNvCxnSpPr>
            <a:stCxn id="4" idx="6"/>
            <a:endCxn id="30" idx="1"/>
          </p:cNvCxnSpPr>
          <p:nvPr/>
        </p:nvCxnSpPr>
        <p:spPr>
          <a:xfrm flipV="1">
            <a:off x="1991757" y="2500082"/>
            <a:ext cx="818471" cy="835474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8"/>
          <p:cNvCxnSpPr>
            <a:stCxn id="4" idx="6"/>
            <a:endCxn id="32" idx="1"/>
          </p:cNvCxnSpPr>
          <p:nvPr/>
        </p:nvCxnSpPr>
        <p:spPr>
          <a:xfrm>
            <a:off x="1991757" y="3335556"/>
            <a:ext cx="818471" cy="25833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/>
          <p:cNvCxnSpPr>
            <a:stCxn id="4" idx="6"/>
            <a:endCxn id="33" idx="1"/>
          </p:cNvCxnSpPr>
          <p:nvPr/>
        </p:nvCxnSpPr>
        <p:spPr>
          <a:xfrm>
            <a:off x="1991757" y="3335556"/>
            <a:ext cx="818472" cy="1452788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261100" y="2962386"/>
            <a:ext cx="1059255" cy="10049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王恒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04559" y="2783818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进一步熟练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技术，并完成项目中相关功能的设计和实现。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04560" y="1736555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熟练使用项目中常用的前端技术，高效率完成项目工作。</a:t>
            </a:r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104559" y="3782563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技术和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技术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，能够完成项目中部分的可视化工作。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7" name="直接箭头连接符 18"/>
          <p:cNvCxnSpPr>
            <a:stCxn id="41" idx="6"/>
            <a:endCxn id="44" idx="1"/>
          </p:cNvCxnSpPr>
          <p:nvPr/>
        </p:nvCxnSpPr>
        <p:spPr>
          <a:xfrm flipV="1">
            <a:off x="7320280" y="2012950"/>
            <a:ext cx="784225" cy="1452245"/>
          </a:xfrm>
          <a:prstGeom prst="bentConnector3">
            <a:avLst>
              <a:gd name="adj1" fmla="val 5004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8"/>
          <p:cNvCxnSpPr>
            <a:stCxn id="41" idx="6"/>
            <a:endCxn id="42" idx="1"/>
          </p:cNvCxnSpPr>
          <p:nvPr/>
        </p:nvCxnSpPr>
        <p:spPr>
          <a:xfrm flipV="1">
            <a:off x="7320280" y="3060065"/>
            <a:ext cx="784225" cy="405130"/>
          </a:xfrm>
          <a:prstGeom prst="bentConnector3">
            <a:avLst>
              <a:gd name="adj1" fmla="val 5004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8"/>
          <p:cNvCxnSpPr>
            <a:stCxn id="41" idx="6"/>
            <a:endCxn id="45" idx="1"/>
          </p:cNvCxnSpPr>
          <p:nvPr/>
        </p:nvCxnSpPr>
        <p:spPr>
          <a:xfrm>
            <a:off x="7320280" y="3465195"/>
            <a:ext cx="784225" cy="715645"/>
          </a:xfrm>
          <a:prstGeom prst="bentConnector3">
            <a:avLst>
              <a:gd name="adj1" fmla="val 5004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810227" y="5448415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HTML5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CSS3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的熟练度有一定提升，能够自己进行页面样式调优。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5" name="直接箭头连接符 18"/>
          <p:cNvCxnSpPr>
            <a:stCxn id="4" idx="6"/>
            <a:endCxn id="54" idx="1"/>
          </p:cNvCxnSpPr>
          <p:nvPr/>
        </p:nvCxnSpPr>
        <p:spPr>
          <a:xfrm>
            <a:off x="1991757" y="3335556"/>
            <a:ext cx="818470" cy="2511134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8104535" y="4896677"/>
            <a:ext cx="2779652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负责项目后台的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可视化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数据封装的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通用功能的实现。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63" name="直接箭头连接符 18"/>
          <p:cNvCxnSpPr>
            <a:stCxn id="41" idx="6"/>
            <a:endCxn id="62" idx="1"/>
          </p:cNvCxnSpPr>
          <p:nvPr/>
        </p:nvCxnSpPr>
        <p:spPr>
          <a:xfrm>
            <a:off x="7320280" y="3465195"/>
            <a:ext cx="784225" cy="1707515"/>
          </a:xfrm>
          <a:prstGeom prst="bentConnector3">
            <a:avLst>
              <a:gd name="adj1" fmla="val 5004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个人目标</a:t>
            </a:r>
            <a:endParaRPr lang="zh-CN" altLang="en-US" b="1" dirty="0"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72080" y="2371725"/>
            <a:ext cx="5942330" cy="796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熟练掌握前端框架技术，提升设计能力，能够熟练封装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组件。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72080" y="1249045"/>
            <a:ext cx="5942330" cy="796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带领可视化团队，完善关系可视化工具的功能，封装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工具。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72080" y="4849495"/>
            <a:ext cx="5942330" cy="796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继续坚持运动，保持每周至少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次运动，每次至少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分钟。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72080" y="3610610"/>
            <a:ext cx="5942330" cy="796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学习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框架技术，完善技能池，能够独立搭建</a:t>
            </a:r>
            <a:r>
              <a:rPr lang="en-US" altLang="zh-CN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JavaWeb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2125" y="2566670"/>
            <a:ext cx="1755775" cy="172593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需求变更时的文档维护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61845" y="2397760"/>
            <a:ext cx="1553845" cy="599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需求文档的及时更新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61845" y="3848735"/>
            <a:ext cx="1553845" cy="599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设计文档的维护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8775" y="2664460"/>
            <a:ext cx="1755775" cy="172593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项目经验和教训的总结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38495" y="2485390"/>
            <a:ext cx="1969770" cy="6959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项目或项目阶段结束时，组织开展项目总结会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738495" y="3946525"/>
            <a:ext cx="2036445" cy="869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全体项目成员参与，总结自身问题，分享提升工作效率的经验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086725" y="2664460"/>
            <a:ext cx="1755775" cy="172593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前端技术的培训和更新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645015" y="2566670"/>
            <a:ext cx="1418590" cy="492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CSS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样式使用培训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842500" y="3356610"/>
            <a:ext cx="1544955" cy="5899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前端框架技术的使用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94825" y="4217035"/>
            <a:ext cx="1747520" cy="599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面向对象开发的学习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  <a:endParaRPr lang="zh-CN" altLang="en-US" sz="53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383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5435" y="3238184"/>
            <a:ext cx="11158220" cy="1067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二期的开发、与采集人员对接、导入数据等工作。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5435" y="2381251"/>
            <a:ext cx="11156950" cy="685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5435" y="4467860"/>
            <a:ext cx="11158220" cy="14281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参与部分项目的管理工作，主要是编制进度计划，监督完成状况，帮助解决问题。</a:t>
            </a:r>
            <a:endParaRPr lang="en-US" alt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zh-CN" sz="1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</a:t>
            </a:r>
            <a:r>
              <a:rPr lang="zh-CN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zh-CN" sz="1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重点工作进展状况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3715" y="2062480"/>
            <a:ext cx="2604135" cy="251904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825875" y="883285"/>
            <a:ext cx="208153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与具体项目对接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905885" y="4895850"/>
            <a:ext cx="2000250" cy="9709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完善工具管理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86835" y="2242820"/>
            <a:ext cx="20193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优化既有功能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886835" y="3508375"/>
            <a:ext cx="2019300" cy="974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增加新功能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23075" y="883285"/>
            <a:ext cx="3367405" cy="4000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个项目中嵌入可视化，实现可视化通用功能。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823074" y="1439188"/>
            <a:ext cx="3714752" cy="447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根据具体需求，实现与业务紧密关联的可视化功能。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687481" y="4581404"/>
            <a:ext cx="4849452" cy="666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对可视化工具进行了版本管理，最新版本维护至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1.1.1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，并添加版本履历文档，对每一次版本更新的内容进行详细说明。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655096" y="5518759"/>
            <a:ext cx="4985257" cy="695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编写功能设计策划文档，方便功能研发计划编制，以及让产品人员更易于熟悉可视化的功能构成和使用方式；逐步完善接口设计文档，便于与项目中的业务功能对接。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746536" y="2301866"/>
            <a:ext cx="4731760" cy="847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根据可视化在项目中的实际使用效果，修改可视化工具的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，优化部分已有功能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多处，例如布局切换、路径分析、平行链接以及撤销恢复操作等功能。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746240" y="3609975"/>
            <a:ext cx="4914265" cy="7715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根据功能研发计划和实际项目需要，增加了新功能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多项，例如环形右键菜单、环形树布局、自动寻位、自定义画板等功能。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5" idx="0"/>
            <a:endCxn id="6" idx="1"/>
          </p:cNvCxnSpPr>
          <p:nvPr/>
        </p:nvCxnSpPr>
        <p:spPr>
          <a:xfrm rot="16200000">
            <a:off x="2482215" y="718820"/>
            <a:ext cx="677545" cy="200977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4"/>
            <a:endCxn id="8" idx="1"/>
          </p:cNvCxnSpPr>
          <p:nvPr/>
        </p:nvCxnSpPr>
        <p:spPr>
          <a:xfrm rot="5400000" flipV="1">
            <a:off x="2460943" y="3936683"/>
            <a:ext cx="800100" cy="208978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9" idx="1"/>
          </p:cNvCxnSpPr>
          <p:nvPr/>
        </p:nvCxnSpPr>
        <p:spPr>
          <a:xfrm flipV="1">
            <a:off x="3117850" y="2726055"/>
            <a:ext cx="768985" cy="596265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1"/>
          </p:cNvCxnSpPr>
          <p:nvPr/>
        </p:nvCxnSpPr>
        <p:spPr>
          <a:xfrm>
            <a:off x="3117850" y="3322320"/>
            <a:ext cx="768985" cy="673100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1" idx="1"/>
          </p:cNvCxnSpPr>
          <p:nvPr/>
        </p:nvCxnSpPr>
        <p:spPr>
          <a:xfrm flipV="1">
            <a:off x="5907405" y="1083310"/>
            <a:ext cx="915670" cy="301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2" idx="1"/>
          </p:cNvCxnSpPr>
          <p:nvPr/>
        </p:nvCxnSpPr>
        <p:spPr>
          <a:xfrm>
            <a:off x="5907405" y="1384935"/>
            <a:ext cx="915670" cy="2781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1"/>
          </p:cNvCxnSpPr>
          <p:nvPr/>
        </p:nvCxnSpPr>
        <p:spPr>
          <a:xfrm flipV="1">
            <a:off x="5906135" y="4914938"/>
            <a:ext cx="781050" cy="4667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14" idx="1"/>
          </p:cNvCxnSpPr>
          <p:nvPr/>
        </p:nvCxnSpPr>
        <p:spPr>
          <a:xfrm>
            <a:off x="5906135" y="5381663"/>
            <a:ext cx="748665" cy="48514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7" idx="1"/>
          </p:cNvCxnSpPr>
          <p:nvPr/>
        </p:nvCxnSpPr>
        <p:spPr>
          <a:xfrm>
            <a:off x="5906135" y="2726257"/>
            <a:ext cx="840105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18" idx="1"/>
          </p:cNvCxnSpPr>
          <p:nvPr/>
        </p:nvCxnSpPr>
        <p:spPr>
          <a:xfrm>
            <a:off x="5906045" y="3995420"/>
            <a:ext cx="840105" cy="6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可视化能力不足部分和</a:t>
            </a:r>
            <a:r>
              <a:rPr lang="zh-CN" altLang="en-US" b="1" dirty="0">
                <a:sym typeface="+mn-ea"/>
              </a:rPr>
              <a:t>根本原因分析</a:t>
            </a:r>
            <a:endParaRPr lang="zh-CN" altLang="en-US" b="1" dirty="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103880" y="1223010"/>
            <a:ext cx="1951990" cy="77152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与项目对接速度有待提升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070225" y="3494405"/>
            <a:ext cx="1884680" cy="72898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通用能力有待完善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5" name="直接箭头连接符 24"/>
          <p:cNvCxnSpPr>
            <a:stCxn id="4" idx="6"/>
            <a:endCxn id="9" idx="1"/>
          </p:cNvCxnSpPr>
          <p:nvPr/>
        </p:nvCxnSpPr>
        <p:spPr>
          <a:xfrm flipV="1">
            <a:off x="2349500" y="1609090"/>
            <a:ext cx="754380" cy="224980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10" idx="1"/>
          </p:cNvCxnSpPr>
          <p:nvPr/>
        </p:nvCxnSpPr>
        <p:spPr>
          <a:xfrm>
            <a:off x="2349500" y="3858895"/>
            <a:ext cx="720725" cy="3175"/>
          </a:xfrm>
          <a:prstGeom prst="bentConnector2">
            <a:avLst/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497205" y="2992120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70225" y="5462905"/>
            <a:ext cx="1951990" cy="76263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与业务配合使用能力有待提高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27"/>
          <p:cNvCxnSpPr>
            <a:stCxn id="4" idx="6"/>
            <a:endCxn id="7" idx="1"/>
          </p:cNvCxnSpPr>
          <p:nvPr/>
        </p:nvCxnSpPr>
        <p:spPr>
          <a:xfrm>
            <a:off x="2349500" y="3858895"/>
            <a:ext cx="720725" cy="1985645"/>
          </a:xfrm>
          <a:prstGeom prst="bentConnector3">
            <a:avLst>
              <a:gd name="adj1" fmla="val 50044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 bwMode="auto">
          <a:xfrm>
            <a:off x="5530850" y="725805"/>
            <a:ext cx="121729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页面样式冲突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531485" y="1223010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工具引入过程复杂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531485" y="1699260"/>
            <a:ext cx="121793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缺乏使用手册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367905" y="725805"/>
            <a:ext cx="184213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缺乏独立的样式设计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530850" y="2658110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部分功能使用效果不佳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530850" y="3188973"/>
            <a:ext cx="1577975" cy="30543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高级分析能力不足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531485" y="3691255"/>
            <a:ext cx="121729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性能有待提升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530215" y="4223385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布局能力有待增强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530215" y="6006465"/>
            <a:ext cx="212725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可视化数据封装容易出问题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531485" y="5351780"/>
            <a:ext cx="175768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部分业务功能实现困难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531485" y="4781550"/>
            <a:ext cx="239141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与其他前端组件的结合能力不足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6" name="直接箭头连接符 24"/>
          <p:cNvCxnSpPr>
            <a:stCxn id="9" idx="3"/>
            <a:endCxn id="16" idx="1"/>
          </p:cNvCxnSpPr>
          <p:nvPr/>
        </p:nvCxnSpPr>
        <p:spPr>
          <a:xfrm flipV="1">
            <a:off x="5055870" y="907415"/>
            <a:ext cx="474980" cy="70167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4"/>
          <p:cNvCxnSpPr>
            <a:stCxn id="9" idx="3"/>
            <a:endCxn id="20" idx="1"/>
          </p:cNvCxnSpPr>
          <p:nvPr/>
        </p:nvCxnSpPr>
        <p:spPr>
          <a:xfrm flipV="1">
            <a:off x="5055870" y="1390015"/>
            <a:ext cx="475615" cy="2190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4"/>
          <p:cNvCxnSpPr>
            <a:stCxn id="9" idx="3"/>
            <a:endCxn id="21" idx="1"/>
          </p:cNvCxnSpPr>
          <p:nvPr/>
        </p:nvCxnSpPr>
        <p:spPr>
          <a:xfrm>
            <a:off x="5055870" y="1609090"/>
            <a:ext cx="475615" cy="2571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4"/>
          <p:cNvCxnSpPr>
            <a:stCxn id="10" idx="3"/>
            <a:endCxn id="26" idx="1"/>
          </p:cNvCxnSpPr>
          <p:nvPr/>
        </p:nvCxnSpPr>
        <p:spPr>
          <a:xfrm flipV="1">
            <a:off x="4954905" y="2825115"/>
            <a:ext cx="575945" cy="103378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4"/>
          <p:cNvCxnSpPr>
            <a:stCxn id="10" idx="3"/>
            <a:endCxn id="27" idx="1"/>
          </p:cNvCxnSpPr>
          <p:nvPr/>
        </p:nvCxnSpPr>
        <p:spPr>
          <a:xfrm flipV="1">
            <a:off x="4954905" y="3342005"/>
            <a:ext cx="575945" cy="51689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4"/>
          <p:cNvCxnSpPr>
            <a:stCxn id="10" idx="3"/>
            <a:endCxn id="29" idx="1"/>
          </p:cNvCxnSpPr>
          <p:nvPr/>
        </p:nvCxnSpPr>
        <p:spPr>
          <a:xfrm flipV="1">
            <a:off x="4954905" y="3858260"/>
            <a:ext cx="576580" cy="63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4"/>
          <p:cNvCxnSpPr>
            <a:stCxn id="10" idx="3"/>
            <a:endCxn id="31" idx="1"/>
          </p:cNvCxnSpPr>
          <p:nvPr/>
        </p:nvCxnSpPr>
        <p:spPr>
          <a:xfrm>
            <a:off x="4954905" y="3858895"/>
            <a:ext cx="575310" cy="53149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/>
          <p:cNvCxnSpPr>
            <a:stCxn id="10" idx="3"/>
            <a:endCxn id="35" idx="1"/>
          </p:cNvCxnSpPr>
          <p:nvPr/>
        </p:nvCxnSpPr>
        <p:spPr>
          <a:xfrm>
            <a:off x="4954905" y="3858895"/>
            <a:ext cx="576580" cy="108966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4"/>
          <p:cNvCxnSpPr>
            <a:stCxn id="7" idx="3"/>
            <a:endCxn id="32" idx="1"/>
          </p:cNvCxnSpPr>
          <p:nvPr/>
        </p:nvCxnSpPr>
        <p:spPr>
          <a:xfrm>
            <a:off x="5022215" y="5844540"/>
            <a:ext cx="508000" cy="32893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4"/>
          <p:cNvCxnSpPr>
            <a:stCxn id="7" idx="3"/>
            <a:endCxn id="33" idx="1"/>
          </p:cNvCxnSpPr>
          <p:nvPr/>
        </p:nvCxnSpPr>
        <p:spPr>
          <a:xfrm flipV="1">
            <a:off x="5022215" y="5518785"/>
            <a:ext cx="509270" cy="32575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4"/>
          <p:cNvCxnSpPr>
            <a:stCxn id="16" idx="3"/>
            <a:endCxn id="23" idx="1"/>
          </p:cNvCxnSpPr>
          <p:nvPr/>
        </p:nvCxnSpPr>
        <p:spPr>
          <a:xfrm>
            <a:off x="6748145" y="907415"/>
            <a:ext cx="61976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968355" y="68326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管理问题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968355" y="272288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968355" y="486791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23" idx="3"/>
            <a:endCxn id="56" idx="1"/>
          </p:cNvCxnSpPr>
          <p:nvPr/>
        </p:nvCxnSpPr>
        <p:spPr>
          <a:xfrm>
            <a:off x="9210040" y="907415"/>
            <a:ext cx="1758315" cy="25222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  <a:endCxn id="56" idx="1"/>
          </p:cNvCxnSpPr>
          <p:nvPr/>
        </p:nvCxnSpPr>
        <p:spPr>
          <a:xfrm>
            <a:off x="6976110" y="1390015"/>
            <a:ext cx="3992245" cy="20396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3"/>
            <a:endCxn id="56" idx="1"/>
          </p:cNvCxnSpPr>
          <p:nvPr/>
        </p:nvCxnSpPr>
        <p:spPr>
          <a:xfrm>
            <a:off x="7367905" y="2825115"/>
            <a:ext cx="3600450" cy="6045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57" idx="1"/>
          </p:cNvCxnSpPr>
          <p:nvPr/>
        </p:nvCxnSpPr>
        <p:spPr>
          <a:xfrm>
            <a:off x="7367905" y="2825115"/>
            <a:ext cx="3600450" cy="27495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7" idx="3"/>
            <a:endCxn id="56" idx="1"/>
          </p:cNvCxnSpPr>
          <p:nvPr/>
        </p:nvCxnSpPr>
        <p:spPr>
          <a:xfrm>
            <a:off x="7108825" y="3342005"/>
            <a:ext cx="3859530" cy="876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7" idx="3"/>
            <a:endCxn id="57" idx="1"/>
          </p:cNvCxnSpPr>
          <p:nvPr/>
        </p:nvCxnSpPr>
        <p:spPr>
          <a:xfrm>
            <a:off x="7108825" y="3342005"/>
            <a:ext cx="3859530" cy="223266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9" idx="3"/>
            <a:endCxn id="56" idx="1"/>
          </p:cNvCxnSpPr>
          <p:nvPr/>
        </p:nvCxnSpPr>
        <p:spPr>
          <a:xfrm flipV="1">
            <a:off x="6748780" y="3429635"/>
            <a:ext cx="4219575" cy="428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57" idx="1"/>
          </p:cNvCxnSpPr>
          <p:nvPr/>
        </p:nvCxnSpPr>
        <p:spPr>
          <a:xfrm>
            <a:off x="6748780" y="3858260"/>
            <a:ext cx="4219575" cy="171640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" idx="3"/>
            <a:endCxn id="57" idx="1"/>
          </p:cNvCxnSpPr>
          <p:nvPr/>
        </p:nvCxnSpPr>
        <p:spPr>
          <a:xfrm>
            <a:off x="6974840" y="4390390"/>
            <a:ext cx="3993515" cy="118427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  <a:endCxn id="56" idx="1"/>
          </p:cNvCxnSpPr>
          <p:nvPr/>
        </p:nvCxnSpPr>
        <p:spPr>
          <a:xfrm flipV="1">
            <a:off x="7922895" y="3429635"/>
            <a:ext cx="3045460" cy="15189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3"/>
            <a:endCxn id="56" idx="1"/>
          </p:cNvCxnSpPr>
          <p:nvPr/>
        </p:nvCxnSpPr>
        <p:spPr>
          <a:xfrm flipV="1">
            <a:off x="10062210" y="3429635"/>
            <a:ext cx="906145" cy="27438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7" idx="3"/>
            <a:endCxn id="56" idx="1"/>
          </p:cNvCxnSpPr>
          <p:nvPr/>
        </p:nvCxnSpPr>
        <p:spPr>
          <a:xfrm flipV="1">
            <a:off x="8972232" y="3429635"/>
            <a:ext cx="1996123" cy="2087086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1" idx="3"/>
            <a:endCxn id="55" idx="1"/>
          </p:cNvCxnSpPr>
          <p:nvPr/>
        </p:nvCxnSpPr>
        <p:spPr>
          <a:xfrm flipV="1">
            <a:off x="6749415" y="1390015"/>
            <a:ext cx="4218940" cy="4762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5" idx="3"/>
            <a:endCxn id="57" idx="1"/>
          </p:cNvCxnSpPr>
          <p:nvPr/>
        </p:nvCxnSpPr>
        <p:spPr>
          <a:xfrm>
            <a:off x="7922895" y="4948555"/>
            <a:ext cx="3045460" cy="62611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 bwMode="auto">
          <a:xfrm>
            <a:off x="5531485" y="2155825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对可视化成员培训不足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3" name="直接箭头连接符 24"/>
          <p:cNvCxnSpPr>
            <a:stCxn id="9" idx="3"/>
            <a:endCxn id="72" idx="1"/>
          </p:cNvCxnSpPr>
          <p:nvPr/>
        </p:nvCxnSpPr>
        <p:spPr>
          <a:xfrm>
            <a:off x="5055870" y="1609090"/>
            <a:ext cx="475615" cy="713740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3"/>
            <a:endCxn id="55" idx="1"/>
          </p:cNvCxnSpPr>
          <p:nvPr/>
        </p:nvCxnSpPr>
        <p:spPr>
          <a:xfrm flipV="1">
            <a:off x="7368540" y="1390015"/>
            <a:ext cx="3599815" cy="93281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 bwMode="auto">
          <a:xfrm>
            <a:off x="8038465" y="6006465"/>
            <a:ext cx="202374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缺乏通用的数据封装方式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6" name="直接箭头连接符 24"/>
          <p:cNvCxnSpPr>
            <a:stCxn id="32" idx="3"/>
            <a:endCxn id="75" idx="1"/>
          </p:cNvCxnSpPr>
          <p:nvPr/>
        </p:nvCxnSpPr>
        <p:spPr>
          <a:xfrm>
            <a:off x="7657465" y="6173470"/>
            <a:ext cx="38100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67873" y="5351780"/>
            <a:ext cx="1204359" cy="329882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可扩展性不足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9" name="直接箭头连接符 24"/>
          <p:cNvCxnSpPr>
            <a:stCxn id="33" idx="3"/>
            <a:endCxn id="77" idx="1"/>
          </p:cNvCxnSpPr>
          <p:nvPr/>
        </p:nvCxnSpPr>
        <p:spPr>
          <a:xfrm flipV="1">
            <a:off x="7289165" y="5516721"/>
            <a:ext cx="478708" cy="2064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可视化功能改进</a:t>
            </a:r>
            <a:r>
              <a:rPr lang="zh-CN" altLang="en-US" b="1" dirty="0">
                <a:sym typeface="+mn-ea"/>
              </a:rPr>
              <a:t>分析</a:t>
            </a:r>
            <a:endParaRPr lang="zh-CN" altLang="en-US" b="1" dirty="0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283902" y="31614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可视化组内分工协作，共同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解决技术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98098" y="3201843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定期进行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培训以及完善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文档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41000" y="12537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优先解决设计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能力收获和不足分析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622425" y="883285"/>
          <a:ext cx="9064625" cy="554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线形标注 1 4"/>
          <p:cNvSpPr/>
          <p:nvPr/>
        </p:nvSpPr>
        <p:spPr>
          <a:xfrm>
            <a:off x="742385" y="1068307"/>
            <a:ext cx="2181884" cy="1013989"/>
          </a:xfrm>
          <a:prstGeom prst="borderCallout1">
            <a:avLst>
              <a:gd name="adj1" fmla="val 48582"/>
              <a:gd name="adj2" fmla="val 100040"/>
              <a:gd name="adj3" fmla="val 59452"/>
              <a:gd name="adj4" fmla="val 2301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技术的使用更加熟练。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整体架构设计能力有待提升，布局算法能力需要加强。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61316" y="2694910"/>
            <a:ext cx="2181884" cy="1013989"/>
          </a:xfrm>
          <a:prstGeom prst="borderCallout1">
            <a:avLst>
              <a:gd name="adj1" fmla="val 51261"/>
              <a:gd name="adj2" fmla="val 100040"/>
              <a:gd name="adj3" fmla="val 22844"/>
              <a:gd name="adj4" fmla="val 13906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参与部分项目管理工作，参加软考培训并通过考试。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项目经验依旧不足，进度把控能力有待加强。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61316" y="4578025"/>
            <a:ext cx="2181884" cy="1013989"/>
          </a:xfrm>
          <a:prstGeom prst="borderCallout1">
            <a:avLst>
              <a:gd name="adj1" fmla="val 49475"/>
              <a:gd name="adj2" fmla="val 100040"/>
              <a:gd name="adj3" fmla="val 49631"/>
              <a:gd name="adj4" fmla="val 12247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能够让组员协助完成部分工作。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对组员的技术引导不足，培训过少，对组员的学习成果缺乏监督。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8979529" y="925532"/>
            <a:ext cx="2181884" cy="1013989"/>
          </a:xfrm>
          <a:prstGeom prst="borderCallout1">
            <a:avLst>
              <a:gd name="adj1" fmla="val 50368"/>
              <a:gd name="adj2" fmla="val -790"/>
              <a:gd name="adj3" fmla="val 183559"/>
              <a:gd name="adj4" fmla="val -3147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学习了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技术的基础使用方式，对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项目有一定认知。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能力有待继续提升，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组件的封装工作尚未完成。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086661" y="2937847"/>
            <a:ext cx="2628523" cy="1326335"/>
          </a:xfrm>
          <a:prstGeom prst="borderCallout1">
            <a:avLst>
              <a:gd name="adj1" fmla="val 50368"/>
              <a:gd name="adj2" fmla="val -790"/>
              <a:gd name="adj3" fmla="val 154788"/>
              <a:gd name="adj4" fmla="val -2589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对项目常用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插件的使用更加熟练，对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KnockoutJS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RequireJS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AngularJS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ViewJS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等框架技术有了一定了解。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对框架技术的使用熟练度不足，实战经验不足。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180213" y="5112180"/>
            <a:ext cx="2598345" cy="1044177"/>
          </a:xfrm>
          <a:prstGeom prst="borderCallout1">
            <a:avLst>
              <a:gd name="adj1" fmla="val 50368"/>
              <a:gd name="adj2" fmla="val -790"/>
              <a:gd name="adj3" fmla="val 112577"/>
              <a:gd name="adj4" fmla="val -10641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能够熟练完成项目中常有的编码工作。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对整个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框架技术的认知度不够，有待进一步学习提升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79090" y="1223904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着重提升组件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的整体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架构设计能力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07767" y="3289995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重视对团队内部的培养，共同成长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个人能力重点改进</a:t>
            </a:r>
            <a:r>
              <a:rPr lang="zh-CN" altLang="en-US" b="1" dirty="0">
                <a:sym typeface="+mn-ea"/>
              </a:rPr>
              <a:t>分析</a:t>
            </a:r>
            <a:endParaRPr lang="zh-CN" altLang="en-US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36445" y="1223903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熟练掌握前端常用插件以及框架技术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整体工作规划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0289" y="3905997"/>
            <a:ext cx="4764630" cy="17433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工具的升级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改造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GoJS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技术的深入讲解，并督促练习；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团队整体提升前端框架技术的应用熟练度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团队内部探讨设计模式和升级内容；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编制升级改造计划；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按计划协作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完成升级改造工作。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1583" y="3905999"/>
            <a:ext cx="4950227" cy="1743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封装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的技术熟练度，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并督促练习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探讨工具的实现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编制工具的封装计划；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待可视化工具升级完成后，按计划协作完成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工具的封装任务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34127" y="883285"/>
            <a:ext cx="6456377" cy="277827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可视化团队成员能力的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督促团队成员利用业务时间学习</a:t>
            </a:r>
            <a:r>
              <a:rPr lang="en-US" altLang="zh-CN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基础知识和面向对象开发模式，并检查学习结果；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对团队成员进行可视化技术的不定期培训，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练习，提升熟练度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给团队成员分配项目中部分的可视化工作，并检查工作结果，督促修改编码规范，帮助解决技术问题；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成员参与的项目结束后，要求总结项目收获和不足之处，帮助其逐步提升工作效率。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待团队成员技术熟练后，让其独立对接项目工作，或是独立设计和实现项目中的可视化功能。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eaLnBrk="1" hangingPunct="1">
          <a:spcBef>
            <a:spcPct val="0"/>
          </a:spcBef>
          <a:buClr>
            <a:schemeClr val="accent2"/>
          </a:buClr>
          <a:defRPr sz="1200" dirty="0" smtClean="0">
            <a:solidFill>
              <a:schemeClr val="tx1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2706</Words>
  <Application>WPS 演示</Application>
  <PresentationFormat>自定义</PresentationFormat>
  <Paragraphs>299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Wingdings</vt:lpstr>
      <vt:lpstr>Calibri Light</vt:lpstr>
      <vt:lpstr>Calibri</vt:lpstr>
      <vt:lpstr>Arial Unicode MS</vt:lpstr>
      <vt:lpstr>MS PGothic</vt:lpstr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个人能力和收获分析 </vt:lpstr>
      <vt:lpstr>2019年工作规划和个人目标 </vt:lpstr>
      <vt:lpstr>2019年工作规划和个人目标 </vt:lpstr>
      <vt:lpstr>2019年工作规划和个人目标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雅麻桑</cp:lastModifiedBy>
  <cp:revision>1985</cp:revision>
  <dcterms:created xsi:type="dcterms:W3CDTF">2014-08-31T10:13:00Z</dcterms:created>
  <dcterms:modified xsi:type="dcterms:W3CDTF">2019-01-04T15:51:15Z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