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118" d="100"/>
          <a:sy n="118" d="100"/>
        </p:scale>
        <p:origin x="21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14/04/2024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14/04/2024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14/04/2024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fontScale="90000"/>
          </a:bodyPr>
          <a:lstStyle/>
          <a:p>
            <a:r>
              <a:rPr lang="en-GB" dirty="0"/>
              <a:t>CUSTOMER BEHAVIOUR DATA ANALYSIS FOR BRITISH AIRLINES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Contributor: Sinan </a:t>
            </a:r>
            <a:r>
              <a:rPr lang="en-GB" dirty="0" err="1"/>
              <a:t>Bilir</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9763-92E9-FCA7-32CB-7FCE29949F66}"/>
              </a:ext>
            </a:extLst>
          </p:cNvPr>
          <p:cNvSpPr>
            <a:spLocks noGrp="1"/>
          </p:cNvSpPr>
          <p:nvPr>
            <p:ph type="title"/>
          </p:nvPr>
        </p:nvSpPr>
        <p:spPr/>
        <p:txBody>
          <a:bodyPr>
            <a:normAutofit/>
          </a:bodyPr>
          <a:lstStyle/>
          <a:p>
            <a:pPr algn="ctr"/>
            <a:r>
              <a:rPr lang="en-GB" b="1" i="0" dirty="0">
                <a:solidFill>
                  <a:srgbClr val="111111"/>
                </a:solidFill>
                <a:effectLst/>
                <a:highlight>
                  <a:srgbClr val="FFFFFF"/>
                </a:highlight>
                <a:latin typeface="-apple-system"/>
              </a:rPr>
              <a:t>Insights and Recommendations</a:t>
            </a:r>
            <a:br>
              <a:rPr lang="en-GB" b="1" i="0" dirty="0">
                <a:solidFill>
                  <a:srgbClr val="111111"/>
                </a:solidFill>
                <a:effectLst/>
                <a:highlight>
                  <a:srgbClr val="FFFFFF"/>
                </a:highlight>
                <a:latin typeface="-apple-system"/>
              </a:rPr>
            </a:br>
            <a:r>
              <a:rPr lang="en-GB" b="1" i="0" dirty="0">
                <a:solidFill>
                  <a:srgbClr val="111111"/>
                </a:solidFill>
                <a:effectLst/>
                <a:highlight>
                  <a:srgbClr val="FFFFFF"/>
                </a:highlight>
                <a:latin typeface="-apple-system"/>
              </a:rPr>
              <a:t>&amp; Conclusion</a:t>
            </a:r>
            <a:endParaRPr lang="en-US" dirty="0"/>
          </a:p>
        </p:txBody>
      </p:sp>
      <p:sp>
        <p:nvSpPr>
          <p:cNvPr id="3" name="Content Placeholder 2">
            <a:extLst>
              <a:ext uri="{FF2B5EF4-FFF2-40B4-BE49-F238E27FC236}">
                <a16:creationId xmlns:a16="http://schemas.microsoft.com/office/drawing/2014/main" id="{EA24119C-152C-B1A6-A718-BD24D63223B8}"/>
              </a:ext>
            </a:extLst>
          </p:cNvPr>
          <p:cNvSpPr>
            <a:spLocks noGrp="1"/>
          </p:cNvSpPr>
          <p:nvPr>
            <p:ph idx="1"/>
          </p:nvPr>
        </p:nvSpPr>
        <p:spPr>
          <a:xfrm>
            <a:off x="838200" y="1690688"/>
            <a:ext cx="4648200" cy="4165825"/>
          </a:xfrm>
        </p:spPr>
        <p:txBody>
          <a:bodyPr>
            <a:normAutofit/>
          </a:bodyPr>
          <a:lstStyle/>
          <a:p>
            <a:pPr marL="0" indent="0">
              <a:buNone/>
            </a:pPr>
            <a:r>
              <a:rPr lang="en-GB" sz="1900" b="1" dirty="0">
                <a:solidFill>
                  <a:srgbClr val="111111"/>
                </a:solidFill>
                <a:highlight>
                  <a:srgbClr val="FFFFFF"/>
                </a:highlight>
                <a:latin typeface="-apple-system"/>
              </a:rPr>
              <a:t>1. TripAdvisor Reviews Word Cloud</a:t>
            </a:r>
          </a:p>
          <a:p>
            <a:pPr marL="0" indent="0">
              <a:buNone/>
            </a:pPr>
            <a:r>
              <a:rPr lang="en-GB" sz="1900" dirty="0">
                <a:solidFill>
                  <a:srgbClr val="111111"/>
                </a:solidFill>
                <a:highlight>
                  <a:srgbClr val="FFFFFF"/>
                </a:highlight>
                <a:latin typeface="-apple-system"/>
              </a:rPr>
              <a:t>Great Experience (TripAdvisor):</a:t>
            </a:r>
          </a:p>
          <a:p>
            <a:pPr marL="0" lvl="1" indent="0">
              <a:buNone/>
            </a:pPr>
            <a:r>
              <a:rPr lang="en-GB" sz="1900" dirty="0">
                <a:solidFill>
                  <a:srgbClr val="111111"/>
                </a:solidFill>
                <a:highlight>
                  <a:srgbClr val="FFFFFF"/>
                </a:highlight>
                <a:latin typeface="-apple-system"/>
              </a:rPr>
              <a:t>Positive words: “great,” “experience”</a:t>
            </a:r>
          </a:p>
          <a:p>
            <a:pPr marL="0" lvl="1" indent="0">
              <a:buNone/>
            </a:pPr>
            <a:endParaRPr lang="en-GB" sz="1900" dirty="0">
              <a:solidFill>
                <a:srgbClr val="111111"/>
              </a:solidFill>
              <a:highlight>
                <a:srgbClr val="FFFFFF"/>
              </a:highlight>
              <a:latin typeface="-apple-system"/>
            </a:endParaRPr>
          </a:p>
          <a:p>
            <a:pPr marL="0" indent="0">
              <a:buNone/>
            </a:pPr>
            <a:r>
              <a:rPr lang="en-GB" sz="1900" b="1" dirty="0">
                <a:solidFill>
                  <a:srgbClr val="111111"/>
                </a:solidFill>
                <a:highlight>
                  <a:srgbClr val="FFFFFF"/>
                </a:highlight>
                <a:latin typeface="-apple-system"/>
              </a:rPr>
              <a:t>2. </a:t>
            </a:r>
            <a:r>
              <a:rPr lang="en-GB" sz="1900" b="1" dirty="0" err="1">
                <a:solidFill>
                  <a:srgbClr val="111111"/>
                </a:solidFill>
                <a:highlight>
                  <a:srgbClr val="FFFFFF"/>
                </a:highlight>
                <a:latin typeface="-apple-system"/>
              </a:rPr>
              <a:t>Airlineratings.com</a:t>
            </a:r>
            <a:r>
              <a:rPr lang="en-GB" sz="1900" b="1" dirty="0">
                <a:solidFill>
                  <a:srgbClr val="111111"/>
                </a:solidFill>
                <a:highlight>
                  <a:srgbClr val="FFFFFF"/>
                </a:highlight>
                <a:latin typeface="-apple-system"/>
              </a:rPr>
              <a:t> Review Word Cloud</a:t>
            </a:r>
          </a:p>
          <a:p>
            <a:pPr marL="0" indent="0">
              <a:buNone/>
            </a:pPr>
            <a:r>
              <a:rPr lang="en-GB" sz="1900" dirty="0">
                <a:solidFill>
                  <a:srgbClr val="111111"/>
                </a:solidFill>
                <a:highlight>
                  <a:srgbClr val="FFFFFF"/>
                </a:highlight>
                <a:latin typeface="-apple-system"/>
              </a:rPr>
              <a:t>Room for Improvement (</a:t>
            </a:r>
            <a:r>
              <a:rPr lang="en-GB" sz="1900" dirty="0" err="1">
                <a:solidFill>
                  <a:srgbClr val="111111"/>
                </a:solidFill>
                <a:highlight>
                  <a:srgbClr val="FFFFFF"/>
                </a:highlight>
                <a:latin typeface="-apple-system"/>
              </a:rPr>
              <a:t>Airlineratings.com</a:t>
            </a:r>
            <a:r>
              <a:rPr lang="en-GB" sz="1900" dirty="0">
                <a:solidFill>
                  <a:srgbClr val="111111"/>
                </a:solidFill>
                <a:highlight>
                  <a:srgbClr val="FFFFFF"/>
                </a:highlight>
                <a:latin typeface="-apple-system"/>
              </a:rPr>
              <a:t>):</a:t>
            </a:r>
          </a:p>
          <a:p>
            <a:pPr marL="0" lvl="1" indent="0">
              <a:buNone/>
            </a:pPr>
            <a:r>
              <a:rPr lang="en-GB" sz="1900" dirty="0">
                <a:solidFill>
                  <a:srgbClr val="111111"/>
                </a:solidFill>
                <a:highlight>
                  <a:srgbClr val="FFFFFF"/>
                </a:highlight>
                <a:latin typeface="-apple-system"/>
              </a:rPr>
              <a:t>Words: “improvement,” “highlighted”</a:t>
            </a:r>
          </a:p>
          <a:p>
            <a:pPr marL="0" lvl="1" indent="0">
              <a:buNone/>
            </a:pPr>
            <a:endParaRPr lang="en-GB" sz="1900" dirty="0">
              <a:solidFill>
                <a:srgbClr val="111111"/>
              </a:solidFill>
              <a:highlight>
                <a:srgbClr val="FFFFFF"/>
              </a:highlight>
              <a:latin typeface="-apple-system"/>
            </a:endParaRPr>
          </a:p>
          <a:p>
            <a:pPr marL="0" indent="0">
              <a:buNone/>
            </a:pPr>
            <a:r>
              <a:rPr lang="en-GB" sz="1900" b="1" dirty="0">
                <a:solidFill>
                  <a:srgbClr val="111111"/>
                </a:solidFill>
                <a:highlight>
                  <a:srgbClr val="FFFFFF"/>
                </a:highlight>
                <a:latin typeface="-apple-system"/>
              </a:rPr>
              <a:t>3. Skytrax Review Word Cloud</a:t>
            </a:r>
          </a:p>
          <a:p>
            <a:pPr marL="0" indent="0">
              <a:buNone/>
            </a:pPr>
            <a:r>
              <a:rPr lang="en-GB" sz="1900" dirty="0">
                <a:solidFill>
                  <a:srgbClr val="111111"/>
                </a:solidFill>
                <a:highlight>
                  <a:srgbClr val="FFFFFF"/>
                </a:highlight>
                <a:latin typeface="-apple-system"/>
              </a:rPr>
              <a:t>Critical Assessment (Skytrax):</a:t>
            </a:r>
          </a:p>
          <a:p>
            <a:pPr marL="0" lvl="1" indent="0">
              <a:buNone/>
            </a:pPr>
            <a:r>
              <a:rPr lang="en-GB" sz="1900" dirty="0">
                <a:solidFill>
                  <a:srgbClr val="111111"/>
                </a:solidFill>
                <a:highlight>
                  <a:srgbClr val="FFFFFF"/>
                </a:highlight>
                <a:latin typeface="-apple-system"/>
              </a:rPr>
              <a:t>Negative words: “poor,” “cheap”</a:t>
            </a:r>
          </a:p>
          <a:p>
            <a:endParaRPr lang="en-US" dirty="0"/>
          </a:p>
        </p:txBody>
      </p:sp>
      <p:sp>
        <p:nvSpPr>
          <p:cNvPr id="5" name="TextBox 4">
            <a:extLst>
              <a:ext uri="{FF2B5EF4-FFF2-40B4-BE49-F238E27FC236}">
                <a16:creationId xmlns:a16="http://schemas.microsoft.com/office/drawing/2014/main" id="{479B4C73-3468-978A-658E-52EAB3AD628A}"/>
              </a:ext>
            </a:extLst>
          </p:cNvPr>
          <p:cNvSpPr txBox="1"/>
          <p:nvPr/>
        </p:nvSpPr>
        <p:spPr>
          <a:xfrm>
            <a:off x="5486400" y="1715862"/>
            <a:ext cx="6302828" cy="4724370"/>
          </a:xfrm>
          <a:prstGeom prst="rect">
            <a:avLst/>
          </a:prstGeom>
          <a:noFill/>
        </p:spPr>
        <p:txBody>
          <a:bodyPr wrap="square">
            <a:spAutoFit/>
          </a:bodyPr>
          <a:lstStyle/>
          <a:p>
            <a:pPr algn="ctr"/>
            <a:r>
              <a:rPr lang="en-GB" b="1" i="0" dirty="0">
                <a:solidFill>
                  <a:srgbClr val="111111"/>
                </a:solidFill>
                <a:effectLst/>
                <a:highlight>
                  <a:srgbClr val="FFFFFF"/>
                </a:highlight>
                <a:latin typeface="-apple-system"/>
              </a:rPr>
              <a:t>Insights and Recommendations</a:t>
            </a:r>
          </a:p>
          <a:p>
            <a:pPr algn="just"/>
            <a:endParaRPr lang="en-GB" b="1" i="0" dirty="0">
              <a:solidFill>
                <a:srgbClr val="111111"/>
              </a:solidFill>
              <a:effectLst/>
              <a:highlight>
                <a:srgbClr val="FFFFFF"/>
              </a:highlight>
              <a:latin typeface="-apple-system"/>
            </a:endParaRPr>
          </a:p>
          <a:p>
            <a:pPr marL="342900" indent="-342900">
              <a:buFont typeface="+mj-lt"/>
              <a:buAutoNum type="arabicPeriod"/>
            </a:pPr>
            <a:r>
              <a:rPr lang="en-GB" b="0" i="0" dirty="0">
                <a:solidFill>
                  <a:srgbClr val="111111"/>
                </a:solidFill>
                <a:effectLst/>
                <a:highlight>
                  <a:srgbClr val="FFFFFF"/>
                </a:highlight>
                <a:latin typeface="-apple-system"/>
              </a:rPr>
              <a:t>Address specific pain points highlighted in negative reviews.</a:t>
            </a:r>
          </a:p>
          <a:p>
            <a:pPr marL="342900" indent="-342900">
              <a:buFont typeface="+mj-lt"/>
              <a:buAutoNum type="arabicPeriod"/>
            </a:pPr>
            <a:r>
              <a:rPr lang="en-GB" b="0" i="0" dirty="0">
                <a:solidFill>
                  <a:srgbClr val="111111"/>
                </a:solidFill>
                <a:effectLst/>
                <a:highlight>
                  <a:srgbClr val="FFFFFF"/>
                </a:highlight>
                <a:latin typeface="-apple-system"/>
              </a:rPr>
              <a:t>Maintain positive aspects that passengers appreciate.</a:t>
            </a:r>
          </a:p>
          <a:p>
            <a:pPr marL="342900" indent="-342900">
              <a:buFont typeface="+mj-lt"/>
              <a:buAutoNum type="arabicPeriod"/>
            </a:pPr>
            <a:r>
              <a:rPr lang="en-GB" b="0" i="0" dirty="0">
                <a:solidFill>
                  <a:srgbClr val="111111"/>
                </a:solidFill>
                <a:effectLst/>
                <a:highlight>
                  <a:srgbClr val="FFFFFF"/>
                </a:highlight>
                <a:latin typeface="-apple-system"/>
              </a:rPr>
              <a:t>Continuously monitor feedback for ongoing improvements.</a:t>
            </a:r>
          </a:p>
          <a:p>
            <a:pPr algn="l"/>
            <a:endParaRPr lang="en-GB" b="0" i="0" dirty="0">
              <a:solidFill>
                <a:srgbClr val="111111"/>
              </a:solidFill>
              <a:effectLst/>
              <a:highlight>
                <a:srgbClr val="FFFFFF"/>
              </a:highlight>
              <a:latin typeface="-apple-system"/>
            </a:endParaRPr>
          </a:p>
          <a:p>
            <a:pPr algn="l"/>
            <a:endParaRPr lang="en-GB" b="0" i="0" dirty="0">
              <a:solidFill>
                <a:srgbClr val="111111"/>
              </a:solidFill>
              <a:effectLst/>
              <a:highlight>
                <a:srgbClr val="FFFFFF"/>
              </a:highlight>
              <a:latin typeface="-apple-system"/>
            </a:endParaRPr>
          </a:p>
          <a:p>
            <a:pPr algn="ctr"/>
            <a:r>
              <a:rPr lang="en-GB" sz="2500" b="1" i="0" dirty="0">
                <a:solidFill>
                  <a:srgbClr val="111111"/>
                </a:solidFill>
                <a:effectLst/>
                <a:highlight>
                  <a:srgbClr val="FFFFFF"/>
                </a:highlight>
                <a:latin typeface="-apple-system"/>
              </a:rPr>
              <a:t>Conclusion</a:t>
            </a:r>
          </a:p>
          <a:p>
            <a:pPr algn="ctr"/>
            <a:endParaRPr lang="en-GB" sz="2500" b="1" i="0" dirty="0">
              <a:solidFill>
                <a:srgbClr val="111111"/>
              </a:solidFill>
              <a:effectLst/>
              <a:highlight>
                <a:srgbClr val="FFFFFF"/>
              </a:highlight>
              <a:latin typeface="-apple-system"/>
            </a:endParaRPr>
          </a:p>
          <a:p>
            <a:pPr marL="285750" indent="-285750" algn="just">
              <a:buFont typeface="Arial" panose="020B0604020202020204" pitchFamily="34" charset="0"/>
              <a:buChar char="•"/>
            </a:pPr>
            <a:r>
              <a:rPr lang="en-GB" sz="2500" b="0" i="0" dirty="0">
                <a:solidFill>
                  <a:srgbClr val="111111"/>
                </a:solidFill>
                <a:effectLst/>
                <a:highlight>
                  <a:srgbClr val="FFFFFF"/>
                </a:highlight>
                <a:latin typeface="-apple-system"/>
              </a:rPr>
              <a:t>Understanding customer sentiments empowers British Airways to enhance its services and ensure passenger satisfaction. Let’s shape a better airline experience together! 🛫✨</a:t>
            </a:r>
          </a:p>
        </p:txBody>
      </p:sp>
    </p:spTree>
    <p:extLst>
      <p:ext uri="{BB962C8B-B14F-4D97-AF65-F5344CB8AC3E}">
        <p14:creationId xmlns:p14="http://schemas.microsoft.com/office/powerpoint/2010/main" val="75643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8FC4-EED7-ED07-2EC1-DE2EF9B5B4BD}"/>
              </a:ext>
            </a:extLst>
          </p:cNvPr>
          <p:cNvSpPr>
            <a:spLocks noGrp="1"/>
          </p:cNvSpPr>
          <p:nvPr>
            <p:ph type="title"/>
          </p:nvPr>
        </p:nvSpPr>
        <p:spPr>
          <a:xfrm>
            <a:off x="936171" y="3064782"/>
            <a:ext cx="10515600" cy="1325563"/>
          </a:xfrm>
        </p:spPr>
        <p:txBody>
          <a:bodyPr>
            <a:normAutofit fontScale="90000"/>
          </a:bodyPr>
          <a:lstStyle/>
          <a:p>
            <a:pPr algn="ctr"/>
            <a:r>
              <a:rPr lang="en-US" dirty="0"/>
              <a:t>THANK YOU!</a:t>
            </a:r>
            <a:br>
              <a:rPr lang="en-US" dirty="0"/>
            </a:br>
            <a:br>
              <a:rPr lang="en-US" dirty="0"/>
            </a:br>
            <a:r>
              <a:rPr lang="en-US" dirty="0"/>
              <a:t>SINAN BILIR</a:t>
            </a:r>
            <a:br>
              <a:rPr lang="en-US" dirty="0"/>
            </a:br>
            <a:endParaRPr lang="en-US" dirty="0"/>
          </a:p>
        </p:txBody>
      </p:sp>
    </p:spTree>
    <p:extLst>
      <p:ext uri="{BB962C8B-B14F-4D97-AF65-F5344CB8AC3E}">
        <p14:creationId xmlns:p14="http://schemas.microsoft.com/office/powerpoint/2010/main" val="44952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pPr algn="ctr"/>
            <a:r>
              <a:rPr lang="en-GB" dirty="0"/>
              <a:t>Overview of Analysis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normAutofit/>
          </a:bodyPr>
          <a:lstStyle/>
          <a:p>
            <a:pPr marL="0" indent="0" algn="just">
              <a:buNone/>
            </a:pPr>
            <a:br>
              <a:rPr lang="en-GB" sz="1800" dirty="0">
                <a:solidFill>
                  <a:srgbClr val="111111"/>
                </a:solidFill>
                <a:highlight>
                  <a:srgbClr val="FFFFFF"/>
                </a:highlight>
                <a:latin typeface="-apple-system"/>
              </a:rPr>
            </a:br>
            <a:r>
              <a:rPr lang="en-GB" sz="1800" dirty="0">
                <a:solidFill>
                  <a:srgbClr val="111111"/>
                </a:solidFill>
                <a:highlight>
                  <a:srgbClr val="FFFFFF"/>
                </a:highlight>
                <a:latin typeface="-apple-system"/>
              </a:rPr>
              <a:t>The analysis aims to evaluate customer sentiment towards British Airways by examining reviews from three different sources: TripAdvisor, Skytrax, and </a:t>
            </a:r>
            <a:r>
              <a:rPr lang="en-GB" sz="1800" dirty="0" err="1">
                <a:solidFill>
                  <a:srgbClr val="111111"/>
                </a:solidFill>
                <a:highlight>
                  <a:srgbClr val="FFFFFF"/>
                </a:highlight>
                <a:latin typeface="-apple-system"/>
              </a:rPr>
              <a:t>Airlineratings.com</a:t>
            </a:r>
            <a:r>
              <a:rPr lang="en-GB" sz="1800" dirty="0">
                <a:solidFill>
                  <a:srgbClr val="111111"/>
                </a:solidFill>
                <a:highlight>
                  <a:srgbClr val="FFFFFF"/>
                </a:highlight>
                <a:latin typeface="-apple-system"/>
              </a:rPr>
              <a:t>. The objective is to gain insights into how customers perceive various aspects of their experience with British Airways, including flight experience, service quality, and overall satisfaction. By conducting sentiment analysis and generating word clouds, we aim to identify common themes, sentiments, and areas of improvement based on customer feedback from these sources. Ultimately, the goal is to inform strategic decision-making and enhance customer satisfaction for British Airways.</a:t>
            </a: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ADF1-90D1-8164-451F-25970048C47E}"/>
              </a:ext>
            </a:extLst>
          </p:cNvPr>
          <p:cNvSpPr>
            <a:spLocks noGrp="1"/>
          </p:cNvSpPr>
          <p:nvPr>
            <p:ph type="title"/>
          </p:nvPr>
        </p:nvSpPr>
        <p:spPr/>
        <p:txBody>
          <a:bodyPr/>
          <a:lstStyle/>
          <a:p>
            <a:pPr algn="ctr"/>
            <a:r>
              <a:rPr lang="en-GB" dirty="0"/>
              <a:t>Overview and Objective</a:t>
            </a:r>
            <a:endParaRPr lang="en-US" dirty="0"/>
          </a:p>
        </p:txBody>
      </p:sp>
      <p:sp>
        <p:nvSpPr>
          <p:cNvPr id="3" name="Content Placeholder 2">
            <a:extLst>
              <a:ext uri="{FF2B5EF4-FFF2-40B4-BE49-F238E27FC236}">
                <a16:creationId xmlns:a16="http://schemas.microsoft.com/office/drawing/2014/main" id="{7D27636A-3BCE-AC36-974B-545D7BC3AE6A}"/>
              </a:ext>
            </a:extLst>
          </p:cNvPr>
          <p:cNvSpPr>
            <a:spLocks noGrp="1"/>
          </p:cNvSpPr>
          <p:nvPr>
            <p:ph idx="1"/>
          </p:nvPr>
        </p:nvSpPr>
        <p:spPr>
          <a:xfrm>
            <a:off x="1257300" y="2506662"/>
            <a:ext cx="9677400" cy="4351338"/>
          </a:xfrm>
        </p:spPr>
        <p:txBody>
          <a:bodyPr/>
          <a:lstStyle/>
          <a:p>
            <a:pPr marL="0" indent="0" algn="just">
              <a:buNone/>
            </a:pPr>
            <a:r>
              <a:rPr lang="en-GB" sz="1800" b="1" dirty="0">
                <a:solidFill>
                  <a:srgbClr val="111111"/>
                </a:solidFill>
                <a:highlight>
                  <a:srgbClr val="FFFFFF"/>
                </a:highlight>
                <a:latin typeface="-apple-system"/>
              </a:rPr>
              <a:t>Brief Overview: </a:t>
            </a:r>
            <a:r>
              <a:rPr lang="en-GB" sz="1800" dirty="0">
                <a:solidFill>
                  <a:srgbClr val="111111"/>
                </a:solidFill>
                <a:highlight>
                  <a:srgbClr val="FFFFFF"/>
                </a:highlight>
                <a:latin typeface="-apple-system"/>
              </a:rPr>
              <a:t>Our analysis aims to evaluate customer sentiments and perceptions of British Airways based on reviews from various sources.</a:t>
            </a:r>
          </a:p>
          <a:p>
            <a:pPr marL="0" indent="0" algn="just">
              <a:buNone/>
            </a:pPr>
            <a:endParaRPr lang="en-GB" sz="1800" b="1" dirty="0">
              <a:solidFill>
                <a:srgbClr val="111111"/>
              </a:solidFill>
              <a:highlight>
                <a:srgbClr val="FFFFFF"/>
              </a:highlight>
              <a:latin typeface="-apple-system"/>
            </a:endParaRPr>
          </a:p>
          <a:p>
            <a:pPr marL="0" indent="0" algn="just">
              <a:buNone/>
            </a:pPr>
            <a:r>
              <a:rPr lang="en-GB" sz="1800" b="1" dirty="0">
                <a:solidFill>
                  <a:srgbClr val="111111"/>
                </a:solidFill>
                <a:highlight>
                  <a:srgbClr val="FFFFFF"/>
                </a:highlight>
                <a:latin typeface="-apple-system"/>
              </a:rPr>
              <a:t>Objective: </a:t>
            </a:r>
            <a:r>
              <a:rPr lang="en-GB" sz="1800" dirty="0">
                <a:solidFill>
                  <a:srgbClr val="111111"/>
                </a:solidFill>
                <a:highlight>
                  <a:srgbClr val="FFFFFF"/>
                </a:highlight>
                <a:latin typeface="-apple-system"/>
              </a:rPr>
              <a:t>To understand the overall satisfaction level, identify common themes, and uncover insights to improve customer experience and service quality.</a:t>
            </a:r>
          </a:p>
          <a:p>
            <a:pPr algn="just"/>
            <a:endParaRPr lang="en-US" dirty="0"/>
          </a:p>
        </p:txBody>
      </p:sp>
    </p:spTree>
    <p:extLst>
      <p:ext uri="{BB962C8B-B14F-4D97-AF65-F5344CB8AC3E}">
        <p14:creationId xmlns:p14="http://schemas.microsoft.com/office/powerpoint/2010/main" val="14426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FF5D-276D-4456-B7F5-FF05818BD951}"/>
              </a:ext>
            </a:extLst>
          </p:cNvPr>
          <p:cNvSpPr>
            <a:spLocks noGrp="1"/>
          </p:cNvSpPr>
          <p:nvPr>
            <p:ph type="title"/>
          </p:nvPr>
        </p:nvSpPr>
        <p:spPr/>
        <p:txBody>
          <a:bodyPr/>
          <a:lstStyle/>
          <a:p>
            <a:r>
              <a:rPr lang="en-GB" dirty="0"/>
              <a:t>Introduction of Data Sources</a:t>
            </a:r>
            <a:endParaRPr lang="en-US" dirty="0"/>
          </a:p>
        </p:txBody>
      </p:sp>
      <p:sp>
        <p:nvSpPr>
          <p:cNvPr id="3" name="Content Placeholder 2">
            <a:extLst>
              <a:ext uri="{FF2B5EF4-FFF2-40B4-BE49-F238E27FC236}">
                <a16:creationId xmlns:a16="http://schemas.microsoft.com/office/drawing/2014/main" id="{DCEEC7A1-A1E8-7D53-8997-2532E16EAE9D}"/>
              </a:ext>
            </a:extLst>
          </p:cNvPr>
          <p:cNvSpPr>
            <a:spLocks noGrp="1"/>
          </p:cNvSpPr>
          <p:nvPr>
            <p:ph idx="1"/>
          </p:nvPr>
        </p:nvSpPr>
        <p:spPr>
          <a:xfrm>
            <a:off x="838200" y="2304597"/>
            <a:ext cx="10515600" cy="4351338"/>
          </a:xfrm>
        </p:spPr>
        <p:txBody>
          <a:bodyPr/>
          <a:lstStyle/>
          <a:p>
            <a:pPr marL="0" indent="0" algn="just">
              <a:buNone/>
            </a:pPr>
            <a:r>
              <a:rPr lang="en-GB" sz="1800" b="1" dirty="0">
                <a:solidFill>
                  <a:srgbClr val="111111"/>
                </a:solidFill>
                <a:highlight>
                  <a:srgbClr val="FFFFFF"/>
                </a:highlight>
                <a:latin typeface="-apple-system"/>
              </a:rPr>
              <a:t>Data Sources:</a:t>
            </a:r>
          </a:p>
          <a:p>
            <a:pPr marL="0" indent="0" algn="just">
              <a:buNone/>
            </a:pPr>
            <a:endParaRPr lang="en-GB" sz="1800" dirty="0">
              <a:solidFill>
                <a:srgbClr val="111111"/>
              </a:solidFill>
              <a:highlight>
                <a:srgbClr val="FFFFFF"/>
              </a:highlight>
              <a:latin typeface="-apple-system"/>
            </a:endParaRPr>
          </a:p>
          <a:p>
            <a:pPr marL="0" indent="0" algn="just">
              <a:buNone/>
            </a:pPr>
            <a:r>
              <a:rPr lang="en-GB" sz="1800" b="1" dirty="0">
                <a:solidFill>
                  <a:srgbClr val="111111"/>
                </a:solidFill>
                <a:highlight>
                  <a:srgbClr val="FFFFFF"/>
                </a:highlight>
                <a:latin typeface="-apple-system"/>
              </a:rPr>
              <a:t>1. TripAdvisor: </a:t>
            </a:r>
            <a:r>
              <a:rPr lang="en-GB" sz="1800" dirty="0">
                <a:solidFill>
                  <a:srgbClr val="111111"/>
                </a:solidFill>
                <a:highlight>
                  <a:srgbClr val="FFFFFF"/>
                </a:highlight>
                <a:latin typeface="-apple-system"/>
              </a:rPr>
              <a:t>User-generated reviews covering flight experiences with British Airways.</a:t>
            </a:r>
          </a:p>
          <a:p>
            <a:pPr marL="0" indent="0" algn="just">
              <a:buNone/>
            </a:pPr>
            <a:r>
              <a:rPr lang="en-GB" sz="1800" b="1" dirty="0">
                <a:solidFill>
                  <a:srgbClr val="111111"/>
                </a:solidFill>
                <a:highlight>
                  <a:srgbClr val="FFFFFF"/>
                </a:highlight>
                <a:latin typeface="-apple-system"/>
              </a:rPr>
              <a:t>2. Skytrax: </a:t>
            </a:r>
            <a:r>
              <a:rPr lang="en-GB" sz="1800" dirty="0">
                <a:solidFill>
                  <a:srgbClr val="111111"/>
                </a:solidFill>
                <a:highlight>
                  <a:srgbClr val="FFFFFF"/>
                </a:highlight>
                <a:latin typeface="-apple-system"/>
              </a:rPr>
              <a:t>Comprehensive evaluations of airlines' products and services, including British Airways.</a:t>
            </a:r>
          </a:p>
          <a:p>
            <a:pPr marL="0" indent="0" algn="just">
              <a:buNone/>
            </a:pPr>
            <a:r>
              <a:rPr lang="en-GB" sz="1800" b="1" dirty="0">
                <a:solidFill>
                  <a:srgbClr val="111111"/>
                </a:solidFill>
                <a:highlight>
                  <a:srgbClr val="FFFFFF"/>
                </a:highlight>
                <a:latin typeface="-apple-system"/>
              </a:rPr>
              <a:t>3. </a:t>
            </a:r>
            <a:r>
              <a:rPr lang="en-GB" sz="1800" b="1" dirty="0" err="1">
                <a:solidFill>
                  <a:srgbClr val="111111"/>
                </a:solidFill>
                <a:highlight>
                  <a:srgbClr val="FFFFFF"/>
                </a:highlight>
                <a:latin typeface="-apple-system"/>
              </a:rPr>
              <a:t>Airlineratings.com</a:t>
            </a:r>
            <a:r>
              <a:rPr lang="en-GB" sz="1800" b="1" dirty="0">
                <a:solidFill>
                  <a:srgbClr val="111111"/>
                </a:solidFill>
                <a:highlight>
                  <a:srgbClr val="FFFFFF"/>
                </a:highlight>
                <a:latin typeface="-apple-system"/>
              </a:rPr>
              <a:t>: </a:t>
            </a:r>
            <a:r>
              <a:rPr lang="en-GB" sz="1800" dirty="0">
                <a:solidFill>
                  <a:srgbClr val="111111"/>
                </a:solidFill>
                <a:highlight>
                  <a:srgbClr val="FFFFFF"/>
                </a:highlight>
                <a:latin typeface="-apple-system"/>
              </a:rPr>
              <a:t>Safety and product ratings, providing detailed analyses of airlines, including British Airways.</a:t>
            </a:r>
          </a:p>
          <a:p>
            <a:endParaRPr lang="en-US" dirty="0"/>
          </a:p>
        </p:txBody>
      </p:sp>
    </p:spTree>
    <p:extLst>
      <p:ext uri="{BB962C8B-B14F-4D97-AF65-F5344CB8AC3E}">
        <p14:creationId xmlns:p14="http://schemas.microsoft.com/office/powerpoint/2010/main" val="36845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8BA6-9809-62C9-740C-7796F7C771EC}"/>
              </a:ext>
            </a:extLst>
          </p:cNvPr>
          <p:cNvSpPr>
            <a:spLocks noGrp="1"/>
          </p:cNvSpPr>
          <p:nvPr>
            <p:ph type="title"/>
          </p:nvPr>
        </p:nvSpPr>
        <p:spPr/>
        <p:txBody>
          <a:bodyPr/>
          <a:lstStyle/>
          <a:p>
            <a:pPr algn="ctr"/>
            <a:r>
              <a:rPr lang="en-GB" dirty="0"/>
              <a:t>Summary of Reviews</a:t>
            </a:r>
            <a:br>
              <a:rPr lang="en-GB" dirty="0"/>
            </a:br>
            <a:endParaRPr lang="en-US" dirty="0"/>
          </a:p>
        </p:txBody>
      </p:sp>
      <p:sp>
        <p:nvSpPr>
          <p:cNvPr id="3" name="Content Placeholder 2">
            <a:extLst>
              <a:ext uri="{FF2B5EF4-FFF2-40B4-BE49-F238E27FC236}">
                <a16:creationId xmlns:a16="http://schemas.microsoft.com/office/drawing/2014/main" id="{BED893F8-7930-3F85-A99B-C3E5F64AEDB0}"/>
              </a:ext>
            </a:extLst>
          </p:cNvPr>
          <p:cNvSpPr>
            <a:spLocks noGrp="1"/>
          </p:cNvSpPr>
          <p:nvPr>
            <p:ph idx="1"/>
          </p:nvPr>
        </p:nvSpPr>
        <p:spPr>
          <a:xfrm>
            <a:off x="1681843" y="1847397"/>
            <a:ext cx="8828314" cy="4351338"/>
          </a:xfrm>
        </p:spPr>
        <p:txBody>
          <a:bodyPr/>
          <a:lstStyle/>
          <a:p>
            <a:pPr marL="0" indent="0" algn="just">
              <a:buNone/>
            </a:pPr>
            <a:r>
              <a:rPr lang="en-GB" sz="1800" b="1" dirty="0">
                <a:solidFill>
                  <a:srgbClr val="111111"/>
                </a:solidFill>
                <a:highlight>
                  <a:srgbClr val="FFFFFF"/>
                </a:highlight>
                <a:latin typeface="-apple-system"/>
              </a:rPr>
              <a:t>- TripAdvisor: </a:t>
            </a:r>
            <a:r>
              <a:rPr lang="en-GB" sz="1800" dirty="0">
                <a:solidFill>
                  <a:srgbClr val="111111"/>
                </a:solidFill>
                <a:highlight>
                  <a:srgbClr val="FFFFFF"/>
                </a:highlight>
                <a:latin typeface="-apple-system"/>
              </a:rPr>
              <a:t>Mixed reviews ranging from positive flight experiences to complaints about service and lost luggage.</a:t>
            </a:r>
          </a:p>
          <a:p>
            <a:pPr marL="0" indent="0" algn="just">
              <a:buNone/>
            </a:pPr>
            <a:r>
              <a:rPr lang="en-GB" sz="1800" b="1" dirty="0">
                <a:solidFill>
                  <a:srgbClr val="111111"/>
                </a:solidFill>
                <a:highlight>
                  <a:srgbClr val="FFFFFF"/>
                </a:highlight>
                <a:latin typeface="-apple-system"/>
              </a:rPr>
              <a:t>- Skytrax: </a:t>
            </a:r>
            <a:r>
              <a:rPr lang="en-GB" sz="1800" dirty="0">
                <a:solidFill>
                  <a:srgbClr val="111111"/>
                </a:solidFill>
                <a:highlight>
                  <a:srgbClr val="FFFFFF"/>
                </a:highlight>
                <a:latin typeface="-apple-system"/>
              </a:rPr>
              <a:t>Overall 4-star rating, but specific components under review. Highlighted issues in various classes.</a:t>
            </a:r>
          </a:p>
          <a:p>
            <a:pPr marL="0" indent="0" algn="just">
              <a:buNone/>
            </a:pPr>
            <a:r>
              <a:rPr lang="en-GB" sz="1800" b="1" dirty="0">
                <a:solidFill>
                  <a:srgbClr val="111111"/>
                </a:solidFill>
                <a:highlight>
                  <a:srgbClr val="FFFFFF"/>
                </a:highlight>
                <a:latin typeface="-apple-system"/>
              </a:rPr>
              <a:t>- </a:t>
            </a:r>
            <a:r>
              <a:rPr lang="en-GB" sz="1800" b="1" dirty="0" err="1">
                <a:solidFill>
                  <a:srgbClr val="111111"/>
                </a:solidFill>
                <a:highlight>
                  <a:srgbClr val="FFFFFF"/>
                </a:highlight>
                <a:latin typeface="-apple-system"/>
              </a:rPr>
              <a:t>Airlineratings.com</a:t>
            </a:r>
            <a:r>
              <a:rPr lang="en-GB" sz="1800" b="1" dirty="0">
                <a:solidFill>
                  <a:srgbClr val="111111"/>
                </a:solidFill>
                <a:highlight>
                  <a:srgbClr val="FFFFFF"/>
                </a:highlight>
                <a:latin typeface="-apple-system"/>
              </a:rPr>
              <a:t>: </a:t>
            </a:r>
            <a:r>
              <a:rPr lang="en-GB" sz="1800" dirty="0">
                <a:solidFill>
                  <a:srgbClr val="111111"/>
                </a:solidFill>
                <a:highlight>
                  <a:srgbClr val="FFFFFF"/>
                </a:highlight>
                <a:latin typeface="-apple-system"/>
              </a:rPr>
              <a:t>Certified as a 4-star airline, but some components rated at 3-star levels. Assessments of different classes and product/service quality.</a:t>
            </a:r>
          </a:p>
          <a:p>
            <a:endParaRPr lang="en-US" dirty="0"/>
          </a:p>
        </p:txBody>
      </p:sp>
    </p:spTree>
    <p:extLst>
      <p:ext uri="{BB962C8B-B14F-4D97-AF65-F5344CB8AC3E}">
        <p14:creationId xmlns:p14="http://schemas.microsoft.com/office/powerpoint/2010/main" val="54256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B7E1-7041-F446-DDB4-98C7EDC2FAEF}"/>
              </a:ext>
            </a:extLst>
          </p:cNvPr>
          <p:cNvSpPr>
            <a:spLocks noGrp="1"/>
          </p:cNvSpPr>
          <p:nvPr>
            <p:ph type="title"/>
          </p:nvPr>
        </p:nvSpPr>
        <p:spPr/>
        <p:txBody>
          <a:bodyPr/>
          <a:lstStyle/>
          <a:p>
            <a:pPr algn="ctr"/>
            <a:r>
              <a:rPr lang="en-US" dirty="0"/>
              <a:t>Sentiment Analysis</a:t>
            </a:r>
          </a:p>
        </p:txBody>
      </p:sp>
      <p:sp>
        <p:nvSpPr>
          <p:cNvPr id="13" name="TextBox 12">
            <a:extLst>
              <a:ext uri="{FF2B5EF4-FFF2-40B4-BE49-F238E27FC236}">
                <a16:creationId xmlns:a16="http://schemas.microsoft.com/office/drawing/2014/main" id="{BEBB82F6-ED67-A824-55F4-C5DB79D6EAA1}"/>
              </a:ext>
            </a:extLst>
          </p:cNvPr>
          <p:cNvSpPr txBox="1"/>
          <p:nvPr/>
        </p:nvSpPr>
        <p:spPr>
          <a:xfrm>
            <a:off x="275772" y="1690688"/>
            <a:ext cx="5998028" cy="3693319"/>
          </a:xfrm>
          <a:prstGeom prst="rect">
            <a:avLst/>
          </a:prstGeom>
          <a:noFill/>
        </p:spPr>
        <p:txBody>
          <a:bodyPr wrap="square">
            <a:spAutoFit/>
          </a:bodyPr>
          <a:lstStyle/>
          <a:p>
            <a:pPr algn="ctr"/>
            <a:r>
              <a:rPr lang="en-GB" b="1" i="0" dirty="0">
                <a:solidFill>
                  <a:srgbClr val="111111"/>
                </a:solidFill>
                <a:effectLst/>
                <a:highlight>
                  <a:srgbClr val="FFFFFF"/>
                </a:highlight>
                <a:latin typeface="-apple-system"/>
              </a:rPr>
              <a:t>TripAdvisor Reviews</a:t>
            </a:r>
          </a:p>
          <a:p>
            <a:pPr algn="just"/>
            <a:endParaRPr lang="en-GB" b="1" i="0" dirty="0">
              <a:solidFill>
                <a:srgbClr val="111111"/>
              </a:solidFill>
              <a:effectLst/>
              <a:highlight>
                <a:srgbClr val="FFFFFF"/>
              </a:highlight>
              <a:latin typeface="-apple-system"/>
            </a:endParaRPr>
          </a:p>
          <a:p>
            <a:pPr marL="342900" indent="-342900" algn="just">
              <a:buFont typeface="+mj-lt"/>
              <a:buAutoNum type="arabicPeriod"/>
            </a:pPr>
            <a:r>
              <a:rPr lang="en-GB" b="1" i="0" dirty="0">
                <a:solidFill>
                  <a:srgbClr val="111111"/>
                </a:solidFill>
                <a:effectLst/>
                <a:highlight>
                  <a:srgbClr val="FFFFFF"/>
                </a:highlight>
                <a:latin typeface="-apple-system"/>
              </a:rPr>
              <a:t>Great Experience</a:t>
            </a:r>
            <a:r>
              <a:rPr lang="en-GB" b="0" i="0" dirty="0">
                <a:solidFill>
                  <a:srgbClr val="111111"/>
                </a:solidFill>
                <a:effectLst/>
                <a:highlight>
                  <a:srgbClr val="FFFFFF"/>
                </a:highlight>
                <a:latin typeface="-apple-system"/>
              </a:rPr>
              <a:t>: Positive sentiment (0.569). Passengers had a great experience with British Airways.</a:t>
            </a:r>
          </a:p>
          <a:p>
            <a:pPr marL="342900" indent="-342900" algn="just">
              <a:buFont typeface="+mj-lt"/>
              <a:buAutoNum type="arabicPeriod"/>
            </a:pPr>
            <a:endParaRPr lang="en-GB" b="0" i="0" dirty="0">
              <a:solidFill>
                <a:srgbClr val="111111"/>
              </a:solidFill>
              <a:effectLst/>
              <a:highlight>
                <a:srgbClr val="FFFFFF"/>
              </a:highlight>
              <a:latin typeface="-apple-system"/>
            </a:endParaRPr>
          </a:p>
          <a:p>
            <a:pPr marL="342900" indent="-342900" algn="just">
              <a:buFont typeface="+mj-lt"/>
              <a:buAutoNum type="arabicPeriod"/>
            </a:pPr>
            <a:r>
              <a:rPr lang="en-GB" b="1" i="0" dirty="0">
                <a:solidFill>
                  <a:srgbClr val="111111"/>
                </a:solidFill>
                <a:effectLst/>
                <a:highlight>
                  <a:srgbClr val="FFFFFF"/>
                </a:highlight>
                <a:latin typeface="-apple-system"/>
              </a:rPr>
              <a:t>Disappointing Journey</a:t>
            </a:r>
            <a:r>
              <a:rPr lang="en-GB" b="0" i="0" dirty="0">
                <a:solidFill>
                  <a:srgbClr val="111111"/>
                </a:solidFill>
                <a:effectLst/>
                <a:highlight>
                  <a:srgbClr val="FFFFFF"/>
                </a:highlight>
                <a:latin typeface="-apple-system"/>
              </a:rPr>
              <a:t>: Negative sentiment (-0.367). Some journeys left passengers disappointed.</a:t>
            </a:r>
          </a:p>
          <a:p>
            <a:pPr marL="342900" indent="-342900" algn="just">
              <a:buFont typeface="+mj-lt"/>
              <a:buAutoNum type="arabicPeriod"/>
            </a:pPr>
            <a:endParaRPr lang="en-GB" b="0" i="0" dirty="0">
              <a:solidFill>
                <a:srgbClr val="111111"/>
              </a:solidFill>
              <a:effectLst/>
              <a:highlight>
                <a:srgbClr val="FFFFFF"/>
              </a:highlight>
              <a:latin typeface="-apple-system"/>
            </a:endParaRPr>
          </a:p>
          <a:p>
            <a:pPr marL="342900" indent="-342900" algn="just">
              <a:buFont typeface="+mj-lt"/>
              <a:buAutoNum type="arabicPeriod"/>
            </a:pPr>
            <a:r>
              <a:rPr lang="en-GB" b="1" i="0" dirty="0">
                <a:solidFill>
                  <a:srgbClr val="111111"/>
                </a:solidFill>
                <a:effectLst/>
                <a:highlight>
                  <a:srgbClr val="FFFFFF"/>
                </a:highlight>
                <a:latin typeface="-apple-system"/>
              </a:rPr>
              <a:t>Pleasant Surprise</a:t>
            </a:r>
            <a:r>
              <a:rPr lang="en-GB" b="0" i="0" dirty="0">
                <a:solidFill>
                  <a:srgbClr val="111111"/>
                </a:solidFill>
                <a:effectLst/>
                <a:highlight>
                  <a:srgbClr val="FFFFFF"/>
                </a:highlight>
                <a:latin typeface="-apple-system"/>
              </a:rPr>
              <a:t>: Positive sentiment (0.3). Passengers were pleasantly surprised by certain aspects.</a:t>
            </a:r>
          </a:p>
          <a:p>
            <a:pPr marL="342900" indent="-342900" algn="just">
              <a:buFont typeface="+mj-lt"/>
              <a:buAutoNum type="arabicPeriod"/>
            </a:pPr>
            <a:endParaRPr lang="en-GB" b="0" i="0" dirty="0">
              <a:solidFill>
                <a:srgbClr val="111111"/>
              </a:solidFill>
              <a:effectLst/>
              <a:highlight>
                <a:srgbClr val="FFFFFF"/>
              </a:highlight>
              <a:latin typeface="-apple-system"/>
            </a:endParaRPr>
          </a:p>
          <a:p>
            <a:pPr marL="342900" indent="-342900" algn="just">
              <a:buFont typeface="+mj-lt"/>
              <a:buAutoNum type="arabicPeriod"/>
            </a:pPr>
            <a:r>
              <a:rPr lang="en-GB" b="1" i="0" dirty="0">
                <a:solidFill>
                  <a:srgbClr val="111111"/>
                </a:solidFill>
                <a:effectLst/>
                <a:highlight>
                  <a:srgbClr val="FFFFFF"/>
                </a:highlight>
                <a:latin typeface="-apple-system"/>
              </a:rPr>
              <a:t>Unpleasant Experience</a:t>
            </a:r>
            <a:r>
              <a:rPr lang="en-GB" b="0" i="0" dirty="0">
                <a:solidFill>
                  <a:srgbClr val="111111"/>
                </a:solidFill>
                <a:effectLst/>
                <a:highlight>
                  <a:srgbClr val="FFFFFF"/>
                </a:highlight>
                <a:latin typeface="-apple-system"/>
              </a:rPr>
              <a:t>: Negative sentiment (-0.4)/. Unpleasant experiences were reported.</a:t>
            </a:r>
          </a:p>
        </p:txBody>
      </p:sp>
      <p:pic>
        <p:nvPicPr>
          <p:cNvPr id="18" name="Picture 17" descr="A graph with red and green squares&#10;&#10;Description automatically generated">
            <a:extLst>
              <a:ext uri="{FF2B5EF4-FFF2-40B4-BE49-F238E27FC236}">
                <a16:creationId xmlns:a16="http://schemas.microsoft.com/office/drawing/2014/main" id="{487FFF46-8862-400C-31B6-0F4C4577D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209" y="1690688"/>
            <a:ext cx="5080000" cy="3698195"/>
          </a:xfrm>
          <a:prstGeom prst="rect">
            <a:avLst/>
          </a:prstGeom>
        </p:spPr>
      </p:pic>
    </p:spTree>
    <p:extLst>
      <p:ext uri="{BB962C8B-B14F-4D97-AF65-F5344CB8AC3E}">
        <p14:creationId xmlns:p14="http://schemas.microsoft.com/office/powerpoint/2010/main" val="373297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A9C2FF-CC76-34AB-A29E-6DA914C07012}"/>
              </a:ext>
            </a:extLst>
          </p:cNvPr>
          <p:cNvSpPr txBox="1"/>
          <p:nvPr/>
        </p:nvSpPr>
        <p:spPr>
          <a:xfrm>
            <a:off x="6852437" y="1590878"/>
            <a:ext cx="4730528" cy="1477328"/>
          </a:xfrm>
          <a:prstGeom prst="rect">
            <a:avLst/>
          </a:prstGeom>
          <a:noFill/>
        </p:spPr>
        <p:txBody>
          <a:bodyPr wrap="square">
            <a:spAutoFit/>
          </a:bodyPr>
          <a:lstStyle/>
          <a:p>
            <a:pPr algn="ctr"/>
            <a:r>
              <a:rPr lang="en-GB" b="1" i="0" dirty="0">
                <a:solidFill>
                  <a:srgbClr val="111111"/>
                </a:solidFill>
                <a:effectLst/>
                <a:highlight>
                  <a:srgbClr val="FFFFFF"/>
                </a:highlight>
                <a:latin typeface="-apple-system"/>
              </a:rPr>
              <a:t>Skytrax Review</a:t>
            </a:r>
          </a:p>
          <a:p>
            <a:pPr algn="just"/>
            <a:endParaRPr lang="en-GB" b="1" dirty="0">
              <a:solidFill>
                <a:srgbClr val="111111"/>
              </a:solidFill>
              <a:highlight>
                <a:srgbClr val="FFFFFF"/>
              </a:highlight>
              <a:latin typeface="-apple-system"/>
            </a:endParaRPr>
          </a:p>
          <a:p>
            <a:pPr algn="just"/>
            <a:r>
              <a:rPr lang="en-GB" b="1" i="0" dirty="0">
                <a:solidFill>
                  <a:srgbClr val="111111"/>
                </a:solidFill>
                <a:effectLst/>
                <a:highlight>
                  <a:srgbClr val="FFFFFF"/>
                </a:highlight>
                <a:latin typeface="-apple-system"/>
              </a:rPr>
              <a:t>Critical Assessment</a:t>
            </a:r>
            <a:r>
              <a:rPr lang="en-GB" b="0" i="0" dirty="0">
                <a:solidFill>
                  <a:srgbClr val="111111"/>
                </a:solidFill>
                <a:effectLst/>
                <a:highlight>
                  <a:srgbClr val="FFFFFF"/>
                </a:highlight>
                <a:latin typeface="-apple-system"/>
              </a:rPr>
              <a:t>: Predominantly negative sentiment (-0.9).</a:t>
            </a:r>
            <a:r>
              <a:rPr lang="en-GB" dirty="0">
                <a:solidFill>
                  <a:srgbClr val="111111"/>
                </a:solidFill>
                <a:highlight>
                  <a:srgbClr val="FFFFFF"/>
                </a:highlight>
                <a:latin typeface="-apple-system"/>
              </a:rPr>
              <a:t> </a:t>
            </a:r>
            <a:r>
              <a:rPr lang="en-GB" b="0" i="0" dirty="0">
                <a:solidFill>
                  <a:srgbClr val="111111"/>
                </a:solidFill>
                <a:effectLst/>
                <a:highlight>
                  <a:srgbClr val="FFFFFF"/>
                </a:highlight>
                <a:latin typeface="-apple-system"/>
              </a:rPr>
              <a:t>Service standards and quality were criticized.</a:t>
            </a:r>
          </a:p>
        </p:txBody>
      </p:sp>
      <p:pic>
        <p:nvPicPr>
          <p:cNvPr id="15" name="Picture 14" descr="A red and white bar chart&#10;&#10;Description automatically generated">
            <a:extLst>
              <a:ext uri="{FF2B5EF4-FFF2-40B4-BE49-F238E27FC236}">
                <a16:creationId xmlns:a16="http://schemas.microsoft.com/office/drawing/2014/main" id="{69679306-F3EF-9478-1E8A-3E3E24A50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701" y="3429000"/>
            <a:ext cx="5080000" cy="3175000"/>
          </a:xfrm>
          <a:prstGeom prst="rect">
            <a:avLst/>
          </a:prstGeom>
        </p:spPr>
      </p:pic>
      <p:pic>
        <p:nvPicPr>
          <p:cNvPr id="17" name="Picture 16" descr="A graph showing a number of points&#10;&#10;Description automatically generated with medium confidence">
            <a:extLst>
              <a:ext uri="{FF2B5EF4-FFF2-40B4-BE49-F238E27FC236}">
                <a16:creationId xmlns:a16="http://schemas.microsoft.com/office/drawing/2014/main" id="{7A2A49B4-6AD1-DACB-59EB-D89CC3459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51" y="3429000"/>
            <a:ext cx="5080000" cy="3175000"/>
          </a:xfrm>
          <a:prstGeom prst="rect">
            <a:avLst/>
          </a:prstGeom>
        </p:spPr>
      </p:pic>
      <p:sp>
        <p:nvSpPr>
          <p:cNvPr id="19" name="TextBox 18">
            <a:extLst>
              <a:ext uri="{FF2B5EF4-FFF2-40B4-BE49-F238E27FC236}">
                <a16:creationId xmlns:a16="http://schemas.microsoft.com/office/drawing/2014/main" id="{733082F7-A8C5-FAA6-BF60-AF0857603E20}"/>
              </a:ext>
            </a:extLst>
          </p:cNvPr>
          <p:cNvSpPr txBox="1"/>
          <p:nvPr/>
        </p:nvSpPr>
        <p:spPr>
          <a:xfrm>
            <a:off x="1205816" y="1729378"/>
            <a:ext cx="4609535" cy="1477328"/>
          </a:xfrm>
          <a:prstGeom prst="rect">
            <a:avLst/>
          </a:prstGeom>
          <a:noFill/>
        </p:spPr>
        <p:txBody>
          <a:bodyPr wrap="square">
            <a:spAutoFit/>
          </a:bodyPr>
          <a:lstStyle/>
          <a:p>
            <a:pPr algn="ctr"/>
            <a:r>
              <a:rPr lang="en-GB" b="1" i="0" dirty="0" err="1">
                <a:solidFill>
                  <a:srgbClr val="111111"/>
                </a:solidFill>
                <a:effectLst/>
                <a:highlight>
                  <a:srgbClr val="FFFFFF"/>
                </a:highlight>
                <a:latin typeface="-apple-system"/>
              </a:rPr>
              <a:t>Airlineratings.com</a:t>
            </a:r>
            <a:endParaRPr lang="en-GB" b="1" i="0" dirty="0">
              <a:solidFill>
                <a:srgbClr val="111111"/>
              </a:solidFill>
              <a:effectLst/>
              <a:highlight>
                <a:srgbClr val="FFFFFF"/>
              </a:highlight>
              <a:latin typeface="-apple-system"/>
            </a:endParaRPr>
          </a:p>
          <a:p>
            <a:pPr algn="l"/>
            <a:endParaRPr lang="en-GB" b="1" i="0" dirty="0">
              <a:solidFill>
                <a:srgbClr val="111111"/>
              </a:solidFill>
              <a:effectLst/>
              <a:highlight>
                <a:srgbClr val="FFFFFF"/>
              </a:highlight>
              <a:latin typeface="-apple-system"/>
            </a:endParaRPr>
          </a:p>
          <a:p>
            <a:pPr algn="just"/>
            <a:r>
              <a:rPr lang="en-GB" b="1" i="0" dirty="0">
                <a:solidFill>
                  <a:srgbClr val="111111"/>
                </a:solidFill>
                <a:effectLst/>
                <a:highlight>
                  <a:srgbClr val="FFFFFF"/>
                </a:highlight>
                <a:latin typeface="-apple-system"/>
              </a:rPr>
              <a:t>Room for Improvement</a:t>
            </a:r>
            <a:r>
              <a:rPr lang="en-GB" b="0" i="0" dirty="0">
                <a:solidFill>
                  <a:srgbClr val="111111"/>
                </a:solidFill>
                <a:effectLst/>
                <a:highlight>
                  <a:srgbClr val="FFFFFF"/>
                </a:highlight>
                <a:latin typeface="-apple-system"/>
              </a:rPr>
              <a:t>: Mixed sentiment (-0.006</a:t>
            </a:r>
            <a:r>
              <a:rPr lang="en-GB" dirty="0">
                <a:solidFill>
                  <a:srgbClr val="111111"/>
                </a:solidFill>
                <a:highlight>
                  <a:srgbClr val="FFFFFF"/>
                </a:highlight>
                <a:latin typeface="-apple-system"/>
              </a:rPr>
              <a:t>. </a:t>
            </a:r>
            <a:r>
              <a:rPr lang="en-GB" b="0" i="0" dirty="0">
                <a:solidFill>
                  <a:srgbClr val="111111"/>
                </a:solidFill>
                <a:effectLst/>
                <a:highlight>
                  <a:srgbClr val="FFFFFF"/>
                </a:highlight>
                <a:latin typeface="-apple-system"/>
              </a:rPr>
              <a:t>Suggestions for improvement were highlighted.</a:t>
            </a:r>
          </a:p>
        </p:txBody>
      </p:sp>
    </p:spTree>
    <p:extLst>
      <p:ext uri="{BB962C8B-B14F-4D97-AF65-F5344CB8AC3E}">
        <p14:creationId xmlns:p14="http://schemas.microsoft.com/office/powerpoint/2010/main" val="284152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F29E-A359-4244-84C9-43D3278AEB42}"/>
              </a:ext>
            </a:extLst>
          </p:cNvPr>
          <p:cNvSpPr>
            <a:spLocks noGrp="1"/>
          </p:cNvSpPr>
          <p:nvPr>
            <p:ph type="title"/>
          </p:nvPr>
        </p:nvSpPr>
        <p:spPr/>
        <p:txBody>
          <a:bodyPr/>
          <a:lstStyle/>
          <a:p>
            <a:pPr algn="ctr"/>
            <a:r>
              <a:rPr lang="en-GB" b="1" i="0" dirty="0">
                <a:solidFill>
                  <a:srgbClr val="111111"/>
                </a:solidFill>
                <a:effectLst/>
                <a:highlight>
                  <a:srgbClr val="FFFFFF"/>
                </a:highlight>
                <a:latin typeface="-apple-system"/>
              </a:rPr>
              <a:t>Insights and Recommendations</a:t>
            </a:r>
          </a:p>
        </p:txBody>
      </p:sp>
      <p:pic>
        <p:nvPicPr>
          <p:cNvPr id="13" name="Picture 12" descr="A graph with red and green squares&#10;&#10;Description automatically generated">
            <a:extLst>
              <a:ext uri="{FF2B5EF4-FFF2-40B4-BE49-F238E27FC236}">
                <a16:creationId xmlns:a16="http://schemas.microsoft.com/office/drawing/2014/main" id="{557DE656-A10A-86B6-90E0-8943882FC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302" y="1883764"/>
            <a:ext cx="7457190" cy="4474314"/>
          </a:xfrm>
          <a:prstGeom prst="rect">
            <a:avLst/>
          </a:prstGeom>
        </p:spPr>
      </p:pic>
      <p:sp>
        <p:nvSpPr>
          <p:cNvPr id="17" name="TextBox 16">
            <a:extLst>
              <a:ext uri="{FF2B5EF4-FFF2-40B4-BE49-F238E27FC236}">
                <a16:creationId xmlns:a16="http://schemas.microsoft.com/office/drawing/2014/main" id="{1A02023C-CE57-F74E-56AC-1DC8155B75D1}"/>
              </a:ext>
            </a:extLst>
          </p:cNvPr>
          <p:cNvSpPr txBox="1"/>
          <p:nvPr/>
        </p:nvSpPr>
        <p:spPr>
          <a:xfrm>
            <a:off x="8621484" y="1883764"/>
            <a:ext cx="3331029" cy="3693319"/>
          </a:xfrm>
          <a:prstGeom prst="rect">
            <a:avLst/>
          </a:prstGeom>
          <a:noFill/>
        </p:spPr>
        <p:txBody>
          <a:bodyPr wrap="square">
            <a:spAutoFit/>
          </a:bodyPr>
          <a:lstStyle/>
          <a:p>
            <a:endParaRPr lang="en-GB" b="1" i="0" dirty="0">
              <a:solidFill>
                <a:srgbClr val="111111"/>
              </a:solidFill>
              <a:effectLst/>
              <a:highlight>
                <a:srgbClr val="FFFFFF"/>
              </a:highlight>
              <a:latin typeface="-apple-system"/>
            </a:endParaRPr>
          </a:p>
          <a:p>
            <a:pPr marL="342900" indent="-342900">
              <a:buFont typeface="+mj-lt"/>
              <a:buAutoNum type="arabicPeriod"/>
            </a:pPr>
            <a:r>
              <a:rPr lang="en-GB" b="0" i="0" dirty="0">
                <a:solidFill>
                  <a:srgbClr val="111111"/>
                </a:solidFill>
                <a:effectLst/>
                <a:highlight>
                  <a:srgbClr val="FFFFFF"/>
                </a:highlight>
                <a:latin typeface="-apple-system"/>
              </a:rPr>
              <a:t>Address areas of concern highlighted by negative reviews.</a:t>
            </a:r>
          </a:p>
          <a:p>
            <a:pPr marL="342900" indent="-342900">
              <a:buFont typeface="+mj-lt"/>
              <a:buAutoNum type="arabicPeriod"/>
            </a:pPr>
            <a:endParaRPr lang="en-GB" b="0" i="0" dirty="0">
              <a:solidFill>
                <a:srgbClr val="111111"/>
              </a:solidFill>
              <a:effectLst/>
              <a:highlight>
                <a:srgbClr val="FFFFFF"/>
              </a:highlight>
              <a:latin typeface="-apple-system"/>
            </a:endParaRPr>
          </a:p>
          <a:p>
            <a:pPr marL="342900" indent="-342900">
              <a:buFont typeface="+mj-lt"/>
              <a:buAutoNum type="arabicPeriod"/>
            </a:pPr>
            <a:r>
              <a:rPr lang="en-GB" b="0" i="0" dirty="0">
                <a:solidFill>
                  <a:srgbClr val="111111"/>
                </a:solidFill>
                <a:effectLst/>
                <a:highlight>
                  <a:srgbClr val="FFFFFF"/>
                </a:highlight>
                <a:latin typeface="-apple-system"/>
              </a:rPr>
              <a:t>Maintain positive aspects that passengers appreciate.</a:t>
            </a:r>
          </a:p>
          <a:p>
            <a:pPr marL="342900" indent="-342900">
              <a:buFont typeface="+mj-lt"/>
              <a:buAutoNum type="arabicPeriod"/>
            </a:pPr>
            <a:endParaRPr lang="en-GB" b="0" i="0" dirty="0">
              <a:solidFill>
                <a:srgbClr val="111111"/>
              </a:solidFill>
              <a:effectLst/>
              <a:highlight>
                <a:srgbClr val="FFFFFF"/>
              </a:highlight>
              <a:latin typeface="-apple-system"/>
            </a:endParaRPr>
          </a:p>
          <a:p>
            <a:pPr marL="342900" indent="-342900">
              <a:buFont typeface="+mj-lt"/>
              <a:buAutoNum type="arabicPeriod"/>
            </a:pPr>
            <a:r>
              <a:rPr lang="en-GB" b="0" i="0" dirty="0">
                <a:solidFill>
                  <a:srgbClr val="111111"/>
                </a:solidFill>
                <a:effectLst/>
                <a:highlight>
                  <a:srgbClr val="FFFFFF"/>
                </a:highlight>
                <a:latin typeface="-apple-system"/>
              </a:rPr>
              <a:t>Continuously monitor feedback to enhance customer satisfaction.</a:t>
            </a:r>
          </a:p>
          <a:p>
            <a:br>
              <a:rPr lang="en-GB" dirty="0"/>
            </a:br>
            <a:endParaRPr lang="en-US" dirty="0"/>
          </a:p>
        </p:txBody>
      </p:sp>
    </p:spTree>
    <p:extLst>
      <p:ext uri="{BB962C8B-B14F-4D97-AF65-F5344CB8AC3E}">
        <p14:creationId xmlns:p14="http://schemas.microsoft.com/office/powerpoint/2010/main" val="243432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631D2D3A-333B-E5C6-63A5-1401842765CD}"/>
              </a:ext>
            </a:extLst>
          </p:cNvPr>
          <p:cNvSpPr>
            <a:spLocks noGrp="1"/>
          </p:cNvSpPr>
          <p:nvPr>
            <p:ph type="title"/>
          </p:nvPr>
        </p:nvSpPr>
        <p:spPr>
          <a:xfrm>
            <a:off x="699148" y="4766267"/>
            <a:ext cx="5179504" cy="1193165"/>
          </a:xfrm>
        </p:spPr>
        <p:txBody>
          <a:bodyPr anchor="t">
            <a:noAutofit/>
          </a:bodyPr>
          <a:lstStyle/>
          <a:p>
            <a:pPr algn="ctr"/>
            <a:r>
              <a:rPr lang="en-GB" sz="2600" b="1" i="0" dirty="0">
                <a:solidFill>
                  <a:srgbClr val="111111"/>
                </a:solidFill>
                <a:effectLst/>
                <a:highlight>
                  <a:srgbClr val="FFFFFF"/>
                </a:highlight>
                <a:latin typeface="-apple-system"/>
              </a:rPr>
              <a:t>Word Cloud Analysis for British Airways Reviews</a:t>
            </a:r>
            <a:br>
              <a:rPr lang="en-GB" sz="2600" b="1" i="0" dirty="0">
                <a:solidFill>
                  <a:srgbClr val="111111"/>
                </a:solidFill>
                <a:effectLst/>
                <a:highlight>
                  <a:srgbClr val="FFFFFF"/>
                </a:highlight>
                <a:latin typeface="-apple-system"/>
              </a:rPr>
            </a:br>
            <a:endParaRPr lang="en-US" sz="2600" dirty="0">
              <a:solidFill>
                <a:schemeClr val="bg1"/>
              </a:solidFill>
            </a:endParaRPr>
          </a:p>
        </p:txBody>
      </p:sp>
      <p:grpSp>
        <p:nvGrpSpPr>
          <p:cNvPr id="46" name="Group 45">
            <a:extLst>
              <a:ext uri="{FF2B5EF4-FFF2-40B4-BE49-F238E27FC236}">
                <a16:creationId xmlns:a16="http://schemas.microsoft.com/office/drawing/2014/main" id="{D4C516A3-38C0-4F58-9700-081CB0D1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0" cy="4286159"/>
            <a:chOff x="0" y="1"/>
            <a:chExt cx="12192000" cy="4286159"/>
          </a:xfrm>
          <a:effectLst>
            <a:outerShdw blurRad="381000" dir="5400000" algn="ctr" rotWithShape="0">
              <a:srgbClr val="000000">
                <a:alpha val="10000"/>
              </a:srgbClr>
            </a:outerShdw>
          </a:effectLst>
        </p:grpSpPr>
        <p:grpSp>
          <p:nvGrpSpPr>
            <p:cNvPr id="47" name="Group 46">
              <a:extLst>
                <a:ext uri="{FF2B5EF4-FFF2-40B4-BE49-F238E27FC236}">
                  <a16:creationId xmlns:a16="http://schemas.microsoft.com/office/drawing/2014/main" id="{031B548F-BAE0-4401-9139-6545BCD3C3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12192000" cy="4000975"/>
              <a:chOff x="0" y="1"/>
              <a:chExt cx="12192000" cy="4000975"/>
            </a:xfrm>
          </p:grpSpPr>
          <p:sp>
            <p:nvSpPr>
              <p:cNvPr id="51" name="Freeform: Shape 50">
                <a:extLst>
                  <a:ext uri="{FF2B5EF4-FFF2-40B4-BE49-F238E27FC236}">
                    <a16:creationId xmlns:a16="http://schemas.microsoft.com/office/drawing/2014/main" id="{E4511E12-8D97-4D29-97DA-824875B13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2267ACB5-D743-4981-82A7-934D0A6BD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8" name="Group 47">
              <a:extLst>
                <a:ext uri="{FF2B5EF4-FFF2-40B4-BE49-F238E27FC236}">
                  <a16:creationId xmlns:a16="http://schemas.microsoft.com/office/drawing/2014/main" id="{13BB3ECA-2783-40C5-BE31-E5A2B62156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49" name="Freeform: Shape 48">
                <a:extLst>
                  <a:ext uri="{FF2B5EF4-FFF2-40B4-BE49-F238E27FC236}">
                    <a16:creationId xmlns:a16="http://schemas.microsoft.com/office/drawing/2014/main" id="{762FAB9C-1F29-451A-B39A-BDF325693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14658BE9-BAE2-4EEF-94FE-33319BDCA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35" name="Picture 34" descr="A close-up of a logo&#10;&#10;Description automatically generated">
            <a:extLst>
              <a:ext uri="{FF2B5EF4-FFF2-40B4-BE49-F238E27FC236}">
                <a16:creationId xmlns:a16="http://schemas.microsoft.com/office/drawing/2014/main" id="{CA17BD24-E496-8EBA-B2B5-806D8DAD1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48" y="662229"/>
            <a:ext cx="3885834" cy="2386656"/>
          </a:xfrm>
          <a:prstGeom prst="rect">
            <a:avLst/>
          </a:prstGeom>
        </p:spPr>
      </p:pic>
      <p:pic>
        <p:nvPicPr>
          <p:cNvPr id="33" name="Content Placeholder 32" descr="A close-up of words&#10;&#10;Description automatically generated">
            <a:extLst>
              <a:ext uri="{FF2B5EF4-FFF2-40B4-BE49-F238E27FC236}">
                <a16:creationId xmlns:a16="http://schemas.microsoft.com/office/drawing/2014/main" id="{84E01735-9FD3-E457-3135-A314BAE3B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105" y="662229"/>
            <a:ext cx="3885834" cy="2386656"/>
          </a:xfrm>
          <a:prstGeom prst="rect">
            <a:avLst/>
          </a:prstGeom>
        </p:spPr>
      </p:pic>
      <p:pic>
        <p:nvPicPr>
          <p:cNvPr id="37" name="Picture 36" descr="A close-up of words&#10;&#10;Description automatically generated">
            <a:extLst>
              <a:ext uri="{FF2B5EF4-FFF2-40B4-BE49-F238E27FC236}">
                <a16:creationId xmlns:a16="http://schemas.microsoft.com/office/drawing/2014/main" id="{DF10C43A-BFB9-6759-B0AB-DCE2F91A2C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7061" y="662229"/>
            <a:ext cx="3885834" cy="2386656"/>
          </a:xfrm>
          <a:prstGeom prst="rect">
            <a:avLst/>
          </a:prstGeom>
        </p:spPr>
      </p:pic>
      <p:sp>
        <p:nvSpPr>
          <p:cNvPr id="41" name="Content Placeholder 40">
            <a:extLst>
              <a:ext uri="{FF2B5EF4-FFF2-40B4-BE49-F238E27FC236}">
                <a16:creationId xmlns:a16="http://schemas.microsoft.com/office/drawing/2014/main" id="{BA7D69EA-6331-34C5-59D5-DF85C7F87BA5}"/>
              </a:ext>
            </a:extLst>
          </p:cNvPr>
          <p:cNvSpPr>
            <a:spLocks noGrp="1"/>
          </p:cNvSpPr>
          <p:nvPr>
            <p:ph idx="1"/>
          </p:nvPr>
        </p:nvSpPr>
        <p:spPr>
          <a:xfrm>
            <a:off x="6380061" y="4884435"/>
            <a:ext cx="5724853" cy="1091821"/>
          </a:xfrm>
        </p:spPr>
        <p:txBody>
          <a:bodyPr>
            <a:normAutofit fontScale="25000" lnSpcReduction="20000"/>
          </a:bodyPr>
          <a:lstStyle/>
          <a:p>
            <a:pPr marL="0" indent="0">
              <a:buNone/>
            </a:pPr>
            <a:r>
              <a:rPr lang="en-GB" sz="5500" dirty="0">
                <a:solidFill>
                  <a:srgbClr val="111111"/>
                </a:solidFill>
                <a:highlight>
                  <a:srgbClr val="FFFFFF"/>
                </a:highlight>
                <a:latin typeface="-apple-system"/>
              </a:rPr>
              <a:t>Word clouds visually represent the most frequent words in a given text dataset. Let’s explore the word cloud results from different sources to gain insights into customer sentiments about British Airways (BA).</a:t>
            </a:r>
          </a:p>
          <a:p>
            <a:br>
              <a:rPr lang="en-GB" sz="1600" dirty="0"/>
            </a:br>
            <a:endParaRPr lang="en-US" sz="2400" dirty="0">
              <a:solidFill>
                <a:schemeClr val="bg1">
                  <a:alpha val="80000"/>
                </a:schemeClr>
              </a:solidFill>
            </a:endParaRPr>
          </a:p>
        </p:txBody>
      </p:sp>
    </p:spTree>
    <p:extLst>
      <p:ext uri="{BB962C8B-B14F-4D97-AF65-F5344CB8AC3E}">
        <p14:creationId xmlns:p14="http://schemas.microsoft.com/office/powerpoint/2010/main" val="1373603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598</Words>
  <Application>Microsoft Macintosh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CUSTOMER BEHAVIOUR DATA ANALYSIS FOR BRITISH AIRLINES</vt:lpstr>
      <vt:lpstr>Overview of Analysis</vt:lpstr>
      <vt:lpstr>Overview and Objective</vt:lpstr>
      <vt:lpstr>Introduction of Data Sources</vt:lpstr>
      <vt:lpstr>Summary of Reviews </vt:lpstr>
      <vt:lpstr>Sentiment Analysis</vt:lpstr>
      <vt:lpstr>PowerPoint Presentation</vt:lpstr>
      <vt:lpstr>Insights and Recommendations</vt:lpstr>
      <vt:lpstr>Word Cloud Analysis for British Airways Reviews </vt:lpstr>
      <vt:lpstr>Insights and Recommendations &amp; Conclusion</vt:lpstr>
      <vt:lpstr>THANK YOU!  SINAN BILIR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Bilir, Sinan</cp:lastModifiedBy>
  <cp:revision>4</cp:revision>
  <dcterms:created xsi:type="dcterms:W3CDTF">2022-12-06T11:13:27Z</dcterms:created>
  <dcterms:modified xsi:type="dcterms:W3CDTF">2024-04-14T03:08:08Z</dcterms:modified>
</cp:coreProperties>
</file>