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75" r:id="rId8"/>
    <p:sldId id="263" r:id="rId9"/>
    <p:sldId id="264" r:id="rId10"/>
    <p:sldId id="269" r:id="rId11"/>
    <p:sldId id="265" r:id="rId12"/>
    <p:sldId id="273" r:id="rId13"/>
    <p:sldId id="272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90D-5130-4721-9AE4-8E24C8A2B1CE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BA1D-1636-4745-BC69-F133CEBF080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019-0DAB-4921-82DC-E85D614B075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華康細圓體" panose="020F0309000000000000" pitchFamily="49" charset="-120"/>
                <a:ea typeface="華康細圓體" panose="020F0309000000000000" pitchFamily="49" charset="-120"/>
              </a:defRPr>
            </a:lvl1pPr>
            <a:lvl2pPr>
              <a:defRPr>
                <a:latin typeface="華康細圓體" panose="020F0309000000000000" pitchFamily="49" charset="-120"/>
                <a:ea typeface="華康細圓體" panose="020F0309000000000000" pitchFamily="49" charset="-120"/>
              </a:defRPr>
            </a:lvl2pPr>
            <a:lvl3pPr>
              <a:defRPr>
                <a:latin typeface="華康細圓體" panose="020F0309000000000000" pitchFamily="49" charset="-120"/>
                <a:ea typeface="華康細圓體" panose="020F0309000000000000" pitchFamily="49" charset="-120"/>
              </a:defRPr>
            </a:lvl3pPr>
            <a:lvl4pPr>
              <a:defRPr>
                <a:latin typeface="華康細圓體" panose="020F0309000000000000" pitchFamily="49" charset="-120"/>
                <a:ea typeface="華康細圓體" panose="020F0309000000000000" pitchFamily="49" charset="-120"/>
              </a:defRPr>
            </a:lvl4pPr>
            <a:lvl5pPr>
              <a:defRPr>
                <a:latin typeface="華康細圓體" panose="020F0309000000000000" pitchFamily="49" charset="-120"/>
                <a:ea typeface="華康細圓體" panose="020F03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3638-9748-45AD-8185-0CEBEDE74D8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1703-FA8D-4982-99A6-C9271BD9643E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9568-70BC-4699-A6A5-73521BB3ED4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648-BA62-4FAB-940D-533B23ABD8E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8A02-5C25-420B-A688-E2F573E60F3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F667-AD5D-4F2B-9E24-EABC7ECEADB1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2E3DC9-D9A0-46C0-ADE9-9EE7C3696472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C0AC-72EE-4248-A9CD-AF3021A49F09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7C32E-CE4F-4563-B7B6-64F629AA3D54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C++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編譯與執行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變數與資料型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態</a:t>
            </a:r>
          </a:p>
        </p:txBody>
      </p:sp>
    </p:spTree>
    <p:extLst>
      <p:ext uri="{BB962C8B-B14F-4D97-AF65-F5344CB8AC3E}">
        <p14:creationId xmlns:p14="http://schemas.microsoft.com/office/powerpoint/2010/main" val="305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下列何者是有效識別字？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059936" cy="4023360"/>
          </a:xfrm>
        </p:spPr>
        <p:txBody>
          <a:bodyPr/>
          <a:lstStyle/>
          <a:p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1score</a:t>
            </a:r>
          </a:p>
          <a:p>
            <a:r>
              <a:rPr lang="en-US" altLang="zh-TW" dirty="0" smtClean="0"/>
              <a:t>S11501</a:t>
            </a:r>
          </a:p>
          <a:p>
            <a:r>
              <a:rPr lang="en-US" altLang="zh-TW" dirty="0" smtClean="0"/>
              <a:t>my score</a:t>
            </a:r>
          </a:p>
          <a:p>
            <a:r>
              <a:rPr lang="en-US" altLang="zh-TW" dirty="0" smtClean="0"/>
              <a:t>#score</a:t>
            </a:r>
          </a:p>
          <a:p>
            <a:r>
              <a:rPr lang="en-US" altLang="zh-TW" dirty="0" smtClean="0"/>
              <a:t>score1</a:t>
            </a:r>
          </a:p>
          <a:p>
            <a:r>
              <a:rPr lang="en-US" altLang="zh-TW" dirty="0" smtClean="0"/>
              <a:t>_score</a:t>
            </a:r>
          </a:p>
          <a:p>
            <a:r>
              <a:rPr lang="en-US" altLang="zh-TW" dirty="0" err="1" smtClean="0"/>
              <a:t>MyScore</a:t>
            </a:r>
            <a:endParaRPr lang="en-US" altLang="zh-TW" dirty="0" smtClean="0"/>
          </a:p>
          <a:p>
            <a:r>
              <a:rPr lang="en-US" altLang="zh-TW" dirty="0" smtClean="0"/>
              <a:t>5566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11996" y="18540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9629" y="23234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88267" y="273802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11996" y="408715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88267" y="455575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88267" y="502775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05900" y="32157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06555" y="36321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88267" y="54601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設定變數初值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1.</a:t>
            </a:r>
            <a:r>
              <a:rPr lang="zh-TW" altLang="en-US" dirty="0" smtClean="0"/>
              <a:t> 宣告時直接設定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9;		//</a:t>
            </a:r>
            <a:r>
              <a:rPr lang="zh-TW" altLang="en-US" dirty="0" smtClean="0"/>
              <a:t>宣告變數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並設定初值為</a:t>
            </a:r>
            <a:r>
              <a:rPr lang="en-US" altLang="zh-TW" dirty="0" smtClean="0"/>
              <a:t>9</a:t>
            </a:r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2.</a:t>
            </a:r>
            <a:r>
              <a:rPr lang="zh-TW" altLang="en-US" dirty="0"/>
              <a:t> </a:t>
            </a:r>
            <a:r>
              <a:rPr lang="zh-TW" altLang="en-US" dirty="0" smtClean="0"/>
              <a:t>先宣告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num1, num2;	//</a:t>
            </a:r>
            <a:r>
              <a:rPr lang="zh-TW" altLang="en-US" dirty="0" smtClean="0"/>
              <a:t>宣告整數型態變數</a:t>
            </a:r>
            <a:r>
              <a:rPr lang="en-US" altLang="zh-TW" dirty="0" smtClean="0"/>
              <a:t>num1,num2</a:t>
            </a:r>
          </a:p>
          <a:p>
            <a:pPr lvl="1"/>
            <a:r>
              <a:rPr lang="en-US" altLang="zh-TW" dirty="0" smtClean="0"/>
              <a:t>char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;		//</a:t>
            </a:r>
            <a:r>
              <a:rPr lang="zh-TW" altLang="en-US" dirty="0" smtClean="0"/>
              <a:t>宣告字元型態變數</a:t>
            </a:r>
            <a:r>
              <a:rPr lang="en-US" altLang="zh-TW" dirty="0" err="1" smtClean="0"/>
              <a:t>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num1 = 10;		//</a:t>
            </a:r>
            <a:r>
              <a:rPr lang="zh-TW" altLang="en-US" dirty="0" smtClean="0"/>
              <a:t>將</a:t>
            </a:r>
            <a:r>
              <a:rPr lang="en-US" altLang="zh-TW" dirty="0" smtClean="0"/>
              <a:t>num1</a:t>
            </a:r>
            <a:r>
              <a:rPr lang="zh-TW" altLang="en-US" dirty="0" smtClean="0"/>
              <a:t>的值設定為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smtClean="0"/>
              <a:t>num2 = 15;		//</a:t>
            </a:r>
            <a:r>
              <a:rPr lang="zh-TW" altLang="en-US" dirty="0" smtClean="0"/>
              <a:t>將</a:t>
            </a:r>
            <a:r>
              <a:rPr lang="en-US" altLang="zh-TW" dirty="0" smtClean="0"/>
              <a:t>num2</a:t>
            </a:r>
            <a:r>
              <a:rPr lang="zh-TW" altLang="en-US" dirty="0" smtClean="0"/>
              <a:t>的值設定為</a:t>
            </a:r>
            <a:r>
              <a:rPr lang="en-US" altLang="zh-TW" dirty="0" smtClean="0"/>
              <a:t>15</a:t>
            </a:r>
          </a:p>
          <a:p>
            <a:pPr lvl="1"/>
            <a:r>
              <a:rPr lang="en-US" altLang="zh-TW" dirty="0" err="1" smtClean="0"/>
              <a:t>ch</a:t>
            </a:r>
            <a:r>
              <a:rPr lang="en-US" altLang="zh-TW" dirty="0" smtClean="0"/>
              <a:t> = ‘w’;		//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ch</a:t>
            </a:r>
            <a:r>
              <a:rPr lang="zh-TW" altLang="en-US" dirty="0" smtClean="0"/>
              <a:t>的值設定為字元</a:t>
            </a:r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cin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中採用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與</a:t>
            </a:r>
            <a:r>
              <a:rPr lang="zh-TW" altLang="en-US" dirty="0"/>
              <a:t>擷取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(extraction operator)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&gt;&gt;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來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輸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入資料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可輸入單一變數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/>
              <a:t>或輸入多個變數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50" y="3045916"/>
            <a:ext cx="7911838" cy="247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81" y="4881766"/>
            <a:ext cx="2406665" cy="64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3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cout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中採用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與串接運算子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&lt;&lt;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」來輸出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字串直接輸出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變數輸出其值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運算式輸出計算結果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37" y="3212058"/>
            <a:ext cx="4800000" cy="29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45" y="4488249"/>
            <a:ext cx="4495238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識別字與關鍵</a:t>
            </a:r>
            <a:r>
              <a:rPr lang="zh-TW" altLang="en-US" dirty="0"/>
              <a:t>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識別字</a:t>
            </a:r>
            <a:r>
              <a:rPr lang="en-US" altLang="zh-TW" dirty="0" smtClean="0"/>
              <a:t>(identifier)</a:t>
            </a:r>
          </a:p>
          <a:p>
            <a:pPr lvl="1"/>
            <a:r>
              <a:rPr lang="zh-TW" altLang="en-US" dirty="0" smtClean="0"/>
              <a:t>用來命名變數、函數、類別名稱</a:t>
            </a:r>
            <a:endParaRPr lang="en-US" altLang="zh-TW" dirty="0" smtClean="0"/>
          </a:p>
          <a:p>
            <a:r>
              <a:rPr lang="zh-TW" altLang="en-US" dirty="0" smtClean="0"/>
              <a:t>關鍵字</a:t>
            </a:r>
            <a:r>
              <a:rPr lang="en-US" altLang="zh-TW" dirty="0" smtClean="0"/>
              <a:t>(key</a:t>
            </a:r>
            <a:r>
              <a:rPr lang="zh-TW" altLang="en-US" dirty="0"/>
              <a:t> </a:t>
            </a:r>
            <a:r>
              <a:rPr lang="en-US" altLang="zh-TW" dirty="0" smtClean="0"/>
              <a:t>word)</a:t>
            </a:r>
          </a:p>
          <a:p>
            <a:pPr lvl="1"/>
            <a:r>
              <a:rPr lang="zh-TW" altLang="en-US" dirty="0" smtClean="0"/>
              <a:t>編譯程式內建的識別字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77" y="3299072"/>
            <a:ext cx="7547502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增加程式可讀性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程式除了功能正常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也要增加可讀性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以利日後閱讀或維護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加入註解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有意義的變數名稱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每行一個敍述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適度空行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使用固定字距字體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程式碼縮排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a002 </a:t>
            </a:r>
            <a:r>
              <a:rPr lang="zh-TW" altLang="en-US" dirty="0" smtClean="0"/>
              <a:t>簡易加法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編譯與執行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摺角紙張 4"/>
          <p:cNvSpPr/>
          <p:nvPr/>
        </p:nvSpPr>
        <p:spPr>
          <a:xfrm>
            <a:off x="1773140" y="2687541"/>
            <a:ext cx="1232452" cy="175723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204375" y="3093057"/>
            <a:ext cx="1582309" cy="9462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編譯程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式</a:t>
            </a:r>
          </a:p>
        </p:txBody>
      </p:sp>
      <p:sp>
        <p:nvSpPr>
          <p:cNvPr id="7" name="摺角紙張 6"/>
          <p:cNvSpPr/>
          <p:nvPr/>
        </p:nvSpPr>
        <p:spPr>
          <a:xfrm>
            <a:off x="4985467" y="2800184"/>
            <a:ext cx="1232452" cy="175723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0110011</a:t>
            </a:r>
          </a:p>
          <a:p>
            <a:pPr algn="ctr"/>
            <a:r>
              <a:rPr lang="en-US" altLang="zh-TW" dirty="0" smtClean="0"/>
              <a:t>0011011</a:t>
            </a:r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r>
              <a:rPr lang="en-US" altLang="zh-TW" dirty="0" smtClean="0"/>
              <a:t>000110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6416702" y="3093057"/>
            <a:ext cx="1582309" cy="9462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連結程式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9" name="摺角紙張 8"/>
          <p:cNvSpPr/>
          <p:nvPr/>
        </p:nvSpPr>
        <p:spPr>
          <a:xfrm>
            <a:off x="8197794" y="2800184"/>
            <a:ext cx="1232452" cy="175723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011001100110011000110100110</a:t>
            </a:r>
          </a:p>
          <a:p>
            <a:pPr algn="ctr"/>
            <a:r>
              <a:rPr lang="en-US" altLang="zh-TW" dirty="0" smtClean="0"/>
              <a:t>…</a:t>
            </a:r>
          </a:p>
          <a:p>
            <a:pPr algn="ctr"/>
            <a:r>
              <a:rPr lang="en-US" altLang="zh-TW" dirty="0" smtClean="0"/>
              <a:t>111101010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35368" y="2318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原始程式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63111" y="2430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目的碼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12964" y="2430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華康細圓體" panose="020F0309000000000000" pitchFamily="49" charset="-120"/>
                <a:ea typeface="華康細圓體" panose="020F0309000000000000" pitchFamily="49" charset="-120"/>
              </a:rPr>
              <a:t>機器碼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89989" y="4444780"/>
            <a:ext cx="59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.CPP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05612" y="4577359"/>
            <a:ext cx="39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.O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20510" y="45773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.EXE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78" y="2954091"/>
            <a:ext cx="1173176" cy="5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目的檔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(object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 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file)</a:t>
            </a: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檢查程式語法、變數名稱等是否正確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讀入標頭檔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(header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 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file)</a:t>
            </a: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副檔名為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.o(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在</a:t>
            </a:r>
            <a:r>
              <a:rPr lang="en-US" altLang="zh-TW" dirty="0" err="1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CodeBlocks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中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)</a:t>
            </a:r>
          </a:p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連結程式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(linker)</a:t>
            </a: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將目的檔及函式庫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(library)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連結在一起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,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產生可執行的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.exe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檔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.exe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檔可獨立於</a:t>
            </a:r>
            <a:r>
              <a:rPr lang="en-US" altLang="zh-TW" dirty="0" err="1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CodeBlocks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環境執行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函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式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庫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(library)</a:t>
            </a:r>
          </a:p>
          <a:p>
            <a:pPr lvl="1"/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C++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內建許多常用功能的程式片斷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,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並將之分門別類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如數學函式、時間函式、標準輸出輸入函式等等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在程式中含括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(include)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標頭檔即可使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98" y="3641073"/>
            <a:ext cx="1438095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1</a:t>
            </a:r>
            <a:r>
              <a:rPr lang="en-US" altLang="zh-TW" dirty="0" smtClean="0"/>
              <a:t>:</a:t>
            </a:r>
            <a:r>
              <a:rPr lang="zh-TW" altLang="en-US" dirty="0" smtClean="0"/>
              <a:t>哈囉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1446"/>
            <a:ext cx="4495238" cy="1980952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732890" y="1845734"/>
            <a:ext cx="5422790" cy="4023360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程式註解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</a:t>
            </a:r>
            <a:r>
              <a:rPr lang="en-US" altLang="zh-TW" dirty="0" smtClean="0"/>
              <a:t>//</a:t>
            </a:r>
            <a:r>
              <a:rPr lang="zh-TW" altLang="en-US" dirty="0" smtClean="0"/>
              <a:t>」符號開始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作用範圍為其後同一行敍述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供程式設計師閱讀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不會被編譯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含括檔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以前置處理指令</a:t>
            </a:r>
            <a:r>
              <a:rPr lang="en-US" altLang="zh-TW" dirty="0" smtClean="0"/>
              <a:t>#include</a:t>
            </a:r>
            <a:r>
              <a:rPr lang="zh-TW" altLang="en-US" dirty="0" smtClean="0"/>
              <a:t>將</a:t>
            </a:r>
            <a:r>
              <a:rPr lang="en-US" altLang="zh-TW" dirty="0" smtClean="0"/>
              <a:t>iostream</a:t>
            </a:r>
            <a:r>
              <a:rPr lang="zh-TW" altLang="en-US" dirty="0" smtClean="0"/>
              <a:t>檔含括進來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中輸入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出</a:t>
            </a:r>
            <a:r>
              <a:rPr lang="en-US" altLang="zh-TW" dirty="0" smtClean="0"/>
              <a:t>(input/output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stream)</a:t>
            </a:r>
            <a:r>
              <a:rPr lang="zh-TW" altLang="en-US" dirty="0" smtClean="0"/>
              <a:t>相關函式皆定義於</a:t>
            </a:r>
            <a:r>
              <a:rPr lang="en-US" altLang="zh-TW" dirty="0" smtClean="0"/>
              <a:t>iostream</a:t>
            </a:r>
            <a:r>
              <a:rPr lang="zh-TW" altLang="en-US" dirty="0" smtClean="0"/>
              <a:t>檔案中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命名空間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標準函式庫中的函式皆定義於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2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1</a:t>
            </a:r>
            <a:r>
              <a:rPr lang="en-US" altLang="zh-TW" dirty="0" smtClean="0"/>
              <a:t>:</a:t>
            </a:r>
            <a:r>
              <a:rPr lang="zh-TW" altLang="en-US" dirty="0" smtClean="0"/>
              <a:t>哈囉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1446"/>
            <a:ext cx="4495238" cy="1980952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732889" y="1845733"/>
            <a:ext cx="5479593" cy="4149549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主程式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函式為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程式起點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程式內容從左大括號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,</a:t>
            </a:r>
            <a:r>
              <a:rPr lang="zh-TW" altLang="en-US" dirty="0" smtClean="0"/>
              <a:t> 至右大括號</a:t>
            </a:r>
            <a:r>
              <a:rPr lang="zh-TW" altLang="en-US" dirty="0" smtClean="0">
                <a:latin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</a:rPr>
              <a:t>}</a:t>
            </a:r>
            <a:r>
              <a:rPr lang="zh-TW" altLang="en-US" dirty="0" smtClean="0">
                <a:latin typeface="新細明體" panose="02020500000000000000" pitchFamily="18" charset="-120"/>
              </a:rPr>
              <a:t>」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zh-TW" altLang="en-US" dirty="0" smtClean="0"/>
              <a:t>表示函式傳回值為整數型態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cout</a:t>
            </a:r>
            <a:r>
              <a:rPr lang="zh-TW" altLang="en-US" dirty="0" smtClean="0"/>
              <a:t>可視為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標準輸出裝置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螢幕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&lt;&lt;</a:t>
            </a:r>
            <a:r>
              <a:rPr lang="zh-TW" altLang="en-US" dirty="0" smtClean="0"/>
              <a:t>運算子將右邊的字串或變數值送到螢幕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以雙引號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”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dirty="0" smtClean="0"/>
              <a:t>括起來的字元稱為字串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endl</a:t>
            </a:r>
            <a:r>
              <a:rPr lang="en-US" altLang="zh-TW" dirty="0" smtClean="0"/>
              <a:t>(end of line)</a:t>
            </a:r>
            <a:r>
              <a:rPr lang="zh-TW" altLang="en-US" dirty="0" smtClean="0"/>
              <a:t>為換行指令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</a:t>
            </a:r>
            <a:r>
              <a:rPr lang="zh-TW" altLang="en-US" dirty="0" smtClean="0"/>
              <a:t>中每行敍述以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;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」結尾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傳回整數</a:t>
            </a:r>
            <a:r>
              <a:rPr lang="en-US" altLang="zh-TW" dirty="0" smtClean="0"/>
              <a:t>0,</a:t>
            </a:r>
            <a:r>
              <a:rPr lang="zh-TW" altLang="en-US" dirty="0"/>
              <a:t> </a:t>
            </a:r>
            <a:r>
              <a:rPr lang="zh-TW" altLang="en-US" dirty="0" smtClean="0"/>
              <a:t>表示程式正常</a:t>
            </a:r>
            <a:r>
              <a:rPr lang="zh-TW" altLang="en-US" dirty="0" smtClean="0"/>
              <a:t>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可省略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a001:</a:t>
            </a:r>
            <a:r>
              <a:rPr lang="zh-TW" altLang="en-US" dirty="0"/>
              <a:t>哈囉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32890" y="1893439"/>
            <a:ext cx="5479593" cy="41495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.exe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檔獨立執行時使畫面停佇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引入</a:t>
            </a:r>
            <a:r>
              <a:rPr lang="en-US" altLang="zh-TW" dirty="0" err="1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cstdlib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含括檔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使用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system</a:t>
            </a:r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函式</a:t>
            </a:r>
            <a:endParaRPr lang="en-US" altLang="zh-TW" dirty="0" smtClean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pPr lvl="1"/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當無獨立執行需求時可省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略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3439"/>
            <a:ext cx="4572778" cy="21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a001 </a:t>
            </a:r>
            <a:r>
              <a:rPr lang="zh-TW" altLang="en-US" dirty="0" smtClean="0"/>
              <a:t>哈囉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1395"/>
            <a:ext cx="4786685" cy="252011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971430" y="2471395"/>
            <a:ext cx="5241052" cy="35238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重複輸入</a:t>
            </a:r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pPr lvl="1"/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將</a:t>
            </a:r>
            <a:r>
              <a:rPr lang="en-US" altLang="zh-TW" dirty="0" err="1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cin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放入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while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括號中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(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不加分號；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)</a:t>
            </a:r>
          </a:p>
          <a:p>
            <a:pPr lvl="1"/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while( </a:t>
            </a:r>
            <a:r>
              <a:rPr lang="en-US" altLang="zh-TW" dirty="0" err="1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cin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&gt;&gt; 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變數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)</a:t>
            </a:r>
          </a:p>
          <a:p>
            <a:pPr lvl="1"/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{</a:t>
            </a:r>
          </a:p>
          <a:p>
            <a:pPr lvl="1"/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      輸入變數後執行的工作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…</a:t>
            </a:r>
          </a:p>
          <a:p>
            <a:pPr lvl="1"/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}</a:t>
            </a:r>
          </a:p>
          <a:p>
            <a:pPr lvl="1"/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pPr lvl="1"/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while( </a:t>
            </a:r>
            <a:r>
              <a:rPr lang="en-US" altLang="zh-TW" dirty="0" err="1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cin</a:t>
            </a:r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&gt;&gt; 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變數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1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&gt;&gt;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變數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2)</a:t>
            </a:r>
            <a:endParaRPr lang="en-US" altLang="zh-TW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pPr lvl="1"/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{</a:t>
            </a:r>
          </a:p>
          <a:p>
            <a:pPr lvl="1"/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       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輸入變數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1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、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2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後</a:t>
            </a:r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執行的工作</a:t>
            </a:r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…</a:t>
            </a:r>
          </a:p>
          <a:p>
            <a:pPr lvl="1"/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}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8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729984" y="2995872"/>
            <a:ext cx="1901952" cy="299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變數為一塊</a:t>
            </a:r>
            <a:r>
              <a:rPr lang="zh-TW" altLang="en-US" dirty="0" smtClean="0">
                <a:solidFill>
                  <a:srgbClr val="C00000"/>
                </a:solidFill>
              </a:rPr>
              <a:t>記憶體空間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可視為一個</a:t>
            </a:r>
            <a:r>
              <a:rPr lang="zh-TW" altLang="en-US" dirty="0" smtClean="0">
                <a:solidFill>
                  <a:srgbClr val="C00000"/>
                </a:solidFill>
              </a:rPr>
              <a:t>容器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用來存放不同資料型態的資料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15328" y="3121152"/>
            <a:ext cx="1706880" cy="499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15328" y="3666433"/>
            <a:ext cx="1706880" cy="499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15328" y="4216456"/>
            <a:ext cx="1706880" cy="499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15328" y="4761737"/>
            <a:ext cx="1706880" cy="499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15328" y="5313765"/>
            <a:ext cx="1706880" cy="499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形圖說文字 9"/>
          <p:cNvSpPr/>
          <p:nvPr/>
        </p:nvSpPr>
        <p:spPr>
          <a:xfrm rot="15164592">
            <a:off x="2106210" y="2353708"/>
            <a:ext cx="3936219" cy="3885007"/>
          </a:xfrm>
          <a:prstGeom prst="wedgeEllipseCallout">
            <a:avLst>
              <a:gd name="adj1" fmla="val -23702"/>
              <a:gd name="adj2" fmla="val 707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5191" y="4296212"/>
            <a:ext cx="2038255" cy="7449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08860" y="3392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整數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13246" y="2886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浮點數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79466" y="2593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字元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90517" y="3397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427635" y="28794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布林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913246" y="3857414"/>
            <a:ext cx="329826" cy="308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50336" y="3396539"/>
            <a:ext cx="159591" cy="615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074318" y="3121152"/>
            <a:ext cx="0" cy="846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425798" y="3369844"/>
            <a:ext cx="276308" cy="642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798531" y="3777892"/>
            <a:ext cx="357090" cy="366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230186" y="262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1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245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變數的宣告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; 		//</a:t>
            </a:r>
            <a:r>
              <a:rPr lang="zh-TW" altLang="en-US" dirty="0" smtClean="0"/>
              <a:t>宣告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為整數變數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num1,num2;	//</a:t>
            </a:r>
            <a:r>
              <a:rPr lang="zh-TW" altLang="en-US" dirty="0" smtClean="0"/>
              <a:t>同時宣告</a:t>
            </a:r>
            <a:r>
              <a:rPr lang="en-US" altLang="zh-TW" dirty="0" smtClean="0"/>
              <a:t>num1,num2</a:t>
            </a:r>
            <a:r>
              <a:rPr lang="zh-TW" altLang="en-US" dirty="0" smtClean="0"/>
              <a:t>為整數變數</a:t>
            </a:r>
            <a:endParaRPr lang="en-US" altLang="zh-TW" dirty="0" smtClean="0"/>
          </a:p>
          <a:p>
            <a:r>
              <a:rPr lang="zh-TW" altLang="en-US" dirty="0" smtClean="0"/>
              <a:t>變數的資料型態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、長整數</a:t>
            </a:r>
            <a:r>
              <a:rPr lang="en-US" altLang="zh-TW" dirty="0" smtClean="0"/>
              <a:t>(long)</a:t>
            </a:r>
            <a:r>
              <a:rPr lang="zh-TW" altLang="en-US" dirty="0" smtClean="0"/>
              <a:t>、短整數</a:t>
            </a:r>
            <a:r>
              <a:rPr lang="en-US" altLang="zh-TW" dirty="0" smtClean="0"/>
              <a:t>(short)</a:t>
            </a:r>
            <a:r>
              <a:rPr lang="zh-TW" altLang="en-US" dirty="0" smtClean="0"/>
              <a:t>、字元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、布林</a:t>
            </a:r>
            <a:r>
              <a:rPr lang="en-US" altLang="zh-TW" dirty="0" smtClean="0"/>
              <a:t>(bool)…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變數名稱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不可使用</a:t>
            </a:r>
            <a:r>
              <a:rPr lang="en-US" altLang="zh-TW" dirty="0" smtClean="0"/>
              <a:t>C++</a:t>
            </a:r>
            <a:r>
              <a:rPr lang="zh-TW" altLang="en-US" dirty="0" smtClean="0"/>
              <a:t>關鍵字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使用有意義的名稱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score…)</a:t>
            </a:r>
          </a:p>
          <a:p>
            <a:pPr lvl="1"/>
            <a:r>
              <a:rPr lang="zh-TW" altLang="en-US" dirty="0" smtClean="0"/>
              <a:t>以英文字母、數字、</a:t>
            </a:r>
            <a:r>
              <a:rPr lang="en-US" altLang="zh-TW" dirty="0" smtClean="0"/>
              <a:t>_</a:t>
            </a:r>
            <a:r>
              <a:rPr lang="zh-TW" altLang="en-US" dirty="0" smtClean="0"/>
              <a:t> 符號組成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不能有空白字元或其他特殊符號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$</a:t>
            </a:r>
            <a:r>
              <a:rPr lang="zh-TW" altLang="en-US" dirty="0" smtClean="0"/>
              <a:t>、</a:t>
            </a:r>
            <a:r>
              <a:rPr lang="en-US" altLang="zh-TW" dirty="0" smtClean="0"/>
              <a:t>%...)</a:t>
            </a:r>
          </a:p>
          <a:p>
            <a:pPr lvl="1"/>
            <a:r>
              <a:rPr lang="zh-TW" altLang="en-US" dirty="0" smtClean="0"/>
              <a:t>不能以數字開頭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區分大小</a:t>
            </a:r>
            <a:r>
              <a:rPr lang="zh-TW" altLang="en-US" dirty="0"/>
              <a:t>寫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" id="{1F8B3F81-596F-4AC0-B725-79329BB6F5E7}" vid="{56888EBA-76CE-44A1-8660-1156C7BEEF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12424</TotalTime>
  <Words>686</Words>
  <Application>Microsoft Office PowerPoint</Application>
  <PresentationFormat>自訂</PresentationFormat>
  <Paragraphs>161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</vt:lpstr>
      <vt:lpstr>C++程式設計</vt:lpstr>
      <vt:lpstr>編譯與執行</vt:lpstr>
      <vt:lpstr>編譯與執行</vt:lpstr>
      <vt:lpstr>練習題1:哈囉</vt:lpstr>
      <vt:lpstr>練習題1:哈囉</vt:lpstr>
      <vt:lpstr>練習題a001:哈囉</vt:lpstr>
      <vt:lpstr>練習時間</vt:lpstr>
      <vt:lpstr>變數</vt:lpstr>
      <vt:lpstr>變數</vt:lpstr>
      <vt:lpstr>下列何者是有效識別字？</vt:lpstr>
      <vt:lpstr>設定變數初值</vt:lpstr>
      <vt:lpstr>cin用法</vt:lpstr>
      <vt:lpstr>cout用法</vt:lpstr>
      <vt:lpstr>識別字與關鍵字</vt:lpstr>
      <vt:lpstr>增加程式可讀性</vt:lpstr>
      <vt:lpstr>練習時間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C++簡介</dc:title>
  <dc:creator>Windows 使用者</dc:creator>
  <cp:lastModifiedBy>Windows 使用者</cp:lastModifiedBy>
  <cp:revision>48</cp:revision>
  <dcterms:created xsi:type="dcterms:W3CDTF">2015-09-15T00:41:43Z</dcterms:created>
  <dcterms:modified xsi:type="dcterms:W3CDTF">2019-09-24T01:41:35Z</dcterms:modified>
</cp:coreProperties>
</file>