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79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3" r:id="rId22"/>
    <p:sldId id="275" r:id="rId23"/>
    <p:sldId id="276" r:id="rId24"/>
    <p:sldId id="277" r:id="rId25"/>
    <p:sldId id="278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-102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dirty="0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A90D-5130-4721-9AE4-8E24C8A2B1CE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0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BA1D-1636-4745-BC69-F133CEBF080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70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79019-0DAB-4921-82DC-E85D614B075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786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dobe 繁黑體 Std B" panose="020B0700000000000000" pitchFamily="34" charset="-120"/>
                <a:ea typeface="Adobe 繁黑體 Std B" panose="020B0700000000000000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1pPr>
            <a:lvl2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2pPr>
            <a:lvl3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3pPr>
            <a:lvl4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4pPr>
            <a:lvl5pPr>
              <a:defRPr>
                <a:latin typeface="Adobe 黑体 Std R" panose="020B0400000000000000" pitchFamily="34" charset="-128"/>
                <a:ea typeface="Adobe 黑体 Std R" panose="020B0400000000000000" pitchFamily="34" charset="-128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F3638-9748-45AD-8185-0CEBEDE74D85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1703-FA8D-4982-99A6-C9271BD9643E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61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99568-70BC-4699-A6A5-73521BB3ED4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88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648-BA62-4FAB-940D-533B23ABD8E0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16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88A02-5C25-420B-A688-E2F573E60F33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141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3F667-AD5D-4F2B-9E24-EABC7ECEADB1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57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E2E3DC9-D9A0-46C0-ADE9-9EE7C3696472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24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6C0AC-72EE-4248-A9CD-AF3021A49F09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3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7C32E-CE4F-4563-B7B6-64F629AA3D54}" type="datetime1">
              <a:rPr lang="zh-TW" altLang="en-US" smtClean="0"/>
              <a:t>2019/9/18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7F22F7-8367-4262-9C63-187C4934B97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962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C++</a:t>
            </a:r>
            <a:r>
              <a:rPr lang="zh-TW" altLang="en-US" dirty="0" smtClean="0"/>
              <a:t>程式設計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資料型態</a:t>
            </a:r>
            <a:endParaRPr lang="en-US" altLang="zh-TW" dirty="0" smtClean="0"/>
          </a:p>
          <a:p>
            <a:r>
              <a:rPr lang="zh-TW" altLang="en-US" dirty="0" smtClean="0"/>
              <a:t>運算</a:t>
            </a:r>
            <a:r>
              <a:rPr lang="zh-TW" altLang="en-US" dirty="0"/>
              <a:t>式</a:t>
            </a:r>
          </a:p>
        </p:txBody>
      </p:sp>
    </p:spTree>
    <p:extLst>
      <p:ext uri="{BB962C8B-B14F-4D97-AF65-F5344CB8AC3E}">
        <p14:creationId xmlns:p14="http://schemas.microsoft.com/office/powerpoint/2010/main" val="28058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跳脫序列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10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37165"/>
              </p:ext>
            </p:extLst>
          </p:nvPr>
        </p:nvGraphicFramePr>
        <p:xfrm>
          <a:off x="1205832" y="2269068"/>
          <a:ext cx="410410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768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46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跳脫序列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警告音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倒退一格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換行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歸位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跳格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字串結束字元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\\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反斜線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單引號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\”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雙引號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24" y="2269068"/>
            <a:ext cx="5428571" cy="323809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904" y="4123268"/>
            <a:ext cx="1352381" cy="6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浮點數型態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4776481"/>
              </p:ext>
            </p:extLst>
          </p:nvPr>
        </p:nvGraphicFramePr>
        <p:xfrm>
          <a:off x="1096963" y="1846263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記憶體空間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表示範圍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float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單精度浮點數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r>
                        <a:rPr lang="zh-TW" altLang="en-US" dirty="0" smtClean="0"/>
                        <a:t>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1.2e-38 ~ 3.4e38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double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倍精度浮點數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r>
                        <a:rPr lang="zh-TW" altLang="en-US" dirty="0" smtClean="0"/>
                        <a:t>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2.2e-308 ~ 1.8e308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3517620"/>
            <a:ext cx="3390476" cy="116190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668252" y="3729240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en-US" dirty="0" smtClean="0">
                <a:solidFill>
                  <a:srgbClr val="C00000"/>
                </a:solidFill>
              </a:rPr>
              <a:t>錯誤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超出範圍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4668251" y="4234566"/>
            <a:ext cx="2895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//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正確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也可使用大寫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表示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43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布林型態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12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842623"/>
              </p:ext>
            </p:extLst>
          </p:nvPr>
        </p:nvGraphicFramePr>
        <p:xfrm>
          <a:off x="1096963" y="1846263"/>
          <a:ext cx="10058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資料型態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中文名稱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記憶體空間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表示範圍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bool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布林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位元組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(false) </a:t>
                      </a:r>
                      <a:r>
                        <a:rPr lang="zh-TW" altLang="en-US" dirty="0" smtClean="0"/>
                        <a:t>或 </a:t>
                      </a:r>
                      <a:r>
                        <a:rPr lang="en-US" altLang="zh-TW" dirty="0" smtClean="0"/>
                        <a:t>1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(true)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3181007"/>
            <a:ext cx="5723809" cy="2685714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817" y="4523864"/>
            <a:ext cx="1133333" cy="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93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圓角矩形 8"/>
          <p:cNvSpPr/>
          <p:nvPr/>
        </p:nvSpPr>
        <p:spPr>
          <a:xfrm>
            <a:off x="4715285" y="3366829"/>
            <a:ext cx="1205345" cy="5779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180573" cy="2525740"/>
          </a:xfrm>
        </p:spPr>
        <p:txBody>
          <a:bodyPr/>
          <a:lstStyle/>
          <a:p>
            <a:r>
              <a:rPr lang="zh-TW" altLang="en-US" dirty="0" smtClean="0"/>
              <a:t>運算式由運算元與運算子組成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運算子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、 </a:t>
            </a:r>
            <a:r>
              <a:rPr lang="en-US" altLang="zh-TW" dirty="0" smtClean="0"/>
              <a:t>-</a:t>
            </a:r>
            <a:r>
              <a:rPr lang="zh-TW" altLang="en-US" dirty="0" smtClean="0"/>
              <a:t> 、* 、</a:t>
            </a:r>
            <a:r>
              <a:rPr lang="en-US" altLang="zh-TW" dirty="0" smtClean="0"/>
              <a:t>/</a:t>
            </a:r>
          </a:p>
          <a:p>
            <a:pPr lvl="1"/>
            <a:r>
              <a:rPr lang="zh-TW" altLang="en-US" dirty="0" smtClean="0"/>
              <a:t>運算元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變數、常數、函數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340" y="3422490"/>
            <a:ext cx="1095238" cy="46666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79377" y="28317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運算子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4879377" y="4110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運算元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258998" y="347115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0070C0"/>
                </a:solidFill>
              </a:rPr>
              <a:t>運算式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H="1">
            <a:off x="5253789" y="3201131"/>
            <a:ext cx="2" cy="33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 flipV="1">
            <a:off x="5013158" y="3756087"/>
            <a:ext cx="144379" cy="288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5400355" y="3772965"/>
            <a:ext cx="158235" cy="27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>
            <a:stCxn id="8" idx="1"/>
          </p:cNvCxnSpPr>
          <p:nvPr/>
        </p:nvCxnSpPr>
        <p:spPr>
          <a:xfrm flipH="1" flipV="1">
            <a:off x="5920630" y="3655822"/>
            <a:ext cx="338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3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指定運算子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679718"/>
              </p:ext>
            </p:extLst>
          </p:nvPr>
        </p:nvGraphicFramePr>
        <p:xfrm>
          <a:off x="1096963" y="1846263"/>
          <a:ext cx="4453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80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2680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指定運算子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2696846"/>
            <a:ext cx="4885714" cy="36857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08" y="5009205"/>
            <a:ext cx="866667" cy="91428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45706" y="269721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固定為</a:t>
            </a:r>
            <a:r>
              <a:rPr lang="zh-TW" altLang="en-US" dirty="0">
                <a:solidFill>
                  <a:srgbClr val="C00000"/>
                </a:solidFill>
              </a:rPr>
              <a:t>一個</a:t>
            </a:r>
            <a:r>
              <a:rPr lang="zh-TW" altLang="en-US" dirty="0">
                <a:solidFill>
                  <a:schemeClr val="accent6">
                    <a:lumMod val="75000"/>
                  </a:schemeClr>
                </a:solidFill>
              </a:rPr>
              <a:t>變數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9272337" y="2420211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變數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常數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運算式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690103" y="269721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=</a:t>
            </a:r>
            <a:endParaRPr lang="zh-TW" altLang="en-US" dirty="0"/>
          </a:p>
        </p:txBody>
      </p:sp>
      <p:sp>
        <p:nvSpPr>
          <p:cNvPr id="11" name="圓角矩形 10"/>
          <p:cNvSpPr/>
          <p:nvPr/>
        </p:nvSpPr>
        <p:spPr>
          <a:xfrm>
            <a:off x="6673516" y="2696846"/>
            <a:ext cx="1872683" cy="369696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圓角矩形 11"/>
          <p:cNvSpPr/>
          <p:nvPr/>
        </p:nvSpPr>
        <p:spPr>
          <a:xfrm>
            <a:off x="9213158" y="2414689"/>
            <a:ext cx="1190147" cy="92885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397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一元運算子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593598"/>
              </p:ext>
            </p:extLst>
          </p:nvPr>
        </p:nvGraphicFramePr>
        <p:xfrm>
          <a:off x="1096961" y="1846263"/>
          <a:ext cx="45177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88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25888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一元運算子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正號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負號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1" y="3586080"/>
            <a:ext cx="5161905" cy="268571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039" y="5079872"/>
            <a:ext cx="1057143" cy="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5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算</a:t>
            </a:r>
            <a:r>
              <a:rPr lang="zh-TW" altLang="en-US" dirty="0"/>
              <a:t>術</a:t>
            </a:r>
            <a:r>
              <a:rPr lang="zh-TW" altLang="en-US" dirty="0" smtClean="0"/>
              <a:t>運算子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304260"/>
              </p:ext>
            </p:extLst>
          </p:nvPr>
        </p:nvGraphicFramePr>
        <p:xfrm>
          <a:off x="1096963" y="1846263"/>
          <a:ext cx="503914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9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95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算術運算子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加法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減法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乘法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/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除法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取餘數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4145329"/>
            <a:ext cx="5712911" cy="262205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455" y="5352353"/>
            <a:ext cx="1495238" cy="88571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4333461" y="607951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型別轉換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510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關係運算子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4036194" cy="4023360"/>
          </a:xfrm>
        </p:spPr>
        <p:txBody>
          <a:bodyPr/>
          <a:lstStyle/>
          <a:p>
            <a:r>
              <a:rPr lang="en-US" altLang="zh-TW" dirty="0" smtClean="0"/>
              <a:t>if </a:t>
            </a:r>
            <a:r>
              <a:rPr lang="zh-TW" altLang="en-US" dirty="0" smtClean="0"/>
              <a:t>敍述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格式</a:t>
            </a:r>
            <a:r>
              <a:rPr lang="en-US" altLang="zh-TW" dirty="0" smtClean="0"/>
              <a:t>: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說明</a:t>
            </a:r>
            <a:r>
              <a:rPr lang="en-US" altLang="zh-TW" dirty="0" smtClean="0"/>
              <a:t>:</a:t>
            </a:r>
            <a:r>
              <a:rPr lang="zh-TW" altLang="en-US" dirty="0" smtClean="0"/>
              <a:t> 若條件判斷成立</a:t>
            </a:r>
            <a:r>
              <a:rPr lang="en-US" altLang="zh-TW" dirty="0" smtClean="0"/>
              <a:t>,</a:t>
            </a:r>
            <a:r>
              <a:rPr lang="zh-TW" altLang="en-US" dirty="0" smtClean="0"/>
              <a:t>則敍述被執行</a:t>
            </a:r>
            <a:r>
              <a:rPr lang="en-US" altLang="zh-TW" dirty="0" smtClean="0"/>
              <a:t>;</a:t>
            </a:r>
            <a:r>
              <a:rPr lang="zh-TW" altLang="en-US" dirty="0" smtClean="0"/>
              <a:t>若不成立則不執行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131" y="2172251"/>
            <a:ext cx="2114286" cy="780952"/>
          </a:xfrm>
          <a:prstGeom prst="rect">
            <a:avLst/>
          </a:prstGeom>
        </p:spPr>
      </p:pic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450376"/>
              </p:ext>
            </p:extLst>
          </p:nvPr>
        </p:nvGraphicFramePr>
        <p:xfrm>
          <a:off x="1116263" y="3791729"/>
          <a:ext cx="407202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601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關係運算子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大於等於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小於等於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不等於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966" y="807402"/>
            <a:ext cx="5685714" cy="39142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4882390"/>
            <a:ext cx="1685714" cy="1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5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遞增</a:t>
            </a:r>
            <a:r>
              <a:rPr lang="en-US" altLang="zh-TW" dirty="0" smtClean="0"/>
              <a:t>/</a:t>
            </a:r>
            <a:r>
              <a:rPr lang="zh-TW" altLang="en-US" dirty="0" smtClean="0"/>
              <a:t>遞減運算子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18</a:t>
            </a:fld>
            <a:endParaRPr lang="zh-TW" altLang="en-US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982814"/>
              </p:ext>
            </p:extLst>
          </p:nvPr>
        </p:nvGraphicFramePr>
        <p:xfrm>
          <a:off x="1096961" y="1846263"/>
          <a:ext cx="54222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74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740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740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++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++; ++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=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+1;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遞增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變數值加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--; --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;</a:t>
                      </a:r>
                    </a:p>
                    <a:p>
                      <a:pPr algn="ctr"/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= </a:t>
                      </a:r>
                      <a:r>
                        <a:rPr lang="en-US" altLang="zh-TW" dirty="0" err="1" smtClean="0"/>
                        <a:t>i</a:t>
                      </a:r>
                      <a:r>
                        <a:rPr lang="en-US" altLang="zh-TW" dirty="0" smtClean="0"/>
                        <a:t> – 1;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遞減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zh-TW" altLang="en-US" dirty="0" smtClean="0"/>
                        <a:t>變數值減</a:t>
                      </a:r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1" y="3593119"/>
            <a:ext cx="5050089" cy="238256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570" y="5650852"/>
            <a:ext cx="1295238" cy="85714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172" y="3593119"/>
            <a:ext cx="5095312" cy="238842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986" y="5650936"/>
            <a:ext cx="1285714" cy="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59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複合運算</a:t>
            </a:r>
            <a:r>
              <a:rPr lang="zh-TW" altLang="en-US" dirty="0"/>
              <a:t>子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887617"/>
              </p:ext>
            </p:extLst>
          </p:nvPr>
        </p:nvGraphicFramePr>
        <p:xfrm>
          <a:off x="667522" y="1952998"/>
          <a:ext cx="38600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6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8668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2866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+=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= a +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-=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= a -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*=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*=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= a *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/=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/=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= a /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%=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%=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 = a % 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852" y="1952998"/>
            <a:ext cx="5512748" cy="412730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458" y="3569368"/>
            <a:ext cx="1818159" cy="136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4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資料型態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3791961" cy="4023360"/>
          </a:xfrm>
        </p:spPr>
        <p:txBody>
          <a:bodyPr/>
          <a:lstStyle/>
          <a:p>
            <a:r>
              <a:rPr lang="zh-TW" altLang="en-US" dirty="0" smtClean="0"/>
              <a:t>變數與常數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變數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>
                <a:ea typeface="Adobe 繁黑體 Std B"/>
              </a:rPr>
              <a:t>內</a:t>
            </a:r>
            <a:r>
              <a:rPr lang="zh-TW" altLang="en-US" dirty="0" smtClean="0"/>
              <a:t>容會隨程式流程而改變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常數</a:t>
            </a:r>
            <a:r>
              <a:rPr lang="en-US" altLang="zh-TW" dirty="0" smtClean="0"/>
              <a:t>:</a:t>
            </a:r>
            <a:r>
              <a:rPr lang="zh-TW" altLang="en-US" dirty="0"/>
              <a:t> </a:t>
            </a:r>
            <a:r>
              <a:rPr lang="zh-TW" altLang="en-US" dirty="0" smtClean="0"/>
              <a:t>內容固定不</a:t>
            </a:r>
            <a:r>
              <a:rPr lang="zh-TW" altLang="en-US" dirty="0"/>
              <a:t>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9778312" y="1837756"/>
            <a:ext cx="1377365" cy="18832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857829" y="1963037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0028414" y="139608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記憶體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857829" y="2391871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3.14159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9857829" y="2816474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9857829" y="3245308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361" y="3017167"/>
            <a:ext cx="7542857" cy="3180952"/>
          </a:xfrm>
          <a:prstGeom prst="rect">
            <a:avLst/>
          </a:prstGeom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315" y="4140567"/>
            <a:ext cx="2076190" cy="380952"/>
          </a:xfrm>
          <a:prstGeom prst="rect">
            <a:avLst/>
          </a:prstGeom>
        </p:spPr>
      </p:pic>
      <p:sp>
        <p:nvSpPr>
          <p:cNvPr id="18" name="文字方塊 17"/>
          <p:cNvSpPr txBox="1"/>
          <p:nvPr/>
        </p:nvSpPr>
        <p:spPr>
          <a:xfrm>
            <a:off x="9214053" y="1963037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9165963" y="239449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1" name="直線單箭頭接點 20"/>
          <p:cNvCxnSpPr>
            <a:stCxn id="18" idx="3"/>
            <a:endCxn id="7" idx="1"/>
          </p:cNvCxnSpPr>
          <p:nvPr/>
        </p:nvCxnSpPr>
        <p:spPr>
          <a:xfrm flipV="1">
            <a:off x="9478869" y="2147286"/>
            <a:ext cx="378960" cy="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19" idx="3"/>
            <a:endCxn id="13" idx="1"/>
          </p:cNvCxnSpPr>
          <p:nvPr/>
        </p:nvCxnSpPr>
        <p:spPr>
          <a:xfrm flipV="1">
            <a:off x="9526959" y="2576120"/>
            <a:ext cx="330870" cy="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9778315" y="4298114"/>
            <a:ext cx="1377365" cy="188329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9857832" y="4423395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9857832" y="4852229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3.14159</a:t>
            </a:r>
            <a:endParaRPr lang="zh-TW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9857832" y="5276832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857832" y="5705666"/>
            <a:ext cx="1218329" cy="3684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9214056" y="442339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r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9165966" y="4854856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C00000"/>
                </a:solidFill>
              </a:rPr>
              <a:t>PI</a:t>
            </a:r>
            <a:endParaRPr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4" name="直線單箭頭接點 33"/>
          <p:cNvCxnSpPr>
            <a:stCxn id="32" idx="3"/>
            <a:endCxn id="28" idx="1"/>
          </p:cNvCxnSpPr>
          <p:nvPr/>
        </p:nvCxnSpPr>
        <p:spPr>
          <a:xfrm flipV="1">
            <a:off x="9478872" y="4607644"/>
            <a:ext cx="378960" cy="4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3" idx="3"/>
            <a:endCxn id="29" idx="1"/>
          </p:cNvCxnSpPr>
          <p:nvPr/>
        </p:nvCxnSpPr>
        <p:spPr>
          <a:xfrm flipV="1">
            <a:off x="9526962" y="5036478"/>
            <a:ext cx="330870" cy="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10248693" y="3846330"/>
            <a:ext cx="615553" cy="34079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TW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zh-TW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4560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複合運算子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661232"/>
              </p:ext>
            </p:extLst>
          </p:nvPr>
        </p:nvGraphicFramePr>
        <p:xfrm>
          <a:off x="1096963" y="1846263"/>
          <a:ext cx="100584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4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54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82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3846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1074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執行前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執行前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運算式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執行後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a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執行後</a:t>
                      </a:r>
                      <a:endParaRPr lang="en-US" altLang="zh-TW" dirty="0" smtClean="0"/>
                    </a:p>
                    <a:p>
                      <a:pPr algn="ctr"/>
                      <a:r>
                        <a:rPr lang="en-US" altLang="zh-TW" dirty="0" smtClean="0"/>
                        <a:t>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a*=b++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a*=++b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a/=b--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a/=--b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374803" y="2482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48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427923" y="24825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427924" y="2856771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5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427923" y="322857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27923" y="36020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4374803" y="28567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60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433312" y="32285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433312" y="3612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70C0"/>
                </a:solidFill>
              </a:rPr>
              <a:t>4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6797548" y="2482504"/>
            <a:ext cx="36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將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*</a:t>
            </a:r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zh-TW" altLang="en-US" dirty="0">
                <a:solidFill>
                  <a:srgbClr val="0070C0"/>
                </a:solidFill>
              </a:rPr>
              <a:t>放入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中</a:t>
            </a:r>
            <a:r>
              <a:rPr lang="en-US" altLang="zh-TW" dirty="0">
                <a:solidFill>
                  <a:srgbClr val="0070C0"/>
                </a:solidFill>
              </a:rPr>
              <a:t>, b</a:t>
            </a:r>
            <a:r>
              <a:rPr lang="zh-TW" altLang="en-US" dirty="0">
                <a:solidFill>
                  <a:srgbClr val="0070C0"/>
                </a:solidFill>
              </a:rPr>
              <a:t>加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(a = a * b; b</a:t>
            </a:r>
            <a:r>
              <a:rPr lang="en-US" altLang="zh-TW" dirty="0" smtClean="0">
                <a:solidFill>
                  <a:srgbClr val="0070C0"/>
                </a:solidFill>
              </a:rPr>
              <a:t>++;)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797548" y="2856771"/>
            <a:ext cx="365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zh-TW" altLang="en-US" dirty="0">
                <a:solidFill>
                  <a:srgbClr val="0070C0"/>
                </a:solidFill>
              </a:rPr>
              <a:t>加</a:t>
            </a:r>
            <a:r>
              <a:rPr lang="en-US" altLang="zh-TW" dirty="0">
                <a:solidFill>
                  <a:srgbClr val="0070C0"/>
                </a:solidFill>
              </a:rPr>
              <a:t>1, </a:t>
            </a:r>
            <a:r>
              <a:rPr lang="zh-TW" altLang="en-US" dirty="0">
                <a:solidFill>
                  <a:srgbClr val="0070C0"/>
                </a:solidFill>
              </a:rPr>
              <a:t>將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*</a:t>
            </a:r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zh-TW" altLang="en-US" dirty="0">
                <a:solidFill>
                  <a:srgbClr val="0070C0"/>
                </a:solidFill>
              </a:rPr>
              <a:t>放入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中</a:t>
            </a:r>
            <a:r>
              <a:rPr lang="en-US" altLang="zh-TW" dirty="0">
                <a:solidFill>
                  <a:srgbClr val="0070C0"/>
                </a:solidFill>
              </a:rPr>
              <a:t> (b++; a = a * b</a:t>
            </a:r>
            <a:r>
              <a:rPr lang="en-US" altLang="zh-TW" dirty="0" smtClean="0">
                <a:solidFill>
                  <a:srgbClr val="0070C0"/>
                </a:solidFill>
              </a:rPr>
              <a:t>;)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797548" y="3226103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將</a:t>
            </a:r>
            <a:r>
              <a:rPr lang="en-US" altLang="zh-TW" dirty="0">
                <a:solidFill>
                  <a:srgbClr val="0070C0"/>
                </a:solidFill>
              </a:rPr>
              <a:t>a/b</a:t>
            </a:r>
            <a:r>
              <a:rPr lang="zh-TW" altLang="en-US" dirty="0">
                <a:solidFill>
                  <a:srgbClr val="0070C0"/>
                </a:solidFill>
              </a:rPr>
              <a:t>放入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中</a:t>
            </a:r>
            <a:r>
              <a:rPr lang="en-US" altLang="zh-TW" dirty="0">
                <a:solidFill>
                  <a:srgbClr val="0070C0"/>
                </a:solidFill>
              </a:rPr>
              <a:t>, b</a:t>
            </a:r>
            <a:r>
              <a:rPr lang="zh-TW" altLang="en-US" dirty="0">
                <a:solidFill>
                  <a:srgbClr val="0070C0"/>
                </a:solidFill>
              </a:rPr>
              <a:t>減</a:t>
            </a:r>
            <a:r>
              <a:rPr lang="en-US" altLang="zh-TW" dirty="0">
                <a:solidFill>
                  <a:srgbClr val="0070C0"/>
                </a:solidFill>
              </a:rPr>
              <a:t>1</a:t>
            </a:r>
            <a:r>
              <a:rPr lang="zh-TW" altLang="en-US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rgbClr val="0070C0"/>
                </a:solidFill>
              </a:rPr>
              <a:t>(a = a / b; b-</a:t>
            </a:r>
            <a:r>
              <a:rPr lang="en-US" altLang="zh-TW" dirty="0" smtClean="0">
                <a:solidFill>
                  <a:srgbClr val="0070C0"/>
                </a:solidFill>
              </a:rPr>
              <a:t>-;)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797548" y="3612864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b</a:t>
            </a:r>
            <a:r>
              <a:rPr lang="zh-TW" altLang="en-US" dirty="0">
                <a:solidFill>
                  <a:srgbClr val="0070C0"/>
                </a:solidFill>
              </a:rPr>
              <a:t>減</a:t>
            </a:r>
            <a:r>
              <a:rPr lang="en-US" altLang="zh-TW" dirty="0">
                <a:solidFill>
                  <a:srgbClr val="0070C0"/>
                </a:solidFill>
              </a:rPr>
              <a:t>1,</a:t>
            </a:r>
            <a:r>
              <a:rPr lang="zh-TW" altLang="en-US" dirty="0">
                <a:solidFill>
                  <a:srgbClr val="0070C0"/>
                </a:solidFill>
              </a:rPr>
              <a:t> 將</a:t>
            </a:r>
            <a:r>
              <a:rPr lang="en-US" altLang="zh-TW" dirty="0">
                <a:solidFill>
                  <a:srgbClr val="0070C0"/>
                </a:solidFill>
              </a:rPr>
              <a:t>a/b</a:t>
            </a:r>
            <a:r>
              <a:rPr lang="zh-TW" altLang="en-US" dirty="0">
                <a:solidFill>
                  <a:srgbClr val="0070C0"/>
                </a:solidFill>
              </a:rPr>
              <a:t>放入</a:t>
            </a:r>
            <a:r>
              <a:rPr lang="en-US" altLang="zh-TW" dirty="0">
                <a:solidFill>
                  <a:srgbClr val="0070C0"/>
                </a:solidFill>
              </a:rPr>
              <a:t>a</a:t>
            </a:r>
            <a:r>
              <a:rPr lang="zh-TW" altLang="en-US" dirty="0">
                <a:solidFill>
                  <a:srgbClr val="0070C0"/>
                </a:solidFill>
              </a:rPr>
              <a:t>中</a:t>
            </a:r>
            <a:r>
              <a:rPr lang="en-US" altLang="zh-TW" dirty="0">
                <a:solidFill>
                  <a:srgbClr val="0070C0"/>
                </a:solidFill>
              </a:rPr>
              <a:t>, (b--; a = a / b</a:t>
            </a:r>
            <a:r>
              <a:rPr lang="en-US" altLang="zh-TW" dirty="0" smtClean="0">
                <a:solidFill>
                  <a:srgbClr val="0070C0"/>
                </a:solidFill>
              </a:rPr>
              <a:t>;)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26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</a:t>
            </a:r>
            <a:r>
              <a:rPr lang="zh-TW" altLang="en-US" dirty="0"/>
              <a:t>子</a:t>
            </a:r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9916132"/>
              </p:ext>
            </p:extLst>
          </p:nvPr>
        </p:nvGraphicFramePr>
        <p:xfrm>
          <a:off x="1096963" y="1846263"/>
          <a:ext cx="503112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55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155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邏輯運算子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&amp;&amp;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AND,</a:t>
                      </a:r>
                      <a:r>
                        <a:rPr lang="zh-TW" altLang="en-US" dirty="0" smtClean="0"/>
                        <a:t> 且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||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OR,</a:t>
                      </a:r>
                      <a:r>
                        <a:rPr lang="zh-TW" altLang="en-US" dirty="0" smtClean="0"/>
                        <a:t> 或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NOT,</a:t>
                      </a:r>
                      <a:r>
                        <a:rPr lang="zh-TW" altLang="en-US" dirty="0" smtClean="0"/>
                        <a:t> 反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271598"/>
              </p:ext>
            </p:extLst>
          </p:nvPr>
        </p:nvGraphicFramePr>
        <p:xfrm>
          <a:off x="1096963" y="3753852"/>
          <a:ext cx="2700279" cy="154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2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6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AND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True (1)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False (0)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21626"/>
              </p:ext>
            </p:extLst>
          </p:nvPr>
        </p:nvGraphicFramePr>
        <p:xfrm>
          <a:off x="4586439" y="3785936"/>
          <a:ext cx="2700000" cy="1548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6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OR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True (1)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6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 smtClean="0"/>
                        <a:t>False (0)</a:t>
                      </a:r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055122"/>
              </p:ext>
            </p:extLst>
          </p:nvPr>
        </p:nvGraphicFramePr>
        <p:xfrm>
          <a:off x="7971324" y="3793957"/>
          <a:ext cx="2700000" cy="10320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602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NOT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602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TW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False (0)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True (1)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146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邏輯運算子</a:t>
            </a:r>
            <a:r>
              <a:rPr lang="en-US" altLang="zh-TW" dirty="0" smtClean="0"/>
              <a:t>-</a:t>
            </a:r>
            <a:r>
              <a:rPr lang="zh-TW" altLang="en-US" dirty="0" smtClean="0"/>
              <a:t>運用實例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5542857" cy="33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312" y="4567386"/>
            <a:ext cx="657143" cy="6095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5173" y="4565063"/>
            <a:ext cx="1114286" cy="63809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078" y="2402577"/>
            <a:ext cx="2190476" cy="352381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7929132" y="2261937"/>
            <a:ext cx="1279036" cy="689811"/>
            <a:chOff x="7929132" y="2261937"/>
            <a:chExt cx="1279036" cy="689811"/>
          </a:xfrm>
        </p:grpSpPr>
        <p:cxnSp>
          <p:nvCxnSpPr>
            <p:cNvPr id="9" name="直線接點 8"/>
            <p:cNvCxnSpPr/>
            <p:nvPr/>
          </p:nvCxnSpPr>
          <p:spPr>
            <a:xfrm flipH="1">
              <a:off x="7945173" y="2261937"/>
              <a:ext cx="1262995" cy="67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接點 9"/>
            <p:cNvCxnSpPr/>
            <p:nvPr/>
          </p:nvCxnSpPr>
          <p:spPr>
            <a:xfrm>
              <a:off x="7929132" y="2277980"/>
              <a:ext cx="1262995" cy="67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254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括號運算子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44648"/>
              </p:ext>
            </p:extLst>
          </p:nvPr>
        </p:nvGraphicFramePr>
        <p:xfrm>
          <a:off x="1096963" y="1846263"/>
          <a:ext cx="50311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084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括號運算子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提高括號中運算式的優先權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963" y="2941429"/>
            <a:ext cx="7466667" cy="231428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916" y="5304439"/>
            <a:ext cx="1885714" cy="60952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114183" y="4244009"/>
            <a:ext cx="161294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{1+[(2-3)*4]}+5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9114183" y="4810395"/>
            <a:ext cx="160973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(1+((2-3)*4))+5</a:t>
            </a:r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9459584" y="4240440"/>
            <a:ext cx="918933" cy="352927"/>
            <a:chOff x="7929132" y="2261937"/>
            <a:chExt cx="1279036" cy="689811"/>
          </a:xfrm>
        </p:grpSpPr>
        <p:cxnSp>
          <p:nvCxnSpPr>
            <p:cNvPr id="11" name="直線接點 10"/>
            <p:cNvCxnSpPr/>
            <p:nvPr/>
          </p:nvCxnSpPr>
          <p:spPr>
            <a:xfrm flipH="1">
              <a:off x="7945173" y="2261937"/>
              <a:ext cx="1262995" cy="67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/>
            <p:cNvCxnSpPr/>
            <p:nvPr/>
          </p:nvCxnSpPr>
          <p:spPr>
            <a:xfrm>
              <a:off x="7929132" y="2277980"/>
              <a:ext cx="1262995" cy="6737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192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運算子的優先順序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3784802"/>
              </p:ext>
            </p:extLst>
          </p:nvPr>
        </p:nvGraphicFramePr>
        <p:xfrm>
          <a:off x="1096963" y="1846263"/>
          <a:ext cx="100584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439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優先順序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類別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結合性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括號運算子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!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正號</a:t>
                      </a:r>
                      <a:r>
                        <a:rPr lang="en-US" altLang="zh-TW" dirty="0" smtClean="0"/>
                        <a:t>)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-</a:t>
                      </a:r>
                      <a:r>
                        <a:rPr lang="zh-TW" altLang="en-US" dirty="0" smtClean="0"/>
                        <a:t> 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負號</a:t>
                      </a:r>
                      <a:r>
                        <a:rPr lang="en-US" altLang="zh-TW" dirty="0" smtClean="0"/>
                        <a:t>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一元運算子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由右至左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++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--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遞增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減運算子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由右至左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*、 </a:t>
                      </a:r>
                      <a:r>
                        <a:rPr lang="en-US" altLang="zh-TW" dirty="0" smtClean="0"/>
                        <a:t>/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算術運算子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+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-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算術運算子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&gt;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&gt;=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&lt;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&lt;=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關係運算子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==</a:t>
                      </a:r>
                      <a:r>
                        <a:rPr lang="zh-TW" altLang="en-US" dirty="0" smtClean="0"/>
                        <a:t>、 </a:t>
                      </a:r>
                      <a:r>
                        <a:rPr lang="en-US" altLang="zh-TW" dirty="0" smtClean="0"/>
                        <a:t>!=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關係運算子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&amp;&amp;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邏輯運算子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||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邏輯運算子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由左至右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=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指定運算子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/>
                        <a:t>由右至左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84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運算子的優先順序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25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400000" cy="283809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434" y="4972358"/>
            <a:ext cx="2295238" cy="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1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字面常數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常數以關鍵字</a:t>
            </a:r>
            <a:r>
              <a:rPr lang="en-US" altLang="zh-TW" dirty="0" smtClean="0"/>
              <a:t>const</a:t>
            </a:r>
            <a:r>
              <a:rPr lang="zh-TW" altLang="en-US" dirty="0" smtClean="0"/>
              <a:t>宣告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marL="201168" lvl="1" indent="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3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73737"/>
              </p:ext>
            </p:extLst>
          </p:nvPr>
        </p:nvGraphicFramePr>
        <p:xfrm>
          <a:off x="1220790" y="4970103"/>
          <a:ext cx="6639842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417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語法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7373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const   </a:t>
                      </a:r>
                      <a:r>
                        <a:rPr lang="zh-TW" altLang="en-US" dirty="0" smtClean="0"/>
                        <a:t>資料型別   常數名稱 </a:t>
                      </a:r>
                      <a:r>
                        <a:rPr lang="en-US" altLang="zh-TW" dirty="0" smtClean="0"/>
                        <a:t>=</a:t>
                      </a:r>
                      <a:r>
                        <a:rPr lang="zh-TW" altLang="en-US" dirty="0" smtClean="0"/>
                        <a:t> 常數值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const 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float </a:t>
                      </a:r>
                      <a:r>
                        <a:rPr lang="zh-TW" altLang="en-US" dirty="0" smtClean="0"/>
                        <a:t>  </a:t>
                      </a:r>
                      <a:r>
                        <a:rPr lang="en-US" altLang="zh-TW" dirty="0" smtClean="0"/>
                        <a:t>PI = 3.14159;</a:t>
                      </a:r>
                    </a:p>
                    <a:p>
                      <a:r>
                        <a:rPr lang="en-US" altLang="zh-TW" dirty="0" smtClean="0"/>
                        <a:t>const   char   tab = ‘\t’;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2294"/>
              </p:ext>
            </p:extLst>
          </p:nvPr>
        </p:nvGraphicFramePr>
        <p:xfrm>
          <a:off x="1220790" y="2251687"/>
          <a:ext cx="8127999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種類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範例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說明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數值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3.14159</a:t>
                      </a:r>
                    </a:p>
                    <a:p>
                      <a:r>
                        <a:rPr lang="en-US" altLang="zh-TW" dirty="0" smtClean="0"/>
                        <a:t>6.02e23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float  x</a:t>
                      </a:r>
                      <a:r>
                        <a:rPr lang="en-US" altLang="zh-TW" baseline="0" dirty="0" smtClean="0"/>
                        <a:t> = 3.14159;</a:t>
                      </a:r>
                    </a:p>
                    <a:p>
                      <a:r>
                        <a:rPr lang="en-US" altLang="zh-TW" baseline="0" dirty="0" smtClean="0"/>
                        <a:t>6.02</a:t>
                      </a:r>
                      <a:r>
                        <a:rPr lang="zh-TW" altLang="en-US" baseline="0" dirty="0" smtClean="0"/>
                        <a:t>*</a:t>
                      </a:r>
                      <a:r>
                        <a:rPr lang="en-US" altLang="zh-TW" baseline="0" dirty="0" smtClean="0"/>
                        <a:t>10</a:t>
                      </a:r>
                      <a:r>
                        <a:rPr lang="en-US" altLang="zh-TW" baseline="30000" dirty="0" smtClean="0"/>
                        <a:t>23</a:t>
                      </a:r>
                      <a:endParaRPr lang="zh-TW" altLang="en-US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字元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‘z’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 </a:t>
                      </a:r>
                      <a:r>
                        <a:rPr lang="en-US" altLang="zh-TW" baseline="0" dirty="0" smtClean="0"/>
                        <a:t>  </a:t>
                      </a:r>
                      <a:r>
                        <a:rPr lang="en-US" altLang="zh-TW" baseline="0" dirty="0" err="1" smtClean="0"/>
                        <a:t>ch</a:t>
                      </a:r>
                      <a:r>
                        <a:rPr lang="en-US" altLang="zh-TW" baseline="0" dirty="0" smtClean="0"/>
                        <a:t> = ‘z’;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字串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“Hello world”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string   s = “Hello</a:t>
                      </a:r>
                      <a:r>
                        <a:rPr lang="en-US" altLang="zh-TW" baseline="0" dirty="0" smtClean="0"/>
                        <a:t> world”;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圖說文字 1 7"/>
          <p:cNvSpPr/>
          <p:nvPr/>
        </p:nvSpPr>
        <p:spPr>
          <a:xfrm>
            <a:off x="8694821" y="2898243"/>
            <a:ext cx="2878729" cy="1256662"/>
          </a:xfrm>
          <a:prstGeom prst="borderCallout1">
            <a:avLst>
              <a:gd name="adj1" fmla="val 51302"/>
              <a:gd name="adj2" fmla="val -253"/>
              <a:gd name="adj3" fmla="val 15481"/>
              <a:gd name="adj4" fmla="val -15764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845734"/>
            <a:ext cx="7145660" cy="303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8756753" y="2898243"/>
            <a:ext cx="28167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位元組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32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位元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>
                    <a:lumMod val="75000"/>
                  </a:schemeClr>
                </a:solidFill>
              </a:rPr>
              <a:t>32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4294967296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-2</a:t>
            </a:r>
            <a:r>
              <a:rPr lang="en-US" altLang="zh-TW" baseline="30000" dirty="0" smtClean="0">
                <a:solidFill>
                  <a:schemeClr val="accent6">
                    <a:lumMod val="75000"/>
                  </a:schemeClr>
                </a:solidFill>
              </a:rPr>
              <a:t>31</a:t>
            </a:r>
            <a:r>
              <a:rPr lang="zh-TW" altLang="en-US" baseline="300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altLang="zh-TW" baseline="30000" dirty="0" smtClean="0">
                <a:solidFill>
                  <a:schemeClr val="accent6">
                    <a:lumMod val="75000"/>
                  </a:schemeClr>
                </a:solidFill>
              </a:rPr>
              <a:t>31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-1</a:t>
            </a:r>
          </a:p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-2147483648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~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2147483647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3053" y="2959768"/>
            <a:ext cx="7079887" cy="2245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097280" y="5269832"/>
            <a:ext cx="6028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在支援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</a:t>
            </a:r>
            <a:r>
              <a:rPr lang="en-US" altLang="zh-TW" dirty="0" smtClean="0"/>
              <a:t>CPU</a:t>
            </a:r>
            <a:r>
              <a:rPr lang="zh-TW" altLang="en-US" dirty="0" smtClean="0"/>
              <a:t>的系統</a:t>
            </a:r>
            <a:r>
              <a:rPr lang="en-US" altLang="zh-TW" dirty="0" smtClean="0"/>
              <a:t>(LP64)</a:t>
            </a:r>
            <a:r>
              <a:rPr lang="zh-TW" altLang="en-US" dirty="0" smtClean="0"/>
              <a:t>中</a:t>
            </a:r>
            <a:r>
              <a:rPr lang="en-US" altLang="zh-TW" dirty="0" smtClean="0"/>
              <a:t>,</a:t>
            </a:r>
            <a:r>
              <a:rPr lang="zh-TW" altLang="en-US" dirty="0" smtClean="0"/>
              <a:t> </a:t>
            </a:r>
            <a:r>
              <a:rPr lang="en-US" altLang="zh-TW" dirty="0" smtClean="0"/>
              <a:t>long</a:t>
            </a:r>
            <a:r>
              <a:rPr lang="zh-TW" altLang="en-US" dirty="0" smtClean="0"/>
              <a:t> </a:t>
            </a:r>
            <a:r>
              <a:rPr lang="en-US" altLang="zh-TW" dirty="0" smtClean="0"/>
              <a:t>int</a:t>
            </a:r>
            <a:r>
              <a:rPr lang="zh-TW" altLang="en-US" dirty="0" smtClean="0"/>
              <a:t>長整數為</a:t>
            </a:r>
            <a:r>
              <a:rPr lang="en-US" altLang="zh-TW" dirty="0" smtClean="0"/>
              <a:t>8</a:t>
            </a:r>
            <a:r>
              <a:rPr lang="zh-TW" altLang="en-US" dirty="0" smtClean="0"/>
              <a:t>位元組</a:t>
            </a:r>
            <a:endParaRPr lang="en-US" altLang="zh-TW" dirty="0" smtClean="0"/>
          </a:p>
          <a:p>
            <a:r>
              <a:rPr lang="en-US" altLang="zh-TW" dirty="0" smtClean="0"/>
              <a:t>Windows</a:t>
            </a:r>
            <a:r>
              <a:rPr lang="zh-TW" altLang="en-US" dirty="0" smtClean="0"/>
              <a:t>系統中</a:t>
            </a:r>
            <a:r>
              <a:rPr lang="en-US" altLang="zh-TW" dirty="0" smtClean="0"/>
              <a:t>, 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long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long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TW" dirty="0" err="1" smtClean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zh-TW" altLang="en-US" dirty="0" smtClean="0"/>
              <a:t>為</a:t>
            </a:r>
            <a:r>
              <a:rPr lang="en-US" altLang="zh-TW" dirty="0" smtClean="0"/>
              <a:t>8</a:t>
            </a:r>
            <a:r>
              <a:rPr lang="zh-TW" altLang="en-US" dirty="0" smtClean="0"/>
              <a:t>位元組</a:t>
            </a:r>
            <a:endParaRPr lang="zh-TW" altLang="en-US" dirty="0"/>
          </a:p>
        </p:txBody>
      </p:sp>
      <p:sp>
        <p:nvSpPr>
          <p:cNvPr id="3" name="文字方塊 2"/>
          <p:cNvSpPr txBox="1"/>
          <p:nvPr/>
        </p:nvSpPr>
        <p:spPr>
          <a:xfrm>
            <a:off x="8694820" y="2038530"/>
            <a:ext cx="179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位元組 </a:t>
            </a:r>
            <a:r>
              <a:rPr lang="en-US" altLang="zh-TW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8</a:t>
            </a:r>
            <a:r>
              <a:rPr lang="zh-TW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位元</a:t>
            </a:r>
            <a:endParaRPr lang="zh-TW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70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7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二進</a:t>
            </a:r>
            <a:r>
              <a:rPr lang="zh-TW" altLang="en-US" dirty="0" smtClean="0"/>
              <a:t>制系統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71997"/>
              </p:ext>
            </p:extLst>
          </p:nvPr>
        </p:nvGraphicFramePr>
        <p:xfrm>
          <a:off x="6471065" y="2479925"/>
          <a:ext cx="1253205" cy="29260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417735"/>
                <a:gridCol w="417735"/>
                <a:gridCol w="417735"/>
              </a:tblGrid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5</a:t>
            </a:fld>
            <a:endParaRPr lang="zh-TW" altLang="en-US"/>
          </a:p>
        </p:txBody>
      </p:sp>
      <p:graphicFrame>
        <p:nvGraphicFramePr>
          <p:cNvPr id="6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294932"/>
              </p:ext>
            </p:extLst>
          </p:nvPr>
        </p:nvGraphicFramePr>
        <p:xfrm>
          <a:off x="4120897" y="2487946"/>
          <a:ext cx="739858" cy="146304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369929"/>
                <a:gridCol w="369929"/>
              </a:tblGrid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2449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854203"/>
              </p:ext>
            </p:extLst>
          </p:nvPr>
        </p:nvGraphicFramePr>
        <p:xfrm>
          <a:off x="1999914" y="2484837"/>
          <a:ext cx="486611" cy="741680"/>
        </p:xfrm>
        <a:graphic>
          <a:graphicData uri="http://schemas.openxmlformats.org/drawingml/2006/table">
            <a:tbl>
              <a:tblPr bandRow="1">
                <a:tableStyleId>{16D9F66E-5EB9-4882-86FB-DCBF35E3C3E4}</a:tableStyleId>
              </a:tblPr>
              <a:tblGrid>
                <a:gridCol w="4866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978568" y="24945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1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個位元</a:t>
            </a:r>
            <a:endParaRPr lang="zh-TW" altLang="en-US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3096122" y="24865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2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個位元</a:t>
            </a:r>
            <a:endParaRPr lang="zh-TW" altLang="en-US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470100" y="248652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latin typeface="華康中圓體" pitchFamily="49" charset="-120"/>
                <a:ea typeface="華康中圓體" pitchFamily="49" charset="-120"/>
              </a:rPr>
              <a:t>3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個位元</a:t>
            </a:r>
            <a:endParaRPr lang="zh-TW" altLang="en-US" dirty="0"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2065419" y="21171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1</a:t>
            </a:r>
            <a:endParaRPr lang="zh-TW" altLang="en-US" baseline="30000" dirty="0">
              <a:solidFill>
                <a:srgbClr val="FF00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11312" y="211719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2</a:t>
            </a:r>
            <a:endParaRPr lang="zh-TW" altLang="en-US" baseline="30000" dirty="0">
              <a:solidFill>
                <a:srgbClr val="FF00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34195" y="210954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3</a:t>
            </a:r>
            <a:endParaRPr lang="zh-TW" altLang="en-US" baseline="30000" dirty="0">
              <a:solidFill>
                <a:srgbClr val="FF0000"/>
              </a:solidFill>
              <a:latin typeface="華康中圓體" pitchFamily="49" charset="-120"/>
              <a:ea typeface="華康中圓體" pitchFamily="49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654457" y="2511136"/>
            <a:ext cx="214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</a:rPr>
              <a:t>n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</a:rPr>
              <a:t>個位元</a:t>
            </a:r>
            <a:r>
              <a:rPr lang="en-US" altLang="zh-TW" dirty="0" smtClean="0">
                <a:latin typeface="華康中圓體" pitchFamily="49" charset="-120"/>
                <a:ea typeface="華康中圓體" pitchFamily="49" charset="-120"/>
                <a:sym typeface="Symbol"/>
              </a:rPr>
              <a:t></a:t>
            </a:r>
            <a:r>
              <a:rPr lang="en-US" altLang="zh-TW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  <a:sym typeface="Symbol"/>
              </a:rPr>
              <a:t>2</a:t>
            </a:r>
            <a:r>
              <a:rPr lang="en-US" altLang="zh-TW" baseline="30000" dirty="0" smtClean="0">
                <a:solidFill>
                  <a:srgbClr val="FF0000"/>
                </a:solidFill>
                <a:latin typeface="華康中圓體" pitchFamily="49" charset="-120"/>
                <a:ea typeface="華康中圓體" pitchFamily="49" charset="-120"/>
                <a:sym typeface="Symbol"/>
              </a:rPr>
              <a:t>n</a:t>
            </a:r>
            <a:r>
              <a:rPr lang="zh-TW" altLang="en-US" dirty="0" smtClean="0">
                <a:latin typeface="華康中圓體" pitchFamily="49" charset="-120"/>
                <a:ea typeface="華康中圓體" pitchFamily="49" charset="-120"/>
                <a:sym typeface="Symbol"/>
              </a:rPr>
              <a:t>個狀態</a:t>
            </a:r>
            <a:endParaRPr lang="zh-TW" altLang="en-US" dirty="0">
              <a:latin typeface="華康中圓體" pitchFamily="49" charset="-120"/>
              <a:ea typeface="華康中圓體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939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238095" cy="40761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255" y="4142795"/>
            <a:ext cx="1657143" cy="1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02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整數型</a:t>
            </a:r>
            <a:r>
              <a:rPr lang="zh-TW" altLang="en-US" dirty="0"/>
              <a:t>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600000" cy="275238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717" y="3298573"/>
            <a:ext cx="1552381" cy="533333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905151"/>
              </p:ext>
            </p:extLst>
          </p:nvPr>
        </p:nvGraphicFramePr>
        <p:xfrm>
          <a:off x="1097280" y="5207699"/>
          <a:ext cx="81280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052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4484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0891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9541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71758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7530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-2147483648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-2147483647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…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2147483646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2147483647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1097280" y="4838367"/>
            <a:ext cx="1415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int 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表示範圍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39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字元型態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4180952" cy="257142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08" y="3320260"/>
            <a:ext cx="619048" cy="39047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4995" y="2420260"/>
            <a:ext cx="2400000" cy="2580952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7877566" y="5104824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ASCII</a:t>
            </a:r>
            <a:r>
              <a:rPr lang="zh-TW" altLang="en-US" dirty="0" smtClean="0"/>
              <a:t>內碼表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4530483"/>
            <a:ext cx="4180952" cy="232380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908" y="6011320"/>
            <a:ext cx="552381" cy="247619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7283116" y="5660303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字元型態輸出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sym typeface="Wingdings 3"/>
              </a:rPr>
              <a:t>字元（</a:t>
            </a:r>
            <a:r>
              <a:rPr lang="zh-TW" altLang="en-US" dirty="0" smtClean="0">
                <a:solidFill>
                  <a:srgbClr val="C00000"/>
                </a:solidFill>
                <a:sym typeface="Wingdings 3"/>
              </a:rPr>
              <a:t>圖形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sym typeface="Wingdings 3"/>
              </a:rPr>
              <a:t>）</a:t>
            </a:r>
            <a:endParaRPr lang="en-US" altLang="zh-TW" dirty="0" smtClean="0">
              <a:solidFill>
                <a:schemeClr val="accent6">
                  <a:lumMod val="75000"/>
                </a:schemeClr>
              </a:solidFill>
              <a:sym typeface="Wingdings 3"/>
            </a:endParaRPr>
          </a:p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整數型態輸出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sym typeface="Wingdings 3"/>
              </a:rPr>
              <a:t>整數（</a:t>
            </a:r>
            <a:r>
              <a:rPr lang="zh-TW" altLang="en-US" dirty="0" smtClean="0">
                <a:solidFill>
                  <a:srgbClr val="C00000"/>
                </a:solidFill>
                <a:sym typeface="Wingdings 3"/>
              </a:rPr>
              <a:t>內碼</a:t>
            </a:r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  <a:sym typeface="Wingdings 3"/>
              </a:rPr>
              <a:t>）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22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字元型態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22F7-8367-4262-9C63-187C4934B977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91" y="2411299"/>
            <a:ext cx="6483767" cy="2684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538" y="4342118"/>
            <a:ext cx="886577" cy="75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1120191" y="19496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簡易字元加密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120191" y="542275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chemeClr val="accent6">
                    <a:lumMod val="75000"/>
                  </a:schemeClr>
                </a:solidFill>
              </a:rPr>
              <a:t>小寫轉成大寫</a:t>
            </a:r>
            <a:r>
              <a:rPr lang="en-US" altLang="zh-TW" dirty="0" smtClean="0">
                <a:solidFill>
                  <a:schemeClr val="accent6">
                    <a:lumMod val="75000"/>
                  </a:schemeClr>
                </a:solidFill>
              </a:rPr>
              <a:t>?</a:t>
            </a:r>
            <a:endParaRPr lang="zh-TW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68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匯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佈景主題1" id="{1F8B3F81-596F-4AC0-B725-79329BB6F5E7}" vid="{56888EBA-76CE-44A1-8660-1156C7BEEF6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23525</TotalTime>
  <Words>980</Words>
  <Application>Microsoft Office PowerPoint</Application>
  <PresentationFormat>自訂</PresentationFormat>
  <Paragraphs>396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佈景主題1</vt:lpstr>
      <vt:lpstr>C++程式設計</vt:lpstr>
      <vt:lpstr>資料型態</vt:lpstr>
      <vt:lpstr>資料型態</vt:lpstr>
      <vt:lpstr>資料型態</vt:lpstr>
      <vt:lpstr>二進制系統</vt:lpstr>
      <vt:lpstr>資料型態</vt:lpstr>
      <vt:lpstr>整數型態</vt:lpstr>
      <vt:lpstr>字元型態</vt:lpstr>
      <vt:lpstr>字元型態</vt:lpstr>
      <vt:lpstr>字元型態</vt:lpstr>
      <vt:lpstr>浮點數型態</vt:lpstr>
      <vt:lpstr>布林型態</vt:lpstr>
      <vt:lpstr>運算式</vt:lpstr>
      <vt:lpstr>指定運算子</vt:lpstr>
      <vt:lpstr>一元運算子</vt:lpstr>
      <vt:lpstr>算術運算子</vt:lpstr>
      <vt:lpstr>關係運算子</vt:lpstr>
      <vt:lpstr>遞增/遞減運算子</vt:lpstr>
      <vt:lpstr>複合運算子</vt:lpstr>
      <vt:lpstr>複合運算子</vt:lpstr>
      <vt:lpstr>邏輯運算子</vt:lpstr>
      <vt:lpstr>邏輯運算子-運用實例</vt:lpstr>
      <vt:lpstr>括號運算子</vt:lpstr>
      <vt:lpstr>運算子的優先順序</vt:lpstr>
      <vt:lpstr>運算子的優先順序</vt:lpstr>
    </vt:vector>
  </TitlesOfParts>
  <Company>USER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C++程式設計</dc:title>
  <dc:creator>Windows 使用者</dc:creator>
  <cp:lastModifiedBy>Windows 使用者</cp:lastModifiedBy>
  <cp:revision>85</cp:revision>
  <dcterms:created xsi:type="dcterms:W3CDTF">2015-09-19T06:46:30Z</dcterms:created>
  <dcterms:modified xsi:type="dcterms:W3CDTF">2019-09-23T08:54:06Z</dcterms:modified>
</cp:coreProperties>
</file>