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ptoB3DcFme7QhlH1om6ahAgpj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ce28dd4a1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ce28dd4a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fce28dd4a1_0_1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ce28dd4a1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ce28dd4a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fce28dd4a1_0_1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118f44268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a118f4426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a118f44268_0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ce28dd4a1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fce28dd4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fce28dd4a1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ce28dd4a1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fce28dd4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2fce28dd4a1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ce28dd4a1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fce28dd4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2fce28dd4a1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ce28dd4a1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fce28dd4a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2fce28dd4a1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ce28dd4a1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fce28dd4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2fce28dd4a1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ce28dd4a1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ce28dd4a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fce28dd4a1_0_1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ce28dd4a1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fce28dd4a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fce28dd4a1_0_1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ce28dd4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2fce28dd4a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118f44268_0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a118f4426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a118f44268_0_2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ce28dd4a1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fce28dd4a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2fce28dd4a1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ce28dd4a1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ce28dd4a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fce28dd4a1_0_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ce28dd4a1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ce28dd4a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fce28dd4a1_0_1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ce28dd4a1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ce28dd4a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fce28dd4a1_0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ce28dd4a1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fce28dd4a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fce28dd4a1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ce28dd4a1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ce28dd4a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fce28dd4a1_0_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1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1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1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51"/>
          <p:cNvSpPr txBox="1"/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2" type="body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1"/>
          <p:cNvSpPr txBox="1"/>
          <p:nvPr>
            <p:ph idx="1" type="body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61"/>
          <p:cNvSpPr/>
          <p:nvPr>
            <p:ph idx="2" type="pic"/>
          </p:nvPr>
        </p:nvSpPr>
        <p:spPr>
          <a:xfrm>
            <a:off x="5659438" y="1759744"/>
            <a:ext cx="3027362" cy="1414463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1"/>
          <p:cNvSpPr/>
          <p:nvPr>
            <p:ph idx="3" type="pic"/>
          </p:nvPr>
        </p:nvSpPr>
        <p:spPr>
          <a:xfrm>
            <a:off x="5659438" y="3288506"/>
            <a:ext cx="3027362" cy="1414463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61"/>
          <p:cNvSpPr txBox="1"/>
          <p:nvPr>
            <p:ph type="title"/>
          </p:nvPr>
        </p:nvSpPr>
        <p:spPr>
          <a:xfrm>
            <a:off x="457200" y="927498"/>
            <a:ext cx="8229600" cy="620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1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2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2"/>
          <p:cNvSpPr/>
          <p:nvPr>
            <p:ph idx="2" type="pic"/>
          </p:nvPr>
        </p:nvSpPr>
        <p:spPr>
          <a:xfrm>
            <a:off x="457201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58" name="Google Shape;58;p62"/>
          <p:cNvSpPr/>
          <p:nvPr>
            <p:ph idx="3" type="pic"/>
          </p:nvPr>
        </p:nvSpPr>
        <p:spPr>
          <a:xfrm>
            <a:off x="3276149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59" name="Google Shape;59;p62"/>
          <p:cNvSpPr/>
          <p:nvPr>
            <p:ph idx="4" type="pic"/>
          </p:nvPr>
        </p:nvSpPr>
        <p:spPr>
          <a:xfrm>
            <a:off x="6097917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60" name="Google Shape;60;p62"/>
          <p:cNvSpPr/>
          <p:nvPr>
            <p:ph idx="5" type="pic"/>
          </p:nvPr>
        </p:nvSpPr>
        <p:spPr>
          <a:xfrm>
            <a:off x="457201" y="3324086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61" name="Google Shape;61;p62"/>
          <p:cNvSpPr/>
          <p:nvPr>
            <p:ph idx="6" type="pic"/>
          </p:nvPr>
        </p:nvSpPr>
        <p:spPr>
          <a:xfrm>
            <a:off x="3276149" y="3324086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62" name="Google Shape;62;p62"/>
          <p:cNvSpPr/>
          <p:nvPr>
            <p:ph idx="7" type="pic"/>
          </p:nvPr>
        </p:nvSpPr>
        <p:spPr>
          <a:xfrm>
            <a:off x="6097917" y="3324086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63" name="Google Shape;63;p62"/>
          <p:cNvSpPr txBox="1"/>
          <p:nvPr>
            <p:ph idx="1" type="body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2"/>
          <p:cNvSpPr txBox="1"/>
          <p:nvPr>
            <p:ph idx="8" type="body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2"/>
          <p:cNvSpPr txBox="1"/>
          <p:nvPr>
            <p:ph idx="9" type="body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62"/>
          <p:cNvSpPr txBox="1"/>
          <p:nvPr>
            <p:ph idx="13" type="body"/>
          </p:nvPr>
        </p:nvSpPr>
        <p:spPr>
          <a:xfrm>
            <a:off x="457201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62"/>
          <p:cNvSpPr txBox="1"/>
          <p:nvPr>
            <p:ph idx="14" type="body"/>
          </p:nvPr>
        </p:nvSpPr>
        <p:spPr>
          <a:xfrm>
            <a:off x="3275819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62"/>
          <p:cNvSpPr txBox="1"/>
          <p:nvPr>
            <p:ph idx="15" type="body"/>
          </p:nvPr>
        </p:nvSpPr>
        <p:spPr>
          <a:xfrm>
            <a:off x="6085706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62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2"/>
          <p:cNvSpPr txBox="1"/>
          <p:nvPr>
            <p:ph type="title"/>
          </p:nvPr>
        </p:nvSpPr>
        <p:spPr>
          <a:xfrm>
            <a:off x="-1" y="0"/>
            <a:ext cx="8674443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2"/>
          <p:cNvSpPr txBox="1"/>
          <p:nvPr>
            <p:ph idx="1" type="body"/>
          </p:nvPr>
        </p:nvSpPr>
        <p:spPr>
          <a:xfrm>
            <a:off x="457200" y="926757"/>
            <a:ext cx="8217242" cy="3667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7"/>
          <p:cNvSpPr txBox="1"/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7"/>
          <p:cNvSpPr txBox="1"/>
          <p:nvPr>
            <p:ph idx="1" type="body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8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8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8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9"/>
          <p:cNvSpPr txBox="1"/>
          <p:nvPr>
            <p:ph type="title"/>
          </p:nvPr>
        </p:nvSpPr>
        <p:spPr>
          <a:xfrm>
            <a:off x="764693" y="997421"/>
            <a:ext cx="5965438" cy="1488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9"/>
          <p:cNvSpPr txBox="1"/>
          <p:nvPr>
            <p:ph idx="1" type="body"/>
          </p:nvPr>
        </p:nvSpPr>
        <p:spPr>
          <a:xfrm>
            <a:off x="765697" y="2571750"/>
            <a:ext cx="5965825" cy="165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60"/>
          <p:cNvSpPr txBox="1"/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type="title"/>
          </p:nvPr>
        </p:nvSpPr>
        <p:spPr>
          <a:xfrm>
            <a:off x="-1" y="0"/>
            <a:ext cx="8674443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457200" y="926757"/>
            <a:ext cx="8217242" cy="3667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/>
          <p:nvPr>
            <p:ph type="title"/>
          </p:nvPr>
        </p:nvSpPr>
        <p:spPr>
          <a:xfrm>
            <a:off x="-1" y="0"/>
            <a:ext cx="8674443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1" type="body"/>
          </p:nvPr>
        </p:nvSpPr>
        <p:spPr>
          <a:xfrm>
            <a:off x="463378" y="932934"/>
            <a:ext cx="4038600" cy="3674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55"/>
          <p:cNvSpPr txBox="1"/>
          <p:nvPr>
            <p:ph idx="2" type="body"/>
          </p:nvPr>
        </p:nvSpPr>
        <p:spPr>
          <a:xfrm>
            <a:off x="4633795" y="932934"/>
            <a:ext cx="4038600" cy="3674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kfql">
  <p:cSld name="1_Ckfq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6"/>
          <p:cNvSpPr txBox="1"/>
          <p:nvPr>
            <p:ph type="title"/>
          </p:nvPr>
        </p:nvSpPr>
        <p:spPr>
          <a:xfrm>
            <a:off x="0" y="625"/>
            <a:ext cx="8668264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" type="body"/>
          </p:nvPr>
        </p:nvSpPr>
        <p:spPr>
          <a:xfrm>
            <a:off x="457200" y="1395047"/>
            <a:ext cx="8229600" cy="35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4pPr>
            <a:lvl5pPr indent="-314325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5pPr>
            <a:lvl6pPr indent="-314325" lvl="5" marL="2743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48" name="Google Shape;48;p56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type="title"/>
          </p:nvPr>
        </p:nvSpPr>
        <p:spPr>
          <a:xfrm>
            <a:off x="0" y="625"/>
            <a:ext cx="8668264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457200" y="908222"/>
            <a:ext cx="8211064" cy="3686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ble-baselines3.readthedocs.io/en/master/guide/install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ymnasium.farama.org/api/spaces/fundamental/#gymnasium.spaces.Box" TargetMode="External"/><Relationship Id="rId4" Type="http://schemas.openxmlformats.org/officeDocument/2006/relationships/hyperlink" Target="https://gymnasium.farama.org/api/spaces/fundamental/#gymnasium.spaces.Discrete" TargetMode="External"/><Relationship Id="rId11" Type="http://schemas.openxmlformats.org/officeDocument/2006/relationships/hyperlink" Target="https://gymnasium.farama.org/api/spaces/composite/#gymnasium.spaces.Graph" TargetMode="External"/><Relationship Id="rId10" Type="http://schemas.openxmlformats.org/officeDocument/2006/relationships/hyperlink" Target="https://gymnasium.farama.org/api/spaces/composite/#gymnasium.spaces.Sequence" TargetMode="External"/><Relationship Id="rId9" Type="http://schemas.openxmlformats.org/officeDocument/2006/relationships/hyperlink" Target="https://gymnasium.farama.org/api/spaces/composite/#gymnasium.spaces.Tuple" TargetMode="External"/><Relationship Id="rId5" Type="http://schemas.openxmlformats.org/officeDocument/2006/relationships/hyperlink" Target="https://gymnasium.farama.org/api/spaces/fundamental/#gymnasium.spaces.MultiBinary" TargetMode="External"/><Relationship Id="rId6" Type="http://schemas.openxmlformats.org/officeDocument/2006/relationships/hyperlink" Target="https://gymnasium.farama.org/api/spaces/fundamental/#gymnasium.spaces.MultiDiscrete" TargetMode="External"/><Relationship Id="rId7" Type="http://schemas.openxmlformats.org/officeDocument/2006/relationships/hyperlink" Target="https://gymnasium.farama.org/api/spaces/fundamental/#gymnasium.spaces.Text" TargetMode="External"/><Relationship Id="rId8" Type="http://schemas.openxmlformats.org/officeDocument/2006/relationships/hyperlink" Target="https://gymnasium.farama.org/api/spaces/composite/#gymnasium.spaces.Dic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pinningup.openai.com/en/latest/spinningup/rl_intro.html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pinningup.openai.com/en/latest/spinningup/rl_intro3.html" TargetMode="External"/><Relationship Id="rId4" Type="http://schemas.openxmlformats.org/officeDocument/2006/relationships/image" Target="../media/image3.png"/><Relationship Id="rId10" Type="http://schemas.openxmlformats.org/officeDocument/2006/relationships/image" Target="../media/image10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22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514350" y="2286335"/>
            <a:ext cx="8115300" cy="705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4000"/>
              <a:t>RL Lecture 2:</a:t>
            </a:r>
            <a:br>
              <a:rPr lang="en-US" sz="4000"/>
            </a:br>
            <a:r>
              <a:rPr lang="en-US" sz="4000"/>
              <a:t>PPO algorithm</a:t>
            </a:r>
            <a:endParaRPr/>
          </a:p>
        </p:txBody>
      </p:sp>
      <p:sp>
        <p:nvSpPr>
          <p:cNvPr id="76" name="Google Shape;76;p3"/>
          <p:cNvSpPr txBox="1"/>
          <p:nvPr>
            <p:ph idx="2" type="body"/>
          </p:nvPr>
        </p:nvSpPr>
        <p:spPr>
          <a:xfrm>
            <a:off x="1371600" y="3082067"/>
            <a:ext cx="6400800" cy="702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/>
              <a:t>Michael Melnik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/>
              <a:t>mihail.melnik.ifmo@gmail.com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ce28dd4a1_0_154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PPO algorithm</a:t>
            </a:r>
            <a:endParaRPr/>
          </a:p>
        </p:txBody>
      </p:sp>
      <p:sp>
        <p:nvSpPr>
          <p:cNvPr id="163" name="Google Shape;163;g2fce28dd4a1_0_154"/>
          <p:cNvSpPr txBox="1"/>
          <p:nvPr>
            <p:ph idx="1" type="body"/>
          </p:nvPr>
        </p:nvSpPr>
        <p:spPr>
          <a:xfrm>
            <a:off x="108375" y="791407"/>
            <a:ext cx="8217300" cy="366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Loss: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g2fce28dd4a1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25" y="1383457"/>
            <a:ext cx="9143999" cy="109073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fce28dd4a1_0_154"/>
          <p:cNvSpPr/>
          <p:nvPr/>
        </p:nvSpPr>
        <p:spPr>
          <a:xfrm>
            <a:off x="1984725" y="1257925"/>
            <a:ext cx="2445900" cy="12996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g2fce28dd4a1_0_154"/>
          <p:cNvCxnSpPr/>
          <p:nvPr/>
        </p:nvCxnSpPr>
        <p:spPr>
          <a:xfrm>
            <a:off x="2341125" y="2341125"/>
            <a:ext cx="8595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g2fce28dd4a1_0_154"/>
          <p:cNvCxnSpPr/>
          <p:nvPr/>
        </p:nvCxnSpPr>
        <p:spPr>
          <a:xfrm>
            <a:off x="2362100" y="1949775"/>
            <a:ext cx="76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ce28dd4a1_0_162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PPO algorithm</a:t>
            </a:r>
            <a:endParaRPr/>
          </a:p>
        </p:txBody>
      </p:sp>
      <p:pic>
        <p:nvPicPr>
          <p:cNvPr id="174" name="Google Shape;174;g2fce28dd4a1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00" y="755675"/>
            <a:ext cx="6865225" cy="42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118f44268_0_62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StableBaselines3</a:t>
            </a:r>
            <a:endParaRPr/>
          </a:p>
        </p:txBody>
      </p:sp>
      <p:sp>
        <p:nvSpPr>
          <p:cNvPr id="181" name="Google Shape;181;g2a118f44268_0_62"/>
          <p:cNvSpPr txBox="1"/>
          <p:nvPr/>
        </p:nvSpPr>
        <p:spPr>
          <a:xfrm>
            <a:off x="232550" y="786575"/>
            <a:ext cx="84744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en-US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en-US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stable-baselines3</a:t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en-US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en-US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stable-baselines3[extra] # for tensorboard, atari, etc. …</a:t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https://stable-baselines3.readthedocs.io/en/master/guide/install.html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examples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launch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customize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tracking, tensorboard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ce28dd4a1_0_9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StableBaselines3 algorithms</a:t>
            </a:r>
            <a:endParaRPr/>
          </a:p>
        </p:txBody>
      </p:sp>
      <p:pic>
        <p:nvPicPr>
          <p:cNvPr id="188" name="Google Shape;188;g2fce28dd4a1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750" y="738600"/>
            <a:ext cx="5965982" cy="42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fce28dd4a1_0_9"/>
          <p:cNvSpPr/>
          <p:nvPr/>
        </p:nvSpPr>
        <p:spPr>
          <a:xfrm>
            <a:off x="1882875" y="2482850"/>
            <a:ext cx="793500" cy="3624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fce28dd4a1_0_9"/>
          <p:cNvSpPr/>
          <p:nvPr/>
        </p:nvSpPr>
        <p:spPr>
          <a:xfrm>
            <a:off x="1882875" y="1951250"/>
            <a:ext cx="793500" cy="3624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ce28dd4a1_0_16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Gym Spaces</a:t>
            </a:r>
            <a:endParaRPr/>
          </a:p>
        </p:txBody>
      </p:sp>
      <p:sp>
        <p:nvSpPr>
          <p:cNvPr id="197" name="Google Shape;197;g2fce28dd4a1_0_16"/>
          <p:cNvSpPr txBox="1"/>
          <p:nvPr/>
        </p:nvSpPr>
        <p:spPr>
          <a:xfrm>
            <a:off x="424075" y="793400"/>
            <a:ext cx="8146200" cy="3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Fundamental spaces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 u="sng">
                <a:solidFill>
                  <a:schemeClr val="hlink"/>
                </a:solidFill>
                <a:hlinkClick r:id="rId3"/>
              </a:rPr>
              <a:t>Box</a:t>
            </a:r>
            <a:r>
              <a:rPr lang="en-US" sz="1300"/>
              <a:t> - Supports continuous (and discrete) vectors or matrices, used for vector observations, images, etc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 u="sng">
                <a:solidFill>
                  <a:schemeClr val="hlink"/>
                </a:solidFill>
                <a:hlinkClick r:id="rId4"/>
              </a:rPr>
              <a:t>Discrete</a:t>
            </a:r>
            <a:r>
              <a:rPr lang="en-US" sz="1300"/>
              <a:t> - Supports a single discrete number of values with an optional start for the values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u="sng">
                <a:solidFill>
                  <a:schemeClr val="hlink"/>
                </a:solidFill>
                <a:hlinkClick r:id="rId5"/>
              </a:rPr>
              <a:t>MultiBinary</a:t>
            </a:r>
            <a:r>
              <a:rPr lang="en-US" sz="1300"/>
              <a:t> - Supports single or matrices of binary values, used for holding down a button or if an agent has an object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 u="sng">
                <a:solidFill>
                  <a:schemeClr val="hlink"/>
                </a:solidFill>
                <a:hlinkClick r:id="rId6"/>
              </a:rPr>
              <a:t>MultiDiscrete</a:t>
            </a:r>
            <a:r>
              <a:rPr lang="en-US" sz="1300"/>
              <a:t> - Supports multiple discrete values with multiple axes, used for controller actions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u="sng">
                <a:solidFill>
                  <a:schemeClr val="hlink"/>
                </a:solidFill>
                <a:hlinkClick r:id="rId7"/>
              </a:rPr>
              <a:t>Text</a:t>
            </a:r>
            <a:r>
              <a:rPr lang="en-US" sz="1300"/>
              <a:t> - Supports strings, used for passing agent messages, mission details, etc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Composite Spaces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Often environment spaces require joining fundamental spaces together for vectorised environments, separate agents or readability of the space.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u="sng">
                <a:solidFill>
                  <a:schemeClr val="hlink"/>
                </a:solidFill>
                <a:hlinkClick r:id="rId8"/>
              </a:rPr>
              <a:t>Dict</a:t>
            </a:r>
            <a:r>
              <a:rPr lang="en-US" sz="1300"/>
              <a:t> - Supports a dictionary of keys and subspaces, used for a fixed number of unordered spaces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u="sng">
                <a:solidFill>
                  <a:schemeClr val="hlink"/>
                </a:solidFill>
                <a:hlinkClick r:id="rId9"/>
              </a:rPr>
              <a:t>Tuple</a:t>
            </a:r>
            <a:r>
              <a:rPr lang="en-US" sz="1300"/>
              <a:t> - Supports a tuple of subspaces, used for multiple for a fixed number of ordered spaces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u="sng">
                <a:solidFill>
                  <a:schemeClr val="hlink"/>
                </a:solidFill>
                <a:hlinkClick r:id="rId10"/>
              </a:rPr>
              <a:t>Sequence</a:t>
            </a:r>
            <a:r>
              <a:rPr lang="en-US" sz="1300"/>
              <a:t> - Supports a variable number of instances of a single subspace, used for entities spaces or selecting a variable number of actions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u="sng">
                <a:solidFill>
                  <a:schemeClr val="hlink"/>
                </a:solidFill>
                <a:hlinkClick r:id="rId11"/>
              </a:rPr>
              <a:t>Graph</a:t>
            </a:r>
            <a:r>
              <a:rPr lang="en-US" sz="1300"/>
              <a:t> - Supports graph based actions or observations with discrete or continuous nodes and edge values.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ce28dd4a1_0_33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Gym Spaces Discrete</a:t>
            </a:r>
            <a:endParaRPr/>
          </a:p>
        </p:txBody>
      </p:sp>
      <p:pic>
        <p:nvPicPr>
          <p:cNvPr id="204" name="Google Shape;204;g2fce28dd4a1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88" y="738575"/>
            <a:ext cx="7759869" cy="421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ce28dd4a1_0_40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Gym Spaces MultiDiscrete</a:t>
            </a:r>
            <a:endParaRPr/>
          </a:p>
        </p:txBody>
      </p:sp>
      <p:pic>
        <p:nvPicPr>
          <p:cNvPr id="211" name="Google Shape;211;g2fce28dd4a1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2800"/>
            <a:ext cx="4428302" cy="42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ce28dd4a1_0_24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Gym Spaces Box</a:t>
            </a:r>
            <a:endParaRPr/>
          </a:p>
        </p:txBody>
      </p:sp>
      <p:pic>
        <p:nvPicPr>
          <p:cNvPr id="218" name="Google Shape;218;g2fce28dd4a1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25" y="772825"/>
            <a:ext cx="6270953" cy="421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ce28dd4a1_0_131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Neural Network structure</a:t>
            </a:r>
            <a:endParaRPr/>
          </a:p>
        </p:txBody>
      </p:sp>
      <p:sp>
        <p:nvSpPr>
          <p:cNvPr id="225" name="Google Shape;225;g2fce28dd4a1_0_131"/>
          <p:cNvSpPr txBox="1"/>
          <p:nvPr>
            <p:ph idx="1" type="body"/>
          </p:nvPr>
        </p:nvSpPr>
        <p:spPr>
          <a:xfrm>
            <a:off x="457200" y="926750"/>
            <a:ext cx="2826000" cy="366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/>
              <a:t>Consists of: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Obs (input)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Feature extractor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(if CNN)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FC Network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Output: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Action distribution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Value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g2fce28dd4a1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876" y="1189002"/>
            <a:ext cx="5799349" cy="314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ce28dd4a1_0_138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PPO branches</a:t>
            </a:r>
            <a:endParaRPr/>
          </a:p>
        </p:txBody>
      </p:sp>
      <p:sp>
        <p:nvSpPr>
          <p:cNvPr id="233" name="Google Shape;233;g2fce28dd4a1_0_138"/>
          <p:cNvSpPr txBox="1"/>
          <p:nvPr>
            <p:ph idx="1" type="body"/>
          </p:nvPr>
        </p:nvSpPr>
        <p:spPr>
          <a:xfrm>
            <a:off x="453825" y="753118"/>
            <a:ext cx="8217300" cy="102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PPO uses </a:t>
            </a:r>
            <a:r>
              <a:rPr b="1" lang="en-US"/>
              <a:t>A</a:t>
            </a:r>
            <a:r>
              <a:rPr b="1" lang="en-US"/>
              <a:t>ction (A)</a:t>
            </a:r>
            <a:r>
              <a:rPr lang="en-US"/>
              <a:t> distribution and </a:t>
            </a:r>
            <a:r>
              <a:rPr b="1" lang="en-US"/>
              <a:t>Value (V)</a:t>
            </a:r>
            <a:r>
              <a:rPr lang="en-US"/>
              <a:t> as output.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Branches for A and V can be built together or separately.</a:t>
            </a:r>
            <a:endParaRPr/>
          </a:p>
        </p:txBody>
      </p:sp>
      <p:pic>
        <p:nvPicPr>
          <p:cNvPr id="234" name="Google Shape;234;g2fce28dd4a1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75" y="1867225"/>
            <a:ext cx="5813699" cy="256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fce28dd4a1_0_138"/>
          <p:cNvSpPr txBox="1"/>
          <p:nvPr/>
        </p:nvSpPr>
        <p:spPr>
          <a:xfrm>
            <a:off x="5068275" y="4363750"/>
            <a:ext cx="402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StableBaselines3 you can set it via parameter: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E74C3C"/>
                </a:solidFill>
                <a:latin typeface="Courier New"/>
                <a:ea typeface="Courier New"/>
                <a:cs typeface="Courier New"/>
                <a:sym typeface="Courier New"/>
              </a:rPr>
              <a:t>net_arch=dict(pi=[128,</a:t>
            </a:r>
            <a:r>
              <a:rPr lang="en-US" sz="9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E74C3C"/>
                </a:solidFill>
                <a:latin typeface="Courier New"/>
                <a:ea typeface="Courier New"/>
                <a:cs typeface="Courier New"/>
                <a:sym typeface="Courier New"/>
              </a:rPr>
              <a:t>128],</a:t>
            </a:r>
            <a:r>
              <a:rPr lang="en-US" sz="9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E74C3C"/>
                </a:solidFill>
                <a:latin typeface="Courier New"/>
                <a:ea typeface="Courier New"/>
                <a:cs typeface="Courier New"/>
                <a:sym typeface="Courier New"/>
              </a:rPr>
              <a:t>vf=[128,</a:t>
            </a:r>
            <a:r>
              <a:rPr lang="en-US" sz="9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E74C3C"/>
                </a:solidFill>
                <a:latin typeface="Courier New"/>
                <a:ea typeface="Courier New"/>
                <a:cs typeface="Courier New"/>
                <a:sym typeface="Courier New"/>
              </a:rPr>
              <a:t>128])   # separate</a:t>
            </a:r>
            <a:endParaRPr sz="900">
              <a:solidFill>
                <a:srgbClr val="E74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E74C3C"/>
                </a:solidFill>
                <a:latin typeface="Courier New"/>
                <a:ea typeface="Courier New"/>
                <a:cs typeface="Courier New"/>
                <a:sym typeface="Courier New"/>
              </a:rPr>
              <a:t>net_arch=[128,</a:t>
            </a:r>
            <a:r>
              <a:rPr lang="en-US" sz="9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E74C3C"/>
                </a:solidFill>
                <a:latin typeface="Courier New"/>
                <a:ea typeface="Courier New"/>
                <a:cs typeface="Courier New"/>
                <a:sym typeface="Courier New"/>
              </a:rPr>
              <a:t>128]   # Combined</a:t>
            </a:r>
            <a:endParaRPr sz="900">
              <a:solidFill>
                <a:srgbClr val="E74C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g2fce28dd4a1_0_138"/>
          <p:cNvSpPr txBox="1"/>
          <p:nvPr/>
        </p:nvSpPr>
        <p:spPr>
          <a:xfrm>
            <a:off x="1411350" y="1621025"/>
            <a:ext cx="1600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2fce28dd4a1_0_138"/>
          <p:cNvSpPr txBox="1"/>
          <p:nvPr/>
        </p:nvSpPr>
        <p:spPr>
          <a:xfrm>
            <a:off x="3467775" y="1621025"/>
            <a:ext cx="1600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Partially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fce28dd4a1_0_138"/>
          <p:cNvSpPr txBox="1"/>
          <p:nvPr/>
        </p:nvSpPr>
        <p:spPr>
          <a:xfrm>
            <a:off x="5754525" y="1621025"/>
            <a:ext cx="1600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ce28dd4a1_0_0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For today:</a:t>
            </a:r>
            <a:endParaRPr/>
          </a:p>
        </p:txBody>
      </p:sp>
      <p:sp>
        <p:nvSpPr>
          <p:cNvPr id="82" name="Google Shape;82;g2fce28dd4a1_0_0"/>
          <p:cNvSpPr txBox="1"/>
          <p:nvPr>
            <p:ph idx="1" type="body"/>
          </p:nvPr>
        </p:nvSpPr>
        <p:spPr>
          <a:xfrm>
            <a:off x="457200" y="926757"/>
            <a:ext cx="8217300" cy="3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29032"/>
              <a:buNone/>
            </a:pPr>
            <a:r>
              <a:rPr lang="en-US"/>
              <a:t>1. Proximal Policy Optimization (</a:t>
            </a:r>
            <a:r>
              <a:rPr b="1" lang="en-US"/>
              <a:t>PPO</a:t>
            </a:r>
            <a:r>
              <a:rPr lang="en-US"/>
              <a:t>) algorithm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29032"/>
              <a:buNone/>
            </a:pPr>
            <a:r>
              <a:rPr lang="en-US"/>
              <a:t>- on-policy methods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29032"/>
              <a:buNone/>
            </a:pPr>
            <a:r>
              <a:rPr lang="en-US"/>
              <a:t>- implementation from scratch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29032"/>
              <a:buNone/>
            </a:pPr>
            <a:r>
              <a:rPr lang="en-US"/>
              <a:t>- experiments with classic toy problems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29032"/>
              <a:buNone/>
            </a:pPr>
            <a:r>
              <a:rPr lang="en-US"/>
              <a:t>- analyse performance and training results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29032"/>
              <a:buNone/>
            </a:pPr>
            <a:r>
              <a:rPr lang="en-US"/>
              <a:t>- neural network structure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29032"/>
              <a:buNone/>
            </a:pPr>
            <a:r>
              <a:rPr lang="en-US"/>
              <a:t>2. RL frameworks</a:t>
            </a:r>
            <a:endParaRPr/>
          </a:p>
          <a:p>
            <a:pPr indent="-36957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-"/>
            </a:pPr>
            <a:r>
              <a:rPr b="1" lang="en-US"/>
              <a:t>StableBaselines3</a:t>
            </a:r>
            <a:endParaRPr b="1"/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examples</a:t>
            </a:r>
            <a:endParaRPr/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-US">
                <a:solidFill>
                  <a:schemeClr val="accent1"/>
                </a:solidFill>
              </a:rPr>
              <a:t>RLLib (next lecture)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>
            <p:ph type="title"/>
          </p:nvPr>
        </p:nvSpPr>
        <p:spPr>
          <a:xfrm>
            <a:off x="457200" y="1801258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Thank you for your attention!</a:t>
            </a:r>
            <a:endParaRPr/>
          </a:p>
        </p:txBody>
      </p:sp>
      <p:sp>
        <p:nvSpPr>
          <p:cNvPr id="244" name="Google Shape;244;p49"/>
          <p:cNvSpPr txBox="1"/>
          <p:nvPr>
            <p:ph idx="1" type="body"/>
          </p:nvPr>
        </p:nvSpPr>
        <p:spPr>
          <a:xfrm>
            <a:off x="457200" y="257868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US"/>
              <a:t>www.ifmo.ru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118f44268_0_200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Deep Reinforcement Learning</a:t>
            </a:r>
            <a:endParaRPr/>
          </a:p>
        </p:txBody>
      </p:sp>
      <p:sp>
        <p:nvSpPr>
          <p:cNvPr id="89" name="Google Shape;89;g2a118f44268_0_200"/>
          <p:cNvSpPr txBox="1"/>
          <p:nvPr>
            <p:ph idx="1" type="body"/>
          </p:nvPr>
        </p:nvSpPr>
        <p:spPr>
          <a:xfrm>
            <a:off x="4947300" y="4599325"/>
            <a:ext cx="41967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18"/>
              <a:buNone/>
            </a:pPr>
            <a:r>
              <a:rPr lang="en-US" sz="1020" u="sng">
                <a:solidFill>
                  <a:schemeClr val="hlink"/>
                </a:solidFill>
                <a:hlinkClick r:id="rId3"/>
              </a:rPr>
              <a:t>https://spinningup.openai.com/en/latest/spinningup/rl_intro.html</a:t>
            </a:r>
            <a:endParaRPr sz="102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18"/>
              <a:buNone/>
            </a:pPr>
            <a:r>
              <a:rPr lang="en-US" sz="1020"/>
              <a:t>https://spinningup.openai.com/en/latest/spinningup/rl_intro2.html</a:t>
            </a:r>
            <a:endParaRPr sz="1020"/>
          </a:p>
        </p:txBody>
      </p:sp>
      <p:sp>
        <p:nvSpPr>
          <p:cNvPr id="90" name="Google Shape;90;g2a118f44268_0_200"/>
          <p:cNvSpPr txBox="1"/>
          <p:nvPr>
            <p:ph idx="1" type="body"/>
          </p:nvPr>
        </p:nvSpPr>
        <p:spPr>
          <a:xfrm>
            <a:off x="0" y="582105"/>
            <a:ext cx="82173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Taxonomy</a:t>
            </a:r>
            <a:endParaRPr/>
          </a:p>
        </p:txBody>
      </p:sp>
      <p:pic>
        <p:nvPicPr>
          <p:cNvPr id="91" name="Google Shape;91;g2a118f44268_0_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0600" y="1176175"/>
            <a:ext cx="6181124" cy="324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a118f44268_0_200"/>
          <p:cNvSpPr/>
          <p:nvPr/>
        </p:nvSpPr>
        <p:spPr>
          <a:xfrm>
            <a:off x="4268475" y="3089925"/>
            <a:ext cx="885900" cy="352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2a118f44268_0_200"/>
          <p:cNvSpPr/>
          <p:nvPr/>
        </p:nvSpPr>
        <p:spPr>
          <a:xfrm>
            <a:off x="1672750" y="3701700"/>
            <a:ext cx="885900" cy="352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ce28dd4a1_0_51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Review of terminology</a:t>
            </a:r>
            <a:endParaRPr/>
          </a:p>
        </p:txBody>
      </p:sp>
      <p:sp>
        <p:nvSpPr>
          <p:cNvPr id="100" name="Google Shape;100;g2fce28dd4a1_0_51"/>
          <p:cNvSpPr txBox="1"/>
          <p:nvPr>
            <p:ph idx="1" type="body"/>
          </p:nvPr>
        </p:nvSpPr>
        <p:spPr>
          <a:xfrm>
            <a:off x="4947300" y="4413625"/>
            <a:ext cx="41967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18"/>
              <a:buNone/>
            </a:pPr>
            <a:r>
              <a:rPr lang="en-US" sz="1020"/>
              <a:t>https://spinningup.openai.com/en/latest/algorithms/ppo.html</a:t>
            </a:r>
            <a:endParaRPr sz="102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18"/>
              <a:buNone/>
            </a:pPr>
            <a:r>
              <a:rPr lang="en-US" sz="1020" u="sng">
                <a:solidFill>
                  <a:schemeClr val="hlink"/>
                </a:solidFill>
                <a:hlinkClick r:id="rId3"/>
              </a:rPr>
              <a:t>https://spinningup.openai.com/en/latest/spinningup/rl_intro3.html</a:t>
            </a:r>
            <a:endParaRPr sz="102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18"/>
              <a:buNone/>
            </a:pPr>
            <a:r>
              <a:rPr lang="en-US" sz="1020"/>
              <a:t>https://arxiv.org/pdf/1912.06680</a:t>
            </a:r>
            <a:endParaRPr sz="1020"/>
          </a:p>
        </p:txBody>
      </p:sp>
      <p:sp>
        <p:nvSpPr>
          <p:cNvPr id="101" name="Google Shape;101;g2fce28dd4a1_0_51"/>
          <p:cNvSpPr txBox="1"/>
          <p:nvPr>
            <p:ph idx="1" type="body"/>
          </p:nvPr>
        </p:nvSpPr>
        <p:spPr>
          <a:xfrm>
            <a:off x="123125" y="759900"/>
            <a:ext cx="39465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200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- set of all valid states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1" lang="en-US" sz="1200"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200"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- set of all valid actions</a:t>
            </a:r>
            <a:endParaRPr sz="1200"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- reward function</a:t>
            </a:r>
            <a:endParaRPr sz="1200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finite-horizon undiscounted return</a:t>
            </a:r>
            <a:endParaRPr sz="1200"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infinite-horizon discounted return</a:t>
            </a:r>
            <a:endParaRPr sz="1200"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Trajectory</a:t>
            </a:r>
            <a:endParaRPr sz="1200"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Policy </a:t>
            </a:r>
            <a:endParaRPr sz="1200"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2fce28dd4a1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750" y="1376585"/>
            <a:ext cx="1955403" cy="358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fce28dd4a1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225" y="2053025"/>
            <a:ext cx="1028025" cy="5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fce28dd4a1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830" y="2762925"/>
            <a:ext cx="1122420" cy="5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fce28dd4a1_0_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738" y="3537960"/>
            <a:ext cx="2289419" cy="358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fce28dd4a1_0_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200" y="3968860"/>
            <a:ext cx="1210915" cy="3587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fce28dd4a1_0_51"/>
          <p:cNvSpPr txBox="1"/>
          <p:nvPr/>
        </p:nvSpPr>
        <p:spPr>
          <a:xfrm>
            <a:off x="3714000" y="2598500"/>
            <a:ext cx="50613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Bellman Equations: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2fce28dd4a1_0_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14000" y="759900"/>
            <a:ext cx="5280401" cy="18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fce28dd4a1_0_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14000" y="2931429"/>
            <a:ext cx="5061300" cy="1396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ce28dd4a1_0_87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DQN review</a:t>
            </a:r>
            <a:endParaRPr/>
          </a:p>
        </p:txBody>
      </p:sp>
      <p:sp>
        <p:nvSpPr>
          <p:cNvPr id="116" name="Google Shape;116;g2fce28dd4a1_0_87"/>
          <p:cNvSpPr txBox="1"/>
          <p:nvPr>
            <p:ph idx="1" type="body"/>
          </p:nvPr>
        </p:nvSpPr>
        <p:spPr>
          <a:xfrm>
            <a:off x="457200" y="2740825"/>
            <a:ext cx="8217300" cy="185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Approximate Q function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Select optimal actions corresponding to bigger Q value</a:t>
            </a:r>
            <a:endParaRPr sz="1700"/>
          </a:p>
        </p:txBody>
      </p:sp>
      <p:pic>
        <p:nvPicPr>
          <p:cNvPr id="117" name="Google Shape;117;g2fce28dd4a1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38600"/>
            <a:ext cx="5339275" cy="2002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fce28dd4a1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75" y="3374400"/>
            <a:ext cx="3042725" cy="58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ce28dd4a1_0_103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Off- On- policy</a:t>
            </a:r>
            <a:endParaRPr/>
          </a:p>
        </p:txBody>
      </p:sp>
      <p:sp>
        <p:nvSpPr>
          <p:cNvPr id="125" name="Google Shape;125;g2fce28dd4a1_0_103"/>
          <p:cNvSpPr txBox="1"/>
          <p:nvPr>
            <p:ph idx="1" type="body"/>
          </p:nvPr>
        </p:nvSpPr>
        <p:spPr>
          <a:xfrm>
            <a:off x="163100" y="743225"/>
            <a:ext cx="4296300" cy="383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Off-Policy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Learns using data from a different policy or past experiences; more sample-efficient but can be harder to stabilize.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In off-policy learning, the agent can learn from data collected from a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different policy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(behavior policy), rather than the one it is currently optimizing (target policy). This allows more flexibility in using data generated from other policies or even human demonstrations.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Policy Evaluation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The agent can learn the target policy using data generated by a different policy.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Examples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Q-Learning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Deep Q-Network (DQN)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Deep Deterministic Policy Gradient (DDPG)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Soft Actor-Critic (SAC)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Characteristics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More sample-efficient, as the agent can reuse old experiences to learn.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May be harder to stabilize due to potential discrepancies between the behavior and target policies.</a:t>
            </a:r>
            <a:endParaRPr/>
          </a:p>
        </p:txBody>
      </p:sp>
      <p:sp>
        <p:nvSpPr>
          <p:cNvPr id="126" name="Google Shape;126;g2fce28dd4a1_0_103"/>
          <p:cNvSpPr txBox="1"/>
          <p:nvPr/>
        </p:nvSpPr>
        <p:spPr>
          <a:xfrm>
            <a:off x="4459400" y="620400"/>
            <a:ext cx="46308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On-Policy</a:t>
            </a:r>
            <a:r>
              <a:rPr lang="en-US" sz="1100">
                <a:solidFill>
                  <a:schemeClr val="dk1"/>
                </a:solidFill>
              </a:rPr>
              <a:t>: Learns using the policy currently being optimized; more stable but less sample-efficient.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Definition</a:t>
            </a:r>
            <a:r>
              <a:rPr lang="en-US" sz="1100">
                <a:solidFill>
                  <a:schemeClr val="dk1"/>
                </a:solidFill>
              </a:rPr>
              <a:t>: In on-policy learning, the agent learns from data generated by the </a:t>
            </a:r>
            <a:r>
              <a:rPr b="1" lang="en-US" sz="1100">
                <a:solidFill>
                  <a:schemeClr val="dk1"/>
                </a:solidFill>
              </a:rPr>
              <a:t>current policy</a:t>
            </a:r>
            <a:r>
              <a:rPr lang="en-US" sz="1100">
                <a:solidFill>
                  <a:schemeClr val="dk1"/>
                </a:solidFill>
              </a:rPr>
              <a:t> it is trying to improve. In other words, it updates its policy using actions it took based on its existing policy.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Policy Evaluation</a:t>
            </a:r>
            <a:r>
              <a:rPr lang="en-US" sz="1100">
                <a:solidFill>
                  <a:schemeClr val="dk1"/>
                </a:solidFill>
              </a:rPr>
              <a:t>: The agent improves the same policy that was used to collect the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Examples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Proximal Policy Optimization (PPO)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Trust Region Policy Optimization (TRPO)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SARSA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Characteristics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policy used for taking actions (behavior policy) is the same as the one being updated (target policy).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More stable learning, but can be less sample-efficient because the data used must be aligned with the current policy.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fce28dd4a1_0_103"/>
          <p:cNvSpPr txBox="1"/>
          <p:nvPr/>
        </p:nvSpPr>
        <p:spPr>
          <a:xfrm>
            <a:off x="1921975" y="4466375"/>
            <a:ext cx="6648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efficiency - how effective we can reuse obtained data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ce28dd4a1_0_117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On-Policy base</a:t>
            </a:r>
            <a:endParaRPr/>
          </a:p>
        </p:txBody>
      </p:sp>
      <p:sp>
        <p:nvSpPr>
          <p:cNvPr id="134" name="Google Shape;134;g2fce28dd4a1_0_117"/>
          <p:cNvSpPr txBox="1"/>
          <p:nvPr>
            <p:ph idx="1" type="body"/>
          </p:nvPr>
        </p:nvSpPr>
        <p:spPr>
          <a:xfrm>
            <a:off x="457200" y="926757"/>
            <a:ext cx="8217300" cy="366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We want to optimize reward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For that, we want to learn optimal policy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-Neural network parameters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Probability of trajectory  </a:t>
            </a:r>
            <a:endParaRPr/>
          </a:p>
        </p:txBody>
      </p:sp>
      <p:pic>
        <p:nvPicPr>
          <p:cNvPr id="135" name="Google Shape;135;g2fce28dd4a1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275" y="985072"/>
            <a:ext cx="1731225" cy="3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fce28dd4a1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475" y="1258525"/>
            <a:ext cx="32004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fce28dd4a1_0_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0789" y="2699750"/>
            <a:ext cx="5072926" cy="243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fce28dd4a1_0_117"/>
          <p:cNvSpPr txBox="1"/>
          <p:nvPr/>
        </p:nvSpPr>
        <p:spPr>
          <a:xfrm>
            <a:off x="6769175" y="4866600"/>
            <a:ext cx="283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https://spinningup.openai.com/en/latest/spinningup/rl_intro3.html</a:t>
            </a:r>
            <a:endParaRPr sz="600"/>
          </a:p>
        </p:txBody>
      </p:sp>
      <p:pic>
        <p:nvPicPr>
          <p:cNvPr id="139" name="Google Shape;139;g2fce28dd4a1_0_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1826125"/>
            <a:ext cx="357175" cy="4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fce28dd4a1_0_1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1252" y="2212149"/>
            <a:ext cx="2881273" cy="4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ce28dd4a1_0_65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Proximal Policy Optimization</a:t>
            </a:r>
            <a:endParaRPr/>
          </a:p>
        </p:txBody>
      </p:sp>
      <p:sp>
        <p:nvSpPr>
          <p:cNvPr id="147" name="Google Shape;147;g2fce28dd4a1_0_65"/>
          <p:cNvSpPr txBox="1"/>
          <p:nvPr>
            <p:ph idx="1" type="body"/>
          </p:nvPr>
        </p:nvSpPr>
        <p:spPr>
          <a:xfrm>
            <a:off x="4947300" y="4413625"/>
            <a:ext cx="41967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18"/>
              <a:buNone/>
            </a:pPr>
            <a:r>
              <a:rPr lang="en-US" sz="1020"/>
              <a:t>https://spinningup.openai.com/en/latest/algorithms/ppo.html</a:t>
            </a:r>
            <a:endParaRPr sz="102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18"/>
              <a:buNone/>
            </a:pPr>
            <a:r>
              <a:rPr lang="en-US" sz="1020"/>
              <a:t>https://arxiv.org/pdf/1912.06680</a:t>
            </a:r>
            <a:endParaRPr sz="1020"/>
          </a:p>
        </p:txBody>
      </p:sp>
      <p:sp>
        <p:nvSpPr>
          <p:cNvPr id="148" name="Google Shape;148;g2fce28dd4a1_0_65"/>
          <p:cNvSpPr txBox="1"/>
          <p:nvPr>
            <p:ph idx="1" type="body"/>
          </p:nvPr>
        </p:nvSpPr>
        <p:spPr>
          <a:xfrm>
            <a:off x="123125" y="759910"/>
            <a:ext cx="82173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9414"/>
              <a:buNone/>
            </a:pPr>
            <a:r>
              <a:rPr lang="en-US" sz="1584"/>
              <a:t>Proximal Policy Optimization (PPO) is a popular algorithm in reinforcement learning (RL), introduced by OpenAI. It strikes a balance between simplicity and performance, making it one of the most widely used methods for training RL agents.</a:t>
            </a:r>
            <a:endParaRPr sz="1584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635"/>
              <a:buNone/>
            </a:pPr>
            <a:r>
              <a:rPr b="1" lang="en-US" sz="1784"/>
              <a:t>Key Features:</a:t>
            </a:r>
            <a:endParaRPr b="1" sz="1784"/>
          </a:p>
          <a:p>
            <a:pPr indent="-31413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-US" sz="1584"/>
              <a:t>Clipped Objective Function</a:t>
            </a:r>
            <a:r>
              <a:rPr lang="en-US" sz="1584"/>
              <a:t>: PPO avoids making large updates to the policy by clipping the probability ratio between the new and old policies. This helps maintain stability during training.</a:t>
            </a:r>
            <a:endParaRPr sz="1584"/>
          </a:p>
          <a:p>
            <a:pPr indent="-31413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-US" sz="1584"/>
              <a:t>Trust Region Approximation</a:t>
            </a:r>
            <a:r>
              <a:rPr lang="en-US" sz="1584"/>
              <a:t>: Instead of computing the exact trust region, PPO uses simpler and more computationally efficient methods to constrain policy updates, ensuring gradual improvement.</a:t>
            </a:r>
            <a:endParaRPr sz="1584"/>
          </a:p>
          <a:p>
            <a:pPr indent="-31413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-US" sz="1584"/>
              <a:t>Ease of Implementation</a:t>
            </a:r>
            <a:r>
              <a:rPr lang="en-US" sz="1584"/>
              <a:t>: PPO is relatively easy to implement compared to other algorithms like Trust Region Policy Optimization (TRPO), while providing comparable or better performance.</a:t>
            </a:r>
            <a:endParaRPr sz="1584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635"/>
              <a:buNone/>
            </a:pPr>
            <a:r>
              <a:rPr b="1" lang="en-US" sz="1784"/>
              <a:t>Pros:</a:t>
            </a:r>
            <a:endParaRPr b="1" sz="1784"/>
          </a:p>
          <a:p>
            <a:pPr indent="-31413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584"/>
              <a:t>Stability and robustness in training.</a:t>
            </a:r>
            <a:endParaRPr sz="1584"/>
          </a:p>
          <a:p>
            <a:pPr indent="-31413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584"/>
              <a:t>Simple and computationally efficient.</a:t>
            </a:r>
            <a:endParaRPr sz="1584"/>
          </a:p>
          <a:p>
            <a:pPr indent="-31413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584"/>
              <a:t>Works well across various RL environments.</a:t>
            </a:r>
            <a:endParaRPr sz="1584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635"/>
              <a:buNone/>
            </a:pPr>
            <a:r>
              <a:rPr b="1" lang="en-US" sz="1784"/>
              <a:t>Cons:</a:t>
            </a:r>
            <a:endParaRPr b="1" sz="1784"/>
          </a:p>
          <a:p>
            <a:pPr indent="-31413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584"/>
              <a:t>May require fine-tuning of hyperparameters.</a:t>
            </a:r>
            <a:endParaRPr sz="1584"/>
          </a:p>
          <a:p>
            <a:pPr indent="-31413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584"/>
              <a:t>Although robust, it can sometimes be less sample-efficient than more complex algorithms.</a:t>
            </a:r>
            <a:endParaRPr sz="1584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9414"/>
              <a:buNone/>
            </a:pPr>
            <a:r>
              <a:rPr lang="en-US" sz="1584"/>
              <a:t>In summary, PPO is an accessible yet powerful tool in RL, offering a good balance between complexity and performance.</a:t>
            </a:r>
            <a:endParaRPr sz="1584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ce28dd4a1_0_96"/>
          <p:cNvSpPr txBox="1"/>
          <p:nvPr>
            <p:ph type="title"/>
          </p:nvPr>
        </p:nvSpPr>
        <p:spPr>
          <a:xfrm>
            <a:off x="-1" y="0"/>
            <a:ext cx="8674500" cy="6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</a:t>
            </a:r>
            <a:endParaRPr/>
          </a:p>
        </p:txBody>
      </p:sp>
      <p:sp>
        <p:nvSpPr>
          <p:cNvPr id="155" name="Google Shape;155;g2fce28dd4a1_0_96"/>
          <p:cNvSpPr txBox="1"/>
          <p:nvPr>
            <p:ph idx="1" type="body"/>
          </p:nvPr>
        </p:nvSpPr>
        <p:spPr>
          <a:xfrm>
            <a:off x="286200" y="791875"/>
            <a:ext cx="8217300" cy="357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V(s) - Value function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Q(s,a) - Action-Value function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The same as: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Q(s, a) = V(s) + A(s, a)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V(s) = Q(s, a) - A(s, a)</a:t>
            </a:r>
            <a:endParaRPr/>
          </a:p>
        </p:txBody>
      </p:sp>
      <p:pic>
        <p:nvPicPr>
          <p:cNvPr id="156" name="Google Shape;156;g2fce28dd4a1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5100"/>
            <a:ext cx="8839201" cy="166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over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</cp:coreProperties>
</file>