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0288d9fe3_0_1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0288d9fe3_0_1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c047fea72f8a08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c047fea72f8a08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0288da2d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0288da2d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0288d9fe3_0_2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0288d9fe3_0_2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Significant variations in energy use in buildings constructed in certain decades could give clues as to technologies or design principles that could contribute to better or worse energy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030da1a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030da1a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288da2d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0288da2d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0288d9fe3_0_1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0288d9fe3_0_1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0288d9fe3_0_1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0288d9fe3_0_1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030da1a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030da1a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0288da2d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0288da2d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break these up by decade because different eras of construction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0288da2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0288da2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0288da2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0288da2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0288da2d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0288da2d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0288d9f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0288d9f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660400" cy="187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Building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Benchmarks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1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DC20076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29</a:t>
            </a:r>
            <a:r>
              <a:rPr baseline="30000" lang="en"/>
              <a:t>th</a:t>
            </a:r>
            <a:r>
              <a:rPr lang="en"/>
              <a:t>,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UMD Data Challenge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799" y="321950"/>
            <a:ext cx="5726400" cy="4383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22"/>
          <p:cNvCxnSpPr/>
          <p:nvPr/>
        </p:nvCxnSpPr>
        <p:spPr>
          <a:xfrm flipH="1" rot="10800000">
            <a:off x="2486025" y="685725"/>
            <a:ext cx="2343300" cy="3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2"/>
          <p:cNvCxnSpPr/>
          <p:nvPr/>
        </p:nvCxnSpPr>
        <p:spPr>
          <a:xfrm flipH="1" rot="10800000">
            <a:off x="2486025" y="1757325"/>
            <a:ext cx="4038600" cy="24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76" y="705700"/>
            <a:ext cx="7201651" cy="43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3"/>
          <p:cNvSpPr txBox="1"/>
          <p:nvPr/>
        </p:nvSpPr>
        <p:spPr>
          <a:xfrm>
            <a:off x="1735525" y="241925"/>
            <a:ext cx="6069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Does 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Energy Efficiency Decrease With Newer Buildings?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1643100" y="984100"/>
            <a:ext cx="5857800" cy="10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Considerations</a:t>
            </a:r>
            <a:endParaRPr/>
          </a:p>
        </p:txBody>
      </p:sp>
      <p:sp>
        <p:nvSpPr>
          <p:cNvPr id="362" name="Google Shape;362;p24"/>
          <p:cNvSpPr txBox="1"/>
          <p:nvPr/>
        </p:nvSpPr>
        <p:spPr>
          <a:xfrm>
            <a:off x="1995450" y="2056293"/>
            <a:ext cx="51531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LEED Certifications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Does having a certification impact a building’s energy efficiency?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Changes in Construction over time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What design principles yield the best energy efficiency?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1388550" y="1534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Conclusions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1388550" y="15208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1388550" y="1903950"/>
            <a:ext cx="6366900" cy="11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34305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89" name="Google Shape;289;p15"/>
          <p:cNvSpPr txBox="1"/>
          <p:nvPr>
            <p:ph idx="2" type="body"/>
          </p:nvPr>
        </p:nvSpPr>
        <p:spPr>
          <a:xfrm>
            <a:off x="1303800" y="1425300"/>
            <a:ext cx="36000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GHG Emission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○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Tonnage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○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Intensity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Weather Normalized Site Energy Use Intensity (EUI) kBTU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Energy Star Score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Building Types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225" y="242375"/>
            <a:ext cx="6379549" cy="46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1303800" y="598575"/>
            <a:ext cx="2945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Percentages</a:t>
            </a:r>
            <a:endParaRPr/>
          </a:p>
        </p:txBody>
      </p:sp>
      <p:pic>
        <p:nvPicPr>
          <p:cNvPr id="300" name="Google Shape;300;p17"/>
          <p:cNvPicPr preferRelativeResize="0"/>
          <p:nvPr/>
        </p:nvPicPr>
        <p:blipFill rotWithShape="1">
          <a:blip r:embed="rId3">
            <a:alphaModFix/>
          </a:blip>
          <a:srcRect b="0" l="0" r="0" t="9140"/>
          <a:stretch/>
        </p:blipFill>
        <p:spPr>
          <a:xfrm>
            <a:off x="5052200" y="287300"/>
            <a:ext cx="3366875" cy="45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7"/>
          <p:cNvSpPr txBox="1"/>
          <p:nvPr/>
        </p:nvSpPr>
        <p:spPr>
          <a:xfrm>
            <a:off x="1236300" y="1914225"/>
            <a:ext cx="32706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 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Office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Multifamily Housing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Hotel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Residence Hall / Dormitory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Data Points - “stable”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17"/>
          <p:cNvPicPr preferRelativeResize="0"/>
          <p:nvPr/>
        </p:nvPicPr>
        <p:blipFill rotWithShape="1">
          <a:blip r:embed="rId4">
            <a:alphaModFix/>
          </a:blip>
          <a:srcRect b="0" l="13606" r="0" t="0"/>
          <a:stretch/>
        </p:blipFill>
        <p:spPr>
          <a:xfrm>
            <a:off x="8385750" y="478025"/>
            <a:ext cx="500950" cy="435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17"/>
          <p:cNvCxnSpPr/>
          <p:nvPr/>
        </p:nvCxnSpPr>
        <p:spPr>
          <a:xfrm flipH="1" rot="10800000">
            <a:off x="5207000" y="1385225"/>
            <a:ext cx="3657600" cy="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17"/>
          <p:cNvSpPr txBox="1"/>
          <p:nvPr/>
        </p:nvSpPr>
        <p:spPr>
          <a:xfrm>
            <a:off x="7617450" y="4777800"/>
            <a:ext cx="768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TOTAL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8265350" y="4758150"/>
            <a:ext cx="768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3800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8265450" y="227100"/>
            <a:ext cx="768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Count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687" y="338049"/>
            <a:ext cx="9163366" cy="446740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1772100" y="137475"/>
            <a:ext cx="60939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Weather Normalized Site EUI (by Year Built)</a:t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3195425" y="598575"/>
            <a:ext cx="3083400" cy="3968400"/>
          </a:xfrm>
          <a:prstGeom prst="rect">
            <a:avLst/>
          </a:prstGeom>
          <a:solidFill>
            <a:srgbClr val="D0E0E3">
              <a:alpha val="38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3006900" y="4805450"/>
            <a:ext cx="31302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Year Built by Decade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63" y="684850"/>
            <a:ext cx="8901274" cy="40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/>
        </p:nvSpPr>
        <p:spPr>
          <a:xfrm>
            <a:off x="1772100" y="137475"/>
            <a:ext cx="60939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Weather Normalized Source EUI (by Year Built)</a:t>
            </a:r>
            <a:endParaRPr b="1" sz="1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3195425" y="598575"/>
            <a:ext cx="3013200" cy="3930000"/>
          </a:xfrm>
          <a:prstGeom prst="rect">
            <a:avLst/>
          </a:prstGeom>
          <a:solidFill>
            <a:srgbClr val="D0E0E3">
              <a:alpha val="38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 txBox="1"/>
          <p:nvPr/>
        </p:nvSpPr>
        <p:spPr>
          <a:xfrm>
            <a:off x="3006900" y="4805450"/>
            <a:ext cx="31302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Year Built by Decade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275" y="294337"/>
            <a:ext cx="5983450" cy="48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0"/>
          <p:cNvSpPr/>
          <p:nvPr/>
        </p:nvSpPr>
        <p:spPr>
          <a:xfrm>
            <a:off x="3948700" y="370513"/>
            <a:ext cx="385500" cy="4625100"/>
          </a:xfrm>
          <a:prstGeom prst="rect">
            <a:avLst/>
          </a:prstGeom>
          <a:solidFill>
            <a:srgbClr val="6409F7">
              <a:alpha val="35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 txBox="1"/>
          <p:nvPr>
            <p:ph type="title"/>
          </p:nvPr>
        </p:nvSpPr>
        <p:spPr>
          <a:xfrm>
            <a:off x="4710225" y="0"/>
            <a:ext cx="44340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Normalized Electricity Use, GHG Emission Tonnage, Water Use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(by Year Built)</a:t>
            </a:r>
            <a:endParaRPr sz="1800"/>
          </a:p>
        </p:txBody>
      </p:sp>
      <p:sp>
        <p:nvSpPr>
          <p:cNvPr id="331" name="Google Shape;331;p20"/>
          <p:cNvSpPr txBox="1"/>
          <p:nvPr/>
        </p:nvSpPr>
        <p:spPr>
          <a:xfrm>
            <a:off x="209650" y="3829100"/>
            <a:ext cx="1370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Median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Water Use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209650" y="2152350"/>
            <a:ext cx="1370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Median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GHG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Emission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(Metric Tons)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209650" y="616300"/>
            <a:ext cx="1370700" cy="1077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Median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Electricity Use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(Grid kWh)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7374400" y="4789000"/>
            <a:ext cx="15801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Year Built by Decade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97" y="0"/>
            <a:ext cx="789080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1350" y="2887500"/>
            <a:ext cx="1745200" cy="225599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3" name="Google Shape;343;p21"/>
          <p:cNvSpPr txBox="1"/>
          <p:nvPr/>
        </p:nvSpPr>
        <p:spPr>
          <a:xfrm>
            <a:off x="1095625" y="224125"/>
            <a:ext cx="5457600" cy="542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Median GHG Emissions by Building Type in 1930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