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73" r:id="rId3"/>
    <p:sldId id="276" r:id="rId4"/>
    <p:sldId id="275" r:id="rId5"/>
    <p:sldId id="274" r:id="rId6"/>
    <p:sldId id="277" r:id="rId7"/>
    <p:sldId id="278" r:id="rId8"/>
    <p:sldId id="288" r:id="rId9"/>
    <p:sldId id="281" r:id="rId10"/>
    <p:sldId id="282" r:id="rId11"/>
    <p:sldId id="283" r:id="rId12"/>
    <p:sldId id="284" r:id="rId13"/>
    <p:sldId id="287" r:id="rId14"/>
    <p:sldId id="285" r:id="rId15"/>
    <p:sldId id="286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279" r:id="rId28"/>
    <p:sldId id="280" r:id="rId29"/>
    <p:sldId id="270" r:id="rId30"/>
    <p:sldId id="271" r:id="rId31"/>
  </p:sldIdLst>
  <p:sldSz cx="21855113" cy="12293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872">
          <p15:clr>
            <a:srgbClr val="A4A3A4"/>
          </p15:clr>
        </p15:guide>
        <p15:guide id="2" pos="6883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eR65iXZkTWghIeOHxbNGZhnw3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84615" autoAdjust="0"/>
  </p:normalViewPr>
  <p:slideViewPr>
    <p:cSldViewPr snapToGrid="0">
      <p:cViewPr varScale="1">
        <p:scale>
          <a:sx n="55" d="100"/>
          <a:sy n="55" d="100"/>
        </p:scale>
        <p:origin x="1308" y="90"/>
      </p:cViewPr>
      <p:guideLst>
        <p:guide orient="horz" pos="3872"/>
        <p:guide pos="6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Cauchy-Schwarz:</a:t>
            </a:r>
            <a:r>
              <a:rPr lang="tr-TR" baseline="0" dirty="0" smtClean="0"/>
              <a:t> </a:t>
            </a:r>
            <a:r>
              <a:rPr lang="tr-TR" dirty="0" smtClean="0"/>
              <a:t>İki vektör arasındaki iç çarpımın mutlak değeri, normlarının çarpmasından büyük olamaz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Üçgen: Bir vektör toplamının normu, ayrı ayrı normlarının toplamından büyük olamaz: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Young Eşitsizliği: İki pozitif sayının çarpımı, kareleriyle orantılı şekilde üstten sınırlanabilir</a:t>
            </a:r>
            <a:endParaRPr dirty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724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tr-TR" b="0" dirty="0" smtClean="0"/>
              <a:t>1 -</a:t>
            </a:r>
            <a:r>
              <a:rPr lang="tr-TR" b="0" baseline="0" dirty="0" smtClean="0"/>
              <a:t> </a:t>
            </a:r>
            <a:r>
              <a:rPr lang="tr-TR" b="0" dirty="0" smtClean="0"/>
              <a:t>x^TPAx</a:t>
            </a:r>
            <a:r>
              <a:rPr lang="tr-TR" b="0" baseline="0" dirty="0" smtClean="0"/>
              <a:t> skaler bir değerdir ve skaler bir değerin transpozu kendisine eşittir. Bundan dolayı...</a:t>
            </a:r>
            <a:endParaRPr lang="tr-TR" b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dirty="0" smtClean="0"/>
              <a:t>2 - x^TPx ifadesi, vektörün normunun karesiyle P'nin özdeğerleri arasında sınırlandırılabilir.</a:t>
            </a:r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4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252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32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dirty="0" smtClean="0"/>
              <a:t>Bu terimlerin her birinin üst sınırının bulunması gerekiyor.</a:t>
            </a:r>
            <a:endParaRPr b="0" dirty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110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dirty="0" smtClean="0"/>
              <a:t>X parantezi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dirty="0" smtClean="0"/>
              <a:t>Kapalı çevrim sistem</a:t>
            </a:r>
            <a:r>
              <a:rPr lang="tr-TR" b="0" baseline="0" dirty="0" smtClean="0"/>
              <a:t> matrisi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2’li terimi ayrı ayrı yazma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Pozitif matris özelliği 1</a:t>
            </a:r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8924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6. Terim 2. terimin negatifi bundan dolayı toplamları sıfır verir.</a:t>
            </a:r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4277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Cauchy schwarz eşitsizliğinden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Üçgen eşitsizliğinden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İlk terim için Young eşitsizliği</a:t>
            </a:r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814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İkinci terim için young eşitsizliği</a:t>
            </a:r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7284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Cauchy schwarz eşitsizliği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Pozitif tanımlı matrix özelliği 2</a:t>
            </a:r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05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596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Cauchy schwarz eşitsizliği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Young eşitsizliği</a:t>
            </a:r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2777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Norm(x^TP) = norm(Px) ve Cauchy schwarz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Cauchy schwarz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tr-TR" b="0" baseline="0" dirty="0" smtClean="0"/>
              <a:t>Pozitif tanımlı matrix özelliği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b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b="0" baseline="0" dirty="0" smtClean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52096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Young eşitsizliği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b="0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b="0" baseline="0" dirty="0" smtClean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446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0" baseline="0" dirty="0" smtClean="0"/>
              <a:t>Young eşitsizliği</a:t>
            </a:r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943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b="0" baseline="0" dirty="0" smtClean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2116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b="0" baseline="0" dirty="0" smtClean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437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b="0" baseline="0" dirty="0" smtClean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9296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54566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174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9699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640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065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217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Sistem zamanla belirli bir sınırın içine girer ve orada kalır.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Sistemi “dengeye gitmese bile” kontrolden çıkmayacak şekilde sınırlamak.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smtClean="0"/>
              <a:t>Bounded:</a:t>
            </a:r>
            <a:r>
              <a:rPr lang="tr-TR" dirty="0" smtClean="0"/>
              <a:t> Her zaman sınırlı kalır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smtClean="0"/>
              <a:t>Ultimate bounded:</a:t>
            </a:r>
            <a:r>
              <a:rPr lang="tr-TR" dirty="0" smtClean="0"/>
              <a:t> Başta sınırlı olmayabilir ama sonradan girer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Bozucu w ve kuantizasyon</a:t>
            </a:r>
            <a:r>
              <a:rPr lang="tr-TR" baseline="0" dirty="0" smtClean="0"/>
              <a:t> hatası e</a:t>
            </a:r>
            <a:endParaRPr lang="tr-T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0397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V pozitif tanımlı</a:t>
            </a:r>
            <a:endParaRPr dirty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488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P ve theta_star</a:t>
            </a:r>
            <a:r>
              <a:rPr lang="tr-TR" baseline="0" dirty="0" smtClean="0"/>
              <a:t> passification lemma’dan geliyor</a:t>
            </a:r>
            <a:endParaRPr dirty="0"/>
          </a:p>
        </p:txBody>
      </p:sp>
      <p:sp>
        <p:nvSpPr>
          <p:cNvPr id="209" name="Google Shape;2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517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1502539" y="3272602"/>
            <a:ext cx="18850035" cy="780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7027469" y="-2252328"/>
            <a:ext cx="7800176" cy="1885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12787191" y="3507395"/>
            <a:ext cx="10418258" cy="471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3225579" y="-1068519"/>
            <a:ext cx="10418258" cy="1386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2731889" y="2011940"/>
            <a:ext cx="16391335" cy="42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6"/>
              <a:buFont typeface="Calibri"/>
              <a:buNone/>
              <a:defRPr sz="1075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2731889" y="6456986"/>
            <a:ext cx="16391335" cy="2968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4302"/>
              <a:buNone/>
              <a:defRPr sz="4302"/>
            </a:lvl1pPr>
            <a:lvl2pPr lvl="1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None/>
              <a:defRPr sz="3584"/>
            </a:lvl2pPr>
            <a:lvl3pPr lvl="2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None/>
              <a:defRPr sz="3227"/>
            </a:lvl3pPr>
            <a:lvl4pPr lvl="3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4pPr>
            <a:lvl5pPr lvl="4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5pPr>
            <a:lvl6pPr lvl="5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6pPr>
            <a:lvl7pPr lvl="6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7pPr>
            <a:lvl8pPr lvl="7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8pPr>
            <a:lvl9pPr lvl="8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1491156" y="3064865"/>
            <a:ext cx="18850035" cy="5113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6"/>
              <a:buFont typeface="Calibri"/>
              <a:buNone/>
              <a:defRPr sz="1075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1491156" y="8227038"/>
            <a:ext cx="18850035" cy="268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rgbClr val="888888"/>
              </a:buClr>
              <a:buSzPts val="4302"/>
              <a:buNone/>
              <a:defRPr sz="4302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3585"/>
              <a:buNone/>
              <a:defRPr sz="3584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3227"/>
              <a:buNone/>
              <a:defRPr sz="3227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868"/>
              <a:buNone/>
              <a:defRPr sz="2868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1502539" y="3272602"/>
            <a:ext cx="9288423" cy="780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11064151" y="3272602"/>
            <a:ext cx="9288423" cy="780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1505386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1505387" y="3013640"/>
            <a:ext cx="9245736" cy="147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4302"/>
              <a:buNone/>
              <a:defRPr sz="4302" b="1"/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None/>
              <a:defRPr sz="3584" b="1"/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None/>
              <a:defRPr sz="3227" b="1"/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1505387" y="4490579"/>
            <a:ext cx="9245736" cy="660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11064151" y="3013640"/>
            <a:ext cx="9291270" cy="147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4302"/>
              <a:buNone/>
              <a:defRPr sz="4302" b="1"/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None/>
              <a:defRPr sz="3584" b="1"/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None/>
              <a:defRPr sz="3227" b="1"/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11064151" y="4490579"/>
            <a:ext cx="9291270" cy="6604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6"/>
              <a:buFont typeface="Calibri"/>
              <a:buNone/>
              <a:defRPr sz="573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9291270" y="1770052"/>
            <a:ext cx="11064151" cy="873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92836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5736"/>
              <a:buChar char="•"/>
              <a:defRPr sz="5736"/>
            </a:lvl1pPr>
            <a:lvl2pPr marL="914400" lvl="1" indent="-547306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5019"/>
              <a:buChar char="•"/>
              <a:defRPr sz="5019"/>
            </a:lvl2pPr>
            <a:lvl3pPr marL="1371600" lvl="2" indent="-50177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4302"/>
              <a:buChar char="•"/>
              <a:defRPr sz="4302"/>
            </a:lvl3pPr>
            <a:lvl4pPr marL="1828800" lvl="3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4pPr>
            <a:lvl5pPr marL="2286000" lvl="4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5pPr>
            <a:lvl6pPr marL="2743200" lvl="5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6pPr>
            <a:lvl7pPr marL="3200400" lvl="6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7pPr>
            <a:lvl8pPr marL="3657600" lvl="7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8pPr>
            <a:lvl9pPr marL="4114800" lvl="8" indent="-456247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Char char="•"/>
              <a:defRPr sz="3584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1505387" y="3688080"/>
            <a:ext cx="7048842" cy="68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510"/>
              <a:buNone/>
              <a:defRPr sz="2510"/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151"/>
              <a:buNone/>
              <a:defRPr sz="2151"/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505387" y="819573"/>
            <a:ext cx="7048842" cy="286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6"/>
              <a:buFont typeface="Calibri"/>
              <a:buNone/>
              <a:defRPr sz="573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9291270" y="1770052"/>
            <a:ext cx="11064151" cy="873642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505387" y="3688080"/>
            <a:ext cx="7048842" cy="68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2868"/>
              <a:buNone/>
              <a:defRPr sz="2868"/>
            </a:lvl1pPr>
            <a:lvl2pPr marL="914400" lvl="1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510"/>
              <a:buNone/>
              <a:defRPr sz="2510"/>
            </a:lvl2pPr>
            <a:lvl3pPr marL="1371600" lvl="2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151"/>
              <a:buNone/>
              <a:defRPr sz="2151"/>
            </a:lvl3pPr>
            <a:lvl4pPr marL="1828800" lvl="3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4pPr>
            <a:lvl5pPr marL="2286000" lvl="4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5pPr>
            <a:lvl6pPr marL="2743200" lvl="5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6pPr>
            <a:lvl7pPr marL="3200400" lvl="6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7pPr>
            <a:lvl8pPr marL="3657600" lvl="7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8pPr>
            <a:lvl9pPr marL="4114800" lvl="8" indent="-22860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793"/>
              <a:buNone/>
              <a:defRPr sz="1793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1502539" y="654521"/>
            <a:ext cx="18850035" cy="2376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7"/>
              <a:buFont typeface="Calibri"/>
              <a:buNone/>
              <a:defRPr sz="78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1502539" y="3272602"/>
            <a:ext cx="18850035" cy="780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47306" algn="l" rtl="0">
              <a:lnSpc>
                <a:spcPct val="90000"/>
              </a:lnSpc>
              <a:spcBef>
                <a:spcPts val="1793"/>
              </a:spcBef>
              <a:spcAft>
                <a:spcPts val="0"/>
              </a:spcAft>
              <a:buClr>
                <a:schemeClr val="dk1"/>
              </a:buClr>
              <a:buSzPts val="5019"/>
              <a:buFont typeface="Arial"/>
              <a:buChar char="•"/>
              <a:defRPr sz="50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01777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4302"/>
              <a:buFont typeface="Arial"/>
              <a:buChar char="•"/>
              <a:defRPr sz="43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56247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585"/>
              <a:buFont typeface="Arial"/>
              <a:buChar char="•"/>
              <a:defRPr sz="35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3514" algn="l" rtl="0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3227"/>
              <a:buFont typeface="Arial"/>
              <a:buChar char="•"/>
              <a:defRPr sz="322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1502539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7239506" y="11394347"/>
            <a:ext cx="7376101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15435174" y="11394347"/>
            <a:ext cx="4917400" cy="65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215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84206" y="128343"/>
            <a:ext cx="5836342" cy="355874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607427" y="3256558"/>
            <a:ext cx="18160999" cy="840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/>
            <a:r>
              <a:rPr lang="en-US" sz="45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5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Uyarlamalı</a:t>
            </a:r>
            <a:r>
              <a:rPr lang="en-US" sz="45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500" b="1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Kontrol</a:t>
            </a:r>
            <a:r>
              <a:rPr lang="en-US" sz="45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500" b="1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Sistemleri</a:t>
            </a:r>
            <a:r>
              <a:rPr lang="tr-TR" sz="4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45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KOM 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Koordinatör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45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Prof. Dr. </a:t>
            </a:r>
            <a:r>
              <a:rPr lang="tr-TR" sz="4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Yaprak Yalçın</a:t>
            </a:r>
            <a:endParaRPr sz="45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</a:t>
            </a:r>
            <a:r>
              <a:rPr lang="en-US" sz="4500" b="1" i="0" u="none" strike="noStrike" cap="none" dirty="0" err="1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</a:t>
            </a:r>
            <a:r>
              <a:rPr lang="tr-TR" sz="4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Sunumu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Adaptive Contol of Passifiable Linear Systems with Quantized Measurements and Bounded Disturbances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Oğuz Ziya Onat 				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Mustafa Arık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	Yunus Akdal</a:t>
            </a:r>
            <a:endParaRPr dirty="0" smtClean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i="0" u="none" strike="noStrike" cap="none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.202</a:t>
            </a:r>
            <a:r>
              <a:rPr lang="tr-TR" sz="45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97;p2"/>
              <p:cNvSpPr txBox="1"/>
              <p:nvPr/>
            </p:nvSpPr>
            <p:spPr>
              <a:xfrm>
                <a:off x="-1" y="1829843"/>
                <a:ext cx="21183600" cy="8299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Hazırlık</a:t>
                </a:r>
                <a:endParaRPr lang="tr-TR" sz="4000" dirty="0" smtClean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457200" lvl="1"/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Kolaylık için aşağıdaki tanımlamalar yapılmıştır:</a:t>
                </a:r>
                <a:endParaRPr lang="tr-TR" sz="4000" dirty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 </m:t>
                      </m:r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d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  </m:t>
                      </m:r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tr-TR" sz="4000" dirty="0" smtClean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457200" lvl="1"/>
                <a:endParaRPr lang="tr-TR" sz="4000" dirty="0" smtClean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457200" lvl="1"/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Analiz </a:t>
                </a:r>
                <a:r>
                  <a:rPr lang="tr-TR" sz="4000" dirty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için aşağıdaki ilişkiler kullanışlı </a:t>
                </a:r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olacaktır:</a:t>
                </a:r>
                <a:endParaRPr lang="tr-TR" sz="4000" dirty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457200" lvl="1"/>
                <a:r>
                  <a:rPr lang="en-US" sz="4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Cauchy-Schwarz </a:t>
                </a:r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Eşitsizliği: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40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tr-TR" sz="4000" kern="1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Üçgen Eşitsizliği:</a:t>
                </a:r>
              </a:p>
              <a:p>
                <a:pPr marL="4572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4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tr-TR" sz="4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tr-TR" sz="4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4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4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tr-TR" sz="4000" b="1" dirty="0" smtClean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457200" lvl="1"/>
                <a:endParaRPr lang="tr-TR" sz="4000" dirty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457200" lvl="1"/>
                <a:r>
                  <a:rPr lang="tr-TR" sz="4000" b="1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Young Eşitsizliği:</a:t>
                </a:r>
              </a:p>
              <a:p>
                <a:pPr marL="4572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𝑎𝑏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𝜎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m:oMathPara>
                </a14:m>
                <a:endParaRPr lang="tr-TR" sz="4000" dirty="0" smtClean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8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8299668"/>
              </a:xfrm>
              <a:prstGeom prst="rect">
                <a:avLst/>
              </a:prstGeom>
              <a:blipFill>
                <a:blip r:embed="rId5"/>
                <a:stretch>
                  <a:fillRect t="-13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87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97;p2"/>
              <p:cNvSpPr txBox="1"/>
              <p:nvPr/>
            </p:nvSpPr>
            <p:spPr>
              <a:xfrm>
                <a:off x="-1" y="1829843"/>
                <a:ext cx="21183600" cy="5016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Positif </a:t>
                </a:r>
                <a:r>
                  <a:rPr lang="tr-TR" sz="4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Tanımlı Matris </a:t>
                </a:r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Özelliği - 1</a:t>
                </a:r>
                <a:endParaRPr lang="tr-TR" sz="40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b="0" i="1" kern="10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4000" b="0" i="1" kern="10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sz="4000" b="0" i="1" kern="10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tr-TR" sz="4000" b="0" i="1" kern="10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tr-TR" sz="4000" b="0" i="1" kern="10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𝑃𝐴𝑥</m:t>
                              </m:r>
                            </m:e>
                          </m:d>
                        </m:e>
                        <m:sup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tr-TR" sz="40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  <m:sup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tr-TR" sz="40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tr-TR" sz="40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𝑃𝑥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⇒</m:t>
                      </m:r>
                      <m:sSup>
                        <m:sSupPr>
                          <m:ctrlP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tr-TR" sz="40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𝑃𝐴𝑥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tr-TR" sz="4000" b="0" i="1" kern="10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tr-TR" sz="40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𝑃𝑥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≻0</m:t>
                      </m:r>
                    </m:oMath>
                  </m:oMathPara>
                </a14:m>
                <a:endParaRPr lang="tr-TR" sz="4000" kern="1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/>
                <a:endParaRPr lang="tr-TR" sz="4000" b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Positif </a:t>
                </a:r>
                <a:r>
                  <a:rPr lang="tr-TR" sz="4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Tanımlı Matris Özelliği - 2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𝑃𝑥</m:t>
                      </m:r>
                      <m:r>
                        <a:rPr lang="tr-TR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4000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tr-TR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≻0</m:t>
                      </m:r>
                    </m:oMath>
                  </m:oMathPara>
                </a14:m>
                <a:endParaRPr lang="tr-TR" sz="4000" kern="100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4000" kern="100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5016718"/>
              </a:xfrm>
              <a:prstGeom prst="rect">
                <a:avLst/>
              </a:prstGeom>
              <a:blipFill>
                <a:blip r:embed="rId5"/>
                <a:stretch>
                  <a:fillRect t="-21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05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97;p2"/>
              <p:cNvSpPr txBox="1"/>
              <p:nvPr/>
            </p:nvSpPr>
            <p:spPr>
              <a:xfrm>
                <a:off x="-1" y="1829843"/>
                <a:ext cx="21183600" cy="71115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Sistem Tanımı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acc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𝐴𝑥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𝐵𝑢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𝐶𝑥</m:t>
                      </m:r>
                    </m:oMath>
                    <m:oMath xmlns:m="http://schemas.openxmlformats.org/officeDocument/2006/math"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r>
                  <a:rPr lang="tr-TR" sz="40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/>
                </a:r>
                <a:br>
                  <a:rPr lang="tr-TR" sz="40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endParaRPr lang="tr-TR" sz="4000" i="1" kern="1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4000" i="1" kern="100" dirty="0" smtClean="0"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acc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𝑃𝑥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40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4000" kern="1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/>
                <a:endParaRPr lang="tr-TR" sz="4000" b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7111586"/>
              </a:xfrm>
              <a:prstGeom prst="rect">
                <a:avLst/>
              </a:prstGeom>
              <a:blipFill>
                <a:blip r:embed="rId5"/>
                <a:stretch>
                  <a:fillRect t="-15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567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97;p2"/>
              <p:cNvSpPr txBox="1"/>
              <p:nvPr/>
            </p:nvSpPr>
            <p:spPr>
              <a:xfrm>
                <a:off x="-1" y="1829843"/>
                <a:ext cx="21183600" cy="76841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Hatırlatma</a:t>
                </a:r>
              </a:p>
              <a:p>
                <a:pPr marL="457200" lvl="1"/>
                <a:r>
                  <a:rPr lang="tr-TR" sz="4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Passifikasyon Lemması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𝑃𝐵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</m:t>
                      </m:r>
                    </m:oMath>
                  </m:oMathPara>
                </a14:m>
                <a:endParaRPr lang="tr-TR" sz="4000" dirty="0" smtClean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4000" dirty="0" smtClean="0">
                    <a:effectLst/>
                    <a:latin typeface="Cambria Math" panose="02040503050406030204" pitchFamily="18" charset="0"/>
                  </a:rPr>
                  <a:t>    Quantizer Tanımı</a:t>
                </a:r>
                <a:r>
                  <a:rPr lang="tr-TR" sz="4000" dirty="0">
                    <a:effectLst/>
                    <a:latin typeface="Cambria Math" panose="02040503050406030204" pitchFamily="18" charset="0"/>
                  </a:rPr>
                  <a:t/>
                </a:r>
                <a:br>
                  <a:rPr lang="tr-TR" sz="4000" dirty="0">
                    <a:effectLst/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𝑒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&lt;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𝑀</m:t>
                      </m:r>
                    </m:oMath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&lt;</m:t>
                      </m:r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tr-TR" sz="4000" kern="1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/>
                <a:endParaRPr lang="tr-TR" sz="4000" b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7684114"/>
              </a:xfrm>
              <a:prstGeom prst="rect">
                <a:avLst/>
              </a:prstGeom>
              <a:blipFill>
                <a:blip r:embed="rId5"/>
                <a:stretch>
                  <a:fillRect t="-14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32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97;p2"/>
              <p:cNvSpPr txBox="1"/>
              <p:nvPr/>
            </p:nvSpPr>
            <p:spPr>
              <a:xfrm>
                <a:off x="-1" y="1829843"/>
                <a:ext cx="21183600" cy="8226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Lyapunov Fonksiyonu Türevi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=+ 2</m:t>
                      </m:r>
                      <m:sSup>
                        <m:s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𝐴𝑥</m:t>
                          </m:r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  <m:sSubSup>
                            <m:sSubSupPr>
                              <m:ctrlPr>
                                <a:rPr lang="tr-TR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𝐶𝑥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sSup>
                        <m:s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</m:t>
                      </m:r>
                      <m:sSup>
                        <m:s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=− 2</m:t>
                      </m:r>
                      <m:sSup>
                        <m:s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</m:t>
                      </m:r>
                      <m:sSup>
                        <m:s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=− 2</m:t>
                      </m:r>
                      <m:sSup>
                        <m:s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=+ 2</m:t>
                      </m:r>
                      <m:sSup>
                        <m:s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𝑃𝑤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+ 2</m:t>
                      </m:r>
                      <m:sSup>
                        <m:s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4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𝑔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− 2</m:t>
                      </m:r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4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tr-TR" sz="4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8226122"/>
              </a:xfrm>
              <a:prstGeom prst="rect">
                <a:avLst/>
              </a:prstGeom>
              <a:blipFill>
                <a:blip r:embed="rId5"/>
                <a:stretch>
                  <a:fillRect t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08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97;p2"/>
              <p:cNvSpPr txBox="1"/>
              <p:nvPr/>
            </p:nvSpPr>
            <p:spPr>
              <a:xfrm>
                <a:off x="-1" y="1829843"/>
                <a:ext cx="21183600" cy="83653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Lyapunov Fonksiyonu Türevi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tr-TR" sz="4000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r>
                          <a:rPr lang="en-US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tr-TR" sz="4000" b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0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40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𝟐</m:t>
                      </m:r>
                      <m:sSup>
                        <m:sSupPr>
                          <m:ctrlPr>
                            <a:rPr lang="tr-TR" sz="4000" b="1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b="1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4000" b="1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b="1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𝑨𝒙</m:t>
                          </m:r>
                          <m:r>
                            <a:rPr lang="en-US" sz="4000" b="1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𝑩</m:t>
                          </m:r>
                          <m:sSubSup>
                            <m:sSubSupPr>
                              <m:ctrlPr>
                                <a:rPr lang="tr-TR" sz="4000" b="1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000" b="1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4000" b="1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4000" b="1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𝑪𝒙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40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  <m:sSubSup>
                            <m:sSubSupPr>
                              <m:ctrlPr>
                                <a:rPr lang="tr-TR" sz="40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4000" b="1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40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𝑃</m:t>
                      </m:r>
                      <m:acc>
                        <m:accPr>
                          <m:chr m:val="̅"/>
                          <m:ctrlPr>
                            <a:rPr lang="tr-TR" sz="40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40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𝑨</m:t>
                          </m:r>
                        </m:e>
                      </m:acc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b="1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acc>
                        <m:accPr>
                          <m:chr m:val="̅"/>
                          <m:ctrlPr>
                            <a:rPr lang="tr-TR" sz="40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40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𝑨</m:t>
                          </m:r>
                        </m:e>
                      </m:acc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b="1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acc>
                        <m:accPr>
                          <m:chr m:val="̅"/>
                          <m:ctrlPr>
                            <a:rPr lang="tr-TR" sz="40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40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𝑨</m:t>
                          </m:r>
                        </m:e>
                      </m:acc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𝑃</m:t>
                      </m:r>
                      <m:acc>
                        <m:accPr>
                          <m:chr m:val="̅"/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tr-TR" sz="40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tr-TR" sz="4000" b="1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</m:acc>
                        </m:e>
                        <m:sup>
                          <m:r>
                            <a:rPr lang="en-US" sz="40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tr-TR" sz="4000" b="1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b="1" i="1" kern="1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𝑷</m:t>
                          </m:r>
                          <m:acc>
                            <m:accPr>
                              <m:chr m:val="̅"/>
                              <m:ctrlPr>
                                <a:rPr lang="tr-TR" sz="4000" b="1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4000" b="1" i="1" kern="10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𝑨</m:t>
                              </m:r>
                            </m:e>
                          </m:acc>
                          <m:r>
                            <a:rPr lang="tr-TR" sz="4000" b="1" i="1" kern="1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4000" b="1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tr-TR" sz="4000" b="1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1" i="1" kern="100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000" b="1" i="1" kern="10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4000" b="1" i="1" kern="1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𝑷</m:t>
                          </m:r>
                        </m:e>
                      </m:d>
                      <m:r>
                        <a:rPr lang="en-US" sz="4000" b="1" i="1" kern="1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𝒙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𝝐</m:t>
                          </m:r>
                          <m:r>
                            <a:rPr lang="en-US" sz="4000" b="1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𝑷</m:t>
                          </m:r>
                        </m:e>
                      </m:d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𝑥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40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4000" b="1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4000" b="1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𝝐</m:t>
                      </m:r>
                      <m:sSup>
                        <m:sSupPr>
                          <m:ctrlPr>
                            <a:rPr lang="tr-TR" sz="4000" b="1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b="1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 kern="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𝑷𝒙</m:t>
                      </m:r>
                    </m:oMath>
                  </m:oMathPara>
                </a14:m>
                <a:endParaRPr lang="tr-TR" sz="4000" b="1" kern="1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8365391"/>
              </a:xfrm>
              <a:prstGeom prst="rect">
                <a:avLst/>
              </a:prstGeom>
              <a:blipFill>
                <a:blip r:embed="rId5"/>
                <a:stretch>
                  <a:fillRect t="-1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26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97;p2"/>
              <p:cNvSpPr txBox="1"/>
              <p:nvPr/>
            </p:nvSpPr>
            <p:spPr>
              <a:xfrm>
                <a:off x="-1" y="1829843"/>
                <a:ext cx="21183600" cy="5665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Lyapunov Fonksiyonu Türevi</a:t>
                </a:r>
                <a:r>
                  <a:rPr lang="tr-TR" sz="4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r>
                          <a:rPr lang="en-US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tr-TR" sz="4000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tr-TR" sz="4000" b="1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&amp;  </m:t>
                    </m:r>
                    <m:sSub>
                      <m:sSubPr>
                        <m:ctrlPr>
                          <a:rPr lang="tr-TR" sz="4000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tr-TR" sz="4000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tr-TR" sz="4000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𝟔</m:t>
                        </m:r>
                      </m:sub>
                    </m:sSub>
                  </m:oMath>
                </a14:m>
                <a:endParaRPr lang="tr-TR" sz="4000" b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000" b="1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sz="40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=+ </m:t>
                      </m:r>
                      <m:r>
                        <a:rPr lang="en-US" sz="40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𝟐</m:t>
                      </m:r>
                      <m:sSup>
                        <m:sSupPr>
                          <m:ctrlPr>
                            <a:rPr lang="tr-TR" sz="40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𝒒</m:t>
                          </m:r>
                        </m:e>
                        <m:sup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tr-TR" sz="40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40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𝒈</m:t>
                      </m:r>
                      <m:sSup>
                        <m:sSupPr>
                          <m:ctrlPr>
                            <a:rPr lang="tr-TR" sz="40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b="1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1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𝒒</m:t>
                      </m:r>
                      <m:d>
                        <m:dPr>
                          <m:ctrlPr>
                            <a:rPr lang="tr-TR" sz="40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𝟔</m:t>
                          </m:r>
                        </m:sub>
                      </m:sSub>
                      <m:r>
                        <a:rPr lang="en-US" sz="40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=+ </m:t>
                      </m:r>
                      <m:r>
                        <a:rPr lang="en-US" sz="40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sSup>
                        <m:sSupPr>
                          <m:ctrlPr>
                            <a:rPr lang="tr-TR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0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  <m:r>
                                <a:rPr lang="en-US" sz="40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4000" b="1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𝒒</m:t>
                      </m:r>
                      <m:d>
                        <m:dPr>
                          <m:ctrlPr>
                            <a:rPr lang="tr-TR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sSup>
                        <m:sSupPr>
                          <m:ctrlPr>
                            <a:rPr lang="tr-TR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𝒒</m:t>
                          </m:r>
                        </m:e>
                        <m:sup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tr-TR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40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𝒈</m:t>
                      </m:r>
                      <m:r>
                        <a:rPr lang="en-US" sz="4000" b="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−</m:t>
                      </m:r>
                      <m:r>
                        <a:rPr lang="en-US" sz="4000" b="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sSup>
                        <m:s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b="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b="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4000" b="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</m:t>
                      </m:r>
                      <m:sSup>
                        <m:sSup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b="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b="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4000" b="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b="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tr-TR" sz="40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b="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tr-TR" sz="40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=−</m:t>
                      </m:r>
                      <m:sSub>
                        <m:sSubPr>
                          <m:ctrlPr>
                            <a:rPr lang="tr-TR" sz="40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tr-TR" sz="40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tr-TR" sz="40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4000" b="0" i="1" kern="100" dirty="0" smtClean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40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4000" kern="100" dirty="0" smtClean="0"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  O zaman</a:t>
                </a:r>
                <a:r>
                  <a:rPr lang="tr-TR" sz="4000" b="0" i="1" kern="100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/>
                </a:r>
                <a:br>
                  <a:rPr lang="tr-TR" sz="4000" b="0" i="1" kern="100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0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tr-TR" sz="40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tr-TR" sz="40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  <m:r>
                        <a:rPr lang="tr-TR" sz="40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tr-TR" sz="40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tr-TR" sz="40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tr-TR" sz="4000" b="1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𝟔</m:t>
                          </m:r>
                        </m:sub>
                      </m:sSub>
                      <m:r>
                        <a:rPr lang="tr-TR" sz="40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tr-TR" sz="4000" b="1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𝟎</m:t>
                      </m:r>
                    </m:oMath>
                  </m:oMathPara>
                </a14:m>
                <a:endParaRPr lang="tr-TR" sz="4000" b="1" kern="1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40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tr-TR" sz="4000" kern="1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</a:t>
                </a:r>
                <a:endParaRPr lang="tr-TR" sz="4000" kern="1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5665228"/>
              </a:xfrm>
              <a:prstGeom prst="rect">
                <a:avLst/>
              </a:prstGeom>
              <a:blipFill>
                <a:blip r:embed="rId5"/>
                <a:stretch>
                  <a:fillRect t="-19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461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97;p2"/>
              <p:cNvSpPr txBox="1"/>
              <p:nvPr/>
            </p:nvSpPr>
            <p:spPr>
              <a:xfrm>
                <a:off x="-1" y="1829843"/>
                <a:ext cx="21183600" cy="85585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Lyapunov Fonksiyonu Türevi</a:t>
                </a:r>
                <a:r>
                  <a:rPr lang="tr-TR" sz="4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r>
                          <a:rPr lang="en-US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tr-TR" sz="4000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tr-TR" sz="4000" b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  <m:r>
                        <a:rPr lang="tr-TR" sz="40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=   </m:t>
                      </m:r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 </m:t>
                      </m:r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𝟐</m:t>
                      </m:r>
                      <m:sSup>
                        <m:s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𝒆</m:t>
                          </m:r>
                        </m:e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𝒈</m:t>
                      </m:r>
                      <m:sSup>
                        <m:s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b="1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b="1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𝒒</m:t>
                      </m:r>
                      <m:d>
                        <m:d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tr-TR" sz="4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𝒈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tr-TR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40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𝑡h𝑒𝑛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tr-TR" sz="4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𝜟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𝒒</m:t>
                          </m:r>
                          <m:d>
                            <m:dPr>
                              <m:ctrlPr>
                                <a:rPr lang="tr-TR" sz="4000" b="1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2 </m:t>
                      </m:r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tr-TR" sz="4000" b="0" i="0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2 </m:t>
                      </m:r>
                      <m:sSubSup>
                        <m:sSubSupPr>
                          <m:ctrlPr>
                            <a:rPr lang="tr-TR" sz="40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𝜟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tr-TR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tr-T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𝜟</m:t>
                          </m:r>
                        </m:e>
                        <m:sub>
                          <m: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</m:sSub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</m:d>
                      <m:r>
                        <a:rPr lang="en-US" sz="4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</m:d>
                      <m:r>
                        <a:rPr lang="tr-TR" sz="4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tr-TR" sz="4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2 </m:t>
                      </m:r>
                      <m:sSubSup>
                        <m:sSubSupPr>
                          <m:ctrlPr>
                            <a:rPr lang="tr-T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𝛥</m:t>
                          </m:r>
                        </m:e>
                        <m:sub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  <m:sup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4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z="4000" kern="100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select</m:t>
                      </m:r>
                      <m:r>
                        <a:rPr lang="tr-TR" sz="4000" b="0" i="1" kern="10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</m:t>
                      </m:r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   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&gt;0     </m:t>
                      </m:r>
                    </m:oMath>
                  </m:oMathPara>
                </a14:m>
                <a:endParaRPr lang="tr-TR" sz="4000" b="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𝜎</m:t>
                      </m:r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4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e>
                          </m:d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4000" kern="1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8558521"/>
              </a:xfrm>
              <a:prstGeom prst="rect">
                <a:avLst/>
              </a:prstGeom>
              <a:blipFill>
                <a:blip r:embed="rId5"/>
                <a:stretch>
                  <a:fillRect t="-12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775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97;p2"/>
              <p:cNvSpPr txBox="1"/>
              <p:nvPr/>
            </p:nvSpPr>
            <p:spPr>
              <a:xfrm>
                <a:off x="-1" y="1829843"/>
                <a:ext cx="21183600" cy="5457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Lyapunov Fonksiyonu Türevi</a:t>
                </a:r>
                <a:r>
                  <a:rPr lang="tr-TR" sz="4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r>
                          <a:rPr lang="en-US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tr-TR" sz="4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/>
                </a:r>
                <a:br>
                  <a:rPr lang="tr-TR" sz="4000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2 </m:t>
                      </m:r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tr-TR" sz="4000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tr-TR" sz="4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sz="4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b="1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𝜟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40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z="4000" kern="100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select</m:t>
                      </m:r>
                      <m:r>
                        <a:rPr lang="tr-TR" sz="4000" b="0" i="1" kern="10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</m:d>
                      <m:r>
                        <a:rPr lang="tr-TR" sz="40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</m:t>
                      </m:r>
                      <m:sSubSup>
                        <m:sSubSup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𝜂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m:oMathPara>
                </a14:m>
                <a:endParaRPr lang="tr-TR" sz="4000" i="1" dirty="0" smtClean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</m:t>
                      </m:r>
                      <m:sSubSup>
                        <m:sSubSupPr>
                          <m:ctrlPr>
                            <a:rPr lang="tr-TR" sz="4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  <m:sup>
                          <m:r>
                            <a:rPr lang="tr-TR" sz="4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tr-TR" sz="4000" kern="1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4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</a:t>
                </a:r>
                <a:r>
                  <a:rPr lang="en-US" sz="4000" dirty="0" err="1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Elde</a:t>
                </a:r>
                <a:r>
                  <a:rPr lang="en-US" sz="4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edilenleri</a:t>
                </a:r>
                <a:r>
                  <a:rPr lang="en-US" sz="4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birleştirince</a:t>
                </a:r>
                <a:r>
                  <a:rPr lang="en-US" sz="4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/>
                </a:r>
                <a:br>
                  <a:rPr lang="en-US" sz="4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≤</m:t>
                      </m:r>
                      <m:d>
                        <m:d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tr-TR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4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𝚫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r>
                        <a:rPr lang="en-US" sz="4000" b="1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b="1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000" b="1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sz="4000" b="1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𝚫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tr-TR" sz="4000" kern="1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5457287"/>
              </a:xfrm>
              <a:prstGeom prst="rect">
                <a:avLst/>
              </a:prstGeom>
              <a:blipFill>
                <a:blip r:embed="rId5"/>
                <a:stretch>
                  <a:fillRect t="-20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290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97;p2"/>
              <p:cNvSpPr txBox="1"/>
              <p:nvPr/>
            </p:nvSpPr>
            <p:spPr>
              <a:xfrm>
                <a:off x="-1" y="1829843"/>
                <a:ext cx="21183600" cy="77036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Lyapunov Fonksiyonu Türevi</a:t>
                </a:r>
                <a:r>
                  <a:rPr lang="tr-TR" sz="4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r>
                          <a:rPr lang="en-US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4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/>
                </a:r>
                <a:br>
                  <a:rPr lang="en-US" sz="4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≤</m:t>
                      </m:r>
                      <m:d>
                        <m:dPr>
                          <m:ctrlPr>
                            <a:rPr lang="tr-TR" sz="4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tr-TR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4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4000" b="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4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40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𝛥</m:t>
                          </m:r>
                        </m:e>
                        <m:sub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  <m:sup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40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tr-TR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r>
                        <a:rPr lang="en-US" sz="4000" b="1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sz="4000" b="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𝛥</m:t>
                          </m:r>
                        </m:e>
                        <m:sub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  <m:sup>
                          <m:r>
                            <a:rPr lang="en-US" sz="4000" b="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tr-TR" sz="4000" dirty="0" smtClean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4000" kern="1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tr-TR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40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terimi de sınırlandırılabilir, şöyle ki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tr-TR" sz="4000" kern="1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  <m:sSup>
                      <m:sSupPr>
                        <m:ctrlPr>
                          <a:rPr lang="tr-TR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tr-TR" sz="4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≤</m:t>
                    </m:r>
                    <m:sSup>
                      <m:sSupPr>
                        <m:ctrlPr>
                          <a:rPr lang="tr-TR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𝑃𝑥</m:t>
                    </m:r>
                  </m:oMath>
                </a14:m>
                <a:r>
                  <a:rPr lang="tr-TR" sz="40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olduğundan</a:t>
                </a: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sSubSup>
                        <m:sSubSup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  </m:t>
                      </m:r>
                      <m:sSubSup>
                        <m:sSubSup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𝑃𝑥</m:t>
                      </m:r>
                    </m:oMath>
                  </m:oMathPara>
                </a14:m>
                <a:endParaRPr lang="tr-TR" sz="40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4000" dirty="0" smtClean="0">
                    <a:ea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40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tr-TR" sz="4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teriminin üst sınırı aşağıdaki gibi olur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≤</m:t>
                      </m:r>
                      <m:d>
                        <m:d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tr-TR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4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𝚫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r>
                        <a:rPr lang="en-US" sz="4000" b="1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𝚲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𝑪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  <m:r>
                        <a:rPr lang="en-US" sz="4000" b="1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tr-TR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𝑷𝒙</m:t>
                      </m:r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b="1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000" b="1" i="1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sz="4000" b="1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𝚫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tr-TR" sz="400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7703607"/>
              </a:xfrm>
              <a:prstGeom prst="rect">
                <a:avLst/>
              </a:prstGeom>
              <a:blipFill>
                <a:blip r:embed="rId5"/>
                <a:stretch>
                  <a:fillRect t="-14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22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97;p2"/>
          <p:cNvSpPr txBox="1"/>
          <p:nvPr/>
        </p:nvSpPr>
        <p:spPr>
          <a:xfrm>
            <a:off x="0" y="1829843"/>
            <a:ext cx="21183600" cy="8710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Giriş</a:t>
            </a:r>
            <a:endParaRPr lang="en-US" sz="4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 Tanımı</a:t>
            </a:r>
            <a:b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   Pasifikasyon Lemması</a:t>
            </a:r>
            <a:b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   Quantizer Modeli</a:t>
            </a: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Nihai Sınırlılık</a:t>
            </a:r>
            <a:endParaRPr lang="en-US" sz="4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Switching </a:t>
            </a: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Kontrol</a:t>
            </a:r>
            <a:endParaRPr lang="en-US" sz="4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İmplementasyon</a:t>
            </a:r>
            <a:endParaRPr lang="en-US" sz="4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0150" lvl="1" indent="-742950">
              <a:lnSpc>
                <a:spcPct val="150000"/>
              </a:lnSpc>
              <a:buFont typeface="+mj-lt"/>
              <a:buAutoNum type="arabicPeriod"/>
            </a:pPr>
            <a:r>
              <a:rPr lang="tr-TR" sz="4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Sonuçlar</a:t>
            </a:r>
            <a:endParaRPr lang="en-US" sz="40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 smtClean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İçerik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13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97;p2"/>
              <p:cNvSpPr txBox="1"/>
              <p:nvPr/>
            </p:nvSpPr>
            <p:spPr>
              <a:xfrm>
                <a:off x="-1" y="1829843"/>
                <a:ext cx="21183600" cy="93773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Lyapunov Fonksiyonu Türevi</a:t>
                </a:r>
                <a:r>
                  <a:rPr lang="tr-TR" sz="4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r>
                          <a:rPr lang="en-US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tr-TR" sz="4000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𝟒</m:t>
                        </m:r>
                      </m:sub>
                    </m:sSub>
                  </m:oMath>
                </a14:m>
                <a:endParaRPr lang="tr-TR" sz="4000" b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tr-TR" sz="40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  <m:r>
                        <a:rPr lang="tr-TR" sz="40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=    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 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𝟐</m:t>
                      </m:r>
                      <m:sSup>
                        <m:s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𝒚</m:t>
                          </m:r>
                        </m:e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𝒈</m:t>
                      </m:r>
                      <m:sSubSup>
                        <m:sSub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b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𝒆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tr-TR" sz="4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2 </m:t>
                      </m:r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</m:d>
                      <m:r>
                        <a:rPr lang="en-US" sz="4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sz="4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e>
                      </m:d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sz="4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tr-TR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4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4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𝒈</m:t>
                          </m:r>
                        </m:e>
                      </m:d>
                      <m:r>
                        <a:rPr lang="en-US" sz="40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40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sz="40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tr-TR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tr-TR" sz="4000" b="1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tr-TR" sz="4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𝒆</m:t>
                          </m:r>
                        </m:sub>
                      </m:sSub>
                    </m:oMath>
                  </m:oMathPara>
                </a14:m>
                <a:endParaRPr lang="tr-TR" sz="4000" b="1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z="4000" kern="1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select</m:t>
                      </m:r>
                      <m:r>
                        <a:rPr lang="tr-TR" sz="4000" i="1" kern="100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</m:t>
                      </m:r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𝑔</m:t>
                          </m:r>
                        </m:e>
                      </m:d>
                      <m:r>
                        <a:rPr lang="tr-TR" sz="40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</m:sSub>
                      <m:r>
                        <a:rPr lang="tr-TR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   </m:t>
                      </m:r>
                      <m:r>
                        <a:rPr lang="tr-TR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𝜎</m:t>
                      </m:r>
                      <m:r>
                        <a:rPr lang="tr-TR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&gt;0     </m:t>
                      </m:r>
                    </m:oMath>
                  </m:oMathPara>
                </a14:m>
                <a:endParaRPr lang="tr-TR" sz="4000" i="1" dirty="0"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≤ </m:t>
                      </m:r>
                      <m:sSup>
                        <m:sSupPr>
                          <m:ctrlPr>
                            <a:rPr lang="tr-TR" sz="4000" b="1" i="1" kern="100" smtClean="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b="1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</m:e>
                        <m:sup>
                          <m:r>
                            <a:rPr lang="en-US" sz="4000" b="1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tr-TR" sz="4000" b="1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b="1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sz="4000" b="1" i="1" kern="1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1" i="1" kern="1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4000" b="1" i="1" kern="1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sz="4000" b="1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𝒈</m:t>
                              </m:r>
                            </m:e>
                          </m:d>
                        </m:e>
                        <m:sup>
                          <m:r>
                            <a:rPr lang="en-US" sz="4000" b="1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4000" b="1" i="1" kern="1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4000" b="1" i="1" kern="1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𝝈</m:t>
                      </m:r>
                      <m:sSup>
                        <m:sSupPr>
                          <m:ctrlPr>
                            <a:rPr lang="tr-TR" sz="4000" b="1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b="1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b="1" i="1" kern="1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kern="1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 kern="1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b="1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sSubSup>
                        <m:sSubSupPr>
                          <m:ctrlPr>
                            <a:rPr lang="tr-TR" sz="4000" b="1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4000" b="1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𝜟</m:t>
                          </m:r>
                        </m:e>
                        <m:sub>
                          <m:r>
                            <a:rPr lang="en-US" sz="4000" b="1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  <m:sup>
                          <m:r>
                            <a:rPr lang="en-US" sz="4000" b="1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tr-TR" sz="4000" b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4000" kern="100" dirty="0" smtClean="0">
                    <a:ea typeface="Times New Roman" panose="02020603050405020304" pitchFamily="18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4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4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sz="40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sz="40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4000" kern="1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terimini açarsak</a:t>
                </a: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tr-TR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tr-TR" sz="4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4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tr-TR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𝑔</m:t>
                    </m:r>
                    <m:sSup>
                      <m:sSupPr>
                        <m:ctrlPr>
                          <a:rPr lang="tr-TR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tr-TR" sz="4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tr-TR" sz="4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tr-TR" sz="4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tr-TR" sz="4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tr-TR" sz="4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tr-TR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tr-TR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tr-TR" sz="4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≤</m:t>
                    </m:r>
                    <m:sSubSup>
                      <m:sSubSupPr>
                        <m:ctrlPr>
                          <a:rPr lang="tr-TR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sz="4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sSubSup>
                      <m:sSubSupPr>
                        <m:ctrlPr>
                          <a:rPr lang="tr-TR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tr-TR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𝑃𝑥</m:t>
                    </m:r>
                  </m:oMath>
                </a14:m>
                <a:r>
                  <a:rPr lang="tr-TR" sz="4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,    o zaman</a:t>
                </a: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≤ 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𝝈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𝚲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𝑪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  <m:sub>
                          <m:r>
                            <a:rPr lang="tr-TR" sz="4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𝑷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bSup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𝑷𝒙</m:t>
                      </m:r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4000" b="1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𝝈</m:t>
                      </m:r>
                      <m:r>
                        <a:rPr lang="en-US" sz="4000" b="1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4000" b="1" i="1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𝚫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tr-TR" sz="4000" dirty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9377399"/>
              </a:xfrm>
              <a:prstGeom prst="rect">
                <a:avLst/>
              </a:prstGeom>
              <a:blipFill>
                <a:blip r:embed="rId5"/>
                <a:stretch>
                  <a:fillRect t="-11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00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97;p2"/>
              <p:cNvSpPr txBox="1"/>
              <p:nvPr/>
            </p:nvSpPr>
            <p:spPr>
              <a:xfrm>
                <a:off x="-1" y="1829843"/>
                <a:ext cx="21183600" cy="9075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Lyapunov Fonksiyonu Türevi</a:t>
                </a:r>
                <a:r>
                  <a:rPr lang="tr-TR" sz="4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r>
                          <a:rPr lang="en-US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tr-TR" sz="4000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𝟓</m:t>
                        </m:r>
                      </m:sub>
                    </m:sSub>
                  </m:oMath>
                </a14:m>
                <a:endParaRPr lang="tr-TR" sz="4000" b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tr-TR" sz="40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𝟓</m:t>
                          </m:r>
                        </m:sub>
                      </m:sSub>
                      <m:r>
                        <a:rPr lang="tr-TR" sz="40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=    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𝟐</m:t>
                      </m:r>
                      <m:sSup>
                        <m:s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𝑷𝒘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tr-TR" sz="4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𝑷𝒘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𝑷</m:t>
                          </m:r>
                        </m:e>
                      </m:d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4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tr-TR" sz="4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4000" b="0" i="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tr-TR" sz="4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≤ 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2 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tr-TR" sz="4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𝑷𝒙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4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2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𝑷</m:t>
                          </m:r>
                        </m:e>
                      </m:d>
                      <m:r>
                        <a:rPr lang="en-US" sz="4000" b="1" i="1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4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2 </m:t>
                      </m:r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tr-TR" sz="4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tr-TR" sz="4000" b="1" dirty="0" smtClean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4000" kern="100" dirty="0"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tr-TR" sz="4000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tr-TR" sz="4000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tr-TR" sz="40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terimini </a:t>
                </a:r>
                <a:r>
                  <a:rPr lang="tr-TR" sz="4000" kern="1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açarsak</a:t>
                </a: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  <m:sSup>
                      <m:sSupPr>
                        <m:ctrlPr>
                          <a:rPr lang="tr-TR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tr-TR" sz="4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tr-TR" sz="4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4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tr-TR" sz="4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tr-TR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𝑃𝑥</m:t>
                    </m:r>
                    <m:r>
                      <a:rPr lang="tr-TR" sz="40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⇒ </m:t>
                    </m:r>
                    <m:d>
                      <m:dPr>
                        <m:begChr m:val="‖"/>
                        <m:endChr m:val="‖"/>
                        <m:ctrlPr>
                          <a:rPr lang="tr-TR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tr-TR" sz="4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tr-TR" sz="40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sSubSup>
                      <m:sSubSupPr>
                        <m:ctrlPr>
                          <a:rPr lang="tr-TR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  <m:sup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tr-TR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ad>
                      <m:radPr>
                        <m:degHide m:val="on"/>
                        <m:ctrlPr>
                          <a:rPr lang="tr-TR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tr-TR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𝑃𝑥</m:t>
                        </m:r>
                      </m:e>
                    </m:rad>
                  </m:oMath>
                </a14:m>
                <a:r>
                  <a:rPr lang="tr-TR" sz="4000" kern="100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   o zaman</a:t>
                </a:r>
                <a:br>
                  <a:rPr lang="tr-TR" sz="4000" kern="100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2 </m:t>
                      </m:r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ad>
                        <m:radPr>
                          <m:degHide m:val="on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𝑃𝑥</m:t>
                          </m:r>
                        </m:e>
                      </m:ra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tr-TR" sz="4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9075970"/>
              </a:xfrm>
              <a:prstGeom prst="rect">
                <a:avLst/>
              </a:prstGeom>
              <a:blipFill>
                <a:blip r:embed="rId5"/>
                <a:stretch>
                  <a:fillRect t="-1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07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97;p2"/>
              <p:cNvSpPr txBox="1"/>
              <p:nvPr/>
            </p:nvSpPr>
            <p:spPr>
              <a:xfrm>
                <a:off x="-1" y="1829843"/>
                <a:ext cx="21183600" cy="7801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Lyapunov Fonksiyonu Türevi</a:t>
                </a:r>
                <a:r>
                  <a:rPr lang="tr-TR" sz="4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r>
                          <a:rPr lang="en-US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tr-TR" sz="4000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tr-TR" sz="4000" kern="100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/>
                </a:r>
                <a:br>
                  <a:rPr lang="tr-TR" sz="4000" kern="100" dirty="0" smtClean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2 </m:t>
                      </m:r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ad>
                        <m:radPr>
                          <m:degHide m:val="on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𝑃𝑥</m:t>
                          </m:r>
                        </m:e>
                      </m:ra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tr-TR" sz="4000" kern="1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z="4000" kern="1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select</m:t>
                      </m:r>
                      <m:r>
                        <a:rPr lang="tr-TR" sz="4000" i="1" kern="100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</m:t>
                      </m:r>
                      <m:rad>
                        <m:radPr>
                          <m:degHide m:val="on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𝑃𝑥</m:t>
                          </m:r>
                        </m:e>
                      </m:rad>
                      <m:r>
                        <a:rPr lang="tr-TR" sz="40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</m:t>
                      </m:r>
                      <m:sSub>
                        <m:sSub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sub>
                      </m:sSub>
                      <m:r>
                        <a:rPr lang="tr-TR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   </m:t>
                      </m:r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𝜈</m:t>
                      </m:r>
                      <m:r>
                        <a:rPr lang="tr-TR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&gt;0     </m:t>
                      </m:r>
                    </m:oMath>
                  </m:oMathPara>
                </a14:m>
                <a:endParaRPr lang="tr-TR" sz="4000" i="1" dirty="0"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≤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𝜈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𝑃𝑥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tr-TR" sz="4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𝜦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𝑷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𝝀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𝑷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b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tr-TR" sz="4000" kern="1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40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Λ</m:t>
                        </m:r>
                      </m:e>
                      <m:sub>
                        <m:r>
                          <a:rPr lang="tr-TR" sz="4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  <m:r>
                      <a:rPr lang="en-US" sz="4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≤ </m:t>
                    </m:r>
                    <m:f>
                      <m:fPr>
                        <m:ctrlPr>
                          <a:rPr lang="tr-TR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tr-TR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tr-TR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tr-TR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Λ</m:t>
                        </m:r>
                      </m:e>
                      <m:sub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tr-TR" sz="4000" kern="1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   olduğundan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sz="4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40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𝟓</m:t>
                              </m:r>
                            </m:sub>
                          </m:sSub>
                        </m:e>
                      </m:d>
                      <m:r>
                        <a:rPr lang="en-US" sz="4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≤  </m:t>
                      </m:r>
                      <m:r>
                        <a:rPr lang="en-US" sz="4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𝝂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𝑷𝒙</m:t>
                      </m:r>
                      <m:r>
                        <a:rPr lang="en-US" sz="4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𝝂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tr-TR" sz="4000" b="1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𝜦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𝑷</m:t>
                          </m:r>
                        </m:sub>
                      </m:sSub>
                      <m:r>
                        <a:rPr lang="en-US" sz="40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𝜟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tr-TR" sz="4000" b="1" kern="1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/>
                <a:endParaRPr lang="tr-TR" sz="4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7801070"/>
              </a:xfrm>
              <a:prstGeom prst="rect">
                <a:avLst/>
              </a:prstGeom>
              <a:blipFill>
                <a:blip r:embed="rId5"/>
                <a:stretch>
                  <a:fillRect t="-13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30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97;p2"/>
              <p:cNvSpPr txBox="1"/>
              <p:nvPr/>
            </p:nvSpPr>
            <p:spPr>
              <a:xfrm>
                <a:off x="-1" y="1829843"/>
                <a:ext cx="21183600" cy="6737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Lyapunov Fonksiyonu Türevi</a:t>
                </a:r>
                <a:r>
                  <a:rPr lang="tr-TR" sz="4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tr-TR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− </m:t>
                        </m:r>
                        <m:r>
                          <a:rPr lang="en-US" sz="4000" b="1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e>
                      <m:sub>
                        <m:r>
                          <a:rPr lang="tr-TR" sz="4000" b="1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𝟕</m:t>
                        </m:r>
                      </m:sub>
                    </m:sSub>
                  </m:oMath>
                </a14:m>
                <a:endParaRPr lang="tr-TR" sz="4000" b="1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tr-TR" sz="40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𝟕</m:t>
                          </m:r>
                        </m:sub>
                      </m:sSub>
                      <m:r>
                        <a:rPr lang="tr-TR" sz="40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=    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 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sz="40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𝒂</m:t>
                      </m:r>
                      <m:sSup>
                        <m:s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𝜸</m:t>
                          </m:r>
                        </m:e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4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𝜽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tr-TR" sz="4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− 2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tr-TR" sz="4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tr-TR" sz="4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  = 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− 2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 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𝟐</m:t>
                      </m:r>
                      <m:r>
                        <a:rPr lang="en-US" sz="40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𝒂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𝜸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𝜽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tr-TR" sz="4000" b="1" kern="1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z="4000" kern="1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select</m:t>
                      </m:r>
                      <m:r>
                        <a:rPr lang="tr-TR" sz="4000" i="1" kern="100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   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≔−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θ</m:t>
                          </m:r>
                        </m:e>
                      </m:d>
                      <m:r>
                        <a:rPr lang="tr-TR" sz="40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tr-TR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𝜂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≔ 1&gt;0</m:t>
                      </m:r>
                    </m:oMath>
                  </m:oMathPara>
                </a14:m>
                <a:endParaRPr lang="tr-TR" sz="4000" i="1" dirty="0">
                  <a:latin typeface="Cambria Math" panose="020405030504060302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tr-TR" sz="4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tr-TR" sz="4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− 2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tr-TR" sz="4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tr-TR" sz="4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tr-TR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4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  <m:r>
                                    <a:rPr lang="en-US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𝒂</m:t>
                          </m:r>
                          <m:sSup>
                            <m:sSupPr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tr-TR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tr-TR" sz="4000" b="1" i="1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4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n-US" sz="4000" b="1" i="1"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4000" b="1" i="1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tr-TR" sz="4000" b="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4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𝟕</m:t>
                          </m:r>
                        </m:sub>
                      </m:sSub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 </m:t>
                      </m:r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𝒂</m:t>
                      </m:r>
                      <m:sSup>
                        <m:s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𝜸</m:t>
                          </m:r>
                        </m:e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𝒂</m:t>
                      </m:r>
                      <m:sSup>
                        <m:s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𝜸</m:t>
                          </m:r>
                        </m:e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r>
                  <a:rPr lang="tr-TR" sz="4000" kern="1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/>
                </a:r>
                <a:br>
                  <a:rPr lang="tr-TR" sz="4000" kern="1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endParaRPr lang="tr-TR" sz="4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6737253"/>
              </a:xfrm>
              <a:prstGeom prst="rect">
                <a:avLst/>
              </a:prstGeom>
              <a:blipFill>
                <a:blip r:embed="rId5"/>
                <a:stretch>
                  <a:fillRect t="-16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18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22660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p:sp>
        <p:nvSpPr>
          <p:cNvPr id="12" name="Google Shape;97;p2"/>
          <p:cNvSpPr txBox="1"/>
          <p:nvPr/>
        </p:nvSpPr>
        <p:spPr>
          <a:xfrm>
            <a:off x="-1" y="1829843"/>
            <a:ext cx="211836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/>
            <a:r>
              <a:rPr lang="tr-TR" sz="4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Lyapunov Fonksiyonu Türevi Üst Sınırları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97;p2"/>
              <p:cNvSpPr txBox="1"/>
              <p:nvPr/>
            </p:nvSpPr>
            <p:spPr>
              <a:xfrm>
                <a:off x="1" y="3365929"/>
                <a:ext cx="7564582" cy="774983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tr-TR" sz="4000" i="1" kern="1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tr-TR" sz="4000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Σ</m:t>
                      </m:r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=+ 2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𝐴𝑥</m:t>
                          </m:r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𝐵</m:t>
                          </m:r>
                          <m:sSubSup>
                            <m:sSubSupPr>
                              <m:ctrlPr>
                                <a:rPr lang="tr-TR" sz="40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  <m:sup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𝐶𝑥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strike="sngStrike" kern="1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4000" i="1" strike="sngStrike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 strike="sngStrike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en-US" sz="4000" i="1" strike="sngStrike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2</m:t>
                      </m:r>
                      <m:sSup>
                        <m:sSupPr>
                          <m:ctrlPr>
                            <a:rPr lang="tr-TR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tr-TR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4000" i="1" strike="sngStrike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</m:t>
                      </m:r>
                      <m:sSup>
                        <m:sSupPr>
                          <m:ctrlPr>
                            <a:rPr lang="tr-TR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i="1" strike="sngStrike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 strike="sngStrike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strike="sngStrike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 strike="sngStrike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i="1" strike="sngStrike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i="1" strike="sngStrike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strike="sngStrike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tr-TR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=− 2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 kern="10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4</m:t>
                          </m:r>
                        </m:sub>
                      </m:sSub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=− 2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∗</m:t>
                          </m:r>
                        </m:sub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𝑒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sub>
                      </m:sSub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=+ 2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𝑃𝑤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6</m:t>
                          </m:r>
                        </m:sub>
                      </m:sSub>
                      <m:r>
                        <a:rPr lang="en-US" sz="4000" i="1" strike="sngStrike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 strike="sngStrike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+ 2</m:t>
                      </m:r>
                      <m:sSup>
                        <m:sSupPr>
                          <m:ctrlPr>
                            <a:rPr lang="tr-TR" sz="4000" i="1" strike="sngStrike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i="1" strike="sngStrike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000" i="1" strike="sngStrike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4000" i="1" strike="sngStrike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4000" i="1" strike="sngStrike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strike="sngStrike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 strike="sngStrike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strike="sngStrike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tr-TR" sz="4000" i="1" strike="sngStrike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sSup>
                        <m:sSupPr>
                          <m:ctrlPr>
                            <a:rPr lang="tr-TR" sz="4000" i="1" strike="sngStrike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tr-TR" sz="4000" i="1" strike="sngStrike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4000" i="1" strike="sngStrike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4000" i="1" strike="sngStrike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𝑔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7</m:t>
                          </m:r>
                        </m:sub>
                      </m:sSub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− 2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40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40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40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tr-TR" sz="4000" kern="1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3365929"/>
                <a:ext cx="7564582" cy="7749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Google Shape;97;p2"/>
              <p:cNvSpPr txBox="1"/>
              <p:nvPr/>
            </p:nvSpPr>
            <p:spPr>
              <a:xfrm>
                <a:off x="6991413" y="3431141"/>
                <a:ext cx="1736956" cy="756100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tr-TR" sz="3600" b="0" kern="1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</m:oMath>
                  </m:oMathPara>
                </a14:m>
                <a:endParaRPr lang="tr-TR" sz="3600" kern="1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</m:oMath>
                  </m:oMathPara>
                </a14:m>
                <a:endParaRPr lang="tr-TR" sz="3600" kern="100" dirty="0" smtClean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</m:oMath>
                  </m:oMathPara>
                </a14:m>
                <a:endParaRPr lang="tr-TR" sz="3600" kern="1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</m:oMath>
                  </m:oMathPara>
                </a14:m>
                <a:endParaRPr lang="tr-TR" sz="3600" kern="1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</m:oMath>
                  </m:oMathPara>
                </a14:m>
                <a:endParaRPr lang="tr-TR" sz="3600" kern="1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</m:oMath>
                  </m:oMathPara>
                </a14:m>
                <a:endParaRPr lang="tr-TR" sz="3600" kern="1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36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</m:oMath>
                  </m:oMathPara>
                </a14:m>
                <a:endParaRPr lang="tr-TR" sz="3600" kern="1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413" y="3431141"/>
                <a:ext cx="1736956" cy="7561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Google Shape;97;p2"/>
              <p:cNvSpPr txBox="1"/>
              <p:nvPr/>
            </p:nvSpPr>
            <p:spPr>
              <a:xfrm>
                <a:off x="8536191" y="3361143"/>
                <a:ext cx="13318921" cy="760967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3200" dirty="0" smtClean="0">
                    <a:effectLst/>
                    <a:latin typeface="Cambria Math" panose="02040503050406030204" pitchFamily="18" charset="0"/>
                  </a:rPr>
                  <a:t/>
                </a:r>
                <a:br>
                  <a:rPr lang="tr-TR" sz="3200" dirty="0" smtClean="0">
                    <a:effectLst/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𝜀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𝑷𝒙</m:t>
                      </m:r>
                    </m:oMath>
                    <m:oMath xmlns:m="http://schemas.openxmlformats.org/officeDocument/2006/math">
                      <m:r>
                        <a:rPr lang="tr-TR" sz="40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tr-TR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4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solidFill>
                                        <a:srgbClr val="00B05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solidFill>
                                    <a:srgbClr val="00B05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tr-TR" sz="4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𝑷𝒙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𝑷𝒙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𝜎</m:t>
                      </m:r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𝜈</m:t>
                      </m:r>
                      <m:sSup>
                        <m:sSupPr>
                          <m:ctrlPr>
                            <a:rPr lang="tr-TR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𝑷𝒙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sub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r>
                  <a:rPr lang="tr-TR" sz="4000" dirty="0">
                    <a:effectLst/>
                    <a:latin typeface="Cambria Math" panose="02040503050406030204" pitchFamily="18" charset="0"/>
                  </a:rPr>
                  <a:t/>
                </a:r>
                <a:br>
                  <a:rPr lang="tr-TR" sz="4000" dirty="0">
                    <a:effectLst/>
                    <a:latin typeface="Cambria Math" panose="02040503050406030204" pitchFamily="18" charset="0"/>
                  </a:rPr>
                </a:br>
                <a:endParaRPr lang="tr-TR" sz="4000" dirty="0" smtClean="0">
                  <a:effectLst/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800"/>
                  </a:spcAft>
                </a:pPr>
                <a:endParaRPr lang="tr-TR" sz="4000" kern="100" dirty="0">
                  <a:latin typeface="Cambria Math" panose="020405030504060302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4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4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sz="4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4000" kern="100" dirty="0"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191" y="3361143"/>
                <a:ext cx="13318921" cy="76096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265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22660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Google Shape;97;p2"/>
              <p:cNvSpPr txBox="1"/>
              <p:nvPr/>
            </p:nvSpPr>
            <p:spPr>
              <a:xfrm>
                <a:off x="-1" y="1829843"/>
                <a:ext cx="21183600" cy="83311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Lyapunov Fonksiyonu Türevi Üst Sınırları</a:t>
                </a: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4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</a:t>
                </a:r>
                <a:r>
                  <a:rPr lang="en-US" sz="4000" dirty="0" err="1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Hepsini</a:t>
                </a:r>
                <a:r>
                  <a:rPr lang="en-US" sz="4000" dirty="0" smtClean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4000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birleştirince</a:t>
                </a:r>
                <a:r>
                  <a:rPr lang="en-US" sz="4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/>
                </a:r>
                <a:br>
                  <a:rPr lang="en-US" sz="4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≤</m:t>
                      </m:r>
                    </m:oMath>
                    <m:oMath xmlns:m="http://schemas.openxmlformats.org/officeDocument/2006/math"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 </m:t>
                      </m:r>
                      <m:d>
                        <m:d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𝑻</m:t>
                          </m:r>
                        </m:sup>
                      </m:sSup>
                      <m:r>
                        <a:rPr lang="en-US" sz="40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𝑷𝒙</m:t>
                      </m:r>
                    </m:oMath>
                    <m:oMath xmlns:m="http://schemas.openxmlformats.org/officeDocument/2006/math"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 </m:t>
                      </m:r>
                      <m:d>
                        <m:d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 </m:t>
                          </m:r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𝛾𝜎</m:t>
                          </m:r>
                          <m:sSubSup>
                            <m:sSubSupPr>
                              <m:ctrlPr>
                                <a:rPr lang="tr-TR" sz="40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𝚫</m:t>
                              </m:r>
                            </m:e>
                            <m:sub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𝒆</m:t>
                              </m:r>
                            </m:sub>
                            <m:sup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tr-TR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tr-TR" sz="4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Arial" panose="020B0604020202020204" pitchFamily="34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tr-TR" sz="40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𝚫</m:t>
                              </m:r>
                            </m:e>
                            <m:sub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𝒆</m:t>
                              </m:r>
                            </m:sub>
                            <m:sup>
                              <m:r>
                                <a:rPr lang="en-US" sz="40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  </m:t>
                          </m:r>
                        </m:e>
                      </m:d>
                      <m:sSup>
                        <m:s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𝜸</m:t>
                          </m:r>
                        </m:e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tr-TR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sz="40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40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𝜽</m:t>
                              </m:r>
                            </m:e>
                          </m:d>
                        </m:e>
                        <m:sup>
                          <m:r>
                            <a:rPr lang="en-US" sz="40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 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tr-TR" sz="40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𝚫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𝒘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𝑎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𝜎</m:t>
                      </m:r>
                      <m:sSubSup>
                        <m:sSubSupPr>
                          <m:ctrlPr>
                            <a:rPr lang="tr-TR" sz="40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𝚫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4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 </m:t>
                      </m:r>
                      <m:d>
                        <m:dPr>
                          <m:begChr m:val="‖"/>
                          <m:endChr m:val="‖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tr-TR" sz="40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40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𝚫</m:t>
                          </m:r>
                        </m:e>
                        <m:sub>
                          <m:r>
                            <a:rPr lang="en-US" sz="40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𝒆</m:t>
                          </m:r>
                        </m:sub>
                        <m:sup>
                          <m:r>
                            <a:rPr lang="en-US" sz="40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p>
                      </m:sSub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r>
                  <a:rPr lang="tr-TR" sz="4000" kern="1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/>
                </a:r>
                <a:br>
                  <a:rPr lang="tr-TR" sz="4000" kern="1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endParaRPr lang="tr-TR" sz="4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8331151"/>
              </a:xfrm>
              <a:prstGeom prst="rect">
                <a:avLst/>
              </a:prstGeom>
              <a:blipFill>
                <a:blip r:embed="rId5"/>
                <a:stretch>
                  <a:fillRect t="-13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476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22660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p:sp>
        <p:nvSpPr>
          <p:cNvPr id="15" name="Google Shape;97;p2"/>
          <p:cNvSpPr txBox="1"/>
          <p:nvPr/>
        </p:nvSpPr>
        <p:spPr>
          <a:xfrm>
            <a:off x="-1" y="1829843"/>
            <a:ext cx="21183600" cy="265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/>
            <a:r>
              <a:rPr lang="tr-TR" sz="4000" b="1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Subtitle</a:t>
            </a:r>
            <a:endParaRPr lang="tr-TR" sz="40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tr-TR" sz="4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tr-TR" sz="4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...</a:t>
            </a:r>
            <a:r>
              <a:rPr lang="tr-TR" sz="40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tr-TR" sz="4000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tr-TR" sz="4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64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Switching Control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360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tr-TR" sz="45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İmplementasyon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480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0" y="11196656"/>
            <a:ext cx="21943420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5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2615" y="11196656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5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5"/>
          <p:cNvSpPr txBox="1"/>
          <p:nvPr/>
        </p:nvSpPr>
        <p:spPr>
          <a:xfrm>
            <a:off x="321087" y="1906373"/>
            <a:ext cx="20975359" cy="501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[1</a:t>
            </a:r>
            <a:r>
              <a:rPr lang="en-US" sz="32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]</a:t>
            </a:r>
            <a:endParaRPr lang="tr-TR" sz="3200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r>
              <a:rPr lang="tr-T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[2] H.K</a:t>
            </a:r>
            <a:r>
              <a:rPr lang="tr-TR" sz="3200" dirty="0">
                <a:latin typeface="Calibri" panose="020F0502020204030204" pitchFamily="34" charset="0"/>
                <a:cs typeface="Calibri" panose="020F0502020204030204" pitchFamily="34" charset="0"/>
              </a:rPr>
              <a:t>. Khalil, </a:t>
            </a:r>
            <a:r>
              <a:rPr lang="tr-TR" sz="3200" i="1" dirty="0">
                <a:latin typeface="Calibri" panose="020F0502020204030204" pitchFamily="34" charset="0"/>
                <a:cs typeface="Calibri" panose="020F0502020204030204" pitchFamily="34" charset="0"/>
              </a:rPr>
              <a:t>Nonlinear Systems</a:t>
            </a:r>
            <a:r>
              <a:rPr lang="tr-TR" sz="3200" dirty="0">
                <a:latin typeface="Calibri" panose="020F0502020204030204" pitchFamily="34" charset="0"/>
                <a:cs typeface="Calibri" panose="020F0502020204030204" pitchFamily="34" charset="0"/>
              </a:rPr>
              <a:t>, 3rd ed., Prentice Hall, Upper Saddle River, NJ, 2002</a:t>
            </a:r>
            <a:r>
              <a:rPr lang="tr-TR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tr-TR" sz="3200" b="0" i="0" u="none" strike="noStrike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/>
            <a:r>
              <a:rPr lang="en-US" sz="3200" b="0" i="0" u="none" strike="noStrike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[2</a:t>
            </a:r>
            <a:r>
              <a:rPr lang="tr-TR" sz="3200" b="0" i="0" u="none" strike="noStrike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</a:t>
            </a:r>
            <a:r>
              <a:rPr lang="en-US" sz="3200" b="0" i="0" u="none" strike="noStrike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] 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A.L. </a:t>
            </a:r>
            <a:r>
              <a:rPr lang="en-US" sz="3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Fradkov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Speed-gradient scheme and its application in adaptive </a:t>
            </a:r>
            <a:r>
              <a:rPr lang="en-US" sz="32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control</a:t>
            </a:r>
            <a:r>
              <a:rPr lang="tr-TR" sz="32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2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problems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32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Autom</a:t>
            </a:r>
            <a:r>
              <a:rPr lang="en-US" sz="32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. Remote Control 40 (9) (1980) 1333–1342.</a:t>
            </a:r>
            <a:endParaRPr lang="tr-TR" sz="3200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lvl="0"/>
            <a:endParaRPr sz="3200" b="0" i="0" u="none" strike="noStrik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[3]</a:t>
            </a:r>
            <a:endParaRPr lang="tr-TR" sz="3200" b="0" i="0" u="none" strike="noStrike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 smtClean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[4]</a:t>
            </a:r>
            <a:endParaRPr sz="105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0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Giriş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5776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6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28282" y="479248"/>
            <a:ext cx="4823497" cy="2941157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6"/>
          <p:cNvSpPr txBox="1"/>
          <p:nvPr/>
        </p:nvSpPr>
        <p:spPr>
          <a:xfrm>
            <a:off x="3385511" y="5952683"/>
            <a:ext cx="15001103" cy="109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lang="tr-TR" sz="65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 for Listening!</a:t>
            </a:r>
            <a:endParaRPr sz="4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Sistem Tanımı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890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30" name="Google Shape;130;p4"/>
          <p:cNvSpPr txBox="1"/>
          <p:nvPr/>
        </p:nvSpPr>
        <p:spPr>
          <a:xfrm>
            <a:off x="0" y="1829843"/>
            <a:ext cx="211836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Pasifikasyon Lemması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tr-TR" sz="4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ipsum.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Sistem Tanımı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42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30" name="Google Shape;130;p4"/>
          <p:cNvSpPr txBox="1"/>
          <p:nvPr/>
        </p:nvSpPr>
        <p:spPr>
          <a:xfrm>
            <a:off x="0" y="1829843"/>
            <a:ext cx="211836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000" b="0" i="0" u="none" strike="noStrike" cap="none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Quantizer Model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28700" marR="0" lvl="1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</a:pPr>
            <a:r>
              <a:rPr lang="tr-TR" sz="4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ipsum.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Sistem Tanımı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9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97;p2"/>
              <p:cNvSpPr txBox="1"/>
              <p:nvPr/>
            </p:nvSpPr>
            <p:spPr>
              <a:xfrm>
                <a:off x="-1" y="1829843"/>
                <a:ext cx="21183600" cy="89442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b="1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Tanım</a:t>
                </a:r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457200" lvl="1"/>
                <a:r>
                  <a:rPr lang="tr-TR" sz="4000" dirty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Bir sistemin tüm trajektorilerinin, başlangıçtan </a:t>
                </a:r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belirli </a:t>
                </a:r>
                <a:r>
                  <a:rPr lang="tr-TR" sz="4000" dirty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bir süre geçtikten sonra, sabit bir sınır bölgesi içinde kalacağını garanti eden kararlılık ölçütüdür</a:t>
                </a:r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.</a:t>
                </a:r>
              </a:p>
              <a:p>
                <a:pPr marL="457200" lvl="1"/>
                <a:endParaRPr lang="tr-TR" sz="4000" dirty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457200" lvl="1"/>
                <a:r>
                  <a:rPr lang="tr-TR" sz="4000" b="1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Amaç:</a:t>
                </a:r>
              </a:p>
              <a:p>
                <a:pPr marL="457200" lvl="1"/>
                <a:r>
                  <a:rPr lang="tr-TR" sz="4000" dirty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Asimptotik </a:t>
                </a:r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stabilite </a:t>
                </a:r>
                <a:r>
                  <a:rPr lang="tr-TR" sz="4000" dirty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mümkün olmasa bile, sistemin büyüyüp kontrolden çıkmasını engellemek ve belirli bir hata bölgesi içinde kalmasını sağlamak</a:t>
                </a:r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.</a:t>
                </a:r>
              </a:p>
              <a:p>
                <a:pPr marL="457200" lvl="1"/>
                <a:endParaRPr lang="tr-TR" sz="4000" dirty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457200" lvl="1"/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Özellikle </a:t>
                </a:r>
                <a:r>
                  <a:rPr lang="tr-TR" sz="4000" b="1" dirty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dış bozuculara </a:t>
                </a:r>
                <a:r>
                  <a:rPr lang="tr-TR" sz="4000" dirty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maruz kalan ya da </a:t>
                </a:r>
                <a:r>
                  <a:rPr lang="tr-TR" sz="4000" b="1" dirty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model belirsizlikleri </a:t>
                </a:r>
                <a:r>
                  <a:rPr lang="tr-TR" sz="4000" dirty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içeren sistemlerde, asimptotik </a:t>
                </a:r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stabilite </a:t>
                </a:r>
                <a:r>
                  <a:rPr lang="tr-TR" sz="4000" dirty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beklemenin gerçekçi olmadığı durumlarda tercih edilir</a:t>
                </a:r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.</a:t>
                </a:r>
              </a:p>
              <a:p>
                <a:pPr marL="457200" lvl="1"/>
                <a:endParaRPr lang="tr-TR" sz="4000" dirty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tr-TR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0 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𝑦𝑒𝑟𝑖𝑛𝑒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 </m:t>
                      </m:r>
                      <m:acc>
                        <m:accPr>
                          <m:chr m:val="̇"/>
                          <m:ctrlPr>
                            <a:rPr lang="tr-TR" sz="4000" i="1" kern="10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4000" i="1" kern="1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acc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40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  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,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tr-TR" sz="4000" b="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m:oMathPara>
                </a14:m>
                <a:endParaRPr lang="tr-TR" sz="4000" kern="100" dirty="0" smtClean="0">
                  <a:latin typeface="Times New Roman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endParaRPr lang="tr-TR" sz="4000" dirty="0" smtClean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8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8944268"/>
              </a:xfrm>
              <a:prstGeom prst="rect">
                <a:avLst/>
              </a:prstGeom>
              <a:blipFill>
                <a:blip r:embed="rId5"/>
                <a:stretch>
                  <a:fillRect t="-1227" r="-2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2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97;p2"/>
              <p:cNvSpPr txBox="1"/>
              <p:nvPr/>
            </p:nvSpPr>
            <p:spPr>
              <a:xfrm>
                <a:off x="-1" y="1829843"/>
                <a:ext cx="21183600" cy="8648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tr-TR" sz="4000" b="1" kern="100" dirty="0" smtClean="0">
                    <a:ea typeface="Calibri" panose="020F050202020403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tr-TR" sz="4000" b="1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4000" b="1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𝑽</m:t>
                        </m:r>
                      </m:e>
                    </m:acc>
                    <m:r>
                      <a:rPr lang="en-US" sz="4000" b="1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≤</m:t>
                    </m:r>
                    <m:r>
                      <a:rPr lang="tr-TR" sz="4000" b="1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4000" b="1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𝜶</m:t>
                    </m:r>
                    <m:r>
                      <a:rPr lang="en-US" sz="4000" b="1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𝑽</m:t>
                    </m:r>
                    <m:r>
                      <a:rPr lang="tr-TR" sz="4000" b="1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4000" b="1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𝜷</m:t>
                    </m:r>
                  </m:oMath>
                </a14:m>
                <a:endParaRPr lang="tr-TR" sz="4000" b="1" kern="100" dirty="0" smtClean="0">
                  <a:latin typeface="Times New Roman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/>
                <a:r>
                  <a:rPr lang="tr-TR" sz="40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Lyapunov fonksiyonu türevinin kesin negatifliği yerine negatif orantılı + sabit olarak ispatlanması   daha gerçekçi bir hedeftir</a:t>
                </a:r>
                <a:r>
                  <a:rPr lang="tr-TR" sz="4000" kern="1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 Comparison Lemma [2] uygulandığında aşağıdaki çözüm elde edilir:</a:t>
                </a:r>
              </a:p>
              <a:p>
                <a:pPr marL="457200" lvl="1"/>
                <a:endParaRPr lang="tr-TR" sz="4000" kern="10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  <a:sym typeface="Times New Roman"/>
                </a:endParaRPr>
              </a:p>
              <a:p>
                <a:pPr marL="4572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𝑉</m:t>
                      </m:r>
                      <m:d>
                        <m:d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tr-TR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tr-TR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tr-TR" sz="4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tr-TR" sz="4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f>
                        <m:fPr>
                          <m:ctrlPr>
                            <a:rPr lang="tr-TR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𝛽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tr-TR" sz="4000" kern="1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  <a:sym typeface="Times New Roman"/>
                </a:endParaRPr>
              </a:p>
              <a:p>
                <a:pPr marL="457200" lvl="1"/>
                <a:r>
                  <a:rPr lang="en-US" sz="40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İlk terim </a:t>
                </a:r>
                <a:r>
                  <a:rPr lang="tr-TR" sz="4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transient bölgeyi </a:t>
                </a:r>
                <a:r>
                  <a:rPr lang="en-US" sz="4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belirlerken</a:t>
                </a:r>
                <a:r>
                  <a:rPr lang="en-US" sz="40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, ikinci </a:t>
                </a:r>
                <a:r>
                  <a:rPr lang="en-US" sz="4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terim</a:t>
                </a:r>
                <a:r>
                  <a:rPr lang="tr-TR" sz="4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𝛽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4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0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sistemin nihai sınırını </a:t>
                </a:r>
                <a:r>
                  <a:rPr lang="en-US" sz="4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ifade eder.</a:t>
                </a:r>
                <a:r>
                  <a:rPr lang="tr-TR" sz="4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4000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istemin </a:t>
                </a:r>
                <a:r>
                  <a:rPr lang="en-US" sz="40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tüm trajektorileri, en geç belirli bir süreden sonra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4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𝛽</m:t>
                        </m:r>
                      </m:num>
                      <m:den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4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​ yarıçaplı bir kürenin (veya elipsoidin) içine girecek ve orada kalacaktır</a:t>
                </a:r>
                <a:r>
                  <a:rPr lang="en-US" sz="4000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.</a:t>
                </a:r>
                <a:endParaRPr lang="tr-TR" sz="4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/>
                <a:endParaRPr lang="tr-TR" sz="4000" dirty="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  <a:sym typeface="Times New Roman"/>
                </a:endParaRPr>
              </a:p>
              <a:p>
                <a:pPr marL="457200" lvl="1"/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sistemin sönüm karakterini ve yakınsama hızını belirlerken,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 bozucuların ve belirsizliklerin sistem performansına etkisinin bir ölçüsüdür.</a:t>
                </a:r>
                <a:endParaRPr lang="tr-TR" sz="4000" dirty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8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8648289"/>
              </a:xfrm>
              <a:prstGeom prst="rect">
                <a:avLst/>
              </a:prstGeom>
              <a:blipFill>
                <a:blip r:embed="rId5"/>
                <a:stretch>
                  <a:fillRect r="-460" b="-20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4370"/>
          <a:stretch/>
        </p:blipFill>
        <p:spPr>
          <a:xfrm>
            <a:off x="-1" y="11120423"/>
            <a:ext cx="21855113" cy="1173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0" descr="İstanbul Teknik Üniversitesi | İTÜ | İTÜ 17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1226603"/>
            <a:ext cx="1605279" cy="978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0"/>
          <p:cNvPicPr preferRelativeResize="0"/>
          <p:nvPr/>
        </p:nvPicPr>
        <p:blipFill rotWithShape="1">
          <a:blip r:embed="rId3">
            <a:alphaModFix/>
          </a:blip>
          <a:srcRect b="89146"/>
          <a:stretch/>
        </p:blipFill>
        <p:spPr>
          <a:xfrm>
            <a:off x="-1" y="-80212"/>
            <a:ext cx="21855113" cy="1334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1;p2"/>
          <p:cNvSpPr txBox="1"/>
          <p:nvPr/>
        </p:nvSpPr>
        <p:spPr>
          <a:xfrm>
            <a:off x="8536191" y="11579286"/>
            <a:ext cx="414615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Presenter: 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</a:t>
            </a:r>
            <a:endParaRPr dirty="0"/>
          </a:p>
        </p:txBody>
      </p:sp>
      <p:sp>
        <p:nvSpPr>
          <p:cNvPr id="11" name="Google Shape;99;p2"/>
          <p:cNvSpPr txBox="1"/>
          <p:nvPr/>
        </p:nvSpPr>
        <p:spPr>
          <a:xfrm>
            <a:off x="15801870" y="11579285"/>
            <a:ext cx="326413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XX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</a:t>
            </a:r>
            <a:r>
              <a:rPr lang="en-US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/202</a:t>
            </a:r>
            <a:r>
              <a:rPr lang="tr-TR" sz="32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2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0;p2"/>
          <p:cNvSpPr/>
          <p:nvPr/>
        </p:nvSpPr>
        <p:spPr>
          <a:xfrm>
            <a:off x="-1" y="246199"/>
            <a:ext cx="1156787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0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Nihai Sınırlılık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97;p2"/>
              <p:cNvSpPr txBox="1"/>
              <p:nvPr/>
            </p:nvSpPr>
            <p:spPr>
              <a:xfrm>
                <a:off x="-1" y="1829843"/>
                <a:ext cx="21183600" cy="8738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457200" lvl="1"/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Varsayım 1’i sağlayan sistem, aşağıdaki adaptif kontrolcü yapısı ile kontrol edilmek istenmektedir.</a:t>
                </a:r>
              </a:p>
              <a:p>
                <a:pPr marL="4572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𝑢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=−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acc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tr-TR" sz="40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tr-TR" sz="4000" dirty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457200" lvl="1"/>
                <a:endParaRPr lang="tr-TR" sz="4000" dirty="0" smtClean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457200" lvl="1"/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Ölçümlerin kuantize olmadığı durumlar için, bu yapının nihai sınırlılığı sağladığı daha önce gösterilmiştir [23]. Bu makalede, ölçümlerin kuantize olduğu durumlar için sınırlılık analizi yapılmıştır.</a:t>
                </a:r>
                <a:endParaRPr lang="tr-TR" sz="4000" dirty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457200" lvl="1"/>
                <a:endParaRPr lang="tr-TR" sz="4000" dirty="0" smtClean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  <a:p>
                <a:pPr marL="457200" lvl="1"/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Bu analiz için aşağıdaki Lyapunov fonksiyonu seçilmiştir:</a:t>
                </a:r>
              </a:p>
              <a:p>
                <a:pPr marL="45720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𝑉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𝑃𝑥</m:t>
                      </m:r>
                      <m:r>
                        <a:rPr lang="en-US" sz="4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+</m:t>
                      </m:r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tr-TR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tr-TR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  <m: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tr-TR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4000" dirty="0" smtClean="0">
                  <a:effectLst/>
                  <a:latin typeface="Times New Roman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/>
                <a:endParaRPr lang="tr-TR" sz="4000" dirty="0" smtClean="0">
                  <a:effectLst/>
                  <a:latin typeface="Times New Roman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457200" lvl="1"/>
                <a:r>
                  <a:rPr lang="tr-TR" sz="4000" dirty="0" smtClean="0">
                    <a:solidFill>
                      <a:schemeClr val="tx1"/>
                    </a:solidFill>
                    <a:latin typeface="Times New Roman"/>
                    <a:cs typeface="Times New Roman"/>
                    <a:sym typeface="Times New Roman"/>
                  </a:rPr>
                  <a:t>Bu fonksiyonun ilk terimi ile sistemin toplam enerjisi, ikinci terimi ile adaptif kontrolcü parametresi tahmin hatası sınırladırılmak istenir. Sınırlılık için Lyapunov fonksiyonun türevi incelenecektir.</a:t>
                </a:r>
              </a:p>
              <a:p>
                <a:pPr marL="457200" lvl="1"/>
                <a:endParaRPr lang="tr-TR" sz="4000" dirty="0" smtClean="0">
                  <a:solidFill>
                    <a:schemeClr val="tx1"/>
                  </a:solidFill>
                  <a:latin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8" name="Google Shape;97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829843"/>
                <a:ext cx="21183600" cy="8738699"/>
              </a:xfrm>
              <a:prstGeom prst="rect">
                <a:avLst/>
              </a:prstGeom>
              <a:blipFill>
                <a:blip r:embed="rId5"/>
                <a:stretch>
                  <a:fillRect t="-1255" r="-8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4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4611</Words>
  <Application>Microsoft Office PowerPoint</Application>
  <PresentationFormat>Custom</PresentationFormat>
  <Paragraphs>288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pc3</dc:creator>
  <cp:lastModifiedBy>Mustafa Arık</cp:lastModifiedBy>
  <cp:revision>261</cp:revision>
  <dcterms:modified xsi:type="dcterms:W3CDTF">2025-06-07T13:40:23Z</dcterms:modified>
</cp:coreProperties>
</file>