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5" r:id="rId6"/>
    <p:sldId id="272" r:id="rId7"/>
    <p:sldId id="270" r:id="rId8"/>
    <p:sldId id="271" r:id="rId9"/>
  </p:sldIdLst>
  <p:sldSz cx="21855113" cy="1229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872">
          <p15:clr>
            <a:srgbClr val="A4A3A4"/>
          </p15:clr>
        </p15:guide>
        <p15:guide id="2" pos="6883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heR65iXZkTWghIeOHxbNGZhnw3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94660"/>
  </p:normalViewPr>
  <p:slideViewPr>
    <p:cSldViewPr snapToGrid="0">
      <p:cViewPr>
        <p:scale>
          <a:sx n="50" d="100"/>
          <a:sy n="50" d="100"/>
        </p:scale>
        <p:origin x="1596" y="750"/>
      </p:cViewPr>
      <p:guideLst>
        <p:guide orient="horz" pos="3872"/>
        <p:guide pos="68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70A08-279C-F9EC-AE8C-956D65EB8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6741ED-D7F6-0494-B520-666AB1B64F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AB09E8-847B-ED53-CD57-06AB16957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52CCA-E3F2-EBFD-9CAF-9F2C417CE1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A691B-61CC-4BE4-AE7E-A966C5B1D842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8833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title"/>
          </p:nvPr>
        </p:nvSpPr>
        <p:spPr>
          <a:xfrm>
            <a:off x="1502539" y="654521"/>
            <a:ext cx="18850035" cy="2376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body" idx="1"/>
          </p:nvPr>
        </p:nvSpPr>
        <p:spPr>
          <a:xfrm>
            <a:off x="1502539" y="3272602"/>
            <a:ext cx="18850035" cy="780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1502539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7239506" y="11394347"/>
            <a:ext cx="7376101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15435174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1502539" y="654521"/>
            <a:ext cx="18850035" cy="2376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7027469" y="-2252328"/>
            <a:ext cx="7800176" cy="1885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1502539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7239506" y="11394347"/>
            <a:ext cx="7376101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15435174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12787191" y="3507395"/>
            <a:ext cx="10418258" cy="4712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3225579" y="-1068519"/>
            <a:ext cx="10418258" cy="1386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1502539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7239506" y="11394347"/>
            <a:ext cx="7376101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15435174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ctrTitle"/>
          </p:nvPr>
        </p:nvSpPr>
        <p:spPr>
          <a:xfrm>
            <a:off x="2731889" y="2011940"/>
            <a:ext cx="16391335" cy="42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56"/>
              <a:buFont typeface="Calibri"/>
              <a:buNone/>
              <a:defRPr sz="1075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subTitle" idx="1"/>
          </p:nvPr>
        </p:nvSpPr>
        <p:spPr>
          <a:xfrm>
            <a:off x="2731889" y="6456986"/>
            <a:ext cx="16391335" cy="2968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chemeClr val="dk1"/>
              </a:buClr>
              <a:buSzPts val="4302"/>
              <a:buNone/>
              <a:defRPr sz="4302"/>
            </a:lvl1pPr>
            <a:lvl2pPr lvl="1" algn="ctr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585"/>
              <a:buNone/>
              <a:defRPr sz="3584"/>
            </a:lvl2pPr>
            <a:lvl3pPr lvl="2" algn="ctr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227"/>
              <a:buNone/>
              <a:defRPr sz="3227"/>
            </a:lvl3pPr>
            <a:lvl4pPr lvl="3" algn="ctr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/>
            </a:lvl4pPr>
            <a:lvl5pPr lvl="4" algn="ctr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/>
            </a:lvl5pPr>
            <a:lvl6pPr lvl="5" algn="ctr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/>
            </a:lvl6pPr>
            <a:lvl7pPr lvl="6" algn="ctr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/>
            </a:lvl7pPr>
            <a:lvl8pPr lvl="7" algn="ctr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/>
            </a:lvl8pPr>
            <a:lvl9pPr lvl="8" algn="ctr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1502539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7239506" y="11394347"/>
            <a:ext cx="7376101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15435174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1491156" y="3064865"/>
            <a:ext cx="18850035" cy="5113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56"/>
              <a:buFont typeface="Calibri"/>
              <a:buNone/>
              <a:defRPr sz="1075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1491156" y="8227038"/>
            <a:ext cx="18850035" cy="268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rgbClr val="888888"/>
              </a:buClr>
              <a:buSzPts val="4302"/>
              <a:buNone/>
              <a:defRPr sz="4302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rgbClr val="888888"/>
              </a:buClr>
              <a:buSzPts val="3585"/>
              <a:buNone/>
              <a:defRPr sz="358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rgbClr val="888888"/>
              </a:buClr>
              <a:buSzPts val="3227"/>
              <a:buNone/>
              <a:defRPr sz="3227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rgbClr val="888888"/>
              </a:buClr>
              <a:buSzPts val="2868"/>
              <a:buNone/>
              <a:defRPr sz="2868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rgbClr val="888888"/>
              </a:buClr>
              <a:buSzPts val="2868"/>
              <a:buNone/>
              <a:defRPr sz="2868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rgbClr val="888888"/>
              </a:buClr>
              <a:buSzPts val="2868"/>
              <a:buNone/>
              <a:defRPr sz="2868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rgbClr val="888888"/>
              </a:buClr>
              <a:buSzPts val="2868"/>
              <a:buNone/>
              <a:defRPr sz="2868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rgbClr val="888888"/>
              </a:buClr>
              <a:buSzPts val="2868"/>
              <a:buNone/>
              <a:defRPr sz="2868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rgbClr val="888888"/>
              </a:buClr>
              <a:buSzPts val="2868"/>
              <a:buNone/>
              <a:defRPr sz="2868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1502539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7239506" y="11394347"/>
            <a:ext cx="7376101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15435174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1502539" y="654521"/>
            <a:ext cx="18850035" cy="2376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1502539" y="3272602"/>
            <a:ext cx="9288423" cy="780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11064151" y="3272602"/>
            <a:ext cx="9288423" cy="780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1502539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7239506" y="11394347"/>
            <a:ext cx="7376101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15435174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1505386" y="654521"/>
            <a:ext cx="18850035" cy="2376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1505387" y="3013640"/>
            <a:ext cx="9245736" cy="147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chemeClr val="dk1"/>
              </a:buClr>
              <a:buSzPts val="4302"/>
              <a:buNone/>
              <a:defRPr sz="4302" b="1"/>
            </a:lvl1pPr>
            <a:lvl2pPr marL="914400" lvl="1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585"/>
              <a:buNone/>
              <a:defRPr sz="3584" b="1"/>
            </a:lvl2pPr>
            <a:lvl3pPr marL="1371600" lvl="2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227"/>
              <a:buNone/>
              <a:defRPr sz="3227" b="1"/>
            </a:lvl3pPr>
            <a:lvl4pPr marL="1828800" lvl="3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 b="1"/>
            </a:lvl4pPr>
            <a:lvl5pPr marL="2286000" lvl="4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 b="1"/>
            </a:lvl5pPr>
            <a:lvl6pPr marL="2743200" lvl="5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 b="1"/>
            </a:lvl6pPr>
            <a:lvl7pPr marL="3200400" lvl="6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 b="1"/>
            </a:lvl7pPr>
            <a:lvl8pPr marL="3657600" lvl="7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 b="1"/>
            </a:lvl8pPr>
            <a:lvl9pPr marL="4114800" lvl="8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1505387" y="4490579"/>
            <a:ext cx="9245736" cy="660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11064151" y="3013640"/>
            <a:ext cx="9291270" cy="147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chemeClr val="dk1"/>
              </a:buClr>
              <a:buSzPts val="4302"/>
              <a:buNone/>
              <a:defRPr sz="4302" b="1"/>
            </a:lvl1pPr>
            <a:lvl2pPr marL="914400" lvl="1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585"/>
              <a:buNone/>
              <a:defRPr sz="3584" b="1"/>
            </a:lvl2pPr>
            <a:lvl3pPr marL="1371600" lvl="2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227"/>
              <a:buNone/>
              <a:defRPr sz="3227" b="1"/>
            </a:lvl3pPr>
            <a:lvl4pPr marL="1828800" lvl="3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 b="1"/>
            </a:lvl4pPr>
            <a:lvl5pPr marL="2286000" lvl="4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 b="1"/>
            </a:lvl5pPr>
            <a:lvl6pPr marL="2743200" lvl="5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 b="1"/>
            </a:lvl6pPr>
            <a:lvl7pPr marL="3200400" lvl="6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 b="1"/>
            </a:lvl7pPr>
            <a:lvl8pPr marL="3657600" lvl="7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 b="1"/>
            </a:lvl8pPr>
            <a:lvl9pPr marL="4114800" lvl="8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11064151" y="4490579"/>
            <a:ext cx="9291270" cy="660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1502539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7239506" y="11394347"/>
            <a:ext cx="7376101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15435174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1502539" y="654521"/>
            <a:ext cx="18850035" cy="2376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1502539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7239506" y="11394347"/>
            <a:ext cx="7376101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15435174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1502539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7239506" y="11394347"/>
            <a:ext cx="7376101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15435174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1505387" y="819573"/>
            <a:ext cx="7048842" cy="2868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6"/>
              <a:buFont typeface="Calibri"/>
              <a:buNone/>
              <a:defRPr sz="573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9291270" y="1770052"/>
            <a:ext cx="11064151" cy="873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92836" algn="l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chemeClr val="dk1"/>
              </a:buClr>
              <a:buSzPts val="5736"/>
              <a:buChar char="•"/>
              <a:defRPr sz="5736"/>
            </a:lvl1pPr>
            <a:lvl2pPr marL="914400" lvl="1" indent="-547306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5019"/>
              <a:buChar char="•"/>
              <a:defRPr sz="5019"/>
            </a:lvl2pPr>
            <a:lvl3pPr marL="1371600" lvl="2" indent="-501777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4302"/>
              <a:buChar char="•"/>
              <a:defRPr sz="4302"/>
            </a:lvl3pPr>
            <a:lvl4pPr marL="1828800" lvl="3" indent="-456247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585"/>
              <a:buChar char="•"/>
              <a:defRPr sz="3584"/>
            </a:lvl4pPr>
            <a:lvl5pPr marL="2286000" lvl="4" indent="-456247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585"/>
              <a:buChar char="•"/>
              <a:defRPr sz="3584"/>
            </a:lvl5pPr>
            <a:lvl6pPr marL="2743200" lvl="5" indent="-456247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585"/>
              <a:buChar char="•"/>
              <a:defRPr sz="3584"/>
            </a:lvl6pPr>
            <a:lvl7pPr marL="3200400" lvl="6" indent="-456247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585"/>
              <a:buChar char="•"/>
              <a:defRPr sz="3584"/>
            </a:lvl7pPr>
            <a:lvl8pPr marL="3657600" lvl="7" indent="-456247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585"/>
              <a:buChar char="•"/>
              <a:defRPr sz="3584"/>
            </a:lvl8pPr>
            <a:lvl9pPr marL="4114800" lvl="8" indent="-456247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585"/>
              <a:buChar char="•"/>
              <a:defRPr sz="3584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1505387" y="3688080"/>
            <a:ext cx="7048842" cy="683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/>
            </a:lvl1pPr>
            <a:lvl2pPr marL="914400" lvl="1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510"/>
              <a:buNone/>
              <a:defRPr sz="2510"/>
            </a:lvl2pPr>
            <a:lvl3pPr marL="1371600" lvl="2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151"/>
              <a:buNone/>
              <a:defRPr sz="2151"/>
            </a:lvl3pPr>
            <a:lvl4pPr marL="1828800" lvl="3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793"/>
              <a:buNone/>
              <a:defRPr sz="1793"/>
            </a:lvl4pPr>
            <a:lvl5pPr marL="2286000" lvl="4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793"/>
              <a:buNone/>
              <a:defRPr sz="1793"/>
            </a:lvl5pPr>
            <a:lvl6pPr marL="2743200" lvl="5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793"/>
              <a:buNone/>
              <a:defRPr sz="1793"/>
            </a:lvl6pPr>
            <a:lvl7pPr marL="3200400" lvl="6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793"/>
              <a:buNone/>
              <a:defRPr sz="1793"/>
            </a:lvl7pPr>
            <a:lvl8pPr marL="3657600" lvl="7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793"/>
              <a:buNone/>
              <a:defRPr sz="1793"/>
            </a:lvl8pPr>
            <a:lvl9pPr marL="4114800" lvl="8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793"/>
              <a:buNone/>
              <a:defRPr sz="1793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1502539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7239506" y="11394347"/>
            <a:ext cx="7376101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15435174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1505387" y="819573"/>
            <a:ext cx="7048842" cy="2868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6"/>
              <a:buFont typeface="Calibri"/>
              <a:buNone/>
              <a:defRPr sz="573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9291270" y="1770052"/>
            <a:ext cx="11064151" cy="8736424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1505387" y="3688080"/>
            <a:ext cx="7048842" cy="683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/>
            </a:lvl1pPr>
            <a:lvl2pPr marL="914400" lvl="1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510"/>
              <a:buNone/>
              <a:defRPr sz="2510"/>
            </a:lvl2pPr>
            <a:lvl3pPr marL="1371600" lvl="2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151"/>
              <a:buNone/>
              <a:defRPr sz="2151"/>
            </a:lvl3pPr>
            <a:lvl4pPr marL="1828800" lvl="3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793"/>
              <a:buNone/>
              <a:defRPr sz="1793"/>
            </a:lvl4pPr>
            <a:lvl5pPr marL="2286000" lvl="4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793"/>
              <a:buNone/>
              <a:defRPr sz="1793"/>
            </a:lvl5pPr>
            <a:lvl6pPr marL="2743200" lvl="5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793"/>
              <a:buNone/>
              <a:defRPr sz="1793"/>
            </a:lvl6pPr>
            <a:lvl7pPr marL="3200400" lvl="6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793"/>
              <a:buNone/>
              <a:defRPr sz="1793"/>
            </a:lvl7pPr>
            <a:lvl8pPr marL="3657600" lvl="7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793"/>
              <a:buNone/>
              <a:defRPr sz="1793"/>
            </a:lvl8pPr>
            <a:lvl9pPr marL="4114800" lvl="8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793"/>
              <a:buNone/>
              <a:defRPr sz="1793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1502539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7239506" y="11394347"/>
            <a:ext cx="7376101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15435174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1502539" y="654521"/>
            <a:ext cx="18850035" cy="2376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87"/>
              <a:buFont typeface="Calibri"/>
              <a:buNone/>
              <a:defRPr sz="78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1502539" y="3272602"/>
            <a:ext cx="18850035" cy="780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47306" algn="l" rtl="0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chemeClr val="dk1"/>
              </a:buClr>
              <a:buSzPts val="5019"/>
              <a:buFont typeface="Arial"/>
              <a:buChar char="•"/>
              <a:defRPr sz="50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01777" algn="l" rtl="0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4302"/>
              <a:buFont typeface="Arial"/>
              <a:buChar char="•"/>
              <a:defRPr sz="43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56247" algn="l" rtl="0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585"/>
              <a:buFont typeface="Arial"/>
              <a:buChar char="•"/>
              <a:defRPr sz="3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3514" algn="l" rtl="0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227"/>
              <a:buFont typeface="Arial"/>
              <a:buChar char="•"/>
              <a:defRPr sz="32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3514" algn="l" rtl="0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227"/>
              <a:buFont typeface="Arial"/>
              <a:buChar char="•"/>
              <a:defRPr sz="32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3514" algn="l" rtl="0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227"/>
              <a:buFont typeface="Arial"/>
              <a:buChar char="•"/>
              <a:defRPr sz="32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3514" algn="l" rtl="0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227"/>
              <a:buFont typeface="Arial"/>
              <a:buChar char="•"/>
              <a:defRPr sz="32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3514" algn="l" rtl="0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227"/>
              <a:buFont typeface="Arial"/>
              <a:buChar char="•"/>
              <a:defRPr sz="32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3514" algn="l" rtl="0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227"/>
              <a:buFont typeface="Arial"/>
              <a:buChar char="•"/>
              <a:defRPr sz="32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1502539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5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7239506" y="11394347"/>
            <a:ext cx="7376101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5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15435174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15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15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15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15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15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15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15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15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15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rontiersin.org/journals/robotics-and-ai/articles/10.3389/frobt.2023.1181128/full?utm_source=chatgpt.com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84206" y="128343"/>
            <a:ext cx="5836342" cy="355874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1607427" y="3256558"/>
            <a:ext cx="18160999" cy="8402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/>
            <a:r>
              <a:rPr lang="en-US" sz="45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500" b="1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Uyarlamalı</a:t>
            </a:r>
            <a:r>
              <a:rPr lang="en-US" sz="45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500" b="1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Kontrol</a:t>
            </a:r>
            <a:r>
              <a:rPr lang="en-US" sz="45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500" b="1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Sistemleri</a:t>
            </a:r>
            <a:r>
              <a:rPr lang="tr-TR" sz="45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5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-US" sz="45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KOM </a:t>
            </a:r>
            <a:r>
              <a:rPr lang="en-US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tr-TR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Instructor: 	Prof. Dr. </a:t>
            </a:r>
            <a:r>
              <a:rPr lang="tr-TR" sz="45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Yaprak Yalçın</a:t>
            </a:r>
            <a:endParaRPr sz="45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for Final Project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tr-TR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Adaptive Contol of Passifiable Linear Systems with Quantized Measurements and Bounded Disturbances</a:t>
            </a:r>
            <a:r>
              <a:rPr lang="en-US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dirty="0" smtClean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 b="1" i="0" u="none" strike="noStrike" cap="none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Oğuz Ziya Onat 				</a:t>
            </a:r>
            <a:r>
              <a:rPr lang="en-US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Mustafa Arık</a:t>
            </a:r>
            <a:r>
              <a:rPr lang="tr-TR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	Yunus Akdal</a:t>
            </a:r>
            <a:endParaRPr dirty="0" smtClean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 b="1" i="0" u="none" strike="noStrike" cap="none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tr-TR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.202</a:t>
            </a:r>
            <a:r>
              <a:rPr lang="tr-TR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4370"/>
          <a:stretch/>
        </p:blipFill>
        <p:spPr>
          <a:xfrm>
            <a:off x="-1" y="11129429"/>
            <a:ext cx="21855113" cy="11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185232"/>
            <a:ext cx="1605279" cy="97882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0" y="1829843"/>
            <a:ext cx="21183600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Floating base Robot Control Tasks: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28700" marR="0" lvl="1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the attitude of the base satellite according to certain purpose, e.g., sun panels face the sun</a:t>
            </a:r>
            <a:endParaRPr/>
          </a:p>
          <a:p>
            <a:pPr marL="1028700" marR="0" lvl="1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a payload located at the end effector of a manipulator chain, e.g., direction of an antenna</a:t>
            </a:r>
            <a:endParaRPr/>
          </a:p>
          <a:p>
            <a:pPr marL="10287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28700" marR="0" lvl="1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 is in dynamic coupling between the two tasks, so Global Optimization Method is to solve this problem while minimizing certain costs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89146"/>
          <a:stretch/>
        </p:blipFill>
        <p:spPr>
          <a:xfrm>
            <a:off x="1" y="-80212"/>
            <a:ext cx="21855112" cy="133453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15801870" y="11579285"/>
            <a:ext cx="32641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-1" y="246199"/>
            <a:ext cx="1156787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 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8536191" y="11579286"/>
            <a:ext cx="4146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</a:t>
            </a:r>
            <a:endParaRPr dirty="0"/>
          </a:p>
        </p:txBody>
      </p:sp>
      <p:pic>
        <p:nvPicPr>
          <p:cNvPr id="102" name="Google Shape;102;p2" descr="Frontiers | On the Dynamics and Control of Free-floating Space Manipulator  Systems in the Presence of Angular Momentum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5977" y="7204133"/>
            <a:ext cx="11353800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 descr="A close-up of a machine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682342" y="7542764"/>
            <a:ext cx="8593622" cy="273694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485977" y="10556933"/>
            <a:ext cx="2078998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1.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Schematic diagram of joint installation position and rotation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4370"/>
          <a:stretch/>
        </p:blipFill>
        <p:spPr>
          <a:xfrm>
            <a:off x="-1" y="11120423"/>
            <a:ext cx="21855113" cy="11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226603"/>
            <a:ext cx="1605279" cy="9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89146"/>
          <a:stretch/>
        </p:blipFill>
        <p:spPr>
          <a:xfrm>
            <a:off x="-1" y="-80212"/>
            <a:ext cx="21855113" cy="1334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5">
            <a:alphaModFix/>
          </a:blip>
          <a:srcRect t="2600"/>
          <a:stretch/>
        </p:blipFill>
        <p:spPr>
          <a:xfrm>
            <a:off x="11925327" y="1613953"/>
            <a:ext cx="9534766" cy="9515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/>
          <p:nvPr/>
        </p:nvSpPr>
        <p:spPr>
          <a:xfrm>
            <a:off x="-1" y="246199"/>
            <a:ext cx="1156787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 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0" y="1829843"/>
            <a:ext cx="11530308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Flow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28700" marR="0" lvl="1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 re-implementation of the journal article "PSO-Based Time Optimal Rapid Orientation for Micronano Space Robot“</a:t>
            </a:r>
            <a:endParaRPr/>
          </a:p>
          <a:p>
            <a:pPr marL="10287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3" descr="A diagram of a prism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9024" y="5615496"/>
            <a:ext cx="7294140" cy="400526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 txBox="1"/>
          <p:nvPr/>
        </p:nvSpPr>
        <p:spPr>
          <a:xfrm>
            <a:off x="1089024" y="9436094"/>
            <a:ext cx="72941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2. Simplified model of space robot.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16542922" y="9124096"/>
            <a:ext cx="504616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3.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Flowchart of the optimization process</a:t>
            </a:r>
            <a:endParaRPr/>
          </a:p>
        </p:txBody>
      </p:sp>
      <p:sp>
        <p:nvSpPr>
          <p:cNvPr id="14" name="Google Shape;101;p2"/>
          <p:cNvSpPr txBox="1"/>
          <p:nvPr/>
        </p:nvSpPr>
        <p:spPr>
          <a:xfrm>
            <a:off x="8536191" y="11579286"/>
            <a:ext cx="4146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</a:t>
            </a:r>
            <a:endParaRPr dirty="0"/>
          </a:p>
        </p:txBody>
      </p:sp>
      <p:sp>
        <p:nvSpPr>
          <p:cNvPr id="15" name="Google Shape;99;p2"/>
          <p:cNvSpPr txBox="1"/>
          <p:nvPr/>
        </p:nvSpPr>
        <p:spPr>
          <a:xfrm>
            <a:off x="15801870" y="11579285"/>
            <a:ext cx="32641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4370"/>
          <a:stretch/>
        </p:blipFill>
        <p:spPr>
          <a:xfrm>
            <a:off x="-1" y="11120423"/>
            <a:ext cx="21855113" cy="11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4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226603"/>
            <a:ext cx="1605279" cy="9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b="89146"/>
          <a:stretch/>
        </p:blipFill>
        <p:spPr>
          <a:xfrm>
            <a:off x="-1" y="-80212"/>
            <a:ext cx="21855113" cy="133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/>
        </p:nvSpPr>
        <p:spPr>
          <a:xfrm>
            <a:off x="8536191" y="11579286"/>
            <a:ext cx="4146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tr-TR" sz="3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</a:t>
            </a:r>
            <a:endParaRPr dirty="0"/>
          </a:p>
        </p:txBody>
      </p:sp>
      <p:sp>
        <p:nvSpPr>
          <p:cNvPr id="130" name="Google Shape;130;p4"/>
          <p:cNvSpPr txBox="1"/>
          <p:nvPr/>
        </p:nvSpPr>
        <p:spPr>
          <a:xfrm>
            <a:off x="0" y="1829843"/>
            <a:ext cx="21183600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 b="0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Subtitle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28700" marR="0" lvl="1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tr-TR" sz="4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ipsum.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15801870" y="11579285"/>
            <a:ext cx="32641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3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sz="3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r>
              <a:rPr lang="en-US" sz="3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tr-TR" sz="3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4370"/>
          <a:stretch/>
        </p:blipFill>
        <p:spPr>
          <a:xfrm>
            <a:off x="-1" y="11120423"/>
            <a:ext cx="21855113" cy="11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226603"/>
            <a:ext cx="1605279" cy="9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89146"/>
          <a:stretch/>
        </p:blipFill>
        <p:spPr>
          <a:xfrm>
            <a:off x="-1" y="-80212"/>
            <a:ext cx="21855113" cy="133453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0"/>
          <p:cNvSpPr/>
          <p:nvPr/>
        </p:nvSpPr>
        <p:spPr>
          <a:xfrm>
            <a:off x="0" y="145981"/>
            <a:ext cx="1513332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1;p2"/>
          <p:cNvSpPr txBox="1"/>
          <p:nvPr/>
        </p:nvSpPr>
        <p:spPr>
          <a:xfrm>
            <a:off x="8536191" y="11579286"/>
            <a:ext cx="4146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</a:t>
            </a:r>
            <a:endParaRPr dirty="0"/>
          </a:p>
        </p:txBody>
      </p:sp>
      <p:sp>
        <p:nvSpPr>
          <p:cNvPr id="11" name="Google Shape;99;p2"/>
          <p:cNvSpPr txBox="1"/>
          <p:nvPr/>
        </p:nvSpPr>
        <p:spPr>
          <a:xfrm>
            <a:off x="15801870" y="11579285"/>
            <a:ext cx="32641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D5842-DFA1-8E0D-5E09-64DB157E4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01B4E05-458D-F9B0-B3FE-015BC04A9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70"/>
          <a:stretch/>
        </p:blipFill>
        <p:spPr>
          <a:xfrm>
            <a:off x="-1" y="11120423"/>
            <a:ext cx="21855113" cy="1173177"/>
          </a:xfrm>
        </p:spPr>
      </p:pic>
      <p:pic>
        <p:nvPicPr>
          <p:cNvPr id="10" name="Picture 2" descr="İstanbul Teknik Üniversitesi | İTÜ | İTÜ 1773">
            <a:extLst>
              <a:ext uri="{FF2B5EF4-FFF2-40B4-BE49-F238E27FC236}">
                <a16:creationId xmlns:a16="http://schemas.microsoft.com/office/drawing/2014/main" id="{E7124449-9DCA-E652-F5D9-8ADA8D374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6603"/>
            <a:ext cx="1605279" cy="97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BD64A2-36D8-FB1C-A84A-BCE8430B1E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146"/>
          <a:stretch/>
        </p:blipFill>
        <p:spPr>
          <a:xfrm>
            <a:off x="-1" y="-80212"/>
            <a:ext cx="21855113" cy="1334531"/>
          </a:xfrm>
          <a:prstGeom prst="rect">
            <a:avLst/>
          </a:prstGeom>
        </p:spPr>
      </p:pic>
      <p:sp>
        <p:nvSpPr>
          <p:cNvPr id="19" name="Google Shape;101;p2"/>
          <p:cNvSpPr txBox="1"/>
          <p:nvPr/>
        </p:nvSpPr>
        <p:spPr>
          <a:xfrm>
            <a:off x="8536191" y="11579286"/>
            <a:ext cx="4146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</a:t>
            </a:r>
            <a:endParaRPr dirty="0"/>
          </a:p>
        </p:txBody>
      </p:sp>
      <p:sp>
        <p:nvSpPr>
          <p:cNvPr id="20" name="Google Shape;99;p2"/>
          <p:cNvSpPr txBox="1"/>
          <p:nvPr/>
        </p:nvSpPr>
        <p:spPr>
          <a:xfrm>
            <a:off x="15801870" y="11579285"/>
            <a:ext cx="32641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4;p10"/>
          <p:cNvSpPr/>
          <p:nvPr/>
        </p:nvSpPr>
        <p:spPr>
          <a:xfrm>
            <a:off x="0" y="145981"/>
            <a:ext cx="1513332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 Results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762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4370"/>
          <a:stretch/>
        </p:blipFill>
        <p:spPr>
          <a:xfrm>
            <a:off x="0" y="11196656"/>
            <a:ext cx="21943420" cy="11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5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2615" y="11196656"/>
            <a:ext cx="1605279" cy="9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5"/>
          <p:cNvPicPr preferRelativeResize="0"/>
          <p:nvPr/>
        </p:nvPicPr>
        <p:blipFill rotWithShape="1">
          <a:blip r:embed="rId3">
            <a:alphaModFix/>
          </a:blip>
          <a:srcRect b="89146"/>
          <a:stretch/>
        </p:blipFill>
        <p:spPr>
          <a:xfrm>
            <a:off x="-1" y="-80212"/>
            <a:ext cx="21855113" cy="133453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5"/>
          <p:cNvSpPr/>
          <p:nvPr/>
        </p:nvSpPr>
        <p:spPr>
          <a:xfrm>
            <a:off x="0" y="233110"/>
            <a:ext cx="1156787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 </a:t>
            </a:r>
            <a:endParaRPr sz="3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15"/>
          <p:cNvSpPr txBox="1"/>
          <p:nvPr/>
        </p:nvSpPr>
        <p:spPr>
          <a:xfrm>
            <a:off x="321087" y="1906373"/>
            <a:ext cx="20975359" cy="624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S. Kalaycioglu and A. De Ruiter, "Passivity based nonlinear model predictive control (PNMPC) of multi-robot systems for space applications," </a:t>
            </a: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Frontiers in Robotics and AI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vol. 10, Jun. 2023, doi: 10.3389/frobt.2023.1181128. </a:t>
            </a: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Frontiers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45714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 J. Virgili-Llop et al., “SPART: an open-source modeling and controltoolkit for mobile-base robotic multibody systems with kinematic tree topologies,” https://github.com/NPS-SRL/SPART, accessed: 2024-12-23.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 Particle swarm optimization algorithm. MathWorks. Accessed: 2024-12-22. [Online]. Available: https://www.mathworks.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com/help/gads/particle-swarm-optimization-algorithm.html#mw2863346e-1472-40fc-96d8-af5b3085962b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[4] </a:t>
            </a:r>
            <a:r>
              <a:rPr lang="en-US" sz="3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Y. Liu, Z. Jin, and L. Teng, “Pso-based time optimal rapid orientation for micronano space robot,” IEEE Transactions on Aerospace and Electronic Systems, vol. 59, no. 2, pp. 1921–1934, 2023.</a:t>
            </a:r>
            <a:endParaRPr/>
          </a:p>
          <a:p>
            <a:pPr marL="685239" marR="0" lvl="1" indent="0" algn="l" rtl="0">
              <a:lnSpc>
                <a:spcPct val="45714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01;p2"/>
          <p:cNvSpPr txBox="1"/>
          <p:nvPr/>
        </p:nvSpPr>
        <p:spPr>
          <a:xfrm>
            <a:off x="8536191" y="11579286"/>
            <a:ext cx="4146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</a:t>
            </a:r>
            <a:endParaRPr dirty="0"/>
          </a:p>
        </p:txBody>
      </p:sp>
      <p:sp>
        <p:nvSpPr>
          <p:cNvPr id="10" name="Google Shape;99;p2"/>
          <p:cNvSpPr txBox="1"/>
          <p:nvPr/>
        </p:nvSpPr>
        <p:spPr>
          <a:xfrm>
            <a:off x="15801870" y="11579285"/>
            <a:ext cx="32641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16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28282" y="479248"/>
            <a:ext cx="4823497" cy="2941157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6"/>
          <p:cNvSpPr txBox="1"/>
          <p:nvPr/>
        </p:nvSpPr>
        <p:spPr>
          <a:xfrm>
            <a:off x="3294071" y="4855403"/>
            <a:ext cx="15001103" cy="109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</a:t>
            </a:r>
            <a:r>
              <a:rPr lang="tr-TR" sz="65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You for Listening!</a:t>
            </a:r>
            <a:endParaRPr sz="48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407</Words>
  <Application>Microsoft Office PowerPoint</Application>
  <PresentationFormat>Custom</PresentationFormat>
  <Paragraphs>60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pc3</dc:creator>
  <cp:lastModifiedBy>Mustafa Arık</cp:lastModifiedBy>
  <cp:revision>12</cp:revision>
  <dcterms:modified xsi:type="dcterms:W3CDTF">2025-06-06T15:56:23Z</dcterms:modified>
</cp:coreProperties>
</file>