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3" r:id="rId3"/>
    <p:sldId id="276" r:id="rId4"/>
    <p:sldId id="275" r:id="rId5"/>
    <p:sldId id="274" r:id="rId6"/>
    <p:sldId id="277" r:id="rId7"/>
    <p:sldId id="278" r:id="rId8"/>
    <p:sldId id="279" r:id="rId9"/>
    <p:sldId id="280" r:id="rId10"/>
    <p:sldId id="270" r:id="rId11"/>
    <p:sldId id="271" r:id="rId12"/>
  </p:sldIdLst>
  <p:sldSz cx="21855113" cy="1229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872">
          <p15:clr>
            <a:srgbClr val="A4A3A4"/>
          </p15:clr>
        </p15:guide>
        <p15:guide id="2" pos="6883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eR65iXZkTWghIeOHxbNGZhnw3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4660"/>
  </p:normalViewPr>
  <p:slideViewPr>
    <p:cSldViewPr snapToGrid="0">
      <p:cViewPr varScale="1">
        <p:scale>
          <a:sx n="53" d="100"/>
          <a:sy n="53" d="100"/>
        </p:scale>
        <p:origin x="132" y="420"/>
      </p:cViewPr>
      <p:guideLst>
        <p:guide orient="horz" pos="3872"/>
        <p:guide pos="68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559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9699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6409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0652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9217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0397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5456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7174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title"/>
          </p:nvPr>
        </p:nvSpPr>
        <p:spPr>
          <a:xfrm>
            <a:off x="1502539" y="654521"/>
            <a:ext cx="18850035" cy="237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body" idx="1"/>
          </p:nvPr>
        </p:nvSpPr>
        <p:spPr>
          <a:xfrm>
            <a:off x="1502539" y="3272602"/>
            <a:ext cx="18850035" cy="780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1502539" y="654521"/>
            <a:ext cx="18850035" cy="237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7027469" y="-2252328"/>
            <a:ext cx="7800176" cy="1885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12787191" y="3507395"/>
            <a:ext cx="10418258" cy="471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3225579" y="-1068519"/>
            <a:ext cx="10418258" cy="1386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ctrTitle"/>
          </p:nvPr>
        </p:nvSpPr>
        <p:spPr>
          <a:xfrm>
            <a:off x="2731889" y="2011940"/>
            <a:ext cx="16391335" cy="42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56"/>
              <a:buFont typeface="Calibri"/>
              <a:buNone/>
              <a:defRPr sz="1075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subTitle" idx="1"/>
          </p:nvPr>
        </p:nvSpPr>
        <p:spPr>
          <a:xfrm>
            <a:off x="2731889" y="6456986"/>
            <a:ext cx="16391335" cy="2968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4302"/>
              <a:buNone/>
              <a:defRPr sz="4302"/>
            </a:lvl1pPr>
            <a:lvl2pPr lvl="1" algn="ctr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585"/>
              <a:buNone/>
              <a:defRPr sz="3584"/>
            </a:lvl2pPr>
            <a:lvl3pPr lvl="2" algn="ctr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227"/>
              <a:buNone/>
              <a:defRPr sz="3227"/>
            </a:lvl3pPr>
            <a:lvl4pPr lvl="3" algn="ctr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/>
            </a:lvl4pPr>
            <a:lvl5pPr lvl="4" algn="ctr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/>
            </a:lvl5pPr>
            <a:lvl6pPr lvl="5" algn="ctr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/>
            </a:lvl6pPr>
            <a:lvl7pPr lvl="6" algn="ctr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/>
            </a:lvl7pPr>
            <a:lvl8pPr lvl="7" algn="ctr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/>
            </a:lvl8pPr>
            <a:lvl9pPr lvl="8" algn="ctr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1491156" y="3064865"/>
            <a:ext cx="18850035" cy="5113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56"/>
              <a:buFont typeface="Calibri"/>
              <a:buNone/>
              <a:defRPr sz="1075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1491156" y="8227038"/>
            <a:ext cx="18850035" cy="268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rgbClr val="888888"/>
              </a:buClr>
              <a:buSzPts val="4302"/>
              <a:buNone/>
              <a:defRPr sz="4302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rgbClr val="888888"/>
              </a:buClr>
              <a:buSzPts val="3585"/>
              <a:buNone/>
              <a:defRPr sz="358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rgbClr val="888888"/>
              </a:buClr>
              <a:buSzPts val="3227"/>
              <a:buNone/>
              <a:defRPr sz="3227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rgbClr val="888888"/>
              </a:buClr>
              <a:buSzPts val="2868"/>
              <a:buNone/>
              <a:defRPr sz="2868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rgbClr val="888888"/>
              </a:buClr>
              <a:buSzPts val="2868"/>
              <a:buNone/>
              <a:defRPr sz="2868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rgbClr val="888888"/>
              </a:buClr>
              <a:buSzPts val="2868"/>
              <a:buNone/>
              <a:defRPr sz="2868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rgbClr val="888888"/>
              </a:buClr>
              <a:buSzPts val="2868"/>
              <a:buNone/>
              <a:defRPr sz="2868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rgbClr val="888888"/>
              </a:buClr>
              <a:buSzPts val="2868"/>
              <a:buNone/>
              <a:defRPr sz="2868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rgbClr val="888888"/>
              </a:buClr>
              <a:buSzPts val="2868"/>
              <a:buNone/>
              <a:defRPr sz="2868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1502539" y="654521"/>
            <a:ext cx="18850035" cy="237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1502539" y="3272602"/>
            <a:ext cx="9288423" cy="780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11064151" y="3272602"/>
            <a:ext cx="9288423" cy="780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1505386" y="654521"/>
            <a:ext cx="18850035" cy="237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1505387" y="3013640"/>
            <a:ext cx="9245736" cy="147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4302"/>
              <a:buNone/>
              <a:defRPr sz="4302" b="1"/>
            </a:lvl1pPr>
            <a:lvl2pPr marL="914400" lvl="1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585"/>
              <a:buNone/>
              <a:defRPr sz="3584" b="1"/>
            </a:lvl2pPr>
            <a:lvl3pPr marL="1371600" lvl="2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227"/>
              <a:buNone/>
              <a:defRPr sz="3227" b="1"/>
            </a:lvl3pPr>
            <a:lvl4pPr marL="1828800" lvl="3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4pPr>
            <a:lvl5pPr marL="2286000" lvl="4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5pPr>
            <a:lvl6pPr marL="2743200" lvl="5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6pPr>
            <a:lvl7pPr marL="3200400" lvl="6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7pPr>
            <a:lvl8pPr marL="3657600" lvl="7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8pPr>
            <a:lvl9pPr marL="4114800" lvl="8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1505387" y="4490579"/>
            <a:ext cx="9245736" cy="660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11064151" y="3013640"/>
            <a:ext cx="9291270" cy="147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4302"/>
              <a:buNone/>
              <a:defRPr sz="4302" b="1"/>
            </a:lvl1pPr>
            <a:lvl2pPr marL="914400" lvl="1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585"/>
              <a:buNone/>
              <a:defRPr sz="3584" b="1"/>
            </a:lvl2pPr>
            <a:lvl3pPr marL="1371600" lvl="2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227"/>
              <a:buNone/>
              <a:defRPr sz="3227" b="1"/>
            </a:lvl3pPr>
            <a:lvl4pPr marL="1828800" lvl="3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4pPr>
            <a:lvl5pPr marL="2286000" lvl="4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5pPr>
            <a:lvl6pPr marL="2743200" lvl="5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6pPr>
            <a:lvl7pPr marL="3200400" lvl="6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7pPr>
            <a:lvl8pPr marL="3657600" lvl="7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8pPr>
            <a:lvl9pPr marL="4114800" lvl="8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11064151" y="4490579"/>
            <a:ext cx="9291270" cy="660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1502539" y="654521"/>
            <a:ext cx="18850035" cy="237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1505387" y="819573"/>
            <a:ext cx="7048842" cy="286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6"/>
              <a:buFont typeface="Calibri"/>
              <a:buNone/>
              <a:defRPr sz="573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9291270" y="1770052"/>
            <a:ext cx="11064151" cy="873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92836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5736"/>
              <a:buChar char="•"/>
              <a:defRPr sz="5736"/>
            </a:lvl1pPr>
            <a:lvl2pPr marL="914400" lvl="1" indent="-547306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5019"/>
              <a:buChar char="•"/>
              <a:defRPr sz="5019"/>
            </a:lvl2pPr>
            <a:lvl3pPr marL="1371600" lvl="2" indent="-501777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4302"/>
              <a:buChar char="•"/>
              <a:defRPr sz="4302"/>
            </a:lvl3pPr>
            <a:lvl4pPr marL="1828800" lvl="3" indent="-456247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585"/>
              <a:buChar char="•"/>
              <a:defRPr sz="3584"/>
            </a:lvl4pPr>
            <a:lvl5pPr marL="2286000" lvl="4" indent="-456247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585"/>
              <a:buChar char="•"/>
              <a:defRPr sz="3584"/>
            </a:lvl5pPr>
            <a:lvl6pPr marL="2743200" lvl="5" indent="-456247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585"/>
              <a:buChar char="•"/>
              <a:defRPr sz="3584"/>
            </a:lvl6pPr>
            <a:lvl7pPr marL="3200400" lvl="6" indent="-456247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585"/>
              <a:buChar char="•"/>
              <a:defRPr sz="3584"/>
            </a:lvl7pPr>
            <a:lvl8pPr marL="3657600" lvl="7" indent="-456247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585"/>
              <a:buChar char="•"/>
              <a:defRPr sz="3584"/>
            </a:lvl8pPr>
            <a:lvl9pPr marL="4114800" lvl="8" indent="-456247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585"/>
              <a:buChar char="•"/>
              <a:defRPr sz="3584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1505387" y="3688080"/>
            <a:ext cx="7048842" cy="68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/>
            </a:lvl1pPr>
            <a:lvl2pPr marL="914400" lvl="1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510"/>
              <a:buNone/>
              <a:defRPr sz="2510"/>
            </a:lvl2pPr>
            <a:lvl3pPr marL="1371600" lvl="2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151"/>
              <a:buNone/>
              <a:defRPr sz="2151"/>
            </a:lvl3pPr>
            <a:lvl4pPr marL="1828800" lvl="3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4pPr>
            <a:lvl5pPr marL="2286000" lvl="4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5pPr>
            <a:lvl6pPr marL="2743200" lvl="5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6pPr>
            <a:lvl7pPr marL="3200400" lvl="6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7pPr>
            <a:lvl8pPr marL="3657600" lvl="7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8pPr>
            <a:lvl9pPr marL="4114800" lvl="8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1505387" y="819573"/>
            <a:ext cx="7048842" cy="286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6"/>
              <a:buFont typeface="Calibri"/>
              <a:buNone/>
              <a:defRPr sz="573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9291270" y="1770052"/>
            <a:ext cx="11064151" cy="8736424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1505387" y="3688080"/>
            <a:ext cx="7048842" cy="68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/>
            </a:lvl1pPr>
            <a:lvl2pPr marL="914400" lvl="1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510"/>
              <a:buNone/>
              <a:defRPr sz="2510"/>
            </a:lvl2pPr>
            <a:lvl3pPr marL="1371600" lvl="2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151"/>
              <a:buNone/>
              <a:defRPr sz="2151"/>
            </a:lvl3pPr>
            <a:lvl4pPr marL="1828800" lvl="3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4pPr>
            <a:lvl5pPr marL="2286000" lvl="4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5pPr>
            <a:lvl6pPr marL="2743200" lvl="5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6pPr>
            <a:lvl7pPr marL="3200400" lvl="6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7pPr>
            <a:lvl8pPr marL="3657600" lvl="7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8pPr>
            <a:lvl9pPr marL="4114800" lvl="8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1502539" y="654521"/>
            <a:ext cx="18850035" cy="237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87"/>
              <a:buFont typeface="Calibri"/>
              <a:buNone/>
              <a:defRPr sz="78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1502539" y="3272602"/>
            <a:ext cx="18850035" cy="780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47306" algn="l" rtl="0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5019"/>
              <a:buFont typeface="Arial"/>
              <a:buChar char="•"/>
              <a:defRPr sz="50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01777" algn="l" rtl="0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4302"/>
              <a:buFont typeface="Arial"/>
              <a:buChar char="•"/>
              <a:defRPr sz="43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56247" algn="l" rtl="0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585"/>
              <a:buFont typeface="Arial"/>
              <a:buChar char="•"/>
              <a:defRPr sz="3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3514" algn="l" rtl="0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227"/>
              <a:buFont typeface="Arial"/>
              <a:buChar char="•"/>
              <a:defRPr sz="32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3514" algn="l" rtl="0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227"/>
              <a:buFont typeface="Arial"/>
              <a:buChar char="•"/>
              <a:defRPr sz="32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3514" algn="l" rtl="0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227"/>
              <a:buFont typeface="Arial"/>
              <a:buChar char="•"/>
              <a:defRPr sz="32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3514" algn="l" rtl="0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227"/>
              <a:buFont typeface="Arial"/>
              <a:buChar char="•"/>
              <a:defRPr sz="32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3514" algn="l" rtl="0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227"/>
              <a:buFont typeface="Arial"/>
              <a:buChar char="•"/>
              <a:defRPr sz="32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3514" algn="l" rtl="0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227"/>
              <a:buFont typeface="Arial"/>
              <a:buChar char="•"/>
              <a:defRPr sz="32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rontiersin.org/journals/robotics-and-ai/articles/10.3389/frobt.2023.1181128/full?utm_source=chatgpt.com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84206" y="128343"/>
            <a:ext cx="5836342" cy="355874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607427" y="3256558"/>
            <a:ext cx="18160999" cy="840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/>
            <a:r>
              <a:rPr lang="en-US" sz="45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500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Uyarlamalı</a:t>
            </a:r>
            <a:r>
              <a:rPr lang="en-US" sz="45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500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Kontrol</a:t>
            </a:r>
            <a:r>
              <a:rPr lang="en-US" sz="45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500" b="1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Sistemleri</a:t>
            </a:r>
            <a:r>
              <a:rPr lang="tr-TR" sz="45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5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US" sz="45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KOM </a:t>
            </a:r>
            <a:r>
              <a:rPr lang="en-US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tr-TR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Koordinatör</a:t>
            </a:r>
            <a:r>
              <a:rPr lang="en-US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45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Prof. Dr. </a:t>
            </a:r>
            <a:r>
              <a:rPr lang="tr-TR" sz="45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Yaprak Yalçın</a:t>
            </a:r>
            <a:endParaRPr sz="45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</a:t>
            </a:r>
            <a:r>
              <a:rPr lang="en-US" sz="4500" b="1" i="0" u="none" strike="noStrike" cap="none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</a:t>
            </a:r>
            <a:r>
              <a:rPr lang="tr-TR" sz="45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</a:t>
            </a:r>
            <a:r>
              <a:rPr lang="tr-TR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Sunumu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tr-TR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Adaptive Contol of Passifiable Linear Systems with Quantized Measurements and Bounded Disturbances</a:t>
            </a:r>
            <a:r>
              <a:rPr lang="en-US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dirty="0" smtClean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 b="1" i="0" u="none" strike="noStrike" cap="none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Oğuz Ziya Onat 				</a:t>
            </a:r>
            <a:r>
              <a:rPr lang="en-US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Mustafa Arık</a:t>
            </a:r>
            <a:r>
              <a:rPr lang="tr-TR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	Yunus Akdal</a:t>
            </a:r>
            <a:endParaRPr dirty="0" smtClean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 b="1" i="0" u="none" strike="noStrike" cap="none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tr-TR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.202</a:t>
            </a:r>
            <a:r>
              <a:rPr lang="tr-TR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0" y="11196656"/>
            <a:ext cx="21943420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5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2615" y="11196656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5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5"/>
          <p:cNvSpPr txBox="1"/>
          <p:nvPr/>
        </p:nvSpPr>
        <p:spPr>
          <a:xfrm>
            <a:off x="321087" y="1906373"/>
            <a:ext cx="20975359" cy="624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S.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Kalaycioglu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A. De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Ruiter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"Passivity based nonlinear model predictive control (PNMPC) of multi-robot systems for space applications," </a:t>
            </a:r>
            <a:r>
              <a:rPr lang="en-US" sz="3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Frontiers in Robotics and AI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vol. 10, Jun. 2023,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10.3389/frobt.2023.1181128. </a:t>
            </a:r>
            <a:r>
              <a:rPr lang="en-US" sz="32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Frontiers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45714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J. </a:t>
            </a:r>
            <a:r>
              <a:rPr lang="en-US" sz="3200" b="0" i="0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Virgili-Llop</a:t>
            </a:r>
            <a:r>
              <a:rPr lang="en-US" sz="3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 al., “SPART: an open-source modeling and </a:t>
            </a:r>
            <a:r>
              <a:rPr lang="en-US" sz="3200" b="0" i="0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controltoolkit</a:t>
            </a:r>
            <a:r>
              <a:rPr lang="en-US" sz="3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mobile-base robotic multibody systems with kinematic tree topologies,” https://github.com/NPS-SRL/SPART, accessed: 2024-12-23.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Particle swarm optimization algorithm. </a:t>
            </a:r>
            <a:r>
              <a:rPr lang="en-US" sz="3200" b="0" i="0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MathWorks</a:t>
            </a:r>
            <a:r>
              <a:rPr lang="en-US" sz="3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Accessed: 2024-12-22. [Online]. Available: https://www.mathworks.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com/help/gads/particle-swarm-optimization-algorithm.html#mw2863346e-1472-40fc-96d8-af5b3085962b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 </a:t>
            </a:r>
            <a:r>
              <a:rPr lang="en-US" sz="3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Y. Liu, Z. </a:t>
            </a:r>
            <a:r>
              <a:rPr lang="en-US" sz="3200" b="0" i="0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Jin</a:t>
            </a:r>
            <a:r>
              <a:rPr lang="en-US" sz="3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L. </a:t>
            </a:r>
            <a:r>
              <a:rPr lang="en-US" sz="3200" b="0" i="0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Teng</a:t>
            </a:r>
            <a:r>
              <a:rPr lang="en-US" sz="3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“</a:t>
            </a:r>
            <a:r>
              <a:rPr lang="en-US" sz="3200" b="0" i="0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Pso</a:t>
            </a:r>
            <a:r>
              <a:rPr lang="en-US" sz="3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-based time optimal rapid orientation for </a:t>
            </a:r>
            <a:r>
              <a:rPr lang="en-US" sz="3200" b="0" i="0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micronano</a:t>
            </a:r>
            <a:r>
              <a:rPr lang="en-US" sz="3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space robot,” IEEE Transactions on Aerospace and Electronic Systems, vol. 59, no. 2, pp. 1921–1934, 2023.</a:t>
            </a:r>
            <a:endParaRPr dirty="0"/>
          </a:p>
          <a:p>
            <a:pPr marL="685239" marR="0" lvl="1" indent="0" algn="l" rtl="0">
              <a:lnSpc>
                <a:spcPct val="45714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0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6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28282" y="479248"/>
            <a:ext cx="4823497" cy="294115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6"/>
          <p:cNvSpPr txBox="1"/>
          <p:nvPr/>
        </p:nvSpPr>
        <p:spPr>
          <a:xfrm>
            <a:off x="3385511" y="5952683"/>
            <a:ext cx="15001103" cy="109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</a:t>
            </a:r>
            <a:r>
              <a:rPr lang="tr-TR" sz="65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You for Listening!</a:t>
            </a:r>
            <a:endParaRPr sz="48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1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97;p2"/>
          <p:cNvSpPr txBox="1"/>
          <p:nvPr/>
        </p:nvSpPr>
        <p:spPr>
          <a:xfrm>
            <a:off x="0" y="1829843"/>
            <a:ext cx="21183600" cy="871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tr-TR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Giriş</a:t>
            </a:r>
            <a:endParaRPr lang="en-US" sz="4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tr-TR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 Tanımı</a:t>
            </a:r>
            <a:br>
              <a:rPr lang="tr-TR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tr-TR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    Pasifikasyon Lemması</a:t>
            </a:r>
            <a:br>
              <a:rPr lang="tr-TR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tr-TR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   Quantizer Modeli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tr-TR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Nihai Sınırlılık</a:t>
            </a:r>
            <a:endParaRPr lang="en-US" sz="4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Switching </a:t>
            </a:r>
            <a:r>
              <a:rPr lang="tr-TR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Kontrol</a:t>
            </a:r>
            <a:endParaRPr lang="en-US" sz="4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tr-TR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İmplementasyon</a:t>
            </a:r>
            <a:endParaRPr lang="en-US" sz="4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tr-TR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Sonuçlar</a:t>
            </a:r>
            <a:endParaRPr lang="en-US" sz="4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 smtClean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İçerik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113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1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Giriş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577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1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Sistem Tanımı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890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30" name="Google Shape;130;p4"/>
          <p:cNvSpPr txBox="1"/>
          <p:nvPr/>
        </p:nvSpPr>
        <p:spPr>
          <a:xfrm>
            <a:off x="0" y="1829843"/>
            <a:ext cx="2118360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 b="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 Pasifikasyon Lemması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28700" marR="0" lvl="1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tr-TR" sz="4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ipsum.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Sistem Tanımı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042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30" name="Google Shape;130;p4"/>
          <p:cNvSpPr txBox="1"/>
          <p:nvPr/>
        </p:nvSpPr>
        <p:spPr>
          <a:xfrm>
            <a:off x="0" y="1829843"/>
            <a:ext cx="2118360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 b="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Quantizer Model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28700" marR="0" lvl="1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tr-TR" sz="4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ipsum.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Sistem Tanımı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192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1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Nihai Sınırlılık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782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1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Switching Control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736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1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lang="tr-TR" sz="45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İmplementasyon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648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364</Words>
  <Application>Microsoft Office PowerPoint</Application>
  <PresentationFormat>Custom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pc3</dc:creator>
  <cp:lastModifiedBy>Mustafa Arık</cp:lastModifiedBy>
  <cp:revision>34</cp:revision>
  <dcterms:modified xsi:type="dcterms:W3CDTF">2025-06-06T17:51:17Z</dcterms:modified>
</cp:coreProperties>
</file>