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4673" r:id="rId2"/>
  </p:sldMasterIdLst>
  <p:notesMasterIdLst>
    <p:notesMasterId r:id="rId18"/>
  </p:notesMasterIdLst>
  <p:sldIdLst>
    <p:sldId id="290" r:id="rId3"/>
    <p:sldId id="291" r:id="rId4"/>
    <p:sldId id="293" r:id="rId5"/>
    <p:sldId id="294" r:id="rId6"/>
    <p:sldId id="307" r:id="rId7"/>
    <p:sldId id="292" r:id="rId8"/>
    <p:sldId id="297" r:id="rId9"/>
    <p:sldId id="300" r:id="rId10"/>
    <p:sldId id="298" r:id="rId11"/>
    <p:sldId id="302" r:id="rId12"/>
    <p:sldId id="303" r:id="rId13"/>
    <p:sldId id="304" r:id="rId14"/>
    <p:sldId id="306" r:id="rId15"/>
    <p:sldId id="305" r:id="rId16"/>
    <p:sldId id="299" r:id="rId17"/>
  </p:sldIdLst>
  <p:sldSz cx="9144000" cy="6858000" type="screen4x3"/>
  <p:notesSz cx="6797675" cy="9928225"/>
  <p:defaultTextStyle>
    <a:defPPr>
      <a:defRPr lang="ru-RU"/>
    </a:defPPr>
    <a:lvl1pPr algn="l" rtl="0" fontAlgn="base">
      <a:spcBef>
        <a:spcPct val="0"/>
      </a:spcBef>
      <a:spcAft>
        <a:spcPct val="0"/>
      </a:spcAft>
      <a:defRPr sz="2000" b="1" kern="1200">
        <a:solidFill>
          <a:schemeClr val="tx1"/>
        </a:solidFill>
        <a:latin typeface="Impact" pitchFamily="34" charset="0"/>
        <a:ea typeface="+mn-ea"/>
        <a:cs typeface="+mn-cs"/>
      </a:defRPr>
    </a:lvl1pPr>
    <a:lvl2pPr marL="457200" algn="l" rtl="0" fontAlgn="base">
      <a:spcBef>
        <a:spcPct val="0"/>
      </a:spcBef>
      <a:spcAft>
        <a:spcPct val="0"/>
      </a:spcAft>
      <a:defRPr sz="2000" b="1" kern="1200">
        <a:solidFill>
          <a:schemeClr val="tx1"/>
        </a:solidFill>
        <a:latin typeface="Impact" pitchFamily="34" charset="0"/>
        <a:ea typeface="+mn-ea"/>
        <a:cs typeface="+mn-cs"/>
      </a:defRPr>
    </a:lvl2pPr>
    <a:lvl3pPr marL="914400" algn="l" rtl="0" fontAlgn="base">
      <a:spcBef>
        <a:spcPct val="0"/>
      </a:spcBef>
      <a:spcAft>
        <a:spcPct val="0"/>
      </a:spcAft>
      <a:defRPr sz="2000" b="1" kern="1200">
        <a:solidFill>
          <a:schemeClr val="tx1"/>
        </a:solidFill>
        <a:latin typeface="Impact" pitchFamily="34" charset="0"/>
        <a:ea typeface="+mn-ea"/>
        <a:cs typeface="+mn-cs"/>
      </a:defRPr>
    </a:lvl3pPr>
    <a:lvl4pPr marL="1371600" algn="l" rtl="0" fontAlgn="base">
      <a:spcBef>
        <a:spcPct val="0"/>
      </a:spcBef>
      <a:spcAft>
        <a:spcPct val="0"/>
      </a:spcAft>
      <a:defRPr sz="2000" b="1" kern="1200">
        <a:solidFill>
          <a:schemeClr val="tx1"/>
        </a:solidFill>
        <a:latin typeface="Impact" pitchFamily="34" charset="0"/>
        <a:ea typeface="+mn-ea"/>
        <a:cs typeface="+mn-cs"/>
      </a:defRPr>
    </a:lvl4pPr>
    <a:lvl5pPr marL="1828800" algn="l" rtl="0" fontAlgn="base">
      <a:spcBef>
        <a:spcPct val="0"/>
      </a:spcBef>
      <a:spcAft>
        <a:spcPct val="0"/>
      </a:spcAft>
      <a:defRPr sz="2000" b="1" kern="1200">
        <a:solidFill>
          <a:schemeClr val="tx1"/>
        </a:solidFill>
        <a:latin typeface="Impact" pitchFamily="34" charset="0"/>
        <a:ea typeface="+mn-ea"/>
        <a:cs typeface="+mn-cs"/>
      </a:defRPr>
    </a:lvl5pPr>
    <a:lvl6pPr marL="2286000" algn="l" defTabSz="914400" rtl="0" eaLnBrk="1" latinLnBrk="0" hangingPunct="1">
      <a:defRPr sz="2000" b="1" kern="1200">
        <a:solidFill>
          <a:schemeClr val="tx1"/>
        </a:solidFill>
        <a:latin typeface="Impact" pitchFamily="34" charset="0"/>
        <a:ea typeface="+mn-ea"/>
        <a:cs typeface="+mn-cs"/>
      </a:defRPr>
    </a:lvl6pPr>
    <a:lvl7pPr marL="2743200" algn="l" defTabSz="914400" rtl="0" eaLnBrk="1" latinLnBrk="0" hangingPunct="1">
      <a:defRPr sz="2000" b="1" kern="1200">
        <a:solidFill>
          <a:schemeClr val="tx1"/>
        </a:solidFill>
        <a:latin typeface="Impact" pitchFamily="34" charset="0"/>
        <a:ea typeface="+mn-ea"/>
        <a:cs typeface="+mn-cs"/>
      </a:defRPr>
    </a:lvl7pPr>
    <a:lvl8pPr marL="3200400" algn="l" defTabSz="914400" rtl="0" eaLnBrk="1" latinLnBrk="0" hangingPunct="1">
      <a:defRPr sz="2000" b="1" kern="1200">
        <a:solidFill>
          <a:schemeClr val="tx1"/>
        </a:solidFill>
        <a:latin typeface="Impact" pitchFamily="34" charset="0"/>
        <a:ea typeface="+mn-ea"/>
        <a:cs typeface="+mn-cs"/>
      </a:defRPr>
    </a:lvl8pPr>
    <a:lvl9pPr marL="3657600" algn="l" defTabSz="914400" rtl="0" eaLnBrk="1" latinLnBrk="0" hangingPunct="1">
      <a:defRPr sz="2000" b="1" kern="1200">
        <a:solidFill>
          <a:schemeClr val="tx1"/>
        </a:solidFill>
        <a:latin typeface="Impac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Святослав Котов" initials="СК"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66"/>
    <a:srgbClr val="97CBFF"/>
    <a:srgbClr val="B3D9FF"/>
    <a:srgbClr val="990000"/>
    <a:srgbClr val="CBCFDB"/>
    <a:srgbClr val="FFE4C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9542" autoAdjust="0"/>
    <p:restoredTop sz="95501" autoAdjust="0"/>
  </p:normalViewPr>
  <p:slideViewPr>
    <p:cSldViewPr snapToGrid="0">
      <p:cViewPr varScale="1">
        <p:scale>
          <a:sx n="72" d="100"/>
          <a:sy n="72" d="100"/>
        </p:scale>
        <p:origin x="66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
    </p:cViewPr>
  </p:sorterViewPr>
  <p:notesViewPr>
    <p:cSldViewPr snapToGrid="0">
      <p:cViewPr varScale="1">
        <p:scale>
          <a:sx n="64" d="100"/>
          <a:sy n="64" d="100"/>
        </p:scale>
        <p:origin x="-3444" y="-114"/>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1"/>
            <a:ext cx="2945659" cy="497517"/>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eaLnBrk="1" hangingPunct="1">
              <a:defRPr sz="1200" b="0">
                <a:latin typeface="Arial" charset="0"/>
              </a:defRPr>
            </a:lvl1pPr>
          </a:lstStyle>
          <a:p>
            <a:pPr>
              <a:defRPr/>
            </a:pPr>
            <a:endParaRPr lang="ru-RU"/>
          </a:p>
        </p:txBody>
      </p:sp>
      <p:sp>
        <p:nvSpPr>
          <p:cNvPr id="7171" name="Rectangle 3"/>
          <p:cNvSpPr>
            <a:spLocks noGrp="1" noChangeArrowheads="1"/>
          </p:cNvSpPr>
          <p:nvPr>
            <p:ph type="dt" idx="1"/>
          </p:nvPr>
        </p:nvSpPr>
        <p:spPr bwMode="auto">
          <a:xfrm>
            <a:off x="3850443" y="1"/>
            <a:ext cx="2945659" cy="497517"/>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algn="r" eaLnBrk="1" hangingPunct="1">
              <a:defRPr sz="1200" b="0">
                <a:latin typeface="Arial" charset="0"/>
              </a:defRPr>
            </a:lvl1pPr>
          </a:lstStyle>
          <a:p>
            <a:pPr>
              <a:defRPr/>
            </a:pPr>
            <a:endParaRPr lang="ru-RU"/>
          </a:p>
        </p:txBody>
      </p:sp>
      <p:sp>
        <p:nvSpPr>
          <p:cNvPr id="2560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79768" y="4716144"/>
            <a:ext cx="5438140" cy="4468176"/>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7174" name="Rectangle 6"/>
          <p:cNvSpPr>
            <a:spLocks noGrp="1" noChangeArrowheads="1"/>
          </p:cNvSpPr>
          <p:nvPr>
            <p:ph type="ftr" sz="quarter" idx="4"/>
          </p:nvPr>
        </p:nvSpPr>
        <p:spPr bwMode="auto">
          <a:xfrm>
            <a:off x="0" y="9429129"/>
            <a:ext cx="2945659" cy="497517"/>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eaLnBrk="1" hangingPunct="1">
              <a:defRPr sz="1200" b="0">
                <a:latin typeface="Arial" charset="0"/>
              </a:defRPr>
            </a:lvl1pPr>
          </a:lstStyle>
          <a:p>
            <a:pPr>
              <a:defRPr/>
            </a:pPr>
            <a:endParaRPr lang="ru-RU"/>
          </a:p>
        </p:txBody>
      </p:sp>
      <p:sp>
        <p:nvSpPr>
          <p:cNvPr id="7175" name="Rectangle 7"/>
          <p:cNvSpPr>
            <a:spLocks noGrp="1" noChangeArrowheads="1"/>
          </p:cNvSpPr>
          <p:nvPr>
            <p:ph type="sldNum" sz="quarter" idx="5"/>
          </p:nvPr>
        </p:nvSpPr>
        <p:spPr bwMode="auto">
          <a:xfrm>
            <a:off x="3850443" y="9429129"/>
            <a:ext cx="2945659" cy="497517"/>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algn="r" eaLnBrk="1" hangingPunct="1">
              <a:defRPr sz="1200" b="0">
                <a:latin typeface="Arial" charset="0"/>
              </a:defRPr>
            </a:lvl1pPr>
          </a:lstStyle>
          <a:p>
            <a:pPr>
              <a:defRPr/>
            </a:pPr>
            <a:fld id="{055D563B-D296-4A85-9EE8-8990DC6445BE}" type="slidenum">
              <a:rPr lang="ru-RU" altLang="ru-RU"/>
              <a:pPr>
                <a:defRPr/>
              </a:pPr>
              <a:t>‹#›</a:t>
            </a:fld>
            <a:endParaRPr lang="ru-RU" altLang="ru-RU"/>
          </a:p>
        </p:txBody>
      </p:sp>
    </p:spTree>
    <p:extLst>
      <p:ext uri="{BB962C8B-B14F-4D97-AF65-F5344CB8AC3E}">
        <p14:creationId xmlns:p14="http://schemas.microsoft.com/office/powerpoint/2010/main" val="3073428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2</a:t>
            </a:fld>
            <a:endParaRPr lang="ru-RU" altLang="ru-RU"/>
          </a:p>
        </p:txBody>
      </p:sp>
    </p:spTree>
    <p:extLst>
      <p:ext uri="{BB962C8B-B14F-4D97-AF65-F5344CB8AC3E}">
        <p14:creationId xmlns:p14="http://schemas.microsoft.com/office/powerpoint/2010/main" val="972041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12</a:t>
            </a:fld>
            <a:endParaRPr lang="ru-RU" altLang="ru-RU"/>
          </a:p>
        </p:txBody>
      </p:sp>
    </p:spTree>
    <p:extLst>
      <p:ext uri="{BB962C8B-B14F-4D97-AF65-F5344CB8AC3E}">
        <p14:creationId xmlns:p14="http://schemas.microsoft.com/office/powerpoint/2010/main" val="68669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14</a:t>
            </a:fld>
            <a:endParaRPr lang="ru-RU" altLang="ru-RU"/>
          </a:p>
        </p:txBody>
      </p:sp>
    </p:spTree>
    <p:extLst>
      <p:ext uri="{BB962C8B-B14F-4D97-AF65-F5344CB8AC3E}">
        <p14:creationId xmlns:p14="http://schemas.microsoft.com/office/powerpoint/2010/main" val="2452834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15</a:t>
            </a:fld>
            <a:endParaRPr lang="ru-RU" altLang="ru-RU"/>
          </a:p>
        </p:txBody>
      </p:sp>
    </p:spTree>
    <p:extLst>
      <p:ext uri="{BB962C8B-B14F-4D97-AF65-F5344CB8AC3E}">
        <p14:creationId xmlns:p14="http://schemas.microsoft.com/office/powerpoint/2010/main" val="3521188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3</a:t>
            </a:fld>
            <a:endParaRPr lang="ru-RU" altLang="ru-RU"/>
          </a:p>
        </p:txBody>
      </p:sp>
    </p:spTree>
    <p:extLst>
      <p:ext uri="{BB962C8B-B14F-4D97-AF65-F5344CB8AC3E}">
        <p14:creationId xmlns:p14="http://schemas.microsoft.com/office/powerpoint/2010/main" val="3734014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4</a:t>
            </a:fld>
            <a:endParaRPr lang="ru-RU" altLang="ru-RU"/>
          </a:p>
        </p:txBody>
      </p:sp>
    </p:spTree>
    <p:extLst>
      <p:ext uri="{BB962C8B-B14F-4D97-AF65-F5344CB8AC3E}">
        <p14:creationId xmlns:p14="http://schemas.microsoft.com/office/powerpoint/2010/main" val="231253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6</a:t>
            </a:fld>
            <a:endParaRPr lang="ru-RU" altLang="ru-RU"/>
          </a:p>
        </p:txBody>
      </p:sp>
    </p:spTree>
    <p:extLst>
      <p:ext uri="{BB962C8B-B14F-4D97-AF65-F5344CB8AC3E}">
        <p14:creationId xmlns:p14="http://schemas.microsoft.com/office/powerpoint/2010/main" val="99016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7</a:t>
            </a:fld>
            <a:endParaRPr lang="ru-RU" altLang="ru-RU"/>
          </a:p>
        </p:txBody>
      </p:sp>
    </p:spTree>
    <p:extLst>
      <p:ext uri="{BB962C8B-B14F-4D97-AF65-F5344CB8AC3E}">
        <p14:creationId xmlns:p14="http://schemas.microsoft.com/office/powerpoint/2010/main" val="77771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8</a:t>
            </a:fld>
            <a:endParaRPr lang="ru-RU" altLang="ru-RU"/>
          </a:p>
        </p:txBody>
      </p:sp>
    </p:spTree>
    <p:extLst>
      <p:ext uri="{BB962C8B-B14F-4D97-AF65-F5344CB8AC3E}">
        <p14:creationId xmlns:p14="http://schemas.microsoft.com/office/powerpoint/2010/main" val="76253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9</a:t>
            </a:fld>
            <a:endParaRPr lang="ru-RU" altLang="ru-RU"/>
          </a:p>
        </p:txBody>
      </p:sp>
    </p:spTree>
    <p:extLst>
      <p:ext uri="{BB962C8B-B14F-4D97-AF65-F5344CB8AC3E}">
        <p14:creationId xmlns:p14="http://schemas.microsoft.com/office/powerpoint/2010/main" val="1221059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10</a:t>
            </a:fld>
            <a:endParaRPr lang="ru-RU" altLang="ru-RU"/>
          </a:p>
        </p:txBody>
      </p:sp>
    </p:spTree>
    <p:extLst>
      <p:ext uri="{BB962C8B-B14F-4D97-AF65-F5344CB8AC3E}">
        <p14:creationId xmlns:p14="http://schemas.microsoft.com/office/powerpoint/2010/main" val="996646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055D563B-D296-4A85-9EE8-8990DC6445BE}" type="slidenum">
              <a:rPr lang="ru-RU" altLang="ru-RU" smtClean="0"/>
              <a:pPr>
                <a:defRPr/>
              </a:pPr>
              <a:t>11</a:t>
            </a:fld>
            <a:endParaRPr lang="ru-RU" altLang="ru-RU"/>
          </a:p>
        </p:txBody>
      </p:sp>
    </p:spTree>
    <p:extLst>
      <p:ext uri="{BB962C8B-B14F-4D97-AF65-F5344CB8AC3E}">
        <p14:creationId xmlns:p14="http://schemas.microsoft.com/office/powerpoint/2010/main" val="321818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600200"/>
            <a:ext cx="8229600" cy="4525963"/>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600200"/>
            <a:ext cx="8229600" cy="4525963"/>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600200"/>
            <a:ext cx="8229600" cy="4525963"/>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600200"/>
            <a:ext cx="8229600" cy="4525963"/>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lum/>
          </a:blip>
          <a:srcRect/>
          <a:stretch>
            <a:fillRect l="-2000" r="-2000"/>
          </a:stretch>
        </a:blipFill>
        <a:effectLst/>
      </p:bgPr>
    </p:bg>
    <p:spTree>
      <p:nvGrpSpPr>
        <p:cNvPr id="1" name=""/>
        <p:cNvGrpSpPr/>
        <p:nvPr/>
      </p:nvGrpSpPr>
      <p:grpSpPr>
        <a:xfrm>
          <a:off x="0" y="0"/>
          <a:ext cx="0" cy="0"/>
          <a:chOff x="0" y="0"/>
          <a:chExt cx="0" cy="0"/>
        </a:xfrm>
      </p:grpSpPr>
      <p:pic>
        <p:nvPicPr>
          <p:cNvPr id="44034" name="Picture 3" descr="flag2"/>
          <p:cNvPicPr>
            <a:picLocks noChangeAspect="1" noChangeArrowheads="1"/>
          </p:cNvPicPr>
          <p:nvPr userDrawn="1"/>
        </p:nvPicPr>
        <p:blipFill>
          <a:blip r:embed="rId14"/>
          <a:srcRect/>
          <a:stretch>
            <a:fillRect/>
          </a:stretch>
        </p:blipFill>
        <p:spPr bwMode="auto">
          <a:xfrm>
            <a:off x="-36513" y="0"/>
            <a:ext cx="9180513" cy="6858000"/>
          </a:xfrm>
          <a:prstGeom prst="rect">
            <a:avLst/>
          </a:prstGeom>
          <a:noFill/>
          <a:ln w="9525">
            <a:noFill/>
            <a:miter lim="800000"/>
            <a:headEnd/>
            <a:tailEnd/>
          </a:ln>
        </p:spPr>
      </p:pic>
      <p:sp>
        <p:nvSpPr>
          <p:cNvPr id="1027" name="Rectangle 1024"/>
          <p:cNvSpPr>
            <a:spLocks noChangeArrowheads="1"/>
          </p:cNvSpPr>
          <p:nvPr userDrawn="1"/>
        </p:nvSpPr>
        <p:spPr bwMode="auto">
          <a:xfrm>
            <a:off x="0" y="1011238"/>
            <a:ext cx="9144000" cy="114300"/>
          </a:xfrm>
          <a:prstGeom prst="rect">
            <a:avLst/>
          </a:prstGeom>
          <a:gradFill rotWithShape="1">
            <a:gsLst>
              <a:gs pos="0">
                <a:srgbClr val="475E76"/>
              </a:gs>
              <a:gs pos="50000">
                <a:srgbClr val="99CCFF"/>
              </a:gs>
              <a:gs pos="100000">
                <a:srgbClr val="475E76"/>
              </a:gs>
            </a:gsLst>
            <a:lin ang="0" scaled="1"/>
          </a:gradFill>
          <a:ln>
            <a:noFill/>
          </a:ln>
        </p:spPr>
        <p:txBody>
          <a:bodyPr/>
          <a:lstStyle>
            <a:lvl1pPr eaLnBrk="0" hangingPunct="0">
              <a:defRPr sz="2000" b="1">
                <a:solidFill>
                  <a:schemeClr val="tx1"/>
                </a:solidFill>
                <a:latin typeface="Impact" panose="020B0806030902050204" pitchFamily="34" charset="0"/>
              </a:defRPr>
            </a:lvl1pPr>
            <a:lvl2pPr marL="742950" indent="-285750" eaLnBrk="0" hangingPunct="0">
              <a:defRPr sz="2000" b="1">
                <a:solidFill>
                  <a:schemeClr val="tx1"/>
                </a:solidFill>
                <a:latin typeface="Impact" panose="020B0806030902050204" pitchFamily="34" charset="0"/>
              </a:defRPr>
            </a:lvl2pPr>
            <a:lvl3pPr marL="1143000" indent="-228600" eaLnBrk="0" hangingPunct="0">
              <a:defRPr sz="2000" b="1">
                <a:solidFill>
                  <a:schemeClr val="tx1"/>
                </a:solidFill>
                <a:latin typeface="Impact" panose="020B0806030902050204" pitchFamily="34" charset="0"/>
              </a:defRPr>
            </a:lvl3pPr>
            <a:lvl4pPr marL="1600200" indent="-228600" eaLnBrk="0" hangingPunct="0">
              <a:defRPr sz="2000" b="1">
                <a:solidFill>
                  <a:schemeClr val="tx1"/>
                </a:solidFill>
                <a:latin typeface="Impact" panose="020B0806030902050204" pitchFamily="34" charset="0"/>
              </a:defRPr>
            </a:lvl4pPr>
            <a:lvl5pPr marL="2057400" indent="-228600" eaLnBrk="0" hangingPunct="0">
              <a:defRPr sz="2000" b="1">
                <a:solidFill>
                  <a:schemeClr val="tx1"/>
                </a:solidFill>
                <a:latin typeface="Impact" panose="020B0806030902050204" pitchFamily="34" charset="0"/>
              </a:defRPr>
            </a:lvl5pPr>
            <a:lvl6pPr marL="2514600" indent="-228600" eaLnBrk="0" fontAlgn="base" hangingPunct="0">
              <a:spcBef>
                <a:spcPct val="0"/>
              </a:spcBef>
              <a:spcAft>
                <a:spcPct val="0"/>
              </a:spcAft>
              <a:defRPr sz="2000" b="1">
                <a:solidFill>
                  <a:schemeClr val="tx1"/>
                </a:solidFill>
                <a:latin typeface="Impact" panose="020B0806030902050204" pitchFamily="34" charset="0"/>
              </a:defRPr>
            </a:lvl6pPr>
            <a:lvl7pPr marL="2971800" indent="-228600" eaLnBrk="0" fontAlgn="base" hangingPunct="0">
              <a:spcBef>
                <a:spcPct val="0"/>
              </a:spcBef>
              <a:spcAft>
                <a:spcPct val="0"/>
              </a:spcAft>
              <a:defRPr sz="2000" b="1">
                <a:solidFill>
                  <a:schemeClr val="tx1"/>
                </a:solidFill>
                <a:latin typeface="Impact" panose="020B0806030902050204" pitchFamily="34" charset="0"/>
              </a:defRPr>
            </a:lvl7pPr>
            <a:lvl8pPr marL="3429000" indent="-228600" eaLnBrk="0" fontAlgn="base" hangingPunct="0">
              <a:spcBef>
                <a:spcPct val="0"/>
              </a:spcBef>
              <a:spcAft>
                <a:spcPct val="0"/>
              </a:spcAft>
              <a:defRPr sz="2000" b="1">
                <a:solidFill>
                  <a:schemeClr val="tx1"/>
                </a:solidFill>
                <a:latin typeface="Impact" panose="020B0806030902050204" pitchFamily="34" charset="0"/>
              </a:defRPr>
            </a:lvl8pPr>
            <a:lvl9pPr marL="3886200" indent="-228600" eaLnBrk="0" fontAlgn="base" hangingPunct="0">
              <a:spcBef>
                <a:spcPct val="0"/>
              </a:spcBef>
              <a:spcAft>
                <a:spcPct val="0"/>
              </a:spcAft>
              <a:defRPr sz="2000" b="1">
                <a:solidFill>
                  <a:schemeClr val="tx1"/>
                </a:solidFill>
                <a:latin typeface="Impact" panose="020B0806030902050204" pitchFamily="34" charset="0"/>
              </a:defRPr>
            </a:lvl9pPr>
          </a:lstStyle>
          <a:p>
            <a:pPr eaLnBrk="1" hangingPunct="1">
              <a:defRPr/>
            </a:pPr>
            <a:endParaRPr kumimoji="1" lang="ru-RU" sz="2400" b="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 id="214748470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lum/>
          </a:blip>
          <a:srcRect/>
          <a:stretch>
            <a:fillRect l="-2000" r="-2000"/>
          </a:stretch>
        </a:blipFill>
        <a:effectLst/>
      </p:bgPr>
    </p:bg>
    <p:spTree>
      <p:nvGrpSpPr>
        <p:cNvPr id="1" name=""/>
        <p:cNvGrpSpPr/>
        <p:nvPr/>
      </p:nvGrpSpPr>
      <p:grpSpPr>
        <a:xfrm>
          <a:off x="0" y="0"/>
          <a:ext cx="0" cy="0"/>
          <a:chOff x="0" y="0"/>
          <a:chExt cx="0" cy="0"/>
        </a:xfrm>
      </p:grpSpPr>
      <p:pic>
        <p:nvPicPr>
          <p:cNvPr id="13314" name="Picture 3" descr="flag2"/>
          <p:cNvPicPr>
            <a:picLocks noChangeAspect="1" noChangeArrowheads="1"/>
          </p:cNvPicPr>
          <p:nvPr userDrawn="1"/>
        </p:nvPicPr>
        <p:blipFill>
          <a:blip r:embed="rId14"/>
          <a:srcRect/>
          <a:stretch>
            <a:fillRect/>
          </a:stretch>
        </p:blipFill>
        <p:spPr bwMode="auto">
          <a:xfrm>
            <a:off x="-36513" y="0"/>
            <a:ext cx="9180513" cy="6858000"/>
          </a:xfrm>
          <a:prstGeom prst="rect">
            <a:avLst/>
          </a:prstGeom>
          <a:noFill/>
          <a:ln w="9525">
            <a:noFill/>
            <a:miter lim="800000"/>
            <a:headEnd/>
            <a:tailEnd/>
          </a:ln>
        </p:spPr>
      </p:pic>
      <p:sp>
        <p:nvSpPr>
          <p:cNvPr id="1027" name="Rectangle 1024"/>
          <p:cNvSpPr>
            <a:spLocks noChangeArrowheads="1"/>
          </p:cNvSpPr>
          <p:nvPr userDrawn="1"/>
        </p:nvSpPr>
        <p:spPr bwMode="auto">
          <a:xfrm>
            <a:off x="0" y="1011238"/>
            <a:ext cx="9144000" cy="114300"/>
          </a:xfrm>
          <a:prstGeom prst="rect">
            <a:avLst/>
          </a:prstGeom>
          <a:gradFill rotWithShape="1">
            <a:gsLst>
              <a:gs pos="0">
                <a:srgbClr val="475E76"/>
              </a:gs>
              <a:gs pos="50000">
                <a:srgbClr val="99CCFF"/>
              </a:gs>
              <a:gs pos="100000">
                <a:srgbClr val="475E76"/>
              </a:gs>
            </a:gsLst>
            <a:lin ang="0" scaled="1"/>
          </a:gradFill>
          <a:ln>
            <a:noFill/>
          </a:ln>
        </p:spPr>
        <p:txBody>
          <a:bodyPr/>
          <a:lstStyle>
            <a:lvl1pPr eaLnBrk="0" hangingPunct="0">
              <a:defRPr sz="2000" b="1">
                <a:solidFill>
                  <a:schemeClr val="tx1"/>
                </a:solidFill>
                <a:latin typeface="Impact" panose="020B0806030902050204" pitchFamily="34" charset="0"/>
              </a:defRPr>
            </a:lvl1pPr>
            <a:lvl2pPr marL="742950" indent="-285750" eaLnBrk="0" hangingPunct="0">
              <a:defRPr sz="2000" b="1">
                <a:solidFill>
                  <a:schemeClr val="tx1"/>
                </a:solidFill>
                <a:latin typeface="Impact" panose="020B0806030902050204" pitchFamily="34" charset="0"/>
              </a:defRPr>
            </a:lvl2pPr>
            <a:lvl3pPr marL="1143000" indent="-228600" eaLnBrk="0" hangingPunct="0">
              <a:defRPr sz="2000" b="1">
                <a:solidFill>
                  <a:schemeClr val="tx1"/>
                </a:solidFill>
                <a:latin typeface="Impact" panose="020B0806030902050204" pitchFamily="34" charset="0"/>
              </a:defRPr>
            </a:lvl3pPr>
            <a:lvl4pPr marL="1600200" indent="-228600" eaLnBrk="0" hangingPunct="0">
              <a:defRPr sz="2000" b="1">
                <a:solidFill>
                  <a:schemeClr val="tx1"/>
                </a:solidFill>
                <a:latin typeface="Impact" panose="020B0806030902050204" pitchFamily="34" charset="0"/>
              </a:defRPr>
            </a:lvl4pPr>
            <a:lvl5pPr marL="2057400" indent="-228600" eaLnBrk="0" hangingPunct="0">
              <a:defRPr sz="2000" b="1">
                <a:solidFill>
                  <a:schemeClr val="tx1"/>
                </a:solidFill>
                <a:latin typeface="Impact" panose="020B0806030902050204" pitchFamily="34" charset="0"/>
              </a:defRPr>
            </a:lvl5pPr>
            <a:lvl6pPr marL="2514600" indent="-228600" eaLnBrk="0" fontAlgn="base" hangingPunct="0">
              <a:spcBef>
                <a:spcPct val="0"/>
              </a:spcBef>
              <a:spcAft>
                <a:spcPct val="0"/>
              </a:spcAft>
              <a:defRPr sz="2000" b="1">
                <a:solidFill>
                  <a:schemeClr val="tx1"/>
                </a:solidFill>
                <a:latin typeface="Impact" panose="020B0806030902050204" pitchFamily="34" charset="0"/>
              </a:defRPr>
            </a:lvl6pPr>
            <a:lvl7pPr marL="2971800" indent="-228600" eaLnBrk="0" fontAlgn="base" hangingPunct="0">
              <a:spcBef>
                <a:spcPct val="0"/>
              </a:spcBef>
              <a:spcAft>
                <a:spcPct val="0"/>
              </a:spcAft>
              <a:defRPr sz="2000" b="1">
                <a:solidFill>
                  <a:schemeClr val="tx1"/>
                </a:solidFill>
                <a:latin typeface="Impact" panose="020B0806030902050204" pitchFamily="34" charset="0"/>
              </a:defRPr>
            </a:lvl7pPr>
            <a:lvl8pPr marL="3429000" indent="-228600" eaLnBrk="0" fontAlgn="base" hangingPunct="0">
              <a:spcBef>
                <a:spcPct val="0"/>
              </a:spcBef>
              <a:spcAft>
                <a:spcPct val="0"/>
              </a:spcAft>
              <a:defRPr sz="2000" b="1">
                <a:solidFill>
                  <a:schemeClr val="tx1"/>
                </a:solidFill>
                <a:latin typeface="Impact" panose="020B0806030902050204" pitchFamily="34" charset="0"/>
              </a:defRPr>
            </a:lvl8pPr>
            <a:lvl9pPr marL="3886200" indent="-228600" eaLnBrk="0" fontAlgn="base" hangingPunct="0">
              <a:spcBef>
                <a:spcPct val="0"/>
              </a:spcBef>
              <a:spcAft>
                <a:spcPct val="0"/>
              </a:spcAft>
              <a:defRPr sz="2000" b="1">
                <a:solidFill>
                  <a:schemeClr val="tx1"/>
                </a:solidFill>
                <a:latin typeface="Impact" panose="020B0806030902050204" pitchFamily="34" charset="0"/>
              </a:defRPr>
            </a:lvl9pPr>
          </a:lstStyle>
          <a:p>
            <a:pPr eaLnBrk="1" hangingPunct="1">
              <a:defRPr/>
            </a:pPr>
            <a:endParaRPr kumimoji="1" lang="ru-RU" sz="2400" b="0">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3.wmf"/><Relationship Id="rId3" Type="http://schemas.openxmlformats.org/officeDocument/2006/relationships/notesSlide" Target="../notesSlides/notesSlide5.xml"/><Relationship Id="rId7" Type="http://schemas.openxmlformats.org/officeDocument/2006/relationships/image" Target="../media/image10.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wmf"/><Relationship Id="rId1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p:cNvSpPr/>
          <p:nvPr/>
        </p:nvSpPr>
        <p:spPr>
          <a:xfrm>
            <a:off x="159025" y="2737580"/>
            <a:ext cx="9143999" cy="2369880"/>
          </a:xfrm>
          <a:prstGeom prst="rect">
            <a:avLst/>
          </a:prstGeom>
        </p:spPr>
        <p:txBody>
          <a:bodyPr wrap="square">
            <a:spAutoFit/>
          </a:bodyPr>
          <a:lstStyle/>
          <a:p>
            <a:pPr algn="ctr"/>
            <a:r>
              <a:rPr lang="ru-RU" altLang="ru-RU" sz="3600" dirty="0">
                <a:latin typeface="Times New Roman" panose="02020603050405020304" pitchFamily="18" charset="0"/>
                <a:cs typeface="Times New Roman" panose="02020603050405020304" pitchFamily="18" charset="0"/>
              </a:rPr>
              <a:t>Решающие деревья в принятии управленческих решений</a:t>
            </a:r>
            <a:br>
              <a:rPr lang="ru-RU" altLang="ru-RU" sz="4400" dirty="0">
                <a:latin typeface="Times New Roman" panose="02020603050405020304" pitchFamily="18" charset="0"/>
                <a:cs typeface="Times New Roman" panose="02020603050405020304" pitchFamily="18" charset="0"/>
              </a:rPr>
            </a:br>
            <a:br>
              <a:rPr lang="ru-RU" altLang="ru-RU" sz="4400" dirty="0">
                <a:latin typeface="Times New Roman" panose="02020603050405020304" pitchFamily="18" charset="0"/>
                <a:cs typeface="Times New Roman" panose="02020603050405020304" pitchFamily="18" charset="0"/>
              </a:rPr>
            </a:br>
            <a:endParaRPr lang="ru-RU" altLang="ru-RU" sz="3200" dirty="0">
              <a:latin typeface="Times New Roman" panose="02020603050405020304" pitchFamily="18" charset="0"/>
              <a:cs typeface="Times New Roman" panose="02020603050405020304" pitchFamily="18" charset="0"/>
            </a:endParaRPr>
          </a:p>
        </p:txBody>
      </p:sp>
      <p:pic>
        <p:nvPicPr>
          <p:cNvPr id="6" name="Рисунок 5"/>
          <p:cNvPicPr/>
          <p:nvPr/>
        </p:nvPicPr>
        <p:blipFill>
          <a:blip r:embed="rId2" cstate="print">
            <a:extLst>
              <a:ext uri="{28A0092B-C50C-407E-A947-70E740481C1C}">
                <a14:useLocalDpi xmlns:a14="http://schemas.microsoft.com/office/drawing/2010/main" val="0"/>
              </a:ext>
            </a:extLst>
          </a:blip>
          <a:stretch>
            <a:fillRect/>
          </a:stretch>
        </p:blipFill>
        <p:spPr>
          <a:xfrm>
            <a:off x="4126865" y="704849"/>
            <a:ext cx="890270" cy="1009015"/>
          </a:xfrm>
          <a:prstGeom prst="rect">
            <a:avLst/>
          </a:prstGeom>
        </p:spPr>
      </p:pic>
      <p:graphicFrame>
        <p:nvGraphicFramePr>
          <p:cNvPr id="3" name="Таблица 2"/>
          <p:cNvGraphicFramePr>
            <a:graphicFrameLocks noGrp="1"/>
          </p:cNvGraphicFramePr>
          <p:nvPr>
            <p:extLst>
              <p:ext uri="{D42A27DB-BD31-4B8C-83A1-F6EECF244321}">
                <p14:modId xmlns:p14="http://schemas.microsoft.com/office/powerpoint/2010/main" val="1040226217"/>
              </p:ext>
            </p:extLst>
          </p:nvPr>
        </p:nvGraphicFramePr>
        <p:xfrm>
          <a:off x="0" y="1670653"/>
          <a:ext cx="9144000" cy="1066927"/>
        </p:xfrm>
        <a:graphic>
          <a:graphicData uri="http://schemas.openxmlformats.org/drawingml/2006/table">
            <a:tbl>
              <a:tblPr>
                <a:tableStyleId>{5C22544A-7EE6-4342-B048-85BDC9FD1C3A}</a:tableStyleId>
              </a:tblPr>
              <a:tblGrid>
                <a:gridCol w="9144000">
                  <a:extLst>
                    <a:ext uri="{9D8B030D-6E8A-4147-A177-3AD203B41FA5}">
                      <a16:colId xmlns:a16="http://schemas.microsoft.com/office/drawing/2014/main" val="20000"/>
                    </a:ext>
                  </a:extLst>
                </a:gridCol>
              </a:tblGrid>
              <a:tr h="351790">
                <a:tc>
                  <a:txBody>
                    <a:bodyPr/>
                    <a:lstStyle/>
                    <a:p>
                      <a:pPr algn="ctr">
                        <a:lnSpc>
                          <a:spcPts val="1200"/>
                        </a:lnSpc>
                        <a:spcAft>
                          <a:spcPts val="0"/>
                        </a:spcAft>
                      </a:pPr>
                      <a:r>
                        <a:rPr lang="ru-RU" sz="1200" cap="all" dirty="0">
                          <a:effectLst/>
                          <a:latin typeface="Times New Roman" panose="02020603050405020304" pitchFamily="18" charset="0"/>
                          <a:cs typeface="Times New Roman" panose="02020603050405020304" pitchFamily="18" charset="0"/>
                        </a:rPr>
                        <a:t>МИНОБРНАУКИ РОССИИ</a:t>
                      </a:r>
                      <a:endParaRPr lang="ru-RU" sz="1000" dirty="0">
                        <a:effectLst/>
                        <a:latin typeface="Times New Roman" panose="02020603050405020304" pitchFamily="18" charset="0"/>
                        <a:ea typeface="Times New Roman"/>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lnSpc>
                          <a:spcPts val="1200"/>
                        </a:lnSpc>
                        <a:spcAft>
                          <a:spcPts val="0"/>
                        </a:spcAft>
                      </a:pPr>
                      <a:r>
                        <a:rPr lang="ru-RU" sz="1200" dirty="0">
                          <a:effectLst/>
                          <a:latin typeface="Times New Roman" panose="02020603050405020304" pitchFamily="18" charset="0"/>
                          <a:cs typeface="Times New Roman" panose="02020603050405020304" pitchFamily="18" charset="0"/>
                        </a:rPr>
                        <a:t>Федеральное государственное бюджетное образовательное учреждение </a:t>
                      </a:r>
                      <a:endParaRPr lang="ru-RU" sz="1000" dirty="0">
                        <a:effectLst/>
                        <a:latin typeface="Times New Roman" panose="02020603050405020304" pitchFamily="18" charset="0"/>
                        <a:cs typeface="Times New Roman" panose="02020603050405020304" pitchFamily="18" charset="0"/>
                      </a:endParaRPr>
                    </a:p>
                    <a:p>
                      <a:pPr algn="ctr">
                        <a:lnSpc>
                          <a:spcPts val="1200"/>
                        </a:lnSpc>
                        <a:spcAft>
                          <a:spcPts val="0"/>
                        </a:spcAft>
                      </a:pPr>
                      <a:r>
                        <a:rPr lang="ru-RU" sz="1200" dirty="0">
                          <a:effectLst/>
                          <a:latin typeface="Times New Roman" panose="02020603050405020304" pitchFamily="18" charset="0"/>
                          <a:cs typeface="Times New Roman" panose="02020603050405020304" pitchFamily="18" charset="0"/>
                        </a:rPr>
                        <a:t> высшего образования</a:t>
                      </a:r>
                      <a:endParaRPr lang="ru-RU" sz="1000" dirty="0">
                        <a:effectLst/>
                        <a:latin typeface="Times New Roman" panose="02020603050405020304" pitchFamily="18" charset="0"/>
                        <a:cs typeface="Times New Roman" panose="02020603050405020304" pitchFamily="18" charset="0"/>
                      </a:endParaRPr>
                    </a:p>
                    <a:p>
                      <a:pPr algn="ctr">
                        <a:lnSpc>
                          <a:spcPts val="1200"/>
                        </a:lnSpc>
                        <a:spcAft>
                          <a:spcPts val="0"/>
                        </a:spcAft>
                      </a:pPr>
                      <a:r>
                        <a:rPr lang="ru-RU" sz="1200" dirty="0">
                          <a:effectLst/>
                          <a:latin typeface="Times New Roman" panose="02020603050405020304" pitchFamily="18" charset="0"/>
                          <a:cs typeface="Times New Roman" panose="02020603050405020304" pitchFamily="18" charset="0"/>
                        </a:rPr>
                        <a:t>«МИРЭА – Российский технологический университет»</a:t>
                      </a:r>
                      <a:endParaRPr lang="ru-RU" sz="1000" dirty="0">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ru-RU" sz="1600" dirty="0">
                          <a:effectLst/>
                          <a:latin typeface="Times New Roman" panose="02020603050405020304" pitchFamily="18" charset="0"/>
                          <a:cs typeface="Times New Roman" panose="02020603050405020304" pitchFamily="18" charset="0"/>
                        </a:rPr>
                        <a:t>РТУ МИРЭА</a:t>
                      </a:r>
                      <a:endParaRPr lang="ru-RU" sz="1000" dirty="0">
                        <a:effectLst/>
                        <a:latin typeface="Times New Roman" panose="02020603050405020304" pitchFamily="18" charset="0"/>
                        <a:ea typeface="Times New Roman"/>
                        <a:cs typeface="Times New Roman" panose="02020603050405020304" pitchFamily="18" charset="0"/>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40867BE5-D65A-4C81-BB95-9C573A428947}"/>
              </a:ext>
            </a:extLst>
          </p:cNvPr>
          <p:cNvSpPr txBox="1"/>
          <p:nvPr/>
        </p:nvSpPr>
        <p:spPr>
          <a:xfrm>
            <a:off x="5124682" y="5382355"/>
            <a:ext cx="3909391" cy="892552"/>
          </a:xfrm>
          <a:prstGeom prst="rect">
            <a:avLst/>
          </a:prstGeom>
          <a:noFill/>
        </p:spPr>
        <p:txBody>
          <a:bodyPr wrap="square" rtlCol="0">
            <a:spAutoFit/>
          </a:bodyPr>
          <a:lstStyle/>
          <a:p>
            <a:pPr algn="r"/>
            <a:r>
              <a:rPr lang="ru-RU" sz="3200" dirty="0">
                <a:latin typeface="Times New Roman" panose="02020603050405020304" pitchFamily="18" charset="0"/>
                <a:cs typeface="Times New Roman" panose="02020603050405020304" pitchFamily="18" charset="0"/>
              </a:rPr>
              <a:t>д.ф.-м.н., профессор</a:t>
            </a:r>
          </a:p>
          <a:p>
            <a:endParaRPr lang="ru-RU" dirty="0"/>
          </a:p>
        </p:txBody>
      </p:sp>
      <p:sp>
        <p:nvSpPr>
          <p:cNvPr id="5" name="TextBox 4">
            <a:extLst>
              <a:ext uri="{FF2B5EF4-FFF2-40B4-BE49-F238E27FC236}">
                <a16:creationId xmlns:a16="http://schemas.microsoft.com/office/drawing/2014/main" id="{331A3E82-6F37-4059-801E-F27DA46CEB75}"/>
              </a:ext>
            </a:extLst>
          </p:cNvPr>
          <p:cNvSpPr txBox="1"/>
          <p:nvPr/>
        </p:nvSpPr>
        <p:spPr>
          <a:xfrm>
            <a:off x="3376927" y="4494849"/>
            <a:ext cx="5427953" cy="1077218"/>
          </a:xfrm>
          <a:prstGeom prst="rect">
            <a:avLst/>
          </a:prstGeom>
          <a:noFill/>
        </p:spPr>
        <p:txBody>
          <a:bodyPr wrap="square" rtlCol="0">
            <a:spAutoFit/>
          </a:bodyPr>
          <a:lstStyle/>
          <a:p>
            <a:pPr algn="ctr"/>
            <a:r>
              <a:rPr lang="ru-RU" altLang="ru-RU" sz="3200" dirty="0">
                <a:latin typeface="Times New Roman" panose="02020603050405020304" pitchFamily="18" charset="0"/>
                <a:cs typeface="Times New Roman" panose="02020603050405020304" pitchFamily="18" charset="0"/>
              </a:rPr>
              <a:t>Котов Святослав Павлович</a:t>
            </a:r>
            <a:br>
              <a:rPr lang="ru-RU" altLang="ru-RU" sz="3200" dirty="0">
                <a:latin typeface="Times New Roman" panose="02020603050405020304" pitchFamily="18" charset="0"/>
                <a:cs typeface="Times New Roman" panose="02020603050405020304" pitchFamily="18" charset="0"/>
              </a:rPr>
            </a:br>
            <a:endParaRPr lang="ru-RU" sz="3200" dirty="0"/>
          </a:p>
        </p:txBody>
      </p:sp>
      <p:sp>
        <p:nvSpPr>
          <p:cNvPr id="7" name="TextBox 6">
            <a:extLst>
              <a:ext uri="{FF2B5EF4-FFF2-40B4-BE49-F238E27FC236}">
                <a16:creationId xmlns:a16="http://schemas.microsoft.com/office/drawing/2014/main" id="{7D8F62BF-CE3F-4B26-831D-7512B1BF1846}"/>
              </a:ext>
            </a:extLst>
          </p:cNvPr>
          <p:cNvSpPr txBox="1"/>
          <p:nvPr/>
        </p:nvSpPr>
        <p:spPr>
          <a:xfrm>
            <a:off x="3286538" y="5010456"/>
            <a:ext cx="5976729" cy="584775"/>
          </a:xfrm>
          <a:prstGeom prst="rect">
            <a:avLst/>
          </a:prstGeom>
          <a:noFill/>
        </p:spPr>
        <p:txBody>
          <a:bodyPr wrap="square" rtlCol="0">
            <a:spAutoFit/>
          </a:bodyPr>
          <a:lstStyle/>
          <a:p>
            <a:pPr algn="ctr"/>
            <a:r>
              <a:rPr lang="ru-RU" altLang="ru-RU" sz="3200" dirty="0">
                <a:latin typeface="Times New Roman" panose="02020603050405020304" pitchFamily="18" charset="0"/>
                <a:cs typeface="Times New Roman" panose="02020603050405020304" pitchFamily="18" charset="0"/>
              </a:rPr>
              <a:t>Шамин Роман Вячеславович,</a:t>
            </a:r>
            <a:endParaRPr lang="ru-RU" sz="3200" dirty="0"/>
          </a:p>
        </p:txBody>
      </p:sp>
      <p:sp>
        <p:nvSpPr>
          <p:cNvPr id="8" name="TextBox 7">
            <a:extLst>
              <a:ext uri="{FF2B5EF4-FFF2-40B4-BE49-F238E27FC236}">
                <a16:creationId xmlns:a16="http://schemas.microsoft.com/office/drawing/2014/main" id="{E7B733EC-A5DA-4966-B2BE-05F625DD1B06}"/>
              </a:ext>
            </a:extLst>
          </p:cNvPr>
          <p:cNvSpPr txBox="1"/>
          <p:nvPr/>
        </p:nvSpPr>
        <p:spPr>
          <a:xfrm>
            <a:off x="986099" y="4464587"/>
            <a:ext cx="3869636"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Выполнил:</a:t>
            </a:r>
          </a:p>
        </p:txBody>
      </p:sp>
      <p:sp>
        <p:nvSpPr>
          <p:cNvPr id="9" name="TextBox 8">
            <a:extLst>
              <a:ext uri="{FF2B5EF4-FFF2-40B4-BE49-F238E27FC236}">
                <a16:creationId xmlns:a16="http://schemas.microsoft.com/office/drawing/2014/main" id="{627C2427-EAA2-411D-A416-EF8F232DD6BC}"/>
              </a:ext>
            </a:extLst>
          </p:cNvPr>
          <p:cNvSpPr txBox="1"/>
          <p:nvPr/>
        </p:nvSpPr>
        <p:spPr>
          <a:xfrm>
            <a:off x="323492" y="4966742"/>
            <a:ext cx="3313043"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Руководитель:</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Программная реализация</a:t>
            </a:r>
          </a:p>
        </p:txBody>
      </p:sp>
      <p:sp>
        <p:nvSpPr>
          <p:cNvPr id="4" name="TextBox 3"/>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10</a:t>
            </a:r>
          </a:p>
        </p:txBody>
      </p:sp>
      <p:pic>
        <p:nvPicPr>
          <p:cNvPr id="5" name="Рисунок 4">
            <a:extLst>
              <a:ext uri="{FF2B5EF4-FFF2-40B4-BE49-F238E27FC236}">
                <a16:creationId xmlns:a16="http://schemas.microsoft.com/office/drawing/2014/main" id="{526316BB-6E1F-4856-BCFB-438C8AD5A962}"/>
              </a:ext>
            </a:extLst>
          </p:cNvPr>
          <p:cNvPicPr/>
          <p:nvPr/>
        </p:nvPicPr>
        <p:blipFill>
          <a:blip r:embed="rId3"/>
          <a:stretch>
            <a:fillRect/>
          </a:stretch>
        </p:blipFill>
        <p:spPr>
          <a:xfrm>
            <a:off x="0" y="1719748"/>
            <a:ext cx="9144000" cy="3192392"/>
          </a:xfrm>
          <a:prstGeom prst="rect">
            <a:avLst/>
          </a:prstGeom>
        </p:spPr>
      </p:pic>
      <p:sp>
        <p:nvSpPr>
          <p:cNvPr id="2" name="TextBox 1">
            <a:extLst>
              <a:ext uri="{FF2B5EF4-FFF2-40B4-BE49-F238E27FC236}">
                <a16:creationId xmlns:a16="http://schemas.microsoft.com/office/drawing/2014/main" id="{8B46514A-2DC5-4B30-A26D-9C0CF4DB8163}"/>
              </a:ext>
            </a:extLst>
          </p:cNvPr>
          <p:cNvSpPr txBox="1"/>
          <p:nvPr/>
        </p:nvSpPr>
        <p:spPr>
          <a:xfrm>
            <a:off x="0" y="704085"/>
            <a:ext cx="9144000" cy="1015663"/>
          </a:xfrm>
          <a:prstGeom prst="rect">
            <a:avLst/>
          </a:prstGeom>
          <a:noFill/>
        </p:spPr>
        <p:txBody>
          <a:bodyPr wrap="square" rtlCol="0">
            <a:spAutoFit/>
          </a:bodyPr>
          <a:lstStyle/>
          <a:p>
            <a:pPr algn="just"/>
            <a:r>
              <a:rPr lang="en-US" b="0" dirty="0">
                <a:latin typeface="Times New Roman" panose="02020603050405020304" pitchFamily="18" charset="0"/>
                <a:cs typeface="Times New Roman" panose="02020603050405020304" pitchFamily="18" charset="0"/>
              </a:rPr>
              <a:t>	</a:t>
            </a:r>
            <a:r>
              <a:rPr lang="ru-RU" b="0" dirty="0">
                <a:latin typeface="Times New Roman" panose="02020603050405020304" pitchFamily="18" charset="0"/>
                <a:cs typeface="Times New Roman" panose="02020603050405020304" pitchFamily="18" charset="0"/>
              </a:rPr>
              <a:t>Программа написана на языке программирования </a:t>
            </a:r>
            <a:r>
              <a:rPr lang="en-US" b="0" dirty="0">
                <a:latin typeface="Times New Roman" panose="02020603050405020304" pitchFamily="18" charset="0"/>
                <a:cs typeface="Times New Roman" panose="02020603050405020304" pitchFamily="18" charset="0"/>
              </a:rPr>
              <a:t>C++ </a:t>
            </a:r>
            <a:r>
              <a:rPr lang="ru-RU" b="0" dirty="0">
                <a:latin typeface="Times New Roman" panose="02020603050405020304" pitchFamily="18" charset="0"/>
                <a:cs typeface="Times New Roman" panose="02020603050405020304" pitchFamily="18" charset="0"/>
              </a:rPr>
              <a:t>в среде разработки </a:t>
            </a:r>
            <a:r>
              <a:rPr lang="en-US" b="0" dirty="0">
                <a:latin typeface="Times New Roman" panose="02020603050405020304" pitchFamily="18" charset="0"/>
                <a:cs typeface="Times New Roman" panose="02020603050405020304" pitchFamily="18" charset="0"/>
              </a:rPr>
              <a:t>QT. </a:t>
            </a:r>
            <a:r>
              <a:rPr lang="ru-RU" b="0" dirty="0">
                <a:latin typeface="Times New Roman" panose="02020603050405020304" pitchFamily="18" charset="0"/>
                <a:cs typeface="Times New Roman" panose="02020603050405020304" pitchFamily="18" charset="0"/>
              </a:rPr>
              <a:t>Она обсчитывает дерево решений из задачи. Выполнена в консольном режиме.</a:t>
            </a:r>
          </a:p>
        </p:txBody>
      </p:sp>
      <p:sp>
        <p:nvSpPr>
          <p:cNvPr id="7" name="TextBox 6">
            <a:extLst>
              <a:ext uri="{FF2B5EF4-FFF2-40B4-BE49-F238E27FC236}">
                <a16:creationId xmlns:a16="http://schemas.microsoft.com/office/drawing/2014/main" id="{A4D2C075-E114-4ED1-9156-DD354068C338}"/>
              </a:ext>
            </a:extLst>
          </p:cNvPr>
          <p:cNvSpPr txBox="1"/>
          <p:nvPr/>
        </p:nvSpPr>
        <p:spPr>
          <a:xfrm>
            <a:off x="0" y="4932507"/>
            <a:ext cx="9144000" cy="400110"/>
          </a:xfrm>
          <a:prstGeom prst="rect">
            <a:avLst/>
          </a:prstGeom>
          <a:noFill/>
        </p:spPr>
        <p:txBody>
          <a:bodyPr wrap="square" rtlCol="0">
            <a:spAutoFit/>
          </a:bodyPr>
          <a:lstStyle/>
          <a:p>
            <a:pPr algn="ctr"/>
            <a:r>
              <a:rPr lang="ru-RU" b="0" dirty="0">
                <a:latin typeface="Times New Roman" panose="02020603050405020304" pitchFamily="18" charset="0"/>
                <a:cs typeface="Times New Roman" panose="02020603050405020304" pitchFamily="18" charset="0"/>
              </a:rPr>
              <a:t>Рисунок 4 – Меню программы</a:t>
            </a:r>
          </a:p>
        </p:txBody>
      </p:sp>
    </p:spTree>
    <p:extLst>
      <p:ext uri="{BB962C8B-B14F-4D97-AF65-F5344CB8AC3E}">
        <p14:creationId xmlns:p14="http://schemas.microsoft.com/office/powerpoint/2010/main" val="235831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Ввод данных</a:t>
            </a:r>
          </a:p>
        </p:txBody>
      </p:sp>
      <p:sp>
        <p:nvSpPr>
          <p:cNvPr id="4" name="TextBox 3"/>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11</a:t>
            </a:r>
          </a:p>
        </p:txBody>
      </p:sp>
      <p:pic>
        <p:nvPicPr>
          <p:cNvPr id="5" name="Рисунок 4">
            <a:extLst>
              <a:ext uri="{FF2B5EF4-FFF2-40B4-BE49-F238E27FC236}">
                <a16:creationId xmlns:a16="http://schemas.microsoft.com/office/drawing/2014/main" id="{C789CF72-3DE7-4F15-8D59-EDA382732264}"/>
              </a:ext>
            </a:extLst>
          </p:cNvPr>
          <p:cNvPicPr/>
          <p:nvPr/>
        </p:nvPicPr>
        <p:blipFill>
          <a:blip r:embed="rId3"/>
          <a:stretch>
            <a:fillRect/>
          </a:stretch>
        </p:blipFill>
        <p:spPr>
          <a:xfrm>
            <a:off x="1" y="801136"/>
            <a:ext cx="9144000" cy="4022655"/>
          </a:xfrm>
          <a:prstGeom prst="rect">
            <a:avLst/>
          </a:prstGeom>
        </p:spPr>
      </p:pic>
      <p:sp>
        <p:nvSpPr>
          <p:cNvPr id="6" name="TextBox 5">
            <a:extLst>
              <a:ext uri="{FF2B5EF4-FFF2-40B4-BE49-F238E27FC236}">
                <a16:creationId xmlns:a16="http://schemas.microsoft.com/office/drawing/2014/main" id="{F1BEB846-F4B3-4B99-A0D8-D366710F940A}"/>
              </a:ext>
            </a:extLst>
          </p:cNvPr>
          <p:cNvSpPr txBox="1"/>
          <p:nvPr/>
        </p:nvSpPr>
        <p:spPr>
          <a:xfrm>
            <a:off x="0" y="5088835"/>
            <a:ext cx="9144000" cy="400110"/>
          </a:xfrm>
          <a:prstGeom prst="rect">
            <a:avLst/>
          </a:prstGeom>
          <a:noFill/>
        </p:spPr>
        <p:txBody>
          <a:bodyPr wrap="square" rtlCol="0">
            <a:spAutoFit/>
          </a:bodyPr>
          <a:lstStyle/>
          <a:p>
            <a:pPr algn="ctr"/>
            <a:r>
              <a:rPr lang="ru-RU" b="0" dirty="0">
                <a:latin typeface="Times New Roman" panose="02020603050405020304" pitchFamily="18" charset="0"/>
                <a:cs typeface="Times New Roman" panose="02020603050405020304" pitchFamily="18" charset="0"/>
              </a:rPr>
              <a:t>Рисунок 5 – Ввод данных</a:t>
            </a:r>
          </a:p>
        </p:txBody>
      </p:sp>
    </p:spTree>
    <p:extLst>
      <p:ext uri="{BB962C8B-B14F-4D97-AF65-F5344CB8AC3E}">
        <p14:creationId xmlns:p14="http://schemas.microsoft.com/office/powerpoint/2010/main" val="270043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Вывод ответа</a:t>
            </a:r>
          </a:p>
        </p:txBody>
      </p:sp>
      <p:sp>
        <p:nvSpPr>
          <p:cNvPr id="4" name="TextBox 3"/>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12</a:t>
            </a:r>
          </a:p>
        </p:txBody>
      </p:sp>
      <p:pic>
        <p:nvPicPr>
          <p:cNvPr id="5" name="Рисунок 4">
            <a:extLst>
              <a:ext uri="{FF2B5EF4-FFF2-40B4-BE49-F238E27FC236}">
                <a16:creationId xmlns:a16="http://schemas.microsoft.com/office/drawing/2014/main" id="{2A281A1F-9AD4-4140-87FD-076997C827F2}"/>
              </a:ext>
            </a:extLst>
          </p:cNvPr>
          <p:cNvPicPr/>
          <p:nvPr/>
        </p:nvPicPr>
        <p:blipFill>
          <a:blip r:embed="rId3"/>
          <a:stretch>
            <a:fillRect/>
          </a:stretch>
        </p:blipFill>
        <p:spPr>
          <a:xfrm>
            <a:off x="0" y="738586"/>
            <a:ext cx="9144000" cy="4443013"/>
          </a:xfrm>
          <a:prstGeom prst="rect">
            <a:avLst/>
          </a:prstGeom>
        </p:spPr>
      </p:pic>
      <p:sp>
        <p:nvSpPr>
          <p:cNvPr id="7" name="TextBox 6">
            <a:extLst>
              <a:ext uri="{FF2B5EF4-FFF2-40B4-BE49-F238E27FC236}">
                <a16:creationId xmlns:a16="http://schemas.microsoft.com/office/drawing/2014/main" id="{0F61915D-92E8-4FE9-BBD4-0F0368131443}"/>
              </a:ext>
            </a:extLst>
          </p:cNvPr>
          <p:cNvSpPr txBox="1"/>
          <p:nvPr/>
        </p:nvSpPr>
        <p:spPr>
          <a:xfrm>
            <a:off x="0" y="5135355"/>
            <a:ext cx="9144000" cy="400110"/>
          </a:xfrm>
          <a:prstGeom prst="rect">
            <a:avLst/>
          </a:prstGeom>
          <a:noFill/>
        </p:spPr>
        <p:txBody>
          <a:bodyPr wrap="square" rtlCol="0">
            <a:spAutoFit/>
          </a:bodyPr>
          <a:lstStyle/>
          <a:p>
            <a:pPr algn="ctr"/>
            <a:r>
              <a:rPr lang="ru-RU" b="0" dirty="0">
                <a:latin typeface="Times New Roman" panose="02020603050405020304" pitchFamily="18" charset="0"/>
                <a:cs typeface="Times New Roman" panose="02020603050405020304" pitchFamily="18" charset="0"/>
              </a:rPr>
              <a:t>Рисунок 6 – Вывод ответа</a:t>
            </a:r>
          </a:p>
        </p:txBody>
      </p:sp>
    </p:spTree>
    <p:extLst>
      <p:ext uri="{BB962C8B-B14F-4D97-AF65-F5344CB8AC3E}">
        <p14:creationId xmlns:p14="http://schemas.microsoft.com/office/powerpoint/2010/main" val="10448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2570922"/>
            <a:ext cx="9144000" cy="3555241"/>
          </a:xfrm>
        </p:spPr>
        <p:txBody>
          <a:bodyPr/>
          <a:lstStyle/>
          <a:p>
            <a:pPr marL="0" indent="0" algn="just">
              <a:buNone/>
            </a:pPr>
            <a:r>
              <a:rPr lang="ru-RU" sz="2000" dirty="0">
                <a:latin typeface="Times New Roman" panose="02020603050405020304" pitchFamily="18" charset="0"/>
                <a:cs typeface="Times New Roman" panose="02020603050405020304" pitchFamily="18" charset="0"/>
              </a:rPr>
              <a:t>	В ходе работы я рассмотрел метод решающих деревьев, изучил его алгоритм построения и разработал программную реализацию для построения оптимального управленческого решения для конкретного агропредприятия. </a:t>
            </a:r>
            <a:endParaRPr lang="ru-RU" sz="2000" dirty="0"/>
          </a:p>
        </p:txBody>
      </p:sp>
      <p:sp>
        <p:nvSpPr>
          <p:cNvPr id="6" name="Прямоугольник 5">
            <a:extLst>
              <a:ext uri="{FF2B5EF4-FFF2-40B4-BE49-F238E27FC236}">
                <a16:creationId xmlns:a16="http://schemas.microsoft.com/office/drawing/2014/main" id="{AC3952B8-E3F0-44DA-8CCD-1B6E9F8A4987}"/>
              </a:ext>
            </a:extLst>
          </p:cNvPr>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Вывод о работе</a:t>
            </a:r>
          </a:p>
        </p:txBody>
      </p:sp>
      <p:sp>
        <p:nvSpPr>
          <p:cNvPr id="7" name="TextBox 6">
            <a:extLst>
              <a:ext uri="{FF2B5EF4-FFF2-40B4-BE49-F238E27FC236}">
                <a16:creationId xmlns:a16="http://schemas.microsoft.com/office/drawing/2014/main" id="{B77652D6-1D65-4B8A-878A-9063542F575F}"/>
              </a:ext>
            </a:extLst>
          </p:cNvPr>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13</a:t>
            </a:r>
          </a:p>
        </p:txBody>
      </p:sp>
    </p:spTree>
    <p:extLst>
      <p:ext uri="{BB962C8B-B14F-4D97-AF65-F5344CB8AC3E}">
        <p14:creationId xmlns:p14="http://schemas.microsoft.com/office/powerpoint/2010/main" val="1298281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Заключение</a:t>
            </a:r>
          </a:p>
        </p:txBody>
      </p:sp>
      <p:sp>
        <p:nvSpPr>
          <p:cNvPr id="4" name="TextBox 3"/>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14</a:t>
            </a:r>
          </a:p>
        </p:txBody>
      </p:sp>
      <p:sp>
        <p:nvSpPr>
          <p:cNvPr id="2" name="TextBox 1">
            <a:extLst>
              <a:ext uri="{FF2B5EF4-FFF2-40B4-BE49-F238E27FC236}">
                <a16:creationId xmlns:a16="http://schemas.microsoft.com/office/drawing/2014/main" id="{DCA074E6-EBF1-4FA7-8EC3-11ACE967D8BE}"/>
              </a:ext>
            </a:extLst>
          </p:cNvPr>
          <p:cNvSpPr txBox="1"/>
          <p:nvPr/>
        </p:nvSpPr>
        <p:spPr>
          <a:xfrm>
            <a:off x="0" y="1563761"/>
            <a:ext cx="9144000" cy="2862322"/>
          </a:xfrm>
          <a:prstGeom prst="rect">
            <a:avLst/>
          </a:prstGeom>
          <a:noFill/>
        </p:spPr>
        <p:txBody>
          <a:bodyPr wrap="square" rtlCol="0">
            <a:spAutoFit/>
          </a:bodyPr>
          <a:lstStyle/>
          <a:p>
            <a:pPr algn="just"/>
            <a:r>
              <a:rPr lang="en-US" b="0" dirty="0">
                <a:latin typeface="Times New Roman" panose="02020603050405020304" pitchFamily="18" charset="0"/>
                <a:cs typeface="Times New Roman" panose="02020603050405020304" pitchFamily="18" charset="0"/>
              </a:rPr>
              <a:t>		</a:t>
            </a:r>
            <a:endParaRPr lang="ru-RU" b="0" dirty="0">
              <a:latin typeface="Times New Roman" panose="02020603050405020304" pitchFamily="18" charset="0"/>
              <a:cs typeface="Times New Roman" panose="02020603050405020304" pitchFamily="18" charset="0"/>
            </a:endParaRPr>
          </a:p>
          <a:p>
            <a:pPr algn="just"/>
            <a:r>
              <a:rPr lang="ru-RU" b="0" dirty="0">
                <a:latin typeface="Times New Roman" panose="02020603050405020304" pitchFamily="18" charset="0"/>
                <a:cs typeface="Times New Roman" panose="02020603050405020304" pitchFamily="18" charset="0"/>
              </a:rPr>
              <a:t>	В результате проделанной работы, можно сделать вывод, что метод дерева решений имеет огромный потенциал, в том числе в сфере управления предприятиями и экономикой, его удобно применять и довольно легко рассчитывать. Самое главное – дерево решений наглядно показывает все стратегии и помогает сделать правильный выбор. Данный метод определённо стоит внедрять на предприятиях. Пример с агрономическим питомником прекрасно это показывает.</a:t>
            </a:r>
          </a:p>
          <a:p>
            <a:pPr algn="just"/>
            <a:endParaRPr lang="ru-RU"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41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0A3FAFA7-5910-4A24-BAFD-E5BD00C47D44}"/>
              </a:ext>
            </a:extLst>
          </p:cNvPr>
          <p:cNvSpPr/>
          <p:nvPr/>
        </p:nvSpPr>
        <p:spPr>
          <a:xfrm>
            <a:off x="0" y="3228945"/>
            <a:ext cx="9144000" cy="707886"/>
          </a:xfrm>
          <a:prstGeom prst="rect">
            <a:avLst/>
          </a:prstGeom>
        </p:spPr>
        <p:txBody>
          <a:bodyPr wrap="square">
            <a:spAutoFit/>
          </a:bodyPr>
          <a:lstStyle/>
          <a:p>
            <a:pPr algn="ctr"/>
            <a:r>
              <a:rPr lang="ru-RU" sz="4000" dirty="0">
                <a:latin typeface="Times New Roman" panose="02020603050405020304" pitchFamily="18" charset="0"/>
                <a:cs typeface="Times New Roman" panose="02020603050405020304" pitchFamily="18" charset="0"/>
              </a:rPr>
              <a:t>СПАСИБО ЗА ВНИМАНИЕ!</a:t>
            </a:r>
            <a:endParaRPr lang="ru-RU" sz="4000" dirty="0"/>
          </a:p>
        </p:txBody>
      </p:sp>
    </p:spTree>
    <p:extLst>
      <p:ext uri="{BB962C8B-B14F-4D97-AF65-F5344CB8AC3E}">
        <p14:creationId xmlns:p14="http://schemas.microsoft.com/office/powerpoint/2010/main" val="75425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Прямоугольник 2"/>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Цель и задачи</a:t>
            </a:r>
          </a:p>
        </p:txBody>
      </p:sp>
      <p:sp>
        <p:nvSpPr>
          <p:cNvPr id="4" name="TextBox 3"/>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2</a:t>
            </a:r>
          </a:p>
        </p:txBody>
      </p:sp>
      <p:sp>
        <p:nvSpPr>
          <p:cNvPr id="2" name="TextBox 1">
            <a:extLst>
              <a:ext uri="{FF2B5EF4-FFF2-40B4-BE49-F238E27FC236}">
                <a16:creationId xmlns:a16="http://schemas.microsoft.com/office/drawing/2014/main" id="{D164513E-A4C0-47C6-9DBE-1B70B3768EEF}"/>
              </a:ext>
            </a:extLst>
          </p:cNvPr>
          <p:cNvSpPr txBox="1"/>
          <p:nvPr/>
        </p:nvSpPr>
        <p:spPr>
          <a:xfrm>
            <a:off x="0" y="1895061"/>
            <a:ext cx="9144000" cy="2246769"/>
          </a:xfrm>
          <a:prstGeom prst="rect">
            <a:avLst/>
          </a:prstGeom>
          <a:noFill/>
        </p:spPr>
        <p:txBody>
          <a:bodyPr wrap="square" rtlCol="0">
            <a:spAutoFit/>
          </a:bodyPr>
          <a:lstStyle/>
          <a:p>
            <a:pPr algn="just"/>
            <a:r>
              <a:rPr lang="ru-RU" u="sng" dirty="0">
                <a:latin typeface="Times New Roman" panose="02020603050405020304" pitchFamily="18" charset="0"/>
                <a:cs typeface="Times New Roman" panose="02020603050405020304" pitchFamily="18" charset="0"/>
              </a:rPr>
              <a:t>Цель работы:</a:t>
            </a:r>
            <a:r>
              <a:rPr lang="ru-RU" dirty="0">
                <a:latin typeface="Times New Roman" panose="02020603050405020304" pitchFamily="18" charset="0"/>
                <a:cs typeface="Times New Roman" panose="02020603050405020304" pitchFamily="18" charset="0"/>
              </a:rPr>
              <a:t> </a:t>
            </a:r>
            <a:r>
              <a:rPr lang="ru-RU" b="0" dirty="0">
                <a:latin typeface="Times New Roman" panose="02020603050405020304" pitchFamily="18" charset="0"/>
                <a:cs typeface="Times New Roman" panose="02020603050405020304" pitchFamily="18" charset="0"/>
              </a:rPr>
              <a:t>изучение алгоритма решающих деревьев и его программная реализация для построения оптимальных управленческих решений на предприятиях.</a:t>
            </a:r>
            <a:r>
              <a:rPr lang="ru-RU" dirty="0">
                <a:latin typeface="Times New Roman" panose="02020603050405020304" pitchFamily="18" charset="0"/>
                <a:cs typeface="Times New Roman" panose="02020603050405020304" pitchFamily="18" charset="0"/>
              </a:rPr>
              <a:t> </a:t>
            </a:r>
          </a:p>
          <a:p>
            <a:pPr algn="just"/>
            <a:r>
              <a:rPr lang="ru-RU" u="sng" dirty="0">
                <a:latin typeface="Times New Roman" panose="02020603050405020304" pitchFamily="18" charset="0"/>
                <a:cs typeface="Times New Roman" panose="02020603050405020304" pitchFamily="18" charset="0"/>
              </a:rPr>
              <a:t>Задачи работы:</a:t>
            </a:r>
            <a:r>
              <a:rPr lang="ru-RU" dirty="0">
                <a:latin typeface="Times New Roman" panose="02020603050405020304" pitchFamily="18" charset="0"/>
                <a:cs typeface="Times New Roman" panose="02020603050405020304" pitchFamily="18" charset="0"/>
              </a:rPr>
              <a:t> </a:t>
            </a:r>
            <a:r>
              <a:rPr lang="ru-RU" b="0" dirty="0">
                <a:latin typeface="Times New Roman" panose="02020603050405020304" pitchFamily="18" charset="0"/>
                <a:cs typeface="Times New Roman" panose="02020603050405020304" pitchFamily="18" charset="0"/>
              </a:rPr>
              <a:t>рассмотреть метод решающих деревьев и разработать программное решение для принятия оптимальных управленческих решений на предприятиях.</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Постановка задачи</a:t>
            </a:r>
          </a:p>
        </p:txBody>
      </p:sp>
      <p:sp>
        <p:nvSpPr>
          <p:cNvPr id="4" name="TextBox 3"/>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3</a:t>
            </a:r>
          </a:p>
        </p:txBody>
      </p:sp>
      <p:sp>
        <p:nvSpPr>
          <p:cNvPr id="2" name="TextBox 1">
            <a:extLst>
              <a:ext uri="{FF2B5EF4-FFF2-40B4-BE49-F238E27FC236}">
                <a16:creationId xmlns:a16="http://schemas.microsoft.com/office/drawing/2014/main" id="{9586A5AA-FC87-4829-92D5-4732FA133716}"/>
              </a:ext>
            </a:extLst>
          </p:cNvPr>
          <p:cNvSpPr txBox="1"/>
          <p:nvPr/>
        </p:nvSpPr>
        <p:spPr>
          <a:xfrm>
            <a:off x="0" y="1007165"/>
            <a:ext cx="9144000" cy="400110"/>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 </a:t>
            </a:r>
          </a:p>
        </p:txBody>
      </p:sp>
      <p:sp>
        <p:nvSpPr>
          <p:cNvPr id="158" name="TextBox 157">
            <a:extLst>
              <a:ext uri="{FF2B5EF4-FFF2-40B4-BE49-F238E27FC236}">
                <a16:creationId xmlns:a16="http://schemas.microsoft.com/office/drawing/2014/main" id="{F9FB3282-A47D-40B8-89F8-8258EE48419E}"/>
              </a:ext>
            </a:extLst>
          </p:cNvPr>
          <p:cNvSpPr txBox="1"/>
          <p:nvPr/>
        </p:nvSpPr>
        <p:spPr>
          <a:xfrm>
            <a:off x="0" y="629326"/>
            <a:ext cx="9144000" cy="5016758"/>
          </a:xfrm>
          <a:prstGeom prst="rect">
            <a:avLst/>
          </a:prstGeom>
          <a:noFill/>
        </p:spPr>
        <p:txBody>
          <a:bodyPr wrap="square" rtlCol="0">
            <a:spAutoFit/>
          </a:bodyPr>
          <a:lstStyle/>
          <a:p>
            <a:pPr algn="just"/>
            <a:r>
              <a:rPr lang="ru-RU" b="0" dirty="0">
                <a:latin typeface="Times New Roman" panose="02020603050405020304" pitchFamily="18" charset="0"/>
                <a:cs typeface="Times New Roman" panose="02020603050405020304" pitchFamily="18" charset="0"/>
              </a:rPr>
              <a:t>	Имеется молодой агрономический питомник. Свои земельные ресурсы он использует частично. Часть поля используется для выращивания растений, а остальная площадь – неосвоенная территория.  Питомнику надо определить стратегию развития, чтобы получить оптимальную прибыль.</a:t>
            </a:r>
          </a:p>
          <a:p>
            <a:pPr algn="just"/>
            <a:r>
              <a:rPr lang="ru-RU" b="0" dirty="0">
                <a:latin typeface="Times New Roman" panose="02020603050405020304" pitchFamily="18" charset="0"/>
                <a:cs typeface="Times New Roman" panose="02020603050405020304" pitchFamily="18" charset="0"/>
              </a:rPr>
              <a:t>	У питомника есть 2 пути: использовать всю свою площадь или оставаться на уже освоенной территории.</a:t>
            </a:r>
          </a:p>
          <a:p>
            <a:pPr algn="just"/>
            <a:r>
              <a:rPr lang="ru-RU" b="0" dirty="0">
                <a:latin typeface="Times New Roman" panose="02020603050405020304" pitchFamily="18" charset="0"/>
                <a:cs typeface="Times New Roman" panose="02020603050405020304" pitchFamily="18" charset="0"/>
              </a:rPr>
              <a:t>	Далее каждый из путей развития снова разветвляется – питомник может закупить и использовать интенсивные технологии, а может не использовать.</a:t>
            </a:r>
          </a:p>
          <a:p>
            <a:pPr algn="just"/>
            <a:r>
              <a:rPr lang="ru-RU" b="0" dirty="0">
                <a:latin typeface="Times New Roman" panose="02020603050405020304" pitchFamily="18" charset="0"/>
                <a:cs typeface="Times New Roman" panose="02020603050405020304" pitchFamily="18" charset="0"/>
              </a:rPr>
              <a:t>	Таким образом получается, что у питомника есть 4 стратегии развития. Но у каждой стратегии есть фактор риска – вероятности высокого и низкого спроса (по алгоритму обе меньше 1, но в сумме дают 1). Иначе говоря, у нас имеется 8 сценариев получения прибыли или убытка: 4 для высокого спроса и 4 для низкого. Только 1 из сценариев будет верным, который обеспечит питомнику оптимальную прибыль.</a:t>
            </a:r>
          </a:p>
          <a:p>
            <a:pPr algn="just"/>
            <a:r>
              <a:rPr lang="ru-RU" b="0" dirty="0">
                <a:latin typeface="Times New Roman" panose="02020603050405020304" pitchFamily="18" charset="0"/>
                <a:cs typeface="Times New Roman" panose="02020603050405020304" pitchFamily="18" charset="0"/>
              </a:rPr>
              <a:t>	Требуется методом решающих деревьев определить этот сценарий. Мы будем брать перспективу развития 5 лет, так как 1 год – не показатель.</a:t>
            </a:r>
          </a:p>
        </p:txBody>
      </p:sp>
    </p:spTree>
    <p:extLst>
      <p:ext uri="{BB962C8B-B14F-4D97-AF65-F5344CB8AC3E}">
        <p14:creationId xmlns:p14="http://schemas.microsoft.com/office/powerpoint/2010/main" val="300092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Суть дерева решений</a:t>
            </a:r>
          </a:p>
        </p:txBody>
      </p:sp>
      <p:sp>
        <p:nvSpPr>
          <p:cNvPr id="4" name="TextBox 3"/>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4</a:t>
            </a:r>
          </a:p>
        </p:txBody>
      </p:sp>
      <p:sp>
        <p:nvSpPr>
          <p:cNvPr id="2" name="TextBox 1">
            <a:extLst>
              <a:ext uri="{FF2B5EF4-FFF2-40B4-BE49-F238E27FC236}">
                <a16:creationId xmlns:a16="http://schemas.microsoft.com/office/drawing/2014/main" id="{101BDB08-130E-4305-8BC7-9BF235EE4439}"/>
              </a:ext>
            </a:extLst>
          </p:cNvPr>
          <p:cNvSpPr txBox="1"/>
          <p:nvPr/>
        </p:nvSpPr>
        <p:spPr>
          <a:xfrm>
            <a:off x="0" y="1815551"/>
            <a:ext cx="9144000" cy="2554545"/>
          </a:xfrm>
          <a:prstGeom prst="rect">
            <a:avLst/>
          </a:prstGeom>
          <a:noFill/>
        </p:spPr>
        <p:txBody>
          <a:bodyPr wrap="square" rtlCol="0">
            <a:spAutoFit/>
          </a:bodyPr>
          <a:lstStyle/>
          <a:p>
            <a:pPr algn="just"/>
            <a:r>
              <a:rPr lang="ru-RU" b="0" dirty="0">
                <a:latin typeface="Times New Roman" panose="02020603050405020304" pitchFamily="18" charset="0"/>
                <a:cs typeface="Times New Roman" panose="02020603050405020304" pitchFamily="18" charset="0"/>
              </a:rPr>
              <a:t>	Двоичное дерево является упорядоченным графом. У каждого графа из вершины выходит не более двух дуг. В каждую вершину не входит более одной дуги. Существует одна вершина, в которую не входит ни одна дуга – корень дерева. Существует единственный путь от корня дерева до любой другой вершины. Из каждой вершины исходит либо две дуги, либо не исходит ни одной. Если из вершины не исходит ни одной дуги, то она называется листом. </a:t>
            </a:r>
          </a:p>
          <a:p>
            <a:pPr algn="just"/>
            <a:r>
              <a:rPr lang="ru-RU" b="0" dirty="0">
                <a:latin typeface="Times New Roman" panose="02020603050405020304" pitchFamily="18" charset="0"/>
                <a:cs typeface="Times New Roman" panose="02020603050405020304" pitchFamily="18" charset="0"/>
              </a:rPr>
              <a:t>	Существует такая характеристика как глубина или высота. Глубина или высота – это максимальная длина пути в этом дереве.</a:t>
            </a:r>
          </a:p>
        </p:txBody>
      </p:sp>
    </p:spTree>
    <p:extLst>
      <p:ext uri="{BB962C8B-B14F-4D97-AF65-F5344CB8AC3E}">
        <p14:creationId xmlns:p14="http://schemas.microsoft.com/office/powerpoint/2010/main" val="2206272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2425148"/>
            <a:ext cx="9143999" cy="4002156"/>
          </a:xfrm>
        </p:spPr>
        <p:txBody>
          <a:bodyPr/>
          <a:lstStyle/>
          <a:p>
            <a:pPr marL="0" indent="0">
              <a:buNone/>
            </a:pPr>
            <a:r>
              <a:rPr lang="ru-RU" sz="2000" dirty="0">
                <a:latin typeface="Times New Roman" panose="02020603050405020304" pitchFamily="18" charset="0"/>
                <a:cs typeface="Times New Roman" panose="02020603050405020304" pitchFamily="18" charset="0"/>
              </a:rPr>
              <a:t>	Рисуют деревья слева направо (допускается вариант сверху вниз). </a:t>
            </a:r>
          </a:p>
          <a:p>
            <a:endParaRPr lang="ru-RU" sz="2000" dirty="0">
              <a:latin typeface="Times New Roman" panose="02020603050405020304" pitchFamily="18" charset="0"/>
              <a:cs typeface="Times New Roman" panose="02020603050405020304" pitchFamily="18" charset="0"/>
            </a:endParaRPr>
          </a:p>
          <a:p>
            <a:pPr marL="0" indent="0">
              <a:buNone/>
            </a:pPr>
            <a:r>
              <a:rPr lang="ru-RU" sz="2000" dirty="0">
                <a:latin typeface="Times New Roman" panose="02020603050405020304" pitchFamily="18" charset="0"/>
                <a:cs typeface="Times New Roman" panose="02020603050405020304" pitchFamily="18" charset="0"/>
              </a:rPr>
              <a:t>	Места, где принимаются решения, обозначают квадратами (     ), места появления исходов кругами (     ), возможные решения пунктирными линиями</a:t>
            </a:r>
          </a:p>
          <a:p>
            <a:pPr marL="0" indent="0">
              <a:buNone/>
            </a:pPr>
            <a:r>
              <a:rPr lang="ru-RU" sz="2000" dirty="0">
                <a:latin typeface="Times New Roman" panose="02020603050405020304" pitchFamily="18" charset="0"/>
                <a:cs typeface="Times New Roman" panose="02020603050405020304" pitchFamily="18" charset="0"/>
              </a:rPr>
              <a:t>(                ), возможные исходы сплошными линиями (       ).</a:t>
            </a:r>
          </a:p>
          <a:p>
            <a:endParaRPr lang="ru-RU" dirty="0"/>
          </a:p>
        </p:txBody>
      </p:sp>
      <p:sp>
        <p:nvSpPr>
          <p:cNvPr id="6" name="Прямоугольник 5">
            <a:extLst>
              <a:ext uri="{FF2B5EF4-FFF2-40B4-BE49-F238E27FC236}">
                <a16:creationId xmlns:a16="http://schemas.microsoft.com/office/drawing/2014/main" id="{5CD48F3E-7898-4708-83AF-C42B67E8C0BB}"/>
              </a:ext>
            </a:extLst>
          </p:cNvPr>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Построение дерева решений</a:t>
            </a:r>
          </a:p>
        </p:txBody>
      </p:sp>
      <p:graphicFrame>
        <p:nvGraphicFramePr>
          <p:cNvPr id="7" name="Объект 6">
            <a:extLst>
              <a:ext uri="{FF2B5EF4-FFF2-40B4-BE49-F238E27FC236}">
                <a16:creationId xmlns:a16="http://schemas.microsoft.com/office/drawing/2014/main" id="{D40931DC-E12B-4815-90E0-F9439D20B6E2}"/>
              </a:ext>
            </a:extLst>
          </p:cNvPr>
          <p:cNvGraphicFramePr>
            <a:graphicFrameLocks noChangeAspect="1"/>
          </p:cNvGraphicFramePr>
          <p:nvPr>
            <p:extLst>
              <p:ext uri="{D42A27DB-BD31-4B8C-83A1-F6EECF244321}">
                <p14:modId xmlns:p14="http://schemas.microsoft.com/office/powerpoint/2010/main" val="1351949832"/>
              </p:ext>
            </p:extLst>
          </p:nvPr>
        </p:nvGraphicFramePr>
        <p:xfrm>
          <a:off x="7592944" y="3219450"/>
          <a:ext cx="315913" cy="287338"/>
        </p:xfrm>
        <a:graphic>
          <a:graphicData uri="http://schemas.openxmlformats.org/presentationml/2006/ole">
            <mc:AlternateContent xmlns:mc="http://schemas.openxmlformats.org/markup-compatibility/2006">
              <mc:Choice xmlns:v="urn:schemas-microsoft-com:vml" Requires="v">
                <p:oleObj spid="_x0000_s5158" name="Equation" r:id="rId3" imgW="126720" imgH="152280" progId="Equation.DSMT4">
                  <p:embed/>
                </p:oleObj>
              </mc:Choice>
              <mc:Fallback>
                <p:oleObj name="Equation" r:id="rId3" imgW="126720" imgH="152280" progId="Equation.DSMT4">
                  <p:embed/>
                  <p:pic>
                    <p:nvPicPr>
                      <p:cNvPr id="0" name=""/>
                      <p:cNvPicPr/>
                      <p:nvPr/>
                    </p:nvPicPr>
                    <p:blipFill>
                      <a:blip r:embed="rId4"/>
                      <a:stretch>
                        <a:fillRect/>
                      </a:stretch>
                    </p:blipFill>
                    <p:spPr>
                      <a:xfrm>
                        <a:off x="7592944" y="3219450"/>
                        <a:ext cx="315913" cy="287338"/>
                      </a:xfrm>
                      <a:prstGeom prst="rect">
                        <a:avLst/>
                      </a:prstGeom>
                    </p:spPr>
                  </p:pic>
                </p:oleObj>
              </mc:Fallback>
            </mc:AlternateContent>
          </a:graphicData>
        </a:graphic>
      </p:graphicFrame>
      <p:graphicFrame>
        <p:nvGraphicFramePr>
          <p:cNvPr id="8" name="Объект 7">
            <a:extLst>
              <a:ext uri="{FF2B5EF4-FFF2-40B4-BE49-F238E27FC236}">
                <a16:creationId xmlns:a16="http://schemas.microsoft.com/office/drawing/2014/main" id="{F71B19F5-9EC7-4168-87F5-492D00BCB876}"/>
              </a:ext>
            </a:extLst>
          </p:cNvPr>
          <p:cNvGraphicFramePr>
            <a:graphicFrameLocks noChangeAspect="1"/>
          </p:cNvGraphicFramePr>
          <p:nvPr>
            <p:extLst>
              <p:ext uri="{D42A27DB-BD31-4B8C-83A1-F6EECF244321}">
                <p14:modId xmlns:p14="http://schemas.microsoft.com/office/powerpoint/2010/main" val="3547291343"/>
              </p:ext>
            </p:extLst>
          </p:nvPr>
        </p:nvGraphicFramePr>
        <p:xfrm>
          <a:off x="3250500" y="3490288"/>
          <a:ext cx="379856" cy="388900"/>
        </p:xfrm>
        <a:graphic>
          <a:graphicData uri="http://schemas.openxmlformats.org/presentationml/2006/ole">
            <mc:AlternateContent xmlns:mc="http://schemas.openxmlformats.org/markup-compatibility/2006">
              <mc:Choice xmlns:v="urn:schemas-microsoft-com:vml" Requires="v">
                <p:oleObj spid="_x0000_s5159" name="Equation" r:id="rId5" imgW="164880" imgH="177480" progId="Equation.DSMT4">
                  <p:embed/>
                </p:oleObj>
              </mc:Choice>
              <mc:Fallback>
                <p:oleObj name="Equation" r:id="rId5" imgW="164880" imgH="177480" progId="Equation.DSMT4">
                  <p:embed/>
                  <p:pic>
                    <p:nvPicPr>
                      <p:cNvPr id="0" name=""/>
                      <p:cNvPicPr/>
                      <p:nvPr/>
                    </p:nvPicPr>
                    <p:blipFill>
                      <a:blip r:embed="rId6"/>
                      <a:stretch>
                        <a:fillRect/>
                      </a:stretch>
                    </p:blipFill>
                    <p:spPr>
                      <a:xfrm>
                        <a:off x="3250500" y="3490288"/>
                        <a:ext cx="379856" cy="388900"/>
                      </a:xfrm>
                      <a:prstGeom prst="rect">
                        <a:avLst/>
                      </a:prstGeom>
                    </p:spPr>
                  </p:pic>
                </p:oleObj>
              </mc:Fallback>
            </mc:AlternateContent>
          </a:graphicData>
        </a:graphic>
      </p:graphicFrame>
      <p:graphicFrame>
        <p:nvGraphicFramePr>
          <p:cNvPr id="10" name="Объект 9">
            <a:extLst>
              <a:ext uri="{FF2B5EF4-FFF2-40B4-BE49-F238E27FC236}">
                <a16:creationId xmlns:a16="http://schemas.microsoft.com/office/drawing/2014/main" id="{0289D734-2021-4954-84C2-53A79348E44E}"/>
              </a:ext>
            </a:extLst>
          </p:cNvPr>
          <p:cNvGraphicFramePr>
            <a:graphicFrameLocks noChangeAspect="1"/>
          </p:cNvGraphicFramePr>
          <p:nvPr>
            <p:extLst>
              <p:ext uri="{D42A27DB-BD31-4B8C-83A1-F6EECF244321}">
                <p14:modId xmlns:p14="http://schemas.microsoft.com/office/powerpoint/2010/main" val="2250620073"/>
              </p:ext>
            </p:extLst>
          </p:nvPr>
        </p:nvGraphicFramePr>
        <p:xfrm>
          <a:off x="212234" y="3930650"/>
          <a:ext cx="980463" cy="306938"/>
        </p:xfrm>
        <a:graphic>
          <a:graphicData uri="http://schemas.openxmlformats.org/presentationml/2006/ole">
            <mc:AlternateContent xmlns:mc="http://schemas.openxmlformats.org/markup-compatibility/2006">
              <mc:Choice xmlns:v="urn:schemas-microsoft-com:vml" Requires="v">
                <p:oleObj spid="_x0000_s5160" name="Equation" r:id="rId7" imgW="355320" imgH="101520" progId="Equation.DSMT4">
                  <p:embed/>
                </p:oleObj>
              </mc:Choice>
              <mc:Fallback>
                <p:oleObj name="Equation" r:id="rId7" imgW="355320" imgH="101520" progId="Equation.DSMT4">
                  <p:embed/>
                  <p:pic>
                    <p:nvPicPr>
                      <p:cNvPr id="0" name=""/>
                      <p:cNvPicPr/>
                      <p:nvPr/>
                    </p:nvPicPr>
                    <p:blipFill>
                      <a:blip r:embed="rId8"/>
                      <a:stretch>
                        <a:fillRect/>
                      </a:stretch>
                    </p:blipFill>
                    <p:spPr>
                      <a:xfrm>
                        <a:off x="212234" y="3930650"/>
                        <a:ext cx="980463" cy="306938"/>
                      </a:xfrm>
                      <a:prstGeom prst="rect">
                        <a:avLst/>
                      </a:prstGeom>
                    </p:spPr>
                  </p:pic>
                </p:oleObj>
              </mc:Fallback>
            </mc:AlternateContent>
          </a:graphicData>
        </a:graphic>
      </p:graphicFrame>
      <p:graphicFrame>
        <p:nvGraphicFramePr>
          <p:cNvPr id="11" name="Объект 10">
            <a:extLst>
              <a:ext uri="{FF2B5EF4-FFF2-40B4-BE49-F238E27FC236}">
                <a16:creationId xmlns:a16="http://schemas.microsoft.com/office/drawing/2014/main" id="{E0F594FB-565D-47F3-9BA2-55F9CBD28488}"/>
              </a:ext>
            </a:extLst>
          </p:cNvPr>
          <p:cNvGraphicFramePr>
            <a:graphicFrameLocks noChangeAspect="1"/>
          </p:cNvGraphicFramePr>
          <p:nvPr>
            <p:extLst>
              <p:ext uri="{D42A27DB-BD31-4B8C-83A1-F6EECF244321}">
                <p14:modId xmlns:p14="http://schemas.microsoft.com/office/powerpoint/2010/main" val="2594191698"/>
              </p:ext>
            </p:extLst>
          </p:nvPr>
        </p:nvGraphicFramePr>
        <p:xfrm>
          <a:off x="5952472" y="3895689"/>
          <a:ext cx="628612" cy="418653"/>
        </p:xfrm>
        <a:graphic>
          <a:graphicData uri="http://schemas.openxmlformats.org/presentationml/2006/ole">
            <mc:AlternateContent xmlns:mc="http://schemas.openxmlformats.org/markup-compatibility/2006">
              <mc:Choice xmlns:v="urn:schemas-microsoft-com:vml" Requires="v">
                <p:oleObj spid="_x0000_s5161" name="Equation" r:id="rId9" imgW="126720" imgH="101520" progId="Equation.DSMT4">
                  <p:embed/>
                </p:oleObj>
              </mc:Choice>
              <mc:Fallback>
                <p:oleObj name="Equation" r:id="rId9" imgW="126720" imgH="101520" progId="Equation.DSMT4">
                  <p:embed/>
                  <p:pic>
                    <p:nvPicPr>
                      <p:cNvPr id="0" name=""/>
                      <p:cNvPicPr/>
                      <p:nvPr/>
                    </p:nvPicPr>
                    <p:blipFill>
                      <a:blip r:embed="rId10"/>
                      <a:stretch>
                        <a:fillRect/>
                      </a:stretch>
                    </p:blipFill>
                    <p:spPr>
                      <a:xfrm>
                        <a:off x="5952472" y="3895689"/>
                        <a:ext cx="628612" cy="418653"/>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FF458734-2F3A-43E8-A810-1B2B0CF50AC2}"/>
              </a:ext>
            </a:extLst>
          </p:cNvPr>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5</a:t>
            </a:r>
          </a:p>
        </p:txBody>
      </p:sp>
    </p:spTree>
    <p:extLst>
      <p:ext uri="{BB962C8B-B14F-4D97-AF65-F5344CB8AC3E}">
        <p14:creationId xmlns:p14="http://schemas.microsoft.com/office/powerpoint/2010/main" val="226712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Построение дерева решений</a:t>
            </a:r>
          </a:p>
        </p:txBody>
      </p:sp>
      <p:sp>
        <p:nvSpPr>
          <p:cNvPr id="4" name="TextBox 3"/>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6</a:t>
            </a:r>
          </a:p>
        </p:txBody>
      </p:sp>
      <p:pic>
        <p:nvPicPr>
          <p:cNvPr id="5" name="Рисунок 4">
            <a:extLst>
              <a:ext uri="{FF2B5EF4-FFF2-40B4-BE49-F238E27FC236}">
                <a16:creationId xmlns:a16="http://schemas.microsoft.com/office/drawing/2014/main" id="{47BD078F-9485-4596-8F83-09B0EDF247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863" y="700732"/>
            <a:ext cx="7094274" cy="4844387"/>
          </a:xfrm>
          <a:prstGeom prst="rect">
            <a:avLst/>
          </a:prstGeom>
        </p:spPr>
      </p:pic>
      <p:sp>
        <p:nvSpPr>
          <p:cNvPr id="2" name="TextBox 1">
            <a:extLst>
              <a:ext uri="{FF2B5EF4-FFF2-40B4-BE49-F238E27FC236}">
                <a16:creationId xmlns:a16="http://schemas.microsoft.com/office/drawing/2014/main" id="{C916D711-52EB-4E69-8C93-234D955B0B25}"/>
              </a:ext>
            </a:extLst>
          </p:cNvPr>
          <p:cNvSpPr txBox="1"/>
          <p:nvPr/>
        </p:nvSpPr>
        <p:spPr>
          <a:xfrm>
            <a:off x="1" y="5191176"/>
            <a:ext cx="9144000" cy="707886"/>
          </a:xfrm>
          <a:prstGeom prst="rect">
            <a:avLst/>
          </a:prstGeom>
          <a:noFill/>
        </p:spPr>
        <p:txBody>
          <a:bodyPr wrap="square" rtlCol="0">
            <a:spAutoFit/>
          </a:bodyPr>
          <a:lstStyle/>
          <a:p>
            <a:pPr algn="ctr"/>
            <a:r>
              <a:rPr lang="ru-RU" b="0" dirty="0">
                <a:latin typeface="Times New Roman" panose="02020603050405020304" pitchFamily="18" charset="0"/>
                <a:cs typeface="Times New Roman" panose="02020603050405020304" pitchFamily="18" charset="0"/>
              </a:rPr>
              <a:t>Рисунок 1 – Построение дерева решений</a:t>
            </a:r>
          </a:p>
          <a:p>
            <a:endParaRPr lang="ru-RU" dirty="0"/>
          </a:p>
        </p:txBody>
      </p:sp>
    </p:spTree>
    <p:extLst>
      <p:ext uri="{BB962C8B-B14F-4D97-AF65-F5344CB8AC3E}">
        <p14:creationId xmlns:p14="http://schemas.microsoft.com/office/powerpoint/2010/main" val="193294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Описание расчёта</a:t>
            </a:r>
          </a:p>
        </p:txBody>
      </p:sp>
      <p:sp>
        <p:nvSpPr>
          <p:cNvPr id="4" name="TextBox 3"/>
          <p:cNvSpPr txBox="1"/>
          <p:nvPr/>
        </p:nvSpPr>
        <p:spPr>
          <a:xfrm>
            <a:off x="8167255" y="6328065"/>
            <a:ext cx="758536" cy="276999"/>
          </a:xfrm>
          <a:prstGeom prst="rect">
            <a:avLst/>
          </a:prstGeom>
          <a:noFill/>
        </p:spPr>
        <p:txBody>
          <a:bodyPr wrap="square" rtlCol="0">
            <a:spAutoFit/>
          </a:bodyPr>
          <a:lstStyle/>
          <a:p>
            <a:pPr algn="r"/>
            <a:r>
              <a:rPr lang="en-US" sz="1200" dirty="0">
                <a:latin typeface="+mn-lt"/>
              </a:rPr>
              <a:t>7</a:t>
            </a:r>
            <a:endParaRPr lang="ru-RU" sz="1200" dirty="0">
              <a:latin typeface="+mn-lt"/>
            </a:endParaRPr>
          </a:p>
        </p:txBody>
      </p:sp>
      <p:sp>
        <p:nvSpPr>
          <p:cNvPr id="2" name="TextBox 1">
            <a:extLst>
              <a:ext uri="{FF2B5EF4-FFF2-40B4-BE49-F238E27FC236}">
                <a16:creationId xmlns:a16="http://schemas.microsoft.com/office/drawing/2014/main" id="{DE0E9219-4D1D-44E1-9152-B83D6EF834DC}"/>
              </a:ext>
            </a:extLst>
          </p:cNvPr>
          <p:cNvSpPr txBox="1"/>
          <p:nvPr/>
        </p:nvSpPr>
        <p:spPr>
          <a:xfrm>
            <a:off x="0" y="1881808"/>
            <a:ext cx="9144000" cy="400110"/>
          </a:xfrm>
          <a:prstGeom prst="rect">
            <a:avLst/>
          </a:prstGeom>
          <a:noFill/>
        </p:spPr>
        <p:txBody>
          <a:bodyPr wrap="square" rtlCol="0">
            <a:spAutoFit/>
          </a:bodyPr>
          <a:lstStyle/>
          <a:p>
            <a:pPr algn="just"/>
            <a:r>
              <a:rPr lang="en-US" b="0" dirty="0">
                <a:latin typeface="Times New Roman" panose="02020603050405020304" pitchFamily="18" charset="0"/>
                <a:cs typeface="Times New Roman" panose="02020603050405020304" pitchFamily="18" charset="0"/>
              </a:rPr>
              <a:t>	</a:t>
            </a:r>
            <a:r>
              <a:rPr lang="ru-RU" b="0" dirty="0">
                <a:latin typeface="Times New Roman" panose="02020603050405020304" pitchFamily="18" charset="0"/>
                <a:cs typeface="Times New Roman" panose="02020603050405020304" pitchFamily="18" charset="0"/>
              </a:rPr>
              <a:t>Расчёт стоимостной оценки в каждом узле (4):</a:t>
            </a:r>
            <a:r>
              <a:rPr lang="en-US" b="0" dirty="0">
                <a:latin typeface="Times New Roman" panose="02020603050405020304" pitchFamily="18" charset="0"/>
                <a:cs typeface="Times New Roman" panose="02020603050405020304" pitchFamily="18" charset="0"/>
              </a:rPr>
              <a:t>	</a:t>
            </a:r>
            <a:endParaRPr lang="ru-RU" b="0" dirty="0">
              <a:latin typeface="Times New Roman" panose="02020603050405020304" pitchFamily="18" charset="0"/>
              <a:cs typeface="Times New Roman" panose="02020603050405020304" pitchFamily="18" charset="0"/>
            </a:endParaRPr>
          </a:p>
        </p:txBody>
      </p:sp>
      <p:graphicFrame>
        <p:nvGraphicFramePr>
          <p:cNvPr id="6" name="Объект 5">
            <a:extLst>
              <a:ext uri="{FF2B5EF4-FFF2-40B4-BE49-F238E27FC236}">
                <a16:creationId xmlns:a16="http://schemas.microsoft.com/office/drawing/2014/main" id="{88817A16-A648-49A6-8342-BB512B858DA3}"/>
              </a:ext>
            </a:extLst>
          </p:cNvPr>
          <p:cNvGraphicFramePr>
            <a:graphicFrameLocks noChangeAspect="1"/>
          </p:cNvGraphicFramePr>
          <p:nvPr>
            <p:extLst>
              <p:ext uri="{D42A27DB-BD31-4B8C-83A1-F6EECF244321}">
                <p14:modId xmlns:p14="http://schemas.microsoft.com/office/powerpoint/2010/main" val="1194707675"/>
              </p:ext>
            </p:extLst>
          </p:nvPr>
        </p:nvGraphicFramePr>
        <p:xfrm>
          <a:off x="2862574" y="2209936"/>
          <a:ext cx="3418851" cy="419085"/>
        </p:xfrm>
        <a:graphic>
          <a:graphicData uri="http://schemas.openxmlformats.org/presentationml/2006/ole">
            <mc:AlternateContent xmlns:mc="http://schemas.openxmlformats.org/markup-compatibility/2006">
              <mc:Choice xmlns:v="urn:schemas-microsoft-com:vml" Requires="v">
                <p:oleObj spid="_x0000_s4243" name="Equation" r:id="rId4" imgW="1968480" imgH="241200" progId="Equation.DSMT4">
                  <p:embed/>
                </p:oleObj>
              </mc:Choice>
              <mc:Fallback>
                <p:oleObj name="Equation" r:id="rId4" imgW="1968480" imgH="241200" progId="Equation.DSMT4">
                  <p:embed/>
                  <p:pic>
                    <p:nvPicPr>
                      <p:cNvPr id="0" name=""/>
                      <p:cNvPicPr/>
                      <p:nvPr/>
                    </p:nvPicPr>
                    <p:blipFill>
                      <a:blip r:embed="rId5"/>
                      <a:stretch>
                        <a:fillRect/>
                      </a:stretch>
                    </p:blipFill>
                    <p:spPr>
                      <a:xfrm>
                        <a:off x="2862574" y="2209936"/>
                        <a:ext cx="3418851" cy="41908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B3D1D2AE-217D-4E35-A6F2-9D4E4B06F4B0}"/>
              </a:ext>
            </a:extLst>
          </p:cNvPr>
          <p:cNvSpPr txBox="1"/>
          <p:nvPr/>
        </p:nvSpPr>
        <p:spPr>
          <a:xfrm>
            <a:off x="0" y="2255421"/>
            <a:ext cx="9144000" cy="400110"/>
          </a:xfrm>
          <a:prstGeom prst="rect">
            <a:avLst/>
          </a:prstGeom>
          <a:noFill/>
        </p:spPr>
        <p:txBody>
          <a:bodyPr wrap="square" rtlCol="0">
            <a:spAutoFit/>
          </a:bodyPr>
          <a:lstStyle/>
          <a:p>
            <a:pPr algn="r"/>
            <a:r>
              <a:rPr lang="en-US" b="0" dirty="0">
                <a:latin typeface="Times New Roman" panose="02020603050405020304" pitchFamily="18" charset="0"/>
                <a:cs typeface="Times New Roman" panose="02020603050405020304" pitchFamily="18" charset="0"/>
              </a:rPr>
              <a:t>(</a:t>
            </a:r>
            <a:r>
              <a:rPr lang="ru-RU" b="0" dirty="0">
                <a:latin typeface="Times New Roman" panose="02020603050405020304" pitchFamily="18" charset="0"/>
                <a:cs typeface="Times New Roman" panose="02020603050405020304" pitchFamily="18" charset="0"/>
              </a:rPr>
              <a:t>1</a:t>
            </a:r>
            <a:r>
              <a:rPr lang="en-US" b="0" dirty="0">
                <a:latin typeface="Times New Roman" panose="02020603050405020304" pitchFamily="18" charset="0"/>
                <a:cs typeface="Times New Roman" panose="02020603050405020304" pitchFamily="18" charset="0"/>
              </a:rPr>
              <a:t>)</a:t>
            </a:r>
            <a:endParaRPr lang="ru-RU" b="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E6741E2-2CE2-4F15-A9AA-FE78E0D689F1}"/>
              </a:ext>
            </a:extLst>
          </p:cNvPr>
          <p:cNvSpPr txBox="1"/>
          <p:nvPr/>
        </p:nvSpPr>
        <p:spPr>
          <a:xfrm>
            <a:off x="-1" y="2495948"/>
            <a:ext cx="9144000" cy="1631216"/>
          </a:xfrm>
          <a:prstGeom prst="rect">
            <a:avLst/>
          </a:prstGeom>
          <a:noFill/>
        </p:spPr>
        <p:txBody>
          <a:bodyPr wrap="square" rtlCol="0">
            <a:spAutoFit/>
          </a:bodyPr>
          <a:lstStyle/>
          <a:p>
            <a:pPr algn="just"/>
            <a:r>
              <a:rPr lang="ru-RU" b="0" dirty="0">
                <a:latin typeface="Times New Roman" panose="02020603050405020304" pitchFamily="18" charset="0"/>
                <a:cs typeface="Times New Roman" panose="02020603050405020304" pitchFamily="18" charset="0"/>
              </a:rPr>
              <a:t>где	–  стоимостная оценка узла,</a:t>
            </a:r>
          </a:p>
          <a:p>
            <a:pPr algn="just"/>
            <a:r>
              <a:rPr lang="ru-RU" b="0" dirty="0">
                <a:latin typeface="Times New Roman" panose="02020603050405020304" pitchFamily="18" charset="0"/>
                <a:cs typeface="Times New Roman" panose="02020603050405020304" pitchFamily="18" charset="0"/>
              </a:rPr>
              <a:t>     	–  высокий спрос</a:t>
            </a:r>
            <a:r>
              <a:rPr lang="en-US" b="0" dirty="0">
                <a:latin typeface="Times New Roman" panose="02020603050405020304" pitchFamily="18" charset="0"/>
                <a:cs typeface="Times New Roman" panose="02020603050405020304" pitchFamily="18" charset="0"/>
              </a:rPr>
              <a:t>,</a:t>
            </a:r>
          </a:p>
          <a:p>
            <a:pPr algn="just"/>
            <a:r>
              <a:rPr lang="ru-RU" b="0" dirty="0">
                <a:latin typeface="Times New Roman" panose="02020603050405020304" pitchFamily="18" charset="0"/>
                <a:cs typeface="Times New Roman" panose="02020603050405020304" pitchFamily="18" charset="0"/>
              </a:rPr>
              <a:t> 	–  низкий спрос,</a:t>
            </a:r>
          </a:p>
          <a:p>
            <a:pPr algn="just"/>
            <a:r>
              <a:rPr lang="ru-RU" b="0" dirty="0">
                <a:latin typeface="Times New Roman" panose="02020603050405020304" pitchFamily="18" charset="0"/>
                <a:cs typeface="Times New Roman" panose="02020603050405020304" pitchFamily="18" charset="0"/>
              </a:rPr>
              <a:t> 	–  прибыль (убыток) при высоком спросе</a:t>
            </a:r>
          </a:p>
          <a:p>
            <a:pPr algn="just"/>
            <a:r>
              <a:rPr lang="ru-RU" b="0" dirty="0">
                <a:latin typeface="Times New Roman" panose="02020603050405020304" pitchFamily="18" charset="0"/>
                <a:cs typeface="Times New Roman" panose="02020603050405020304" pitchFamily="18" charset="0"/>
              </a:rPr>
              <a:t> 	–  прибыль (убыток) при низком спросе</a:t>
            </a:r>
            <a:endParaRPr lang="en-US" b="0" dirty="0">
              <a:latin typeface="Times New Roman" panose="02020603050405020304" pitchFamily="18" charset="0"/>
              <a:cs typeface="Times New Roman" panose="02020603050405020304" pitchFamily="18" charset="0"/>
            </a:endParaRPr>
          </a:p>
        </p:txBody>
      </p:sp>
      <p:graphicFrame>
        <p:nvGraphicFramePr>
          <p:cNvPr id="10" name="Объект 9">
            <a:extLst>
              <a:ext uri="{FF2B5EF4-FFF2-40B4-BE49-F238E27FC236}">
                <a16:creationId xmlns:a16="http://schemas.microsoft.com/office/drawing/2014/main" id="{172DD0B7-FB54-4D54-A8DB-352B4413A247}"/>
              </a:ext>
            </a:extLst>
          </p:cNvPr>
          <p:cNvGraphicFramePr>
            <a:graphicFrameLocks noChangeAspect="1"/>
          </p:cNvGraphicFramePr>
          <p:nvPr>
            <p:extLst>
              <p:ext uri="{D42A27DB-BD31-4B8C-83A1-F6EECF244321}">
                <p14:modId xmlns:p14="http://schemas.microsoft.com/office/powerpoint/2010/main" val="858229202"/>
              </p:ext>
            </p:extLst>
          </p:nvPr>
        </p:nvGraphicFramePr>
        <p:xfrm>
          <a:off x="486548" y="2528723"/>
          <a:ext cx="507366" cy="313519"/>
        </p:xfrm>
        <a:graphic>
          <a:graphicData uri="http://schemas.openxmlformats.org/presentationml/2006/ole">
            <mc:AlternateContent xmlns:mc="http://schemas.openxmlformats.org/markup-compatibility/2006">
              <mc:Choice xmlns:v="urn:schemas-microsoft-com:vml" Requires="v">
                <p:oleObj spid="_x0000_s4244" name="Equation" r:id="rId6" imgW="164880" imgH="177480" progId="Equation.DSMT4">
                  <p:embed/>
                </p:oleObj>
              </mc:Choice>
              <mc:Fallback>
                <p:oleObj name="Equation" r:id="rId6" imgW="164880" imgH="177480" progId="Equation.DSMT4">
                  <p:embed/>
                  <p:pic>
                    <p:nvPicPr>
                      <p:cNvPr id="0" name=""/>
                      <p:cNvPicPr/>
                      <p:nvPr/>
                    </p:nvPicPr>
                    <p:blipFill>
                      <a:blip r:embed="rId7"/>
                      <a:stretch>
                        <a:fillRect/>
                      </a:stretch>
                    </p:blipFill>
                    <p:spPr>
                      <a:xfrm>
                        <a:off x="486548" y="2528723"/>
                        <a:ext cx="507366" cy="313519"/>
                      </a:xfrm>
                      <a:prstGeom prst="rect">
                        <a:avLst/>
                      </a:prstGeom>
                    </p:spPr>
                  </p:pic>
                </p:oleObj>
              </mc:Fallback>
            </mc:AlternateContent>
          </a:graphicData>
        </a:graphic>
      </p:graphicFrame>
      <p:graphicFrame>
        <p:nvGraphicFramePr>
          <p:cNvPr id="12" name="Объект 11">
            <a:extLst>
              <a:ext uri="{FF2B5EF4-FFF2-40B4-BE49-F238E27FC236}">
                <a16:creationId xmlns:a16="http://schemas.microsoft.com/office/drawing/2014/main" id="{6A7AB272-30CB-4DF2-A81C-AD9F83821438}"/>
              </a:ext>
            </a:extLst>
          </p:cNvPr>
          <p:cNvGraphicFramePr>
            <a:graphicFrameLocks noChangeAspect="1"/>
          </p:cNvGraphicFramePr>
          <p:nvPr>
            <p:extLst>
              <p:ext uri="{D42A27DB-BD31-4B8C-83A1-F6EECF244321}">
                <p14:modId xmlns:p14="http://schemas.microsoft.com/office/powerpoint/2010/main" val="1477280303"/>
              </p:ext>
            </p:extLst>
          </p:nvPr>
        </p:nvGraphicFramePr>
        <p:xfrm>
          <a:off x="509238" y="2868252"/>
          <a:ext cx="268826" cy="351172"/>
        </p:xfrm>
        <a:graphic>
          <a:graphicData uri="http://schemas.openxmlformats.org/presentationml/2006/ole">
            <mc:AlternateContent xmlns:mc="http://schemas.openxmlformats.org/markup-compatibility/2006">
              <mc:Choice xmlns:v="urn:schemas-microsoft-com:vml" Requires="v">
                <p:oleObj spid="_x0000_s4245" name="Equation" r:id="rId8" imgW="203040" imgH="241200" progId="Equation.DSMT4">
                  <p:embed/>
                </p:oleObj>
              </mc:Choice>
              <mc:Fallback>
                <p:oleObj name="Equation" r:id="rId8" imgW="203040" imgH="241200" progId="Equation.DSMT4">
                  <p:embed/>
                  <p:pic>
                    <p:nvPicPr>
                      <p:cNvPr id="0" name=""/>
                      <p:cNvPicPr/>
                      <p:nvPr/>
                    </p:nvPicPr>
                    <p:blipFill>
                      <a:blip r:embed="rId9"/>
                      <a:stretch>
                        <a:fillRect/>
                      </a:stretch>
                    </p:blipFill>
                    <p:spPr>
                      <a:xfrm>
                        <a:off x="509238" y="2868252"/>
                        <a:ext cx="268826" cy="351172"/>
                      </a:xfrm>
                      <a:prstGeom prst="rect">
                        <a:avLst/>
                      </a:prstGeom>
                    </p:spPr>
                  </p:pic>
                </p:oleObj>
              </mc:Fallback>
            </mc:AlternateContent>
          </a:graphicData>
        </a:graphic>
      </p:graphicFrame>
      <p:graphicFrame>
        <p:nvGraphicFramePr>
          <p:cNvPr id="13" name="Объект 12">
            <a:extLst>
              <a:ext uri="{FF2B5EF4-FFF2-40B4-BE49-F238E27FC236}">
                <a16:creationId xmlns:a16="http://schemas.microsoft.com/office/drawing/2014/main" id="{8DB221AB-1DD7-44FB-BB4E-D52982942856}"/>
              </a:ext>
            </a:extLst>
          </p:cNvPr>
          <p:cNvGraphicFramePr>
            <a:graphicFrameLocks noChangeAspect="1"/>
          </p:cNvGraphicFramePr>
          <p:nvPr>
            <p:extLst>
              <p:ext uri="{D42A27DB-BD31-4B8C-83A1-F6EECF244321}">
                <p14:modId xmlns:p14="http://schemas.microsoft.com/office/powerpoint/2010/main" val="3600227797"/>
              </p:ext>
            </p:extLst>
          </p:nvPr>
        </p:nvGraphicFramePr>
        <p:xfrm>
          <a:off x="486548" y="3192400"/>
          <a:ext cx="314207" cy="351173"/>
        </p:xfrm>
        <a:graphic>
          <a:graphicData uri="http://schemas.openxmlformats.org/presentationml/2006/ole">
            <mc:AlternateContent xmlns:mc="http://schemas.openxmlformats.org/markup-compatibility/2006">
              <mc:Choice xmlns:v="urn:schemas-microsoft-com:vml" Requires="v">
                <p:oleObj spid="_x0000_s4246" name="Equation" r:id="rId10" imgW="215640" imgH="241200" progId="Equation.DSMT4">
                  <p:embed/>
                </p:oleObj>
              </mc:Choice>
              <mc:Fallback>
                <p:oleObj name="Equation" r:id="rId10" imgW="215640" imgH="241200" progId="Equation.DSMT4">
                  <p:embed/>
                  <p:pic>
                    <p:nvPicPr>
                      <p:cNvPr id="0" name=""/>
                      <p:cNvPicPr/>
                      <p:nvPr/>
                    </p:nvPicPr>
                    <p:blipFill>
                      <a:blip r:embed="rId11"/>
                      <a:stretch>
                        <a:fillRect/>
                      </a:stretch>
                    </p:blipFill>
                    <p:spPr>
                      <a:xfrm>
                        <a:off x="486548" y="3192400"/>
                        <a:ext cx="314207" cy="351173"/>
                      </a:xfrm>
                      <a:prstGeom prst="rect">
                        <a:avLst/>
                      </a:prstGeom>
                    </p:spPr>
                  </p:pic>
                </p:oleObj>
              </mc:Fallback>
            </mc:AlternateContent>
          </a:graphicData>
        </a:graphic>
      </p:graphicFrame>
      <p:graphicFrame>
        <p:nvGraphicFramePr>
          <p:cNvPr id="14" name="Объект 13">
            <a:extLst>
              <a:ext uri="{FF2B5EF4-FFF2-40B4-BE49-F238E27FC236}">
                <a16:creationId xmlns:a16="http://schemas.microsoft.com/office/drawing/2014/main" id="{C2863400-4E06-4722-B7E4-851C2F86E3CF}"/>
              </a:ext>
            </a:extLst>
          </p:cNvPr>
          <p:cNvGraphicFramePr>
            <a:graphicFrameLocks noChangeAspect="1"/>
          </p:cNvGraphicFramePr>
          <p:nvPr>
            <p:extLst>
              <p:ext uri="{D42A27DB-BD31-4B8C-83A1-F6EECF244321}">
                <p14:modId xmlns:p14="http://schemas.microsoft.com/office/powerpoint/2010/main" val="3504248901"/>
              </p:ext>
            </p:extLst>
          </p:nvPr>
        </p:nvGraphicFramePr>
        <p:xfrm>
          <a:off x="509238" y="3477985"/>
          <a:ext cx="332689" cy="351172"/>
        </p:xfrm>
        <a:graphic>
          <a:graphicData uri="http://schemas.openxmlformats.org/presentationml/2006/ole">
            <mc:AlternateContent xmlns:mc="http://schemas.openxmlformats.org/markup-compatibility/2006">
              <mc:Choice xmlns:v="urn:schemas-microsoft-com:vml" Requires="v">
                <p:oleObj spid="_x0000_s4247" name="Equation" r:id="rId12" imgW="228600" imgH="241200" progId="Equation.DSMT4">
                  <p:embed/>
                </p:oleObj>
              </mc:Choice>
              <mc:Fallback>
                <p:oleObj name="Equation" r:id="rId12" imgW="228600" imgH="241200" progId="Equation.DSMT4">
                  <p:embed/>
                  <p:pic>
                    <p:nvPicPr>
                      <p:cNvPr id="0" name=""/>
                      <p:cNvPicPr/>
                      <p:nvPr/>
                    </p:nvPicPr>
                    <p:blipFill>
                      <a:blip r:embed="rId13"/>
                      <a:stretch>
                        <a:fillRect/>
                      </a:stretch>
                    </p:blipFill>
                    <p:spPr>
                      <a:xfrm>
                        <a:off x="509238" y="3477985"/>
                        <a:ext cx="332689" cy="351172"/>
                      </a:xfrm>
                      <a:prstGeom prst="rect">
                        <a:avLst/>
                      </a:prstGeom>
                    </p:spPr>
                  </p:pic>
                </p:oleObj>
              </mc:Fallback>
            </mc:AlternateContent>
          </a:graphicData>
        </a:graphic>
      </p:graphicFrame>
      <p:graphicFrame>
        <p:nvGraphicFramePr>
          <p:cNvPr id="15" name="Объект 14">
            <a:extLst>
              <a:ext uri="{FF2B5EF4-FFF2-40B4-BE49-F238E27FC236}">
                <a16:creationId xmlns:a16="http://schemas.microsoft.com/office/drawing/2014/main" id="{B21B9E29-4C16-485E-A5F4-2A9C78E16851}"/>
              </a:ext>
            </a:extLst>
          </p:cNvPr>
          <p:cNvGraphicFramePr>
            <a:graphicFrameLocks noChangeAspect="1"/>
          </p:cNvGraphicFramePr>
          <p:nvPr>
            <p:extLst>
              <p:ext uri="{D42A27DB-BD31-4B8C-83A1-F6EECF244321}">
                <p14:modId xmlns:p14="http://schemas.microsoft.com/office/powerpoint/2010/main" val="3624085952"/>
              </p:ext>
            </p:extLst>
          </p:nvPr>
        </p:nvGraphicFramePr>
        <p:xfrm>
          <a:off x="490755" y="3741656"/>
          <a:ext cx="351172" cy="351172"/>
        </p:xfrm>
        <a:graphic>
          <a:graphicData uri="http://schemas.openxmlformats.org/presentationml/2006/ole">
            <mc:AlternateContent xmlns:mc="http://schemas.openxmlformats.org/markup-compatibility/2006">
              <mc:Choice xmlns:v="urn:schemas-microsoft-com:vml" Requires="v">
                <p:oleObj spid="_x0000_s4248" name="Equation" r:id="rId14" imgW="241200" imgH="241200" progId="Equation.DSMT4">
                  <p:embed/>
                </p:oleObj>
              </mc:Choice>
              <mc:Fallback>
                <p:oleObj name="Equation" r:id="rId14" imgW="241200" imgH="241200" progId="Equation.DSMT4">
                  <p:embed/>
                  <p:pic>
                    <p:nvPicPr>
                      <p:cNvPr id="0" name=""/>
                      <p:cNvPicPr/>
                      <p:nvPr/>
                    </p:nvPicPr>
                    <p:blipFill>
                      <a:blip r:embed="rId15"/>
                      <a:stretch>
                        <a:fillRect/>
                      </a:stretch>
                    </p:blipFill>
                    <p:spPr>
                      <a:xfrm>
                        <a:off x="490755" y="3741656"/>
                        <a:ext cx="351172" cy="351172"/>
                      </a:xfrm>
                      <a:prstGeom prst="rect">
                        <a:avLst/>
                      </a:prstGeom>
                    </p:spPr>
                  </p:pic>
                </p:oleObj>
              </mc:Fallback>
            </mc:AlternateContent>
          </a:graphicData>
        </a:graphic>
      </p:graphicFrame>
    </p:spTree>
    <p:extLst>
      <p:ext uri="{BB962C8B-B14F-4D97-AF65-F5344CB8AC3E}">
        <p14:creationId xmlns:p14="http://schemas.microsoft.com/office/powerpoint/2010/main" val="122142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Ответ за 1 год</a:t>
            </a:r>
          </a:p>
        </p:txBody>
      </p:sp>
      <p:sp>
        <p:nvSpPr>
          <p:cNvPr id="4" name="TextBox 3"/>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8</a:t>
            </a:r>
          </a:p>
        </p:txBody>
      </p:sp>
      <p:pic>
        <p:nvPicPr>
          <p:cNvPr id="5" name="Рисунок 4">
            <a:extLst>
              <a:ext uri="{FF2B5EF4-FFF2-40B4-BE49-F238E27FC236}">
                <a16:creationId xmlns:a16="http://schemas.microsoft.com/office/drawing/2014/main" id="{2E0C8305-4519-440C-A59B-DE25BC72FE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480" y="692999"/>
            <a:ext cx="6041040" cy="4889247"/>
          </a:xfrm>
          <a:prstGeom prst="rect">
            <a:avLst/>
          </a:prstGeom>
        </p:spPr>
      </p:pic>
      <p:sp>
        <p:nvSpPr>
          <p:cNvPr id="7" name="TextBox 6">
            <a:extLst>
              <a:ext uri="{FF2B5EF4-FFF2-40B4-BE49-F238E27FC236}">
                <a16:creationId xmlns:a16="http://schemas.microsoft.com/office/drawing/2014/main" id="{F3403FC7-8C05-4A8B-A547-4E5BB0983E5B}"/>
              </a:ext>
            </a:extLst>
          </p:cNvPr>
          <p:cNvSpPr txBox="1"/>
          <p:nvPr/>
        </p:nvSpPr>
        <p:spPr>
          <a:xfrm>
            <a:off x="0" y="5300870"/>
            <a:ext cx="9144000" cy="400110"/>
          </a:xfrm>
          <a:prstGeom prst="rect">
            <a:avLst/>
          </a:prstGeom>
          <a:noFill/>
        </p:spPr>
        <p:txBody>
          <a:bodyPr wrap="square" rtlCol="0">
            <a:spAutoFit/>
          </a:bodyPr>
          <a:lstStyle/>
          <a:p>
            <a:pPr algn="ctr"/>
            <a:r>
              <a:rPr lang="ru-RU" b="0" dirty="0">
                <a:latin typeface="Times New Roman" panose="02020603050405020304" pitchFamily="18" charset="0"/>
                <a:cs typeface="Times New Roman" panose="02020603050405020304" pitchFamily="18" charset="0"/>
              </a:rPr>
              <a:t>Рисунок 2 – Ответ за 1 год</a:t>
            </a:r>
          </a:p>
        </p:txBody>
      </p:sp>
    </p:spTree>
    <p:extLst>
      <p:ext uri="{BB962C8B-B14F-4D97-AF65-F5344CB8AC3E}">
        <p14:creationId xmlns:p14="http://schemas.microsoft.com/office/powerpoint/2010/main" val="2794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84775"/>
          </a:xfrm>
          <a:prstGeom prst="rect">
            <a:avLst/>
          </a:prstGeom>
        </p:spPr>
        <p:txBody>
          <a:bodyPr wrap="square" anchor="ctr">
            <a:spAutoFit/>
          </a:bodyPr>
          <a:lstStyle/>
          <a:p>
            <a:pPr algn="ctr">
              <a:buClrTx/>
              <a:buFontTx/>
              <a:buNone/>
            </a:pPr>
            <a:r>
              <a:rPr lang="ru-RU" altLang="ru-RU" sz="3200" dirty="0">
                <a:latin typeface="Times New Roman" panose="02020603050405020304" pitchFamily="18" charset="0"/>
                <a:cs typeface="Times New Roman" panose="02020603050405020304" pitchFamily="18" charset="0"/>
              </a:rPr>
              <a:t>Ответ за 2-5 годы</a:t>
            </a:r>
          </a:p>
        </p:txBody>
      </p:sp>
      <p:sp>
        <p:nvSpPr>
          <p:cNvPr id="4" name="TextBox 3"/>
          <p:cNvSpPr txBox="1"/>
          <p:nvPr/>
        </p:nvSpPr>
        <p:spPr>
          <a:xfrm>
            <a:off x="8167255" y="6328065"/>
            <a:ext cx="758536" cy="276999"/>
          </a:xfrm>
          <a:prstGeom prst="rect">
            <a:avLst/>
          </a:prstGeom>
          <a:noFill/>
        </p:spPr>
        <p:txBody>
          <a:bodyPr wrap="square" rtlCol="0">
            <a:spAutoFit/>
          </a:bodyPr>
          <a:lstStyle/>
          <a:p>
            <a:pPr algn="r"/>
            <a:r>
              <a:rPr lang="ru-RU" sz="1200" dirty="0">
                <a:latin typeface="+mn-lt"/>
              </a:rPr>
              <a:t>9</a:t>
            </a:r>
          </a:p>
        </p:txBody>
      </p:sp>
      <p:pic>
        <p:nvPicPr>
          <p:cNvPr id="5" name="Рисунок 4">
            <a:extLst>
              <a:ext uri="{FF2B5EF4-FFF2-40B4-BE49-F238E27FC236}">
                <a16:creationId xmlns:a16="http://schemas.microsoft.com/office/drawing/2014/main" id="{7E41E464-A7C0-4BD2-B7BC-B4F7107A8A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0138" y="692420"/>
            <a:ext cx="5823724" cy="4770015"/>
          </a:xfrm>
          <a:prstGeom prst="rect">
            <a:avLst/>
          </a:prstGeom>
        </p:spPr>
      </p:pic>
      <p:sp>
        <p:nvSpPr>
          <p:cNvPr id="6" name="TextBox 5">
            <a:extLst>
              <a:ext uri="{FF2B5EF4-FFF2-40B4-BE49-F238E27FC236}">
                <a16:creationId xmlns:a16="http://schemas.microsoft.com/office/drawing/2014/main" id="{8237DD40-DE00-4B75-BC50-BFAC4DBB7551}"/>
              </a:ext>
            </a:extLst>
          </p:cNvPr>
          <p:cNvSpPr txBox="1"/>
          <p:nvPr/>
        </p:nvSpPr>
        <p:spPr>
          <a:xfrm>
            <a:off x="0" y="5261113"/>
            <a:ext cx="9144000" cy="400110"/>
          </a:xfrm>
          <a:prstGeom prst="rect">
            <a:avLst/>
          </a:prstGeom>
          <a:noFill/>
        </p:spPr>
        <p:txBody>
          <a:bodyPr wrap="square" rtlCol="0">
            <a:spAutoFit/>
          </a:bodyPr>
          <a:lstStyle/>
          <a:p>
            <a:pPr algn="ctr"/>
            <a:r>
              <a:rPr lang="ru-RU" b="0" dirty="0">
                <a:latin typeface="Times New Roman" panose="02020603050405020304" pitchFamily="18" charset="0"/>
                <a:cs typeface="Times New Roman" panose="02020603050405020304" pitchFamily="18" charset="0"/>
              </a:rPr>
              <a:t>Рисунок 3 – Ответ за 2-5 годы</a:t>
            </a:r>
          </a:p>
        </p:txBody>
      </p:sp>
    </p:spTree>
    <p:extLst>
      <p:ext uri="{BB962C8B-B14F-4D97-AF65-F5344CB8AC3E}">
        <p14:creationId xmlns:p14="http://schemas.microsoft.com/office/powerpoint/2010/main" val="2534903387"/>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1" i="0" u="none" strike="noStrike" cap="none" normalizeH="0" baseline="0" smtClean="0">
            <a:ln>
              <a:noFill/>
            </a:ln>
            <a:solidFill>
              <a:schemeClr val="tx1"/>
            </a:solidFill>
            <a:effectLst/>
            <a:latin typeface="Impac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1" i="0" u="none" strike="noStrike" cap="none" normalizeH="0" baseline="0" smtClean="0">
            <a:ln>
              <a:noFill/>
            </a:ln>
            <a:solidFill>
              <a:schemeClr val="tx1"/>
            </a:solidFill>
            <a:effectLst/>
            <a:latin typeface="Impact"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1" i="0" u="none" strike="noStrike" cap="none" normalizeH="0" baseline="0" smtClean="0">
            <a:ln>
              <a:noFill/>
            </a:ln>
            <a:solidFill>
              <a:schemeClr val="tx1"/>
            </a:solidFill>
            <a:effectLst/>
            <a:latin typeface="Impac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1" i="0" u="none" strike="noStrike" cap="none" normalizeH="0" baseline="0" smtClean="0">
            <a:ln>
              <a:noFill/>
            </a:ln>
            <a:solidFill>
              <a:schemeClr val="tx1"/>
            </a:solidFill>
            <a:effectLst/>
            <a:latin typeface="Impact"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8797</TotalTime>
  <Words>167</Words>
  <Application>Microsoft Office PowerPoint</Application>
  <PresentationFormat>Экран (4:3)</PresentationFormat>
  <Paragraphs>81</Paragraphs>
  <Slides>15</Slides>
  <Notes>12</Notes>
  <HiddenSlides>0</HiddenSlides>
  <MMClips>0</MMClips>
  <ScaleCrop>false</ScaleCrop>
  <HeadingPairs>
    <vt:vector size="8" baseType="variant">
      <vt:variant>
        <vt:lpstr>Использованные шрифты</vt:lpstr>
      </vt:variant>
      <vt:variant>
        <vt:i4>3</vt:i4>
      </vt:variant>
      <vt:variant>
        <vt:lpstr>Тема</vt:lpstr>
      </vt:variant>
      <vt:variant>
        <vt:i4>2</vt:i4>
      </vt:variant>
      <vt:variant>
        <vt:lpstr>Внедренные серверы OLE</vt:lpstr>
      </vt:variant>
      <vt:variant>
        <vt:i4>2</vt:i4>
      </vt:variant>
      <vt:variant>
        <vt:lpstr>Заголовки слайдов</vt:lpstr>
      </vt:variant>
      <vt:variant>
        <vt:i4>15</vt:i4>
      </vt:variant>
    </vt:vector>
  </HeadingPairs>
  <TitlesOfParts>
    <vt:vector size="22" baseType="lpstr">
      <vt:lpstr>Arial</vt:lpstr>
      <vt:lpstr>Impact</vt:lpstr>
      <vt:lpstr>Times New Roman</vt:lpstr>
      <vt:lpstr>1_Default Design</vt:lpstr>
      <vt:lpstr>2_Default Design</vt:lpstr>
      <vt:lpstr>Equation</vt:lpstr>
      <vt:lpstr>MathType 7.0 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Manager>Станислав А. Кудж</Manager>
  <Company>РСА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Предложения к Концепции</dc:title>
  <dc:creator>Станислав А. Кудж</dc:creator>
  <cp:lastModifiedBy>Святослав Котов</cp:lastModifiedBy>
  <cp:revision>598</cp:revision>
  <cp:lastPrinted>2017-04-28T08:27:55Z</cp:lastPrinted>
  <dcterms:created xsi:type="dcterms:W3CDTF">2004-03-24T15:36:34Z</dcterms:created>
  <dcterms:modified xsi:type="dcterms:W3CDTF">2019-06-17T01:11:27Z</dcterms:modified>
</cp:coreProperties>
</file>