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5" r:id="rId9"/>
    <p:sldId id="268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49F6-6208-4197-92FA-DC7BC97E654D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682EA-5CE9-4EF9-863F-74E69C3874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283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0401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Morsejeva abeceda: </a:t>
            </a:r>
            <a:r>
              <a:rPr lang="sl-SI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Razvila sta jo izumitelj telegrafa Samuel Morse in njegov sodelavec Alfred </a:t>
            </a:r>
            <a:r>
              <a:rPr lang="sl-SI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Vail</a:t>
            </a:r>
            <a:r>
              <a:rPr lang="sl-SI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leta </a:t>
            </a:r>
            <a:r>
              <a:rPr lang="sl-SI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1835.</a:t>
            </a:r>
            <a:endParaRPr lang="sl-SI" b="1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046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933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Uradno integrirano razvijalno okolje za razvijanje Android aplikacij. Temelji na </a:t>
            </a:r>
            <a:r>
              <a:rPr lang="sl-SI" dirty="0" err="1"/>
              <a:t>intelliJ</a:t>
            </a:r>
            <a:r>
              <a:rPr lang="sl-SI" dirty="0"/>
              <a:t> IDEA okolju.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4819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322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0033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752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440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684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027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144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911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586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99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575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612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0618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93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7931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371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66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43AC4B-3984-4398-A582-3B1C31F223BE}" type="datetimeFigureOut">
              <a:rPr lang="sl-SI" smtClean="0"/>
              <a:t>19. 04. 2021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26703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www.instructables.com/SOS-Distress-Sign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hyperlink" Target="https://en.wikipedia.org/wiki/Morse_co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foworld.com/article/3104621/android-studio-for-beginners-part-2-explore-and-code-the-app.html" TargetMode="Externa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orniki.si/signalne-zastavic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06A7BF-4B9D-4C8D-9D9D-F5ED651A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538" y="1322773"/>
            <a:ext cx="10279707" cy="2592280"/>
          </a:xfrm>
        </p:spPr>
        <p:txBody>
          <a:bodyPr>
            <a:normAutofit fontScale="90000"/>
          </a:bodyPr>
          <a:lstStyle/>
          <a:p>
            <a:pPr algn="ctr"/>
            <a:r>
              <a:rPr lang="sl-SI" sz="6000" b="1" dirty="0">
                <a:latin typeface="+mn-lt"/>
              </a:rPr>
              <a:t>APLIKACIJE IN INFORMACIJSKI SISTEMI – MORSE PREVAJALNIK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7241C61-5CD9-4FF6-8CB1-1C408A759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0" y="4172363"/>
            <a:ext cx="10279707" cy="460444"/>
          </a:xfrm>
        </p:spPr>
        <p:txBody>
          <a:bodyPr/>
          <a:lstStyle/>
          <a:p>
            <a:r>
              <a:rPr lang="sl-SI" i="1" dirty="0"/>
              <a:t>Zagovor maturitetne seminarske naloge pri predmetu računalništvo</a:t>
            </a:r>
          </a:p>
          <a:p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7E9C6D3-3A93-47C4-90B3-39FC19B5BD2A}"/>
              </a:ext>
            </a:extLst>
          </p:cNvPr>
          <p:cNvSpPr txBox="1"/>
          <p:nvPr/>
        </p:nvSpPr>
        <p:spPr>
          <a:xfrm>
            <a:off x="541538" y="5760993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Šolsko leto 2020/21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A6D0F013-A442-4731-9F35-081F9ACC16A2}"/>
              </a:ext>
            </a:extLst>
          </p:cNvPr>
          <p:cNvSpPr txBox="1"/>
          <p:nvPr/>
        </p:nvSpPr>
        <p:spPr>
          <a:xfrm>
            <a:off x="8020586" y="4890117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b="1" dirty="0"/>
              <a:t>Avtor: Dejan Jarc, T4C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A2E3F3CF-4154-41DB-B808-346E0A0414D1}"/>
              </a:ext>
            </a:extLst>
          </p:cNvPr>
          <p:cNvSpPr txBox="1"/>
          <p:nvPr/>
        </p:nvSpPr>
        <p:spPr>
          <a:xfrm>
            <a:off x="6428805" y="5347482"/>
            <a:ext cx="4517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dirty="0"/>
              <a:t>Mentor</a:t>
            </a:r>
            <a:r>
              <a:rPr lang="sl-SI" b="1" dirty="0"/>
              <a:t>: dr. Albert Zorko, univ. dipl. inž.</a:t>
            </a:r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D16F6848-79AB-4CB2-891E-7D3D35030E1D}"/>
              </a:ext>
            </a:extLst>
          </p:cNvPr>
          <p:cNvSpPr txBox="1"/>
          <p:nvPr/>
        </p:nvSpPr>
        <p:spPr>
          <a:xfrm>
            <a:off x="4447827" y="613032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Novo mesto, april 2021</a:t>
            </a:r>
          </a:p>
        </p:txBody>
      </p:sp>
    </p:spTree>
    <p:extLst>
      <p:ext uri="{BB962C8B-B14F-4D97-AF65-F5344CB8AC3E}">
        <p14:creationId xmlns:p14="http://schemas.microsoft.com/office/powerpoint/2010/main" val="14836415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7B0356-BF6B-4003-9B28-815DEC7B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604" y="3034529"/>
            <a:ext cx="5150511" cy="788941"/>
          </a:xfrm>
        </p:spPr>
        <p:txBody>
          <a:bodyPr/>
          <a:lstStyle/>
          <a:p>
            <a:r>
              <a:rPr lang="sl-SI" b="1" i="1" dirty="0"/>
              <a:t>Preizkus aplikacije</a:t>
            </a:r>
          </a:p>
        </p:txBody>
      </p:sp>
    </p:spTree>
    <p:extLst>
      <p:ext uri="{BB962C8B-B14F-4D97-AF65-F5344CB8AC3E}">
        <p14:creationId xmlns:p14="http://schemas.microsoft.com/office/powerpoint/2010/main" val="30293133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7B0356-BF6B-4003-9B28-815DEC7B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46" y="3034529"/>
            <a:ext cx="7537507" cy="788941"/>
          </a:xfrm>
        </p:spPr>
        <p:txBody>
          <a:bodyPr/>
          <a:lstStyle/>
          <a:p>
            <a:pPr algn="ctr"/>
            <a:r>
              <a:rPr lang="sl-SI" sz="4400" b="1" i="1" dirty="0"/>
              <a:t>Hvala za vašo pozornost!</a:t>
            </a:r>
          </a:p>
        </p:txBody>
      </p:sp>
    </p:spTree>
    <p:extLst>
      <p:ext uri="{BB962C8B-B14F-4D97-AF65-F5344CB8AC3E}">
        <p14:creationId xmlns:p14="http://schemas.microsoft.com/office/powerpoint/2010/main" val="30671582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7B0356-BF6B-4003-9B28-815DEC7B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744" y="3034529"/>
            <a:ext cx="5150511" cy="788941"/>
          </a:xfrm>
        </p:spPr>
        <p:txBody>
          <a:bodyPr/>
          <a:lstStyle/>
          <a:p>
            <a:pPr algn="ctr"/>
            <a:r>
              <a:rPr lang="sl-SI" b="1" i="1" dirty="0"/>
              <a:t>Vprašanja</a:t>
            </a:r>
          </a:p>
        </p:txBody>
      </p:sp>
    </p:spTree>
    <p:extLst>
      <p:ext uri="{BB962C8B-B14F-4D97-AF65-F5344CB8AC3E}">
        <p14:creationId xmlns:p14="http://schemas.microsoft.com/office/powerpoint/2010/main" val="41252380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399C53C-79D4-4481-88BC-4E975829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Potreba po pripomočku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1177A2B-114C-4DFB-91DE-773C0D409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EBEBEB"/>
                </a:solidFill>
              </a:rPr>
              <a:t>Za učenje in poučevanje telegrafije</a:t>
            </a:r>
          </a:p>
          <a:p>
            <a:r>
              <a:rPr lang="sl-SI" dirty="0">
                <a:solidFill>
                  <a:srgbClr val="EBEBEB"/>
                </a:solidFill>
              </a:rPr>
              <a:t>Hitro in učinkovito</a:t>
            </a:r>
          </a:p>
          <a:p>
            <a:r>
              <a:rPr lang="sl-SI" dirty="0">
                <a:solidFill>
                  <a:srgbClr val="EBEBEB"/>
                </a:solidFill>
              </a:rPr>
              <a:t>Vsem in vedno dostopno</a:t>
            </a:r>
          </a:p>
          <a:p>
            <a:endParaRPr lang="sl-SI" dirty="0">
              <a:solidFill>
                <a:srgbClr val="EBEBEB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A66A5E-02A5-45FC-A11C-04D78E6F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715" y="312025"/>
            <a:ext cx="3114681" cy="26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ECA47A1-A4A2-413A-9DFD-AC59078D4A97}"/>
              </a:ext>
            </a:extLst>
          </p:cNvPr>
          <p:cNvSpPr txBox="1"/>
          <p:nvPr/>
        </p:nvSpPr>
        <p:spPr>
          <a:xfrm>
            <a:off x="5892023" y="2919158"/>
            <a:ext cx="3004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000" i="1" dirty="0"/>
              <a:t>Vir: </a:t>
            </a:r>
            <a:r>
              <a:rPr lang="sl-SI" sz="1000" i="1" dirty="0">
                <a:hlinkClick r:id="rId4"/>
              </a:rPr>
              <a:t>https://en.wikipedia.org/wiki/Morse_code</a:t>
            </a:r>
            <a:endParaRPr lang="sl-SI" sz="1000" i="1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A11447C-6A27-4E97-B0C9-12CFECBD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916" y="4226903"/>
            <a:ext cx="2167789" cy="10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gramming With Arduino &amp; MindPlus-S.O.S Distress Signal">
            <a:extLst>
              <a:ext uri="{FF2B5EF4-FFF2-40B4-BE49-F238E27FC236}">
                <a16:creationId xmlns:a16="http://schemas.microsoft.com/office/drawing/2014/main" id="{63889C6C-A4E9-494C-A599-98897497B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715" y="3319302"/>
            <a:ext cx="3154906" cy="29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oljeZBesedilom 16">
            <a:extLst>
              <a:ext uri="{FF2B5EF4-FFF2-40B4-BE49-F238E27FC236}">
                <a16:creationId xmlns:a16="http://schemas.microsoft.com/office/drawing/2014/main" id="{6A26C2F9-6D25-40C6-BE34-F13AB7111B27}"/>
              </a:ext>
            </a:extLst>
          </p:cNvPr>
          <p:cNvSpPr txBox="1"/>
          <p:nvPr/>
        </p:nvSpPr>
        <p:spPr>
          <a:xfrm>
            <a:off x="5892023" y="6156226"/>
            <a:ext cx="53733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050" i="1" dirty="0"/>
              <a:t>Vir: </a:t>
            </a:r>
            <a:r>
              <a:rPr lang="sl-SI" sz="1050" i="1" dirty="0">
                <a:hlinkClick r:id="rId7"/>
              </a:rPr>
              <a:t>https://www.instructables.com/SOS-Distress-Signal/</a:t>
            </a:r>
            <a:endParaRPr lang="sl-SI" sz="1050" i="1" dirty="0"/>
          </a:p>
        </p:txBody>
      </p:sp>
    </p:spTree>
    <p:extLst>
      <p:ext uri="{BB962C8B-B14F-4D97-AF65-F5344CB8AC3E}">
        <p14:creationId xmlns:p14="http://schemas.microsoft.com/office/powerpoint/2010/main" val="134278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0E158AA-21DE-45E8-B01C-BA66B5CD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Ideja 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959A6BE-E855-4104-A996-AFFC7DA4E3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351229"/>
            <a:ext cx="5449889" cy="4155539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8786A0D-D9B9-4930-9C4B-3B397580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>
                <a:solidFill>
                  <a:srgbClr val="EBEBEB"/>
                </a:solidFill>
              </a:rPr>
              <a:t>Aplikacija, ki: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Prevaja v Morsejevo abecedo (in obratno)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Pomaga pri učenju Morsejeve abecede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Olajša delo v telegrafiji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Je preprosta za uporabo</a:t>
            </a:r>
          </a:p>
          <a:p>
            <a:pPr>
              <a:buFont typeface="Wingdings" panose="05000000000000000000" pitchFamily="2" charset="2"/>
              <a:buChar char="ü"/>
            </a:pPr>
            <a:endParaRPr lang="sl-SI">
              <a:solidFill>
                <a:srgbClr val="EBEBEB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sl-SI">
              <a:solidFill>
                <a:srgbClr val="EBEBEB"/>
              </a:solidFill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8DE69B38-5FED-44DF-8849-BE1D989B0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691" y="1569985"/>
            <a:ext cx="5449889" cy="45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6BD068-635D-4177-84C7-A2B136A6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Izbira okolja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5FB96F1-812C-4689-8CF8-75DFB3F36A6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8809" y="1526865"/>
            <a:ext cx="6336662" cy="4118155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4D46D47-06A5-4C6B-9684-0A18A29D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l-SI" b="1" dirty="0">
                <a:solidFill>
                  <a:srgbClr val="EBEBEB"/>
                </a:solidFill>
              </a:rPr>
              <a:t>Android Studio</a:t>
            </a:r>
            <a:r>
              <a:rPr lang="sl-SI" dirty="0">
                <a:solidFill>
                  <a:srgbClr val="EBEBEB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solidFill>
                  <a:srgbClr val="EBEBEB"/>
                </a:solidFill>
              </a:rPr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solidFill>
                  <a:srgbClr val="EBEBEB"/>
                </a:solidFill>
              </a:rPr>
              <a:t>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solidFill>
                  <a:srgbClr val="EBEBEB"/>
                </a:solidFill>
              </a:rPr>
              <a:t>Gradle</a:t>
            </a:r>
            <a:r>
              <a:rPr lang="sl-SI" dirty="0">
                <a:solidFill>
                  <a:srgbClr val="EBEBEB"/>
                </a:solidFill>
              </a:rPr>
              <a:t> (gradnja, testiranje…)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solidFill>
                  <a:srgbClr val="EBEBEB"/>
                </a:solidFill>
              </a:rPr>
              <a:t>Android </a:t>
            </a:r>
            <a:r>
              <a:rPr lang="sl-SI" dirty="0" err="1">
                <a:solidFill>
                  <a:srgbClr val="EBEBEB"/>
                </a:solidFill>
              </a:rPr>
              <a:t>Virtual</a:t>
            </a:r>
            <a:r>
              <a:rPr lang="sl-SI" dirty="0">
                <a:solidFill>
                  <a:srgbClr val="EBEBEB"/>
                </a:solidFill>
              </a:rPr>
              <a:t> Device (AVD)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solidFill>
                  <a:srgbClr val="EBEBEB"/>
                </a:solidFill>
              </a:rPr>
              <a:t>GitHub</a:t>
            </a:r>
            <a:r>
              <a:rPr lang="sl-SI" dirty="0">
                <a:solidFill>
                  <a:srgbClr val="EBEBEB"/>
                </a:solidFill>
              </a:rPr>
              <a:t> integracija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solidFill>
                  <a:srgbClr val="EBEBEB"/>
                </a:solidFill>
              </a:rPr>
              <a:t>Testiranje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solidFill>
                  <a:srgbClr val="EBEBEB"/>
                </a:solidFill>
              </a:rPr>
              <a:t>Sintaktična kontrola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solidFill>
                  <a:srgbClr val="EBEBEB"/>
                </a:solidFill>
              </a:rPr>
              <a:t>Svetovanje</a:t>
            </a:r>
          </a:p>
          <a:p>
            <a:pPr>
              <a:buFont typeface="Arial" panose="020B0604020202020204" pitchFamily="34" charset="0"/>
              <a:buChar char="•"/>
            </a:pPr>
            <a:endParaRPr lang="sl-SI" dirty="0">
              <a:solidFill>
                <a:srgbClr val="EBEBE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sl-SI" dirty="0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sl-SI" dirty="0">
              <a:solidFill>
                <a:srgbClr val="EBEBEB"/>
              </a:solidFill>
            </a:endParaRPr>
          </a:p>
        </p:txBody>
      </p:sp>
      <p:pic>
        <p:nvPicPr>
          <p:cNvPr id="2050" name="Picture 2" descr="Android Studio for beginners, Part 2: Explore and code the app | InfoWorld">
            <a:extLst>
              <a:ext uri="{FF2B5EF4-FFF2-40B4-BE49-F238E27FC236}">
                <a16:creationId xmlns:a16="http://schemas.microsoft.com/office/drawing/2014/main" id="{B171E08A-2289-4052-89D8-9CA23EDEF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10" y="1490513"/>
            <a:ext cx="6231761" cy="415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jeZBesedilom 4">
            <a:extLst>
              <a:ext uri="{FF2B5EF4-FFF2-40B4-BE49-F238E27FC236}">
                <a16:creationId xmlns:a16="http://schemas.microsoft.com/office/drawing/2014/main" id="{0082104B-B117-46C0-B747-2BA5518BD3CB}"/>
              </a:ext>
            </a:extLst>
          </p:cNvPr>
          <p:cNvSpPr txBox="1"/>
          <p:nvPr/>
        </p:nvSpPr>
        <p:spPr>
          <a:xfrm>
            <a:off x="5464371" y="5681371"/>
            <a:ext cx="6491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050" dirty="0"/>
              <a:t>Vir: </a:t>
            </a:r>
            <a:r>
              <a:rPr lang="sl-SI" sz="1050" dirty="0">
                <a:hlinkClick r:id="rId5"/>
              </a:rPr>
              <a:t>https://www.infoworld.com/article/3104621/android-studio-for-beginners-part-2-explore-and-code-the-app.html</a:t>
            </a:r>
            <a:endParaRPr lang="sl-SI" sz="1050" dirty="0"/>
          </a:p>
        </p:txBody>
      </p:sp>
    </p:spTree>
    <p:extLst>
      <p:ext uri="{BB962C8B-B14F-4D97-AF65-F5344CB8AC3E}">
        <p14:creationId xmlns:p14="http://schemas.microsoft.com/office/powerpoint/2010/main" val="370927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A736354-F3CF-4266-A8DB-B4804F0E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Načrtovanje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FA619C3-A9C1-48F0-97F9-24A043D47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3493" y="1707503"/>
            <a:ext cx="6422672" cy="3359020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5203D1B-ACD2-44D8-B211-8809ECF8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Glavna ideja</a:t>
            </a:r>
          </a:p>
          <a:p>
            <a:r>
              <a:rPr lang="sl-SI">
                <a:solidFill>
                  <a:srgbClr val="EBEBEB"/>
                </a:solidFill>
              </a:rPr>
              <a:t>Funkcionalna dekompozicija</a:t>
            </a:r>
          </a:p>
          <a:p>
            <a:r>
              <a:rPr lang="sl-SI">
                <a:solidFill>
                  <a:srgbClr val="EBEBEB"/>
                </a:solidFill>
              </a:rPr>
              <a:t>Delitev izdelave po podproblemih</a:t>
            </a:r>
          </a:p>
        </p:txBody>
      </p:sp>
    </p:spTree>
    <p:extLst>
      <p:ext uri="{BB962C8B-B14F-4D97-AF65-F5344CB8AC3E}">
        <p14:creationId xmlns:p14="http://schemas.microsoft.com/office/powerpoint/2010/main" val="369106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8A1CE68-0EBD-4937-A67F-93029E01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EBEBEB"/>
                </a:solidFill>
              </a:rPr>
              <a:t>Delovanje aplikacije po Java metodah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10EBEFE-9D77-47B6-858A-7A9196E4EE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6969" y="1440426"/>
            <a:ext cx="4793909" cy="4574282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2E5D62F-3B5A-426A-A195-F9EB747F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8" y="2438400"/>
            <a:ext cx="2077376" cy="3785419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FFFFFF"/>
                </a:solidFill>
              </a:rPr>
              <a:t>Gumbi 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Polja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Postavitev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Vsi elementi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2A11E076-4186-4456-8498-4B670ED3D2A1}"/>
              </a:ext>
            </a:extLst>
          </p:cNvPr>
          <p:cNvSpPr txBox="1"/>
          <p:nvPr/>
        </p:nvSpPr>
        <p:spPr>
          <a:xfrm>
            <a:off x="3861635" y="2441608"/>
            <a:ext cx="3566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SetOnClickListener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SetText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   in   </a:t>
            </a:r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GetText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C8182A86-316C-4873-B328-E88A802145AD}"/>
              </a:ext>
            </a:extLst>
          </p:cNvPr>
          <p:cNvSpPr txBox="1"/>
          <p:nvPr/>
        </p:nvSpPr>
        <p:spPr>
          <a:xfrm>
            <a:off x="3861215" y="4131054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SetContentView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cxnSp>
        <p:nvCxnSpPr>
          <p:cNvPr id="8" name="Raven puščični povezovalnik 7">
            <a:extLst>
              <a:ext uri="{FF2B5EF4-FFF2-40B4-BE49-F238E27FC236}">
                <a16:creationId xmlns:a16="http://schemas.microsoft.com/office/drawing/2014/main" id="{EE185CB6-D02E-4328-A4BC-4B462ABE6D5E}"/>
              </a:ext>
            </a:extLst>
          </p:cNvPr>
          <p:cNvCxnSpPr>
            <a:cxnSpLocks/>
          </p:cNvCxnSpPr>
          <p:nvPr/>
        </p:nvCxnSpPr>
        <p:spPr>
          <a:xfrm>
            <a:off x="2667688" y="2647041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Raven puščični povezovalnik 13">
            <a:extLst>
              <a:ext uri="{FF2B5EF4-FFF2-40B4-BE49-F238E27FC236}">
                <a16:creationId xmlns:a16="http://schemas.microsoft.com/office/drawing/2014/main" id="{6CABFFA3-32C0-4908-8076-6669636647E4}"/>
              </a:ext>
            </a:extLst>
          </p:cNvPr>
          <p:cNvCxnSpPr>
            <a:cxnSpLocks/>
          </p:cNvCxnSpPr>
          <p:nvPr/>
        </p:nvCxnSpPr>
        <p:spPr>
          <a:xfrm>
            <a:off x="2667688" y="3550585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Raven puščični povezovalnik 15">
            <a:extLst>
              <a:ext uri="{FF2B5EF4-FFF2-40B4-BE49-F238E27FC236}">
                <a16:creationId xmlns:a16="http://schemas.microsoft.com/office/drawing/2014/main" id="{B4D3CD96-1BCB-4A20-B291-5701FC6105F6}"/>
              </a:ext>
            </a:extLst>
          </p:cNvPr>
          <p:cNvCxnSpPr>
            <a:cxnSpLocks/>
          </p:cNvCxnSpPr>
          <p:nvPr/>
        </p:nvCxnSpPr>
        <p:spPr>
          <a:xfrm>
            <a:off x="2667688" y="4331109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aven puščični povezovalnik 16">
            <a:extLst>
              <a:ext uri="{FF2B5EF4-FFF2-40B4-BE49-F238E27FC236}">
                <a16:creationId xmlns:a16="http://schemas.microsoft.com/office/drawing/2014/main" id="{81C65454-66F3-4A7E-B373-2E78D9163030}"/>
              </a:ext>
            </a:extLst>
          </p:cNvPr>
          <p:cNvCxnSpPr>
            <a:cxnSpLocks/>
          </p:cNvCxnSpPr>
          <p:nvPr/>
        </p:nvCxnSpPr>
        <p:spPr>
          <a:xfrm>
            <a:off x="2667688" y="5215382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224D4B5B-740C-456A-B67C-ABCA24E2653A}"/>
              </a:ext>
            </a:extLst>
          </p:cNvPr>
          <p:cNvSpPr txBox="1"/>
          <p:nvPr/>
        </p:nvSpPr>
        <p:spPr>
          <a:xfrm>
            <a:off x="3861215" y="5031712"/>
            <a:ext cx="207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FindViewById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71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B1C9F1-6CAF-452E-B60E-CE7642D9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XML </a:t>
            </a:r>
            <a:r>
              <a:rPr lang="sl-SI" sz="1800" dirty="0"/>
              <a:t>(angl. </a:t>
            </a:r>
            <a:r>
              <a:rPr lang="sl-SI" sz="1800" b="1" dirty="0" err="1"/>
              <a:t>Extensible</a:t>
            </a:r>
            <a:r>
              <a:rPr lang="sl-SI" sz="1800" b="1" dirty="0"/>
              <a:t> </a:t>
            </a:r>
            <a:r>
              <a:rPr lang="sl-SI" sz="1800" b="1" dirty="0" err="1"/>
              <a:t>Markup</a:t>
            </a:r>
            <a:r>
              <a:rPr lang="sl-SI" sz="1800" b="1" dirty="0"/>
              <a:t> </a:t>
            </a:r>
            <a:r>
              <a:rPr lang="sl-SI" sz="1800" b="1" dirty="0" err="1"/>
              <a:t>Language</a:t>
            </a:r>
            <a:r>
              <a:rPr lang="sl-SI" sz="1800" dirty="0"/>
              <a:t>)</a:t>
            </a:r>
            <a:br>
              <a:rPr lang="sl-SI" dirty="0"/>
            </a:b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CA75AA0-2641-48D0-ABA4-E7E39C84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Podobno kakor delo s HTML in CSS</a:t>
            </a:r>
          </a:p>
          <a:p>
            <a:r>
              <a:rPr lang="sl-SI" dirty="0"/>
              <a:t>Najzahtevnejši del  </a:t>
            </a:r>
          </a:p>
          <a:p>
            <a:r>
              <a:rPr lang="sl-SI" dirty="0"/>
              <a:t>Odgovoren za izgled aplikacije</a:t>
            </a:r>
          </a:p>
          <a:p>
            <a:r>
              <a:rPr lang="sl-SI" dirty="0"/>
              <a:t>Prilagajanje na različne naprave in postavitve</a:t>
            </a:r>
          </a:p>
          <a:p>
            <a:r>
              <a:rPr lang="sl-SI" dirty="0"/>
              <a:t>Zelo pomembno spoštovanje uporabniške izkušnje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D92BBAA-EA8E-4432-93E7-2B7CE522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269026"/>
            <a:ext cx="11753851" cy="63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2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667A31E-4BF3-4C70-8FD4-21709DE2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EBEBEB"/>
                </a:solidFill>
              </a:rPr>
              <a:t>Uporaba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C394E47-3164-4EA1-A309-4C06C61F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1" y="213628"/>
            <a:ext cx="3086755" cy="6430744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53CF70-238E-40CD-BABD-DD8FC33A3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5" y="2438400"/>
            <a:ext cx="4963886" cy="3785419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EBEBEB"/>
                </a:solidFill>
              </a:rPr>
              <a:t>Prevajanje z gumboma za prevod</a:t>
            </a:r>
          </a:p>
          <a:p>
            <a:r>
              <a:rPr lang="sl-SI" dirty="0">
                <a:solidFill>
                  <a:srgbClr val="EBEBEB"/>
                </a:solidFill>
              </a:rPr>
              <a:t>Menjava besedila</a:t>
            </a:r>
          </a:p>
          <a:p>
            <a:r>
              <a:rPr lang="sl-SI" dirty="0">
                <a:solidFill>
                  <a:srgbClr val="EBEBEB"/>
                </a:solidFill>
              </a:rPr>
              <a:t>Kopiranje besedila</a:t>
            </a:r>
          </a:p>
          <a:p>
            <a:r>
              <a:rPr lang="sl-SI" dirty="0">
                <a:solidFill>
                  <a:srgbClr val="EBEBEB"/>
                </a:solidFill>
              </a:rPr>
              <a:t>Brisanje besedila</a:t>
            </a:r>
          </a:p>
          <a:p>
            <a:r>
              <a:rPr lang="sl-SI" dirty="0">
                <a:solidFill>
                  <a:srgbClr val="EBEBEB"/>
                </a:solidFill>
              </a:rPr>
              <a:t>Prikaz navodil</a:t>
            </a:r>
          </a:p>
          <a:p>
            <a:r>
              <a:rPr lang="sl-SI" dirty="0">
                <a:solidFill>
                  <a:srgbClr val="EBEBEB"/>
                </a:solidFill>
              </a:rPr>
              <a:t>Prikaz tabele znakov</a:t>
            </a:r>
          </a:p>
        </p:txBody>
      </p:sp>
      <p:cxnSp>
        <p:nvCxnSpPr>
          <p:cNvPr id="13" name="Povezovalnik: kolenski 12">
            <a:extLst>
              <a:ext uri="{FF2B5EF4-FFF2-40B4-BE49-F238E27FC236}">
                <a16:creationId xmlns:a16="http://schemas.microsoft.com/office/drawing/2014/main" id="{AD90EF39-B296-49B2-B5CC-9C443E3FE595}"/>
              </a:ext>
            </a:extLst>
          </p:cNvPr>
          <p:cNvCxnSpPr>
            <a:cxnSpLocks/>
          </p:cNvCxnSpPr>
          <p:nvPr/>
        </p:nvCxnSpPr>
        <p:spPr>
          <a:xfrm flipV="1">
            <a:off x="9472474" y="3484486"/>
            <a:ext cx="944715" cy="932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aven puščični povezovalnik 16">
            <a:extLst>
              <a:ext uri="{FF2B5EF4-FFF2-40B4-BE49-F238E27FC236}">
                <a16:creationId xmlns:a16="http://schemas.microsoft.com/office/drawing/2014/main" id="{C70E09DE-98FF-46C1-A93A-C3EAF67B9790}"/>
              </a:ext>
            </a:extLst>
          </p:cNvPr>
          <p:cNvCxnSpPr/>
          <p:nvPr/>
        </p:nvCxnSpPr>
        <p:spPr>
          <a:xfrm>
            <a:off x="9543495" y="2698812"/>
            <a:ext cx="898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Raven puščični povezovalnik 18">
            <a:extLst>
              <a:ext uri="{FF2B5EF4-FFF2-40B4-BE49-F238E27FC236}">
                <a16:creationId xmlns:a16="http://schemas.microsoft.com/office/drawing/2014/main" id="{83D6ED36-C046-418B-A243-A9B2B1971381}"/>
              </a:ext>
            </a:extLst>
          </p:cNvPr>
          <p:cNvCxnSpPr/>
          <p:nvPr/>
        </p:nvCxnSpPr>
        <p:spPr>
          <a:xfrm>
            <a:off x="9543495" y="2024109"/>
            <a:ext cx="898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Raven puščični povezovalnik 20">
            <a:extLst>
              <a:ext uri="{FF2B5EF4-FFF2-40B4-BE49-F238E27FC236}">
                <a16:creationId xmlns:a16="http://schemas.microsoft.com/office/drawing/2014/main" id="{C61327E8-2C7F-4565-810A-AF03FB4AB732}"/>
              </a:ext>
            </a:extLst>
          </p:cNvPr>
          <p:cNvCxnSpPr/>
          <p:nvPr/>
        </p:nvCxnSpPr>
        <p:spPr>
          <a:xfrm flipH="1">
            <a:off x="6578353" y="2032986"/>
            <a:ext cx="46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Raven puščični povezovalnik 22">
            <a:extLst>
              <a:ext uri="{FF2B5EF4-FFF2-40B4-BE49-F238E27FC236}">
                <a16:creationId xmlns:a16="http://schemas.microsoft.com/office/drawing/2014/main" id="{5BC7621A-521A-44DE-AB01-E8B36663B808}"/>
              </a:ext>
            </a:extLst>
          </p:cNvPr>
          <p:cNvCxnSpPr/>
          <p:nvPr/>
        </p:nvCxnSpPr>
        <p:spPr>
          <a:xfrm flipH="1">
            <a:off x="6560598" y="3293616"/>
            <a:ext cx="46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aven puščični povezovalnik 23">
            <a:extLst>
              <a:ext uri="{FF2B5EF4-FFF2-40B4-BE49-F238E27FC236}">
                <a16:creationId xmlns:a16="http://schemas.microsoft.com/office/drawing/2014/main" id="{DBC0AE85-8261-4479-A740-7576623EBB19}"/>
              </a:ext>
            </a:extLst>
          </p:cNvPr>
          <p:cNvCxnSpPr/>
          <p:nvPr/>
        </p:nvCxnSpPr>
        <p:spPr>
          <a:xfrm flipH="1">
            <a:off x="6569475" y="3622091"/>
            <a:ext cx="46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PoljeZBesedilom 24">
            <a:extLst>
              <a:ext uri="{FF2B5EF4-FFF2-40B4-BE49-F238E27FC236}">
                <a16:creationId xmlns:a16="http://schemas.microsoft.com/office/drawing/2014/main" id="{C5262592-4638-4EA4-B36B-45BEC48FB6E4}"/>
              </a:ext>
            </a:extLst>
          </p:cNvPr>
          <p:cNvSpPr txBox="1"/>
          <p:nvPr/>
        </p:nvSpPr>
        <p:spPr>
          <a:xfrm>
            <a:off x="5608702" y="1879097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Navodila</a:t>
            </a:r>
          </a:p>
        </p:txBody>
      </p:sp>
      <p:sp>
        <p:nvSpPr>
          <p:cNvPr id="26" name="PoljeZBesedilom 25">
            <a:extLst>
              <a:ext uri="{FF2B5EF4-FFF2-40B4-BE49-F238E27FC236}">
                <a16:creationId xmlns:a16="http://schemas.microsoft.com/office/drawing/2014/main" id="{E7190B41-8B61-449E-BE56-C6892EA5B41E}"/>
              </a:ext>
            </a:extLst>
          </p:cNvPr>
          <p:cNvSpPr txBox="1"/>
          <p:nvPr/>
        </p:nvSpPr>
        <p:spPr>
          <a:xfrm>
            <a:off x="10485424" y="1854819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Tabela</a:t>
            </a:r>
            <a:r>
              <a:rPr lang="sl-SI" sz="1400" dirty="0"/>
              <a:t> </a:t>
            </a:r>
            <a:r>
              <a:rPr lang="sl-SI" sz="1400" b="1" dirty="0"/>
              <a:t>znakov</a:t>
            </a:r>
          </a:p>
        </p:txBody>
      </p:sp>
      <p:sp>
        <p:nvSpPr>
          <p:cNvPr id="27" name="PoljeZBesedilom 26">
            <a:extLst>
              <a:ext uri="{FF2B5EF4-FFF2-40B4-BE49-F238E27FC236}">
                <a16:creationId xmlns:a16="http://schemas.microsoft.com/office/drawing/2014/main" id="{8EC35F0F-640E-48FA-9F04-42B9459005F7}"/>
              </a:ext>
            </a:extLst>
          </p:cNvPr>
          <p:cNvSpPr txBox="1"/>
          <p:nvPr/>
        </p:nvSpPr>
        <p:spPr>
          <a:xfrm>
            <a:off x="10497199" y="2527167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Brisanje</a:t>
            </a:r>
          </a:p>
        </p:txBody>
      </p:sp>
      <p:sp>
        <p:nvSpPr>
          <p:cNvPr id="28" name="PoljeZBesedilom 27">
            <a:extLst>
              <a:ext uri="{FF2B5EF4-FFF2-40B4-BE49-F238E27FC236}">
                <a16:creationId xmlns:a16="http://schemas.microsoft.com/office/drawing/2014/main" id="{9CBA8B86-6DE5-411D-B286-43132FB6F2E9}"/>
              </a:ext>
            </a:extLst>
          </p:cNvPr>
          <p:cNvSpPr txBox="1"/>
          <p:nvPr/>
        </p:nvSpPr>
        <p:spPr>
          <a:xfrm>
            <a:off x="5624732" y="313412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Menjava</a:t>
            </a:r>
          </a:p>
        </p:txBody>
      </p:sp>
      <p:sp>
        <p:nvSpPr>
          <p:cNvPr id="29" name="PoljeZBesedilom 28">
            <a:extLst>
              <a:ext uri="{FF2B5EF4-FFF2-40B4-BE49-F238E27FC236}">
                <a16:creationId xmlns:a16="http://schemas.microsoft.com/office/drawing/2014/main" id="{39C6923E-833E-4913-B40E-3B321F709696}"/>
              </a:ext>
            </a:extLst>
          </p:cNvPr>
          <p:cNvSpPr txBox="1"/>
          <p:nvPr/>
        </p:nvSpPr>
        <p:spPr>
          <a:xfrm>
            <a:off x="5595076" y="3468201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Kopiranje</a:t>
            </a:r>
          </a:p>
        </p:txBody>
      </p:sp>
      <p:sp>
        <p:nvSpPr>
          <p:cNvPr id="30" name="PoljeZBesedilom 29">
            <a:extLst>
              <a:ext uri="{FF2B5EF4-FFF2-40B4-BE49-F238E27FC236}">
                <a16:creationId xmlns:a16="http://schemas.microsoft.com/office/drawing/2014/main" id="{3CA9C1B9-EFD7-4D7D-BB4F-6626DF2879B7}"/>
              </a:ext>
            </a:extLst>
          </p:cNvPr>
          <p:cNvSpPr txBox="1"/>
          <p:nvPr/>
        </p:nvSpPr>
        <p:spPr>
          <a:xfrm>
            <a:off x="10485424" y="325199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Prevajanje</a:t>
            </a:r>
          </a:p>
        </p:txBody>
      </p:sp>
      <p:cxnSp>
        <p:nvCxnSpPr>
          <p:cNvPr id="32" name="Povezovalnik: kolenski 31">
            <a:extLst>
              <a:ext uri="{FF2B5EF4-FFF2-40B4-BE49-F238E27FC236}">
                <a16:creationId xmlns:a16="http://schemas.microsoft.com/office/drawing/2014/main" id="{16C79A3E-1993-49E2-B1DF-DC49A7F7C94F}"/>
              </a:ext>
            </a:extLst>
          </p:cNvPr>
          <p:cNvCxnSpPr>
            <a:cxnSpLocks/>
          </p:cNvCxnSpPr>
          <p:nvPr/>
        </p:nvCxnSpPr>
        <p:spPr>
          <a:xfrm>
            <a:off x="9497733" y="3269027"/>
            <a:ext cx="919456" cy="104488"/>
          </a:xfrm>
          <a:prstGeom prst="bentConnector3">
            <a:avLst>
              <a:gd name="adj1" fmla="val 480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Raven puščični povezovalnik 35">
            <a:extLst>
              <a:ext uri="{FF2B5EF4-FFF2-40B4-BE49-F238E27FC236}">
                <a16:creationId xmlns:a16="http://schemas.microsoft.com/office/drawing/2014/main" id="{F8D2B112-488B-42B5-AF17-BB9921A5A509}"/>
              </a:ext>
            </a:extLst>
          </p:cNvPr>
          <p:cNvCxnSpPr>
            <a:cxnSpLocks/>
          </p:cNvCxnSpPr>
          <p:nvPr/>
        </p:nvCxnSpPr>
        <p:spPr>
          <a:xfrm>
            <a:off x="9243134" y="4546847"/>
            <a:ext cx="1174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Raven puščični povezovalnik 37">
            <a:extLst>
              <a:ext uri="{FF2B5EF4-FFF2-40B4-BE49-F238E27FC236}">
                <a16:creationId xmlns:a16="http://schemas.microsoft.com/office/drawing/2014/main" id="{761CB5C4-E87A-44E1-A488-96304F08E857}"/>
              </a:ext>
            </a:extLst>
          </p:cNvPr>
          <p:cNvCxnSpPr>
            <a:cxnSpLocks/>
          </p:cNvCxnSpPr>
          <p:nvPr/>
        </p:nvCxnSpPr>
        <p:spPr>
          <a:xfrm flipH="1">
            <a:off x="6578354" y="2537524"/>
            <a:ext cx="639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PoljeZBesedilom 39">
            <a:extLst>
              <a:ext uri="{FF2B5EF4-FFF2-40B4-BE49-F238E27FC236}">
                <a16:creationId xmlns:a16="http://schemas.microsoft.com/office/drawing/2014/main" id="{732CE2C0-ED5A-4D06-BBB2-13C043EF071C}"/>
              </a:ext>
            </a:extLst>
          </p:cNvPr>
          <p:cNvSpPr txBox="1"/>
          <p:nvPr/>
        </p:nvSpPr>
        <p:spPr>
          <a:xfrm>
            <a:off x="5963577" y="237802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Vnos</a:t>
            </a:r>
          </a:p>
        </p:txBody>
      </p:sp>
      <p:sp>
        <p:nvSpPr>
          <p:cNvPr id="41" name="PoljeZBesedilom 40">
            <a:extLst>
              <a:ext uri="{FF2B5EF4-FFF2-40B4-BE49-F238E27FC236}">
                <a16:creationId xmlns:a16="http://schemas.microsoft.com/office/drawing/2014/main" id="{8C10AF19-0753-4AFE-9BCF-61EB3ACCF417}"/>
              </a:ext>
            </a:extLst>
          </p:cNvPr>
          <p:cNvSpPr txBox="1"/>
          <p:nvPr/>
        </p:nvSpPr>
        <p:spPr>
          <a:xfrm>
            <a:off x="10485424" y="4392958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Izpis</a:t>
            </a:r>
          </a:p>
        </p:txBody>
      </p:sp>
    </p:spTree>
    <p:extLst>
      <p:ext uri="{BB962C8B-B14F-4D97-AF65-F5344CB8AC3E}">
        <p14:creationId xmlns:p14="http://schemas.microsoft.com/office/powerpoint/2010/main" val="3647308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09BF4DF-E8CE-46F3-ADC5-E7568B59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Možne izboljšave in načrti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3E8A0FC-15FF-4301-8EC4-DD1FBC0A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Morse oddajnik – pretvorba v svetlobni ali zvočni signal</a:t>
            </a:r>
          </a:p>
          <a:p>
            <a:r>
              <a:rPr lang="sl-SI" dirty="0"/>
              <a:t>Javno dostopna</a:t>
            </a:r>
          </a:p>
          <a:p>
            <a:r>
              <a:rPr lang="sl-SI" dirty="0"/>
              <a:t>Nasveti</a:t>
            </a:r>
          </a:p>
          <a:p>
            <a:r>
              <a:rPr lang="sl-SI" dirty="0"/>
              <a:t>Učni kvizi</a:t>
            </a:r>
          </a:p>
          <a:p>
            <a:r>
              <a:rPr lang="sl-SI" dirty="0"/>
              <a:t>Winklerjeva abeceda (semafor)</a:t>
            </a:r>
          </a:p>
          <a:p>
            <a:r>
              <a:rPr lang="sl-SI" dirty="0" err="1"/>
              <a:t>iOS</a:t>
            </a:r>
            <a:r>
              <a:rPr lang="sl-SI" dirty="0"/>
              <a:t> 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724FF7E-D947-471F-9D87-36CDDFFE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37" y="2990850"/>
            <a:ext cx="3952875" cy="3162300"/>
          </a:xfrm>
          <a:prstGeom prst="rect">
            <a:avLst/>
          </a:prstGeo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39AEA6F1-18A6-492B-ADBD-F202266A20E2}"/>
              </a:ext>
            </a:extLst>
          </p:cNvPr>
          <p:cNvSpPr txBox="1"/>
          <p:nvPr/>
        </p:nvSpPr>
        <p:spPr>
          <a:xfrm>
            <a:off x="7715250" y="6121441"/>
            <a:ext cx="3262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050" dirty="0"/>
              <a:t>Vir: </a:t>
            </a:r>
            <a:r>
              <a:rPr lang="sl-SI" sz="1050" dirty="0">
                <a:hlinkClick r:id="rId3"/>
              </a:rPr>
              <a:t>https://www.taborniki.si/signalne-zastavice/</a:t>
            </a:r>
            <a:endParaRPr lang="sl-SI" sz="1050" dirty="0"/>
          </a:p>
        </p:txBody>
      </p:sp>
    </p:spTree>
    <p:extLst>
      <p:ext uri="{BB962C8B-B14F-4D97-AF65-F5344CB8AC3E}">
        <p14:creationId xmlns:p14="http://schemas.microsoft.com/office/powerpoint/2010/main" val="824588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Naelektren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Naelektren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390</TotalTime>
  <Words>321</Words>
  <Application>Microsoft Office PowerPoint</Application>
  <PresentationFormat>Širokozaslonsko</PresentationFormat>
  <Paragraphs>87</Paragraphs>
  <Slides>12</Slides>
  <Notes>4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Naelektreno</vt:lpstr>
      <vt:lpstr>APLIKACIJE IN INFORMACIJSKI SISTEMI – MORSE PREVAJALNIK</vt:lpstr>
      <vt:lpstr>Potreba po pripomočku</vt:lpstr>
      <vt:lpstr>Ideja </vt:lpstr>
      <vt:lpstr>Izbira okolja</vt:lpstr>
      <vt:lpstr>Načrtovanje</vt:lpstr>
      <vt:lpstr>Delovanje aplikacije po Java metodah</vt:lpstr>
      <vt:lpstr>XML (angl. Extensible Markup Language) </vt:lpstr>
      <vt:lpstr>Uporaba</vt:lpstr>
      <vt:lpstr>Možne izboljšave in načrti</vt:lpstr>
      <vt:lpstr>Preizkus aplikacije</vt:lpstr>
      <vt:lpstr>Hvala za vašo pozornost!</vt:lpstr>
      <vt:lpstr>Vprašanja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APLIKACIJE IN INFORMACIJSKI SISTEMI – MORSE PREVAJALNIK</dc:title>
  <dc:creator>Dejan Jarc</dc:creator>
  <cp:lastModifiedBy>Dejan Jarc</cp:lastModifiedBy>
  <cp:revision>22</cp:revision>
  <dcterms:created xsi:type="dcterms:W3CDTF">2021-04-11T11:33:43Z</dcterms:created>
  <dcterms:modified xsi:type="dcterms:W3CDTF">2021-04-19T16:32:26Z</dcterms:modified>
</cp:coreProperties>
</file>