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1" r:id="rId5"/>
    <p:sldId id="262" r:id="rId6"/>
    <p:sldId id="260" r:id="rId7"/>
    <p:sldId id="263" r:id="rId8"/>
    <p:sldId id="25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30" d="100"/>
          <a:sy n="130" d="100"/>
        </p:scale>
        <p:origin x="552" y="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1/28/2022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uic.vsu.ru/ccmuseum/comp/analog/index.htm" TargetMode="External"/><Relationship Id="rId2" Type="http://schemas.openxmlformats.org/officeDocument/2006/relationships/hyperlink" Target="https://www.kv.by/archive/index2007111801.ht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nalitikalmir.ru.gg/%26%231040%3B%26%231042%3B%26%231052%3B.htm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55593" y="1596787"/>
            <a:ext cx="8018409" cy="2347416"/>
          </a:xfrm>
        </p:spPr>
        <p:txBody>
          <a:bodyPr/>
          <a:lstStyle/>
          <a:p>
            <a:pPr algn="ctr"/>
            <a:r>
              <a:rPr lang="ru-RU" sz="4800" dirty="0" smtClean="0"/>
              <a:t>Презентация на тему</a:t>
            </a:r>
            <a:r>
              <a:rPr lang="en-US" sz="4800" dirty="0" smtClean="0"/>
              <a:t>:</a:t>
            </a:r>
            <a:r>
              <a:rPr lang="ru-RU" sz="4800" dirty="0" smtClean="0"/>
              <a:t/>
            </a:r>
            <a:br>
              <a:rPr lang="ru-RU" sz="4800" dirty="0" smtClean="0"/>
            </a:br>
            <a:r>
              <a:rPr lang="ru-RU" sz="4800" dirty="0" smtClean="0"/>
              <a:t>Аналоговая Вычислительная техника</a:t>
            </a:r>
            <a:endParaRPr lang="ru-RU" sz="48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55093" y="4722125"/>
            <a:ext cx="7083188" cy="1228299"/>
          </a:xfrm>
        </p:spPr>
        <p:txBody>
          <a:bodyPr>
            <a:normAutofit/>
          </a:bodyPr>
          <a:lstStyle/>
          <a:p>
            <a:pPr algn="l"/>
            <a:r>
              <a:rPr lang="ru-RU" sz="2000" dirty="0" smtClean="0"/>
              <a:t>Выполнил</a:t>
            </a:r>
            <a:r>
              <a:rPr lang="en-US" sz="2000" dirty="0" smtClean="0"/>
              <a:t>:</a:t>
            </a:r>
            <a:r>
              <a:rPr lang="ru-RU" sz="2000" dirty="0" smtClean="0"/>
              <a:t> студент 2 курса Романов Николай</a:t>
            </a:r>
          </a:p>
          <a:p>
            <a:pPr algn="l"/>
            <a:r>
              <a:rPr lang="ru-RU" sz="2000" dirty="0" smtClean="0"/>
              <a:t>Группы П2-20</a:t>
            </a:r>
            <a:endParaRPr lang="ru-RU" sz="2000" dirty="0"/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1723204" y="206991"/>
            <a:ext cx="7083188" cy="6118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b="1" dirty="0"/>
              <a:t>Колледж космического машиностроения и технологий</a:t>
            </a:r>
          </a:p>
        </p:txBody>
      </p:sp>
    </p:spTree>
    <p:extLst>
      <p:ext uri="{BB962C8B-B14F-4D97-AF65-F5344CB8AC3E}">
        <p14:creationId xmlns:p14="http://schemas.microsoft.com/office/powerpoint/2010/main" val="360527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50289" y="1205246"/>
            <a:ext cx="8596668" cy="3880773"/>
          </a:xfrm>
        </p:spPr>
        <p:txBody>
          <a:bodyPr>
            <a:normAutofit/>
          </a:bodyPr>
          <a:lstStyle/>
          <a:p>
            <a:r>
              <a:rPr lang="ru-RU" sz="2800" b="1" dirty="0"/>
              <a:t>Аналоговая ЭВМ </a:t>
            </a:r>
            <a:r>
              <a:rPr lang="ru-RU" sz="2800" dirty="0"/>
              <a:t>-  вычислительная машина, которая представляет числовые данные при помощи аналоговых физических параметров (скорость, длина, напряжение, сила тока, давление)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5522" y="3724026"/>
            <a:ext cx="4654594" cy="2942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227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Принцип действия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583140"/>
            <a:ext cx="8596668" cy="4228033"/>
          </a:xfrm>
        </p:spPr>
        <p:txBody>
          <a:bodyPr>
            <a:noAutofit/>
          </a:bodyPr>
          <a:lstStyle/>
          <a:p>
            <a:r>
              <a:rPr lang="ru-RU" sz="2400" dirty="0"/>
              <a:t>Представлением числа в механических аналоговых компьютерах служит, например, количество поворотов шестерёнок механизма. </a:t>
            </a:r>
          </a:p>
          <a:p>
            <a:r>
              <a:rPr lang="ru-RU" sz="2400" dirty="0" smtClean="0"/>
              <a:t>В </a:t>
            </a:r>
            <a:r>
              <a:rPr lang="ru-RU" sz="2400" dirty="0"/>
              <a:t>электрических </a:t>
            </a:r>
            <a:r>
              <a:rPr lang="ru-RU" sz="2400" dirty="0" smtClean="0"/>
              <a:t>- </a:t>
            </a:r>
            <a:r>
              <a:rPr lang="ru-RU" sz="2400" dirty="0"/>
              <a:t>используются различия в напряжении. Они могут выполнять такие операции, как сложение, вычитание, умножение, деление, дифференцирование, интегрирование и инвертирование</a:t>
            </a:r>
            <a:r>
              <a:rPr lang="ru-RU" sz="2400" dirty="0" smtClean="0"/>
              <a:t>.</a:t>
            </a:r>
            <a:endParaRPr lang="ru-RU" sz="2400" dirty="0"/>
          </a:p>
          <a:p>
            <a:r>
              <a:rPr lang="ru-RU" sz="2400" dirty="0" smtClean="0"/>
              <a:t>Результат </a:t>
            </a:r>
            <a:r>
              <a:rPr lang="ru-RU" sz="2400" dirty="0"/>
              <a:t>работы аналогового </a:t>
            </a:r>
            <a:r>
              <a:rPr lang="ru-RU" sz="2400" dirty="0" smtClean="0"/>
              <a:t>ЭВМ - </a:t>
            </a:r>
            <a:r>
              <a:rPr lang="ru-RU" sz="2400" dirty="0"/>
              <a:t>графики, изображённые на бумаге или на экране осциллографа, </a:t>
            </a:r>
            <a:r>
              <a:rPr lang="ru-RU" sz="2400" dirty="0" smtClean="0"/>
              <a:t>электрический </a:t>
            </a:r>
            <a:r>
              <a:rPr lang="ru-RU" sz="2400" dirty="0"/>
              <a:t>сигнал, </a:t>
            </a:r>
            <a:r>
              <a:rPr lang="ru-RU" sz="2400" dirty="0" smtClean="0"/>
              <a:t>использующийся </a:t>
            </a:r>
            <a:r>
              <a:rPr lang="ru-RU" sz="2400" dirty="0"/>
              <a:t>для контроля процесса или работы механизма.</a:t>
            </a:r>
          </a:p>
        </p:txBody>
      </p:sp>
    </p:spTree>
    <p:extLst>
      <p:ext uri="{BB962C8B-B14F-4D97-AF65-F5344CB8AC3E}">
        <p14:creationId xmlns:p14="http://schemas.microsoft.com/office/powerpoint/2010/main" val="46112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7881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>Базовые </a:t>
            </a:r>
            <a:r>
              <a:rPr lang="ru-RU" b="1" dirty="0"/>
              <a:t>элементы </a:t>
            </a:r>
            <a:r>
              <a:rPr lang="ru-RU" b="1" dirty="0" smtClean="0"/>
              <a:t>аналоговой ЭВМ</a:t>
            </a:r>
            <a:r>
              <a:rPr lang="ru-RU" b="1" dirty="0"/>
              <a:t/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751156"/>
            <a:ext cx="8596668" cy="388077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000" dirty="0"/>
              <a:t>Все функциональные блоки аналоговых вычислительных машин можно разделить на ряд групп:</a:t>
            </a:r>
          </a:p>
          <a:p>
            <a:endParaRPr lang="ru-RU" sz="2000" dirty="0"/>
          </a:p>
          <a:p>
            <a:r>
              <a:rPr lang="ru-RU" sz="2000" b="1" dirty="0"/>
              <a:t>линейные</a:t>
            </a:r>
            <a:r>
              <a:rPr lang="ru-RU" sz="2000" dirty="0"/>
              <a:t> — выполняют такие математические операции как интегрирование, суммирование, перемена знака, умножение на константу. </a:t>
            </a:r>
            <a:endParaRPr lang="ru-RU" sz="2000" dirty="0" smtClean="0"/>
          </a:p>
          <a:p>
            <a:r>
              <a:rPr lang="ru-RU" sz="2000" b="1" dirty="0" smtClean="0"/>
              <a:t>нелинейные</a:t>
            </a:r>
            <a:r>
              <a:rPr lang="ru-RU" sz="2000" dirty="0" smtClean="0"/>
              <a:t> </a:t>
            </a:r>
            <a:r>
              <a:rPr lang="ru-RU" sz="2000" dirty="0"/>
              <a:t>(функциональные преобразователи) — соответствуют нелинейной зависимости функции от нескольких переменных. </a:t>
            </a:r>
            <a:endParaRPr lang="ru-RU" sz="2000" dirty="0" smtClean="0"/>
          </a:p>
          <a:p>
            <a:r>
              <a:rPr lang="ru-RU" sz="2000" b="1" dirty="0" smtClean="0"/>
              <a:t>логические</a:t>
            </a:r>
            <a:r>
              <a:rPr lang="ru-RU" sz="2000" dirty="0" smtClean="0"/>
              <a:t> </a:t>
            </a:r>
            <a:r>
              <a:rPr lang="ru-RU" sz="2000" dirty="0"/>
              <a:t>— устройства непрерывной, дискретной логики, релейные переключающие схемы. Вместе эти устройства образуют устройство параллельной логики.</a:t>
            </a:r>
          </a:p>
        </p:txBody>
      </p:sp>
    </p:spTree>
    <p:extLst>
      <p:ext uri="{BB962C8B-B14F-4D97-AF65-F5344CB8AC3E}">
        <p14:creationId xmlns:p14="http://schemas.microsoft.com/office/powerpoint/2010/main" val="701513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Классификация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669269"/>
            <a:ext cx="8596668" cy="3880773"/>
          </a:xfrm>
        </p:spPr>
        <p:txBody>
          <a:bodyPr>
            <a:normAutofit/>
          </a:bodyPr>
          <a:lstStyle/>
          <a:p>
            <a:r>
              <a:rPr lang="ru-RU" sz="2400" dirty="0"/>
              <a:t>Все </a:t>
            </a:r>
            <a:r>
              <a:rPr lang="ru-RU" sz="2400" dirty="0" smtClean="0"/>
              <a:t>аналоговые ЭВМ </a:t>
            </a:r>
            <a:r>
              <a:rPr lang="ru-RU" sz="2400" dirty="0"/>
              <a:t>можно разделить на две основных группы:</a:t>
            </a:r>
          </a:p>
          <a:p>
            <a:endParaRPr lang="ru-RU" sz="2400" dirty="0"/>
          </a:p>
          <a:p>
            <a:r>
              <a:rPr lang="ru-RU" sz="2400" dirty="0"/>
              <a:t>Специализированные — предназначены для решения заданного узкого класса задач (или одной задачи); </a:t>
            </a:r>
            <a:endParaRPr lang="ru-RU" sz="2400" dirty="0" smtClean="0"/>
          </a:p>
          <a:p>
            <a:r>
              <a:rPr lang="ru-RU" sz="2400" dirty="0" smtClean="0"/>
              <a:t>Универсальные </a:t>
            </a:r>
            <a:r>
              <a:rPr lang="ru-RU" sz="2400" dirty="0"/>
              <a:t>— предназначены для решения широкого спектра задач.</a:t>
            </a:r>
          </a:p>
        </p:txBody>
      </p:sp>
    </p:spTree>
    <p:extLst>
      <p:ext uri="{BB962C8B-B14F-4D97-AF65-F5344CB8AC3E}">
        <p14:creationId xmlns:p14="http://schemas.microsoft.com/office/powerpoint/2010/main" val="2783335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Применение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Аналоговые ЭВМ идеально </a:t>
            </a:r>
            <a:r>
              <a:rPr lang="ru-RU" sz="2400" dirty="0"/>
              <a:t>приспособлены для осуществления автоматического контроля над производственными процессами, </a:t>
            </a:r>
            <a:r>
              <a:rPr lang="ru-RU" sz="2400" dirty="0" smtClean="0"/>
              <a:t>т.к. </a:t>
            </a:r>
            <a:r>
              <a:rPr lang="ru-RU" sz="2400" dirty="0"/>
              <a:t>моментально реагируют на различные изменения во входных </a:t>
            </a:r>
            <a:r>
              <a:rPr lang="ru-RU" sz="2400" dirty="0" smtClean="0"/>
              <a:t>данных.</a:t>
            </a:r>
          </a:p>
          <a:p>
            <a:r>
              <a:rPr lang="ru-RU" sz="2400" dirty="0" smtClean="0"/>
              <a:t>Широко </a:t>
            </a:r>
            <a:r>
              <a:rPr lang="ru-RU" sz="2400" dirty="0"/>
              <a:t>используются в научных исследованиях. Например, в таких науках, в которых недорогие электрические или механические устройства способны имитировать изучаемые ситуации.</a:t>
            </a:r>
          </a:p>
        </p:txBody>
      </p:sp>
    </p:spTree>
    <p:extLst>
      <p:ext uri="{BB962C8B-B14F-4D97-AF65-F5344CB8AC3E}">
        <p14:creationId xmlns:p14="http://schemas.microsoft.com/office/powerpoint/2010/main" val="2827367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Источники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www.kv.by/archive/index2007111801.htm</a:t>
            </a:r>
            <a:r>
              <a:rPr lang="ru-RU" dirty="0" smtClean="0"/>
              <a:t> - Аналоговый компьютер</a:t>
            </a:r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uic.vsu.ru/ccmuseum/comp/analog/index.htm</a:t>
            </a:r>
            <a:r>
              <a:rPr lang="ru-RU" dirty="0" smtClean="0"/>
              <a:t> - Аналоговые ЭВМ</a:t>
            </a:r>
          </a:p>
          <a:p>
            <a:r>
              <a:rPr lang="en-US" dirty="0">
                <a:hlinkClick r:id="rId4"/>
              </a:rPr>
              <a:t>https://analitikalmir.ru.gg/%</a:t>
            </a:r>
            <a:r>
              <a:rPr lang="en-US" dirty="0" smtClean="0">
                <a:hlinkClick r:id="rId4"/>
              </a:rPr>
              <a:t>26%231040%3B%26%231042%3B%26%231052%3B.htm</a:t>
            </a:r>
            <a:r>
              <a:rPr lang="ru-RU" dirty="0" smtClean="0"/>
              <a:t> – Аналоговая АВМ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2424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33681" y="2820537"/>
            <a:ext cx="5641579" cy="1137313"/>
          </a:xfrm>
        </p:spPr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56355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Грань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140</TotalTime>
  <Words>292</Words>
  <Application>Microsoft Office PowerPoint</Application>
  <PresentationFormat>Широкоэкранный</PresentationFormat>
  <Paragraphs>28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Грань</vt:lpstr>
      <vt:lpstr>Презентация на тему: Аналоговая Вычислительная техника</vt:lpstr>
      <vt:lpstr>Презентация PowerPoint</vt:lpstr>
      <vt:lpstr>Принцип действия</vt:lpstr>
      <vt:lpstr>Базовые элементы аналоговой ЭВМ </vt:lpstr>
      <vt:lpstr>Классификация </vt:lpstr>
      <vt:lpstr>Применение</vt:lpstr>
      <vt:lpstr>Источники</vt:lpstr>
      <vt:lpstr>Спасибо за внимание!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на тему: Аналоговая Вычислительная техника</dc:title>
  <dc:creator>User</dc:creator>
  <cp:lastModifiedBy>Nikolay</cp:lastModifiedBy>
  <cp:revision>7</cp:revision>
  <dcterms:created xsi:type="dcterms:W3CDTF">2022-01-20T21:06:44Z</dcterms:created>
  <dcterms:modified xsi:type="dcterms:W3CDTF">2022-01-28T20:00:07Z</dcterms:modified>
</cp:coreProperties>
</file>