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67CDC-9664-4331-AF61-BBCBF6649A8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D458B-138E-489A-875C-94409F70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84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9B9282-B218-4EAA-89CD-CE2F2AA15753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23492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50DD-2B98-461C-81B8-5FFDCC6632A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451B-94C7-4421-87C4-A62AB54E20D6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C991-8FD0-4CCD-A8BE-FAF81D726058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8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700263-1D12-4B31-8238-B0F1DE7CF25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6019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35A3-FFB4-42D6-B218-B047C60844D7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27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9F1C-52BE-4729-85B2-FE5283DC2CE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12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693D-79FF-4CA6-9D41-D94ED965B84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8C02-DE67-411A-9312-4521D743B117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5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1ACA9-7396-4636-9C69-01E39F24A74D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9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E749F3-AD41-49B7-BE6A-B393728D716F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729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D9BCFF-C75B-4563-B08C-0FA17E22AC36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288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ech-mo.ru/obrazovanie/school-divisions/college-space-engineering-technology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opedia.ru/9_62729_klassifikatsiya-evm-po-funktsionalnim-vozmozhnostyam-i-razmeram.html" TargetMode="External"/><Relationship Id="rId2" Type="http://schemas.openxmlformats.org/officeDocument/2006/relationships/hyperlink" Target="https://www.stud24.ru/information/klassifikaciya-kompjuterov-osobennosti-i-tehnicheskie/20982-58802-page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pntb.ru/win/book/3/Doc2.HTML#:~:text=%D0%A3%D0%BD%D0%B8%D0%B2%D0%B5%D1%80%D1%81%D0%B0%D0%BB%D1%8C%D0%BD%D0%B0%D1%8F%20%D0%AD%D0%92%D0%9C%20%5Buniversal%20computer%5D%20%2D,%D0%BF%D0%BE%D0%BB%D0%BD%D1%83%D1%8E%20%D1%81%D0%B8%D1%81%D1%82%D0%B5%D0%BC%D1%83%20%D0%BE%D0%BF%D0%B5%D1%80%D0%B0%D1%86%D0%B8%D0%B9%2C%20%D0%B8%D0%B5%D1%80%D0%B0%D1%80%D1%85%D0%B8%D1%87%D0%B5%D1%81%D0%BA%D1%83%D1%8E%20%D1%81%D1%82%D1%80%D1%83%D0%BA%D1%82%D1%83%D1%80%D1%8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5C194-E9DE-4AB8-A25B-72792FEC5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Универсальные ЭВМ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A7391C-19EF-4A64-8B9B-28AB49188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Выполнила: Целовальникова Любовь Станиславовна</a:t>
            </a:r>
          </a:p>
          <a:p>
            <a:r>
              <a:rPr lang="ru-RU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Проверила: </a:t>
            </a:r>
            <a:r>
              <a:rPr lang="ru-RU" u="sng" dirty="0" err="1"/>
              <a:t>Лихторенко</a:t>
            </a:r>
            <a:r>
              <a:rPr lang="ru-RU" u="sng" dirty="0"/>
              <a:t> О</a:t>
            </a:r>
            <a:r>
              <a:rPr lang="ru-RU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леся Сергеевна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5E10B4E-3A9C-40DB-A487-18789087128B}"/>
              </a:ext>
            </a:extLst>
          </p:cNvPr>
          <p:cNvSpPr txBox="1">
            <a:spLocks/>
          </p:cNvSpPr>
          <p:nvPr/>
        </p:nvSpPr>
        <p:spPr bwMode="invGray">
          <a:xfrm>
            <a:off x="1876423" y="248445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Колледж космического машиностроения и технологий</a:t>
            </a:r>
            <a:endParaRPr lang="ru-RU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39526C0-51A1-4B5B-AAD8-FA7B0EECE1BB}"/>
              </a:ext>
            </a:extLst>
          </p:cNvPr>
          <p:cNvSpPr txBox="1">
            <a:spLocks/>
          </p:cNvSpPr>
          <p:nvPr/>
        </p:nvSpPr>
        <p:spPr>
          <a:xfrm>
            <a:off x="1700212" y="52022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Королёв, 2022</a:t>
            </a:r>
          </a:p>
        </p:txBody>
      </p:sp>
    </p:spTree>
    <p:extLst>
      <p:ext uri="{BB962C8B-B14F-4D97-AF65-F5344CB8AC3E}">
        <p14:creationId xmlns:p14="http://schemas.microsoft.com/office/powerpoint/2010/main" val="192417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7EE78-75A8-4503-A4A0-FD2F5C86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CC6906-B06F-40FA-9BDA-3F00C304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980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https://www.stud24.ru/information/klassifikaciya-kompjuterov-osobennosti-i-tehnicheskie/20982-58802-page8.html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https://studopedia.ru/9_62729_klassifikatsiya-evm-po-funktsionalnim-vozmozhnostyam-i-razmeram.html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gpntb.ru/win/book/3/Doc2.HTML#:~:text=%D0%A3%D0%BD%D0%B8%D0%B2%D0%B5%D1%80%D1%81%D0%B0%D0%BB%D1%8C%D0%BD%D0%B0%D1%8F%20%D0%AD%D0%92%D0%9C%20%5Buniversal%20computer%5D%20%2D,%D0%BF%D0%BE%D0%BB%D0%BD%D1%83%D1%8E%20%D1%81%D0%B8%D1%81%D1%82%D0%B5%D0%BC%D1%83%20%D0%BE%D0%BF%D0%B5%D1%80%D0%B0%D1%86%D0%B8%D0%B9%2C%20%D0%B8%D0%B5%D1%80%D0%B0%D1%80%D1%85%D0%B8%D1%87%D0%B5%D1%81%D0%BA%D1%83%D1%8E%20%D1%81%D1%82%D1%80%D1%83%D0%BA%D1%82%D1%83%D1%80%D1%83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DB1F89-C4FC-4448-923F-5809A646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0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E2C51-231A-4F7E-8720-ABC15E63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2F17BE-EAA4-4CD9-8631-08A91387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5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16ACA-1E15-4A30-B41B-0BA8944D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1BF8B-023E-4CE8-877C-73B334AB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/>
              <a:t>Универсальная ЭВМ [</a:t>
            </a:r>
            <a:r>
              <a:rPr lang="ru-RU" sz="2400" b="1" dirty="0" err="1"/>
              <a:t>universal</a:t>
            </a:r>
            <a:r>
              <a:rPr lang="ru-RU" sz="2400" b="1" dirty="0"/>
              <a:t> </a:t>
            </a:r>
            <a:r>
              <a:rPr lang="ru-RU" sz="2400" b="1" dirty="0" err="1"/>
              <a:t>computer</a:t>
            </a:r>
            <a:r>
              <a:rPr lang="ru-RU" sz="2400" b="1" dirty="0"/>
              <a:t> ] </a:t>
            </a:r>
            <a:r>
              <a:rPr lang="ru-RU" sz="2400" dirty="0"/>
              <a:t>- ЭВМ, предназначенная для решения широкого класса задач. ЭВМ этого класса имеют разветвленную и алгоритмически полную систему операций, иерархическую структуру ЗУ и развитую систему устройств ввода-вывода данных.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44D0E-FBED-4C8F-AE76-F028DAD9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6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48F23F-3217-4AA3-847A-B34A00735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7" t="25015" r="7001" b="6753"/>
          <a:stretch/>
        </p:blipFill>
        <p:spPr bwMode="auto">
          <a:xfrm>
            <a:off x="7870177" y="1939114"/>
            <a:ext cx="3536576" cy="46639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AB9AD-C608-43F6-8E31-BEE06172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задачи решает универсальная ЭВМ?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37A410-B44B-49D4-88E8-07882913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320663" cy="3541714"/>
          </a:xfrm>
        </p:spPr>
        <p:txBody>
          <a:bodyPr>
            <a:normAutofit/>
          </a:bodyPr>
          <a:lstStyle/>
          <a:p>
            <a:r>
              <a:rPr lang="ru-RU" sz="2400" dirty="0"/>
              <a:t>Технические</a:t>
            </a:r>
          </a:p>
          <a:p>
            <a:r>
              <a:rPr lang="ru-RU" sz="2400" dirty="0"/>
              <a:t>Экономические</a:t>
            </a:r>
          </a:p>
          <a:p>
            <a:r>
              <a:rPr lang="ru-RU" sz="2400" dirty="0"/>
              <a:t>Математические</a:t>
            </a:r>
          </a:p>
          <a:p>
            <a:r>
              <a:rPr lang="ru-RU" sz="2400" dirty="0"/>
              <a:t>Информационные</a:t>
            </a:r>
          </a:p>
          <a:p>
            <a:r>
              <a:rPr lang="ru-RU" sz="2400" dirty="0"/>
              <a:t>Другие</a:t>
            </a:r>
          </a:p>
          <a:p>
            <a:pPr marL="0" indent="0">
              <a:buNone/>
            </a:pPr>
            <a:r>
              <a:rPr lang="ru-RU" sz="2400" dirty="0"/>
              <a:t>Все они отличающихся сложностью алгоритмов и большими объемами обрабатываемых данных.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4B4461-FC9D-43F3-8D45-5EDE53E5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5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8D4B3-02C9-4D27-99EB-968123AA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Иерархическая структура ЗУ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ED0E9-158E-47E5-8302-01461427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285750" indent="0">
              <a:spcAft>
                <a:spcPts val="600"/>
              </a:spcAft>
              <a:buNone/>
            </a:pPr>
            <a:r>
              <a:rPr lang="ru-RU" sz="2400" dirty="0"/>
              <a:t>Персональные компьютеры имеют четыре иерархических уровня памяти:</a:t>
            </a:r>
          </a:p>
          <a:p>
            <a:pPr marL="0" marR="285750" indent="0">
              <a:spcAft>
                <a:spcPts val="600"/>
              </a:spcAft>
              <a:buNone/>
            </a:pPr>
            <a:r>
              <a:rPr lang="ru-RU" sz="2400" dirty="0"/>
              <a:t>- микропроцессорная память (МПП);</a:t>
            </a:r>
          </a:p>
          <a:p>
            <a:pPr marL="0" marR="285750" indent="0">
              <a:spcAft>
                <a:spcPts val="600"/>
              </a:spcAft>
              <a:buNone/>
            </a:pPr>
            <a:r>
              <a:rPr lang="ru-RU" sz="2400" dirty="0"/>
              <a:t>- регистровая кэш-память;</a:t>
            </a:r>
          </a:p>
          <a:p>
            <a:pPr marL="0" marR="285750" indent="0">
              <a:spcAft>
                <a:spcPts val="600"/>
              </a:spcAft>
              <a:buNone/>
            </a:pPr>
            <a:r>
              <a:rPr lang="ru-RU" sz="2400" dirty="0"/>
              <a:t>- основная память (ОП);</a:t>
            </a:r>
          </a:p>
          <a:p>
            <a:pPr marL="0" marR="285750" indent="0">
              <a:spcAft>
                <a:spcPts val="600"/>
              </a:spcAft>
              <a:buNone/>
            </a:pPr>
            <a:r>
              <a:rPr lang="ru-RU" sz="2400" dirty="0"/>
              <a:t>- внешняя память (ВЗУ).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7FB270-B36A-4C4C-AEFA-7BB2A044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921EAB-0ECE-499A-80D6-74E751B8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794A63A-AE60-4875-9666-4DDAB8B54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94"/>
          <a:stretch/>
        </p:blipFill>
        <p:spPr bwMode="auto">
          <a:xfrm>
            <a:off x="1314685" y="-8302"/>
            <a:ext cx="9013550" cy="33356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CED3D65-2A5C-4272-B65B-2863F1FCC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79"/>
          <a:stretch/>
        </p:blipFill>
        <p:spPr bwMode="auto">
          <a:xfrm>
            <a:off x="5821460" y="3429000"/>
            <a:ext cx="6370540" cy="3335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27FC8-BAF4-4449-8F7D-61DD8A0CAD2D}"/>
              </a:ext>
            </a:extLst>
          </p:cNvPr>
          <p:cNvSpPr txBox="1"/>
          <p:nvPr/>
        </p:nvSpPr>
        <p:spPr>
          <a:xfrm>
            <a:off x="917762" y="3957028"/>
            <a:ext cx="5178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Сравнительные характеристики запоминающих устройств </a:t>
            </a:r>
          </a:p>
        </p:txBody>
      </p:sp>
    </p:spTree>
    <p:extLst>
      <p:ext uri="{BB962C8B-B14F-4D97-AF65-F5344CB8AC3E}">
        <p14:creationId xmlns:p14="http://schemas.microsoft.com/office/powerpoint/2010/main" val="42376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9BD6F-39AF-4A24-9FFE-08ED37A8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Характерными чертами универсальных ЭВМ являются: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3AA6B-D56C-4E67-9DBA-CC586C6C9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7294"/>
          </a:xfrm>
        </p:spPr>
        <p:txBody>
          <a:bodyPr>
            <a:normAutofit/>
          </a:bodyPr>
          <a:lstStyle/>
          <a:p>
            <a:pPr marL="0" marR="285750" indent="0">
              <a:spcAft>
                <a:spcPts val="600"/>
              </a:spcAft>
              <a:buNone/>
            </a:pPr>
            <a:r>
              <a:rPr lang="ru-RU" sz="2400" dirty="0"/>
              <a:t>• высокая производительность; </a:t>
            </a:r>
            <a:br>
              <a:rPr lang="ru-RU" sz="2400" dirty="0"/>
            </a:br>
            <a:r>
              <a:rPr lang="ru-RU" sz="2400" dirty="0"/>
              <a:t>• разнообразие форм обрабатываемых данных (двоичные, десятичные, символьные) при большом диапазоне их изменения и высокой точности их представления; </a:t>
            </a:r>
            <a:br>
              <a:rPr lang="ru-RU" sz="2400" dirty="0"/>
            </a:br>
            <a:r>
              <a:rPr lang="ru-RU" sz="2400" dirty="0"/>
              <a:t>• обширная номенклатура выполняемых операций, как арифметических, логических, так и специальных; </a:t>
            </a:r>
            <a:br>
              <a:rPr lang="ru-RU" sz="2400" dirty="0"/>
            </a:br>
            <a:r>
              <a:rPr lang="ru-RU" sz="2400" dirty="0"/>
              <a:t>• большая емкость оперативной памяти; </a:t>
            </a:r>
            <a:br>
              <a:rPr lang="ru-RU" sz="2400" dirty="0"/>
            </a:br>
            <a:r>
              <a:rPr lang="ru-RU" sz="2400" dirty="0"/>
              <a:t>• развитая организация системы ввода-вывода информации, обеспечивающая подключение разнообразных внешних устройств.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94BECC-16F5-47EA-88E9-18C8DF13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0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7555C4-B0F3-4933-B7A9-8E139319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323F4C3-7139-4986-861B-DE3CF7131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72" y="155402"/>
            <a:ext cx="8916655" cy="654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78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30023-1CA2-4D34-A650-797E5DED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Универсальные многопользовательские ЭВМ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27161-7938-4235-B5A0-F80BA473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Универсальные многопользовательские ЭВМ - это мощные микро ЭВМ, используемые в компьютерных сетях, оборудованные несколькими видеотерминалами и функционирующие в режиме разделения времени, что позволяет эффективно работать на них сразу нескольким пользователям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8287DF-DE04-4B1A-A131-56798AEB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6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2CEAC-0003-4AF3-8710-BBA45E94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Универсальные однопользовательские ЭВМ или персональные компьютеры (ПК)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69621-CD30-4FE8-B814-CD2FF91E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06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Характеристики: </a:t>
            </a:r>
          </a:p>
          <a:p>
            <a:r>
              <a:rPr lang="ru-RU" sz="2400" dirty="0"/>
              <a:t>малая стоимость</a:t>
            </a:r>
          </a:p>
          <a:p>
            <a:r>
              <a:rPr lang="ru-RU" sz="2400" dirty="0"/>
              <a:t>автономность эксплуатации</a:t>
            </a:r>
          </a:p>
          <a:p>
            <a:r>
              <a:rPr lang="ru-RU" sz="2400" dirty="0"/>
              <a:t>гибкость архитектуры</a:t>
            </a:r>
          </a:p>
          <a:p>
            <a:r>
              <a:rPr lang="ru-RU" sz="2400" dirty="0"/>
              <a:t>«дружественность» операционной системы и прочего программного обеспечения для пользователя;</a:t>
            </a:r>
          </a:p>
          <a:p>
            <a:pPr algn="l"/>
            <a:r>
              <a:rPr lang="ru-RU" sz="2400" dirty="0"/>
              <a:t>высокую надежность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244226-27B3-4803-94BA-44C44F91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9994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154</TotalTime>
  <Words>512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Times New Roman</vt:lpstr>
      <vt:lpstr>Уголки</vt:lpstr>
      <vt:lpstr>Универсальные ЭВМ</vt:lpstr>
      <vt:lpstr>Определение</vt:lpstr>
      <vt:lpstr>Какие задачи решает универсальная ЭВМ?</vt:lpstr>
      <vt:lpstr>Иерархическая структура ЗУ </vt:lpstr>
      <vt:lpstr>Презентация PowerPoint</vt:lpstr>
      <vt:lpstr>Характерными чертами универсальных ЭВМ являются: </vt:lpstr>
      <vt:lpstr>Презентация PowerPoint</vt:lpstr>
      <vt:lpstr>Универсальные многопользовательские ЭВМ </vt:lpstr>
      <vt:lpstr>Универсальные однопользовательские ЭВМ или персональные компьютеры (ПК) </vt:lpstr>
      <vt:lpstr>Источники: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Универсальные ЭВМ</dc:title>
  <dc:creator>Любовь Целовальникова</dc:creator>
  <cp:lastModifiedBy>Любовь Целовальникова</cp:lastModifiedBy>
  <cp:revision>2</cp:revision>
  <dcterms:created xsi:type="dcterms:W3CDTF">2022-01-21T00:05:42Z</dcterms:created>
  <dcterms:modified xsi:type="dcterms:W3CDTF">2022-01-27T16:20:56Z</dcterms:modified>
</cp:coreProperties>
</file>