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0300-E2E2-442A-895B-04B40304A0D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B41D3-77A6-4C6F-B47A-AEE8B69C81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32E-06D1-4139-B3C5-CE36AFC8FB2F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60C-A518-423C-BFA9-7EC514C52D07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2A96-CDD3-4478-BDCB-0AE1F7DA490D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BDE-FCAE-4EF1-83DA-8D09C36A98E5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17FA-7B66-45ED-A477-C794B427F1BE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791-4E02-42E1-9686-2E5497C56480}" type="datetime1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9147-28F0-4DB5-9D12-F76CB7053868}" type="datetime1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EC4B-3EAC-4AA1-8343-0E02455C56C1}" type="datetime1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134-0527-44EF-AA86-A959806BFA19}" type="datetime1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A61-D888-4CB7-ACB2-34BEA6732FBA}" type="datetime1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D0C-21A3-429A-A440-304D36F3205E}" type="datetime1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0C55-12DC-409D-BF62-EC347490671D}" type="datetime1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EFF2-19C8-41B9-A4CB-92F8B891C3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142984"/>
            <a:ext cx="6143668" cy="1870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/>
              <a:t>Презентация на тему</a:t>
            </a:r>
            <a:r>
              <a:rPr lang="en-US" sz="3600" dirty="0" smtClean="0"/>
              <a:t>: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 smtClean="0"/>
              <a:t>Супер</a:t>
            </a:r>
            <a:r>
              <a:rPr lang="ru-RU" sz="3600" b="1" dirty="0" smtClean="0"/>
              <a:t>-</a:t>
            </a:r>
            <a:r>
              <a:rPr lang="ru-RU" sz="3600" b="1" dirty="0" smtClean="0"/>
              <a:t>ЭВМ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4000504"/>
            <a:ext cx="4857784" cy="11430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Работу сделал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Студент ККМТ  Иванов Фёдор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229600" cy="4786346"/>
          </a:xfrm>
        </p:spPr>
        <p:txBody>
          <a:bodyPr anchor="t">
            <a:normAutofit fontScale="90000"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200" dirty="0" smtClean="0"/>
              <a:t>Цель </a:t>
            </a:r>
            <a:r>
              <a:rPr lang="ru-RU" sz="2200" dirty="0" smtClean="0">
                <a:latin typeface="+mn-lt"/>
              </a:rPr>
              <a:t>работы</a:t>
            </a:r>
            <a:r>
              <a:rPr lang="en-US" sz="2200" dirty="0" smtClean="0"/>
              <a:t>: </a:t>
            </a:r>
            <a:r>
              <a:rPr lang="ru-RU" sz="2200" dirty="0" smtClean="0"/>
              <a:t>разобрать и изучить что такое супер-ЭВМ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Задачи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>1)</a:t>
            </a:r>
            <a:r>
              <a:rPr lang="ru-RU" sz="2200" dirty="0" smtClean="0"/>
              <a:t>Разобрать что такое </a:t>
            </a:r>
            <a:r>
              <a:rPr lang="ru-RU" sz="2200" dirty="0" smtClean="0"/>
              <a:t>с</a:t>
            </a:r>
            <a:r>
              <a:rPr lang="ru-RU" sz="2200" dirty="0" smtClean="0"/>
              <a:t>упер-ЭВМ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2)</a:t>
            </a:r>
            <a:r>
              <a:rPr lang="ru-RU" sz="2200" dirty="0" smtClean="0"/>
              <a:t>История супер-ЭВМ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3)</a:t>
            </a:r>
            <a:r>
              <a:rPr lang="ru-RU" sz="2200" dirty="0" smtClean="0"/>
              <a:t>Отличия супер-ЭВМ от обычных ЭВМ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4)</a:t>
            </a:r>
            <a:r>
              <a:rPr lang="ru-RU" sz="2200" dirty="0" smtClean="0"/>
              <a:t>Современные супер-ЭВМ</a:t>
            </a:r>
            <a:br>
              <a:rPr lang="ru-RU" sz="2200" dirty="0" smtClean="0"/>
            </a:b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57422" y="42860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Цель и задачи работы</a:t>
            </a:r>
            <a:endParaRPr lang="ru-RU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Супер-ЭВМ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7158" y="1071546"/>
            <a:ext cx="8501122" cy="5500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ru-RU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Супер</a:t>
            </a:r>
            <a:r>
              <a:rPr lang="ru-RU" sz="2000" i="1" dirty="0" smtClean="0">
                <a:ea typeface="+mj-ea"/>
                <a:cs typeface="+mj-cs"/>
              </a:rPr>
              <a:t>-ЭВМ или с</a:t>
            </a:r>
            <a:r>
              <a:rPr lang="ru-RU" sz="2000" i="1" dirty="0" smtClean="0"/>
              <a:t>уперкомпьютер </a:t>
            </a:r>
            <a:r>
              <a:rPr lang="ru-RU" sz="2000" dirty="0" smtClean="0"/>
              <a:t>- </a:t>
            </a:r>
            <a:r>
              <a:rPr lang="ru-RU" sz="2000" dirty="0" smtClean="0"/>
              <a:t>это вычислительная машина, значительно превосходящая по своим техническим параметрам большинство существующих на данный момент компьютеров.</a:t>
            </a:r>
            <a:r>
              <a:rPr lang="ru-RU" sz="2000" dirty="0" smtClean="0"/>
              <a:t> Он может </a:t>
            </a:r>
            <a:r>
              <a:rPr lang="ru-RU" sz="2000" dirty="0" smtClean="0"/>
              <a:t>занимать значительные площади и потреблять огромное количество энергии.</a:t>
            </a:r>
            <a:endParaRPr lang="ru-RU" sz="2000" dirty="0" smtClean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</a:t>
            </a:r>
            <a:endParaRPr lang="ru-RU" sz="2000" dirty="0" smtClean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Производительность суперкомпьютеров измеряется во </a:t>
            </a:r>
            <a:r>
              <a:rPr lang="ru-RU" sz="2000" i="1" dirty="0" err="1" smtClean="0"/>
              <a:t>флопсах</a:t>
            </a:r>
            <a:r>
              <a:rPr lang="ru-RU" sz="2000" dirty="0" smtClean="0"/>
              <a:t> </a:t>
            </a:r>
            <a:r>
              <a:rPr lang="ru-RU" sz="2000" dirty="0" smtClean="0"/>
              <a:t>–количестве операций, </a:t>
            </a:r>
            <a:r>
              <a:rPr lang="ru-RU" sz="2000" dirty="0" smtClean="0"/>
              <a:t>которые система может выполнять в секунду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endParaRPr lang="ru-RU" sz="2000" dirty="0" smtClean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b="1" dirty="0" smtClean="0"/>
              <a:t>	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Энергоэффективность</a:t>
            </a:r>
            <a:r>
              <a:rPr lang="ru-RU" sz="2000" dirty="0" smtClean="0"/>
              <a:t> -  соотношение </a:t>
            </a:r>
            <a:r>
              <a:rPr lang="ru-RU" sz="2000" dirty="0" smtClean="0"/>
              <a:t>вычислительной мощности (далее ВМ) к потребляемой мощности.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-2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История супер-ЭВМ</a:t>
            </a:r>
            <a:endParaRPr lang="ru-RU" sz="3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7158" y="928670"/>
            <a:ext cx="8501122" cy="5500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	</a:t>
            </a:r>
            <a:r>
              <a:rPr lang="ru-RU" sz="2000" dirty="0" smtClean="0"/>
              <a:t>Началом эры суперкомпьютеров </a:t>
            </a:r>
            <a:r>
              <a:rPr lang="ru-RU" sz="2000" dirty="0" smtClean="0"/>
              <a:t>можно назвать </a:t>
            </a:r>
            <a:r>
              <a:rPr lang="ru-RU" sz="2000" dirty="0" smtClean="0"/>
              <a:t>1976 год, когда появилась первая векторная система </a:t>
            </a:r>
            <a:r>
              <a:rPr lang="ru-RU" sz="2000" dirty="0" err="1" smtClean="0"/>
              <a:t>Cray</a:t>
            </a:r>
            <a:r>
              <a:rPr lang="ru-RU" sz="2000" dirty="0" smtClean="0"/>
              <a:t> 1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</a:t>
            </a:r>
            <a:r>
              <a:rPr lang="ru-RU" sz="2000" i="1" dirty="0" smtClean="0"/>
              <a:t>Cray-1</a:t>
            </a:r>
            <a:r>
              <a:rPr lang="ru-RU" sz="2000" dirty="0" smtClean="0"/>
              <a:t>, был самым быстродействующим на тот момент времени. </a:t>
            </a:r>
            <a:r>
              <a:rPr lang="ru-RU" sz="2000" dirty="0" smtClean="0"/>
              <a:t>Оперативная память </a:t>
            </a:r>
            <a:r>
              <a:rPr lang="ru-RU" sz="2000" dirty="0" smtClean="0"/>
              <a:t>Cray-1 составляла 8 </a:t>
            </a:r>
            <a:r>
              <a:rPr lang="ru-RU" sz="2000" dirty="0" smtClean="0"/>
              <a:t>Мбайт </a:t>
            </a:r>
            <a:r>
              <a:rPr lang="en-US" sz="2000" dirty="0" smtClean="0"/>
              <a:t>,</a:t>
            </a:r>
            <a:r>
              <a:rPr lang="ru-RU" sz="2000" dirty="0" smtClean="0"/>
              <a:t>а </a:t>
            </a:r>
            <a:r>
              <a:rPr lang="ru-RU" sz="2000" dirty="0" smtClean="0"/>
              <a:t>внешняя память на магнитных дисках </a:t>
            </a:r>
            <a:r>
              <a:rPr lang="ru-RU" sz="2000" dirty="0" smtClean="0"/>
              <a:t>была емкостью </a:t>
            </a:r>
            <a:r>
              <a:rPr lang="ru-RU" sz="2000" dirty="0" smtClean="0"/>
              <a:t>около 450 </a:t>
            </a:r>
            <a:r>
              <a:rPr lang="ru-RU" sz="2000" dirty="0" smtClean="0"/>
              <a:t>Мбайт.</a:t>
            </a:r>
            <a:r>
              <a:rPr lang="ru-RU" sz="2000" dirty="0" smtClean="0"/>
              <a:t> </a:t>
            </a:r>
            <a:endParaRPr lang="ru-RU" sz="2000" dirty="0" smtClean="0"/>
          </a:p>
        </p:txBody>
      </p:sp>
      <p:pic>
        <p:nvPicPr>
          <p:cNvPr id="1026" name="Picture 2" descr="C:\Users\Комрон\Desktop\image002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406792"/>
            <a:ext cx="4829180" cy="29511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57686" y="6357958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Cray-1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2500330"/>
          </a:xfrm>
        </p:spPr>
        <p:txBody>
          <a:bodyPr anchor="t">
            <a:noAutofit/>
          </a:bodyPr>
          <a:lstStyle/>
          <a:p>
            <a:pPr algn="l"/>
            <a:r>
              <a:rPr lang="ru-RU" sz="2000" dirty="0" smtClean="0">
                <a:latin typeface="+mn-lt"/>
              </a:rPr>
              <a:t>За последние 15 лет нормы быстродействия суперкомпьютеров менялись несколько раз. </a:t>
            </a:r>
            <a:r>
              <a:rPr lang="ru-RU" sz="2000" dirty="0" smtClean="0">
                <a:latin typeface="+mn-lt"/>
              </a:rPr>
              <a:t/>
            </a:r>
            <a:br>
              <a:rPr lang="ru-RU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>По </a:t>
            </a:r>
            <a:r>
              <a:rPr lang="ru-RU" sz="2000" dirty="0" smtClean="0">
                <a:latin typeface="+mn-lt"/>
              </a:rPr>
              <a:t>определению Оксфордского словаря вычислительной техники 1986 года, для того, чтобы получить гордое название «</a:t>
            </a:r>
            <a:r>
              <a:rPr lang="ru-RU" sz="2000" dirty="0" err="1" smtClean="0">
                <a:latin typeface="+mn-lt"/>
              </a:rPr>
              <a:t>супер</a:t>
            </a:r>
            <a:r>
              <a:rPr lang="ru-RU" sz="2000" dirty="0" smtClean="0">
                <a:latin typeface="+mn-lt"/>
              </a:rPr>
              <a:t> ЭВМ», машине нужно было иметь производительность в 10 мегафлоп (миллионов операций в секунду).В начале 90-х была преодолена отметка 200 мегафлоп, затем 1 гигафлоп.</a:t>
            </a:r>
            <a:endParaRPr lang="ru-RU" sz="2000" dirty="0">
              <a:latin typeface="+mn-lt"/>
            </a:endParaRPr>
          </a:p>
        </p:txBody>
      </p:sp>
      <p:pic>
        <p:nvPicPr>
          <p:cNvPr id="2050" name="Picture 2" descr="C:\Users\Комрон\Desktop\slide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00306"/>
            <a:ext cx="5456232" cy="408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Отличия супер-ЭВМ от обычных компьютеров</a:t>
            </a:r>
            <a:endParaRPr lang="ru-RU" sz="3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7158" y="1071546"/>
            <a:ext cx="8501122" cy="5500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ru-RU" sz="2000" dirty="0" smtClean="0"/>
              <a:t>Главное </a:t>
            </a:r>
            <a:r>
              <a:rPr lang="ru-RU" sz="2000" dirty="0" smtClean="0"/>
              <a:t>отличие </a:t>
            </a:r>
            <a:r>
              <a:rPr lang="ru-RU" sz="2000" dirty="0" err="1" smtClean="0"/>
              <a:t>супер</a:t>
            </a:r>
            <a:r>
              <a:rPr lang="ru-RU" sz="2000" dirty="0" smtClean="0"/>
              <a:t> компьютера от обычного компьютера в </a:t>
            </a:r>
            <a:r>
              <a:rPr lang="ru-RU" sz="2000" dirty="0" smtClean="0"/>
              <a:t>том, что обычный компьютер выполняет задачи </a:t>
            </a:r>
            <a:r>
              <a:rPr lang="ru-RU" sz="2000" i="1" dirty="0" smtClean="0"/>
              <a:t>последовательно</a:t>
            </a:r>
            <a:r>
              <a:rPr lang="ru-RU" sz="2000" dirty="0" smtClean="0"/>
              <a:t>, хотя и на высокой скорости — вплоть до доли </a:t>
            </a:r>
            <a:r>
              <a:rPr lang="ru-RU" sz="2000" dirty="0" smtClean="0"/>
              <a:t>секунды.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С</a:t>
            </a:r>
            <a:r>
              <a:rPr lang="ru-RU" sz="2000" dirty="0" smtClean="0"/>
              <a:t>уперкомпьютер </a:t>
            </a:r>
            <a:r>
              <a:rPr lang="ru-RU" sz="2000" dirty="0" smtClean="0"/>
              <a:t>, в свою очередь</a:t>
            </a:r>
            <a:r>
              <a:rPr lang="ru-RU" sz="2000" i="1" dirty="0" smtClean="0"/>
              <a:t>, </a:t>
            </a:r>
            <a:r>
              <a:rPr lang="ru-RU" sz="2000" dirty="0" smtClean="0"/>
              <a:t>делает </a:t>
            </a:r>
            <a:r>
              <a:rPr lang="ru-RU" sz="2000" dirty="0" smtClean="0"/>
              <a:t>это </a:t>
            </a:r>
            <a:r>
              <a:rPr lang="ru-RU" sz="2000" i="1" dirty="0" smtClean="0"/>
              <a:t>одновременно</a:t>
            </a:r>
            <a:r>
              <a:rPr lang="ru-RU" sz="2000" dirty="0" smtClean="0"/>
              <a:t> и обрабатывает огромный массив данных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endParaRPr lang="ru-RU" sz="2000" dirty="0" smtClean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endParaRPr lang="ru-RU" sz="2000" dirty="0" smtClean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Также, следует добавить, чтобы </a:t>
            </a:r>
            <a:r>
              <a:rPr lang="ru-RU" sz="2000" dirty="0" smtClean="0"/>
              <a:t>программы работали корректно, с учетом технических особенностей машины. Иначе то, что корректно работает на 100 процессорах, сильно замедлится на 200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-2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Современные супер-ЭВМ</a:t>
            </a:r>
            <a:endParaRPr lang="ru-RU" sz="3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7158" y="857232"/>
            <a:ext cx="8501122" cy="5500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ru-RU" sz="2000" b="1" dirty="0" smtClean="0"/>
              <a:t> </a:t>
            </a:r>
            <a:r>
              <a:rPr lang="ru-RU" sz="2000" i="1" dirty="0" smtClean="0"/>
              <a:t>Top500</a:t>
            </a:r>
            <a:r>
              <a:rPr lang="ru-RU" sz="2000" dirty="0" smtClean="0"/>
              <a:t> — проект по составлению рейтинга и описаний 500 самых мощных общественно известных вычислительных систем мира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</a:t>
            </a:r>
            <a:r>
              <a:rPr lang="ru-RU" sz="2000" dirty="0" smtClean="0"/>
              <a:t>Топ 1 в этом рейтинге занимает </a:t>
            </a:r>
            <a:r>
              <a:rPr lang="ru-RU" sz="2000" dirty="0" smtClean="0"/>
              <a:t> японский </a:t>
            </a:r>
            <a:r>
              <a:rPr lang="ru-RU" sz="2000" dirty="0" smtClean="0"/>
              <a:t>суперкомпьютер </a:t>
            </a:r>
            <a:r>
              <a:rPr lang="ru-RU" sz="2000" dirty="0" err="1" smtClean="0"/>
              <a:t>Фугаку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ru-RU" sz="2000" dirty="0" smtClean="0"/>
              <a:t>	</a:t>
            </a:r>
            <a:r>
              <a:rPr lang="ru-RU" sz="2000" dirty="0" smtClean="0"/>
              <a:t>Он имеет </a:t>
            </a:r>
            <a:r>
              <a:rPr lang="ru-RU" sz="2000" dirty="0" smtClean="0"/>
              <a:t>мощность 415,5 </a:t>
            </a:r>
            <a:r>
              <a:rPr lang="ru-RU" sz="2000" dirty="0" err="1" smtClean="0"/>
              <a:t>петафлопса</a:t>
            </a:r>
            <a:r>
              <a:rPr lang="ru-RU" sz="2000" dirty="0" smtClean="0"/>
              <a:t>, </a:t>
            </a:r>
            <a:r>
              <a:rPr lang="ru-RU" sz="2000" dirty="0" smtClean="0"/>
              <a:t>его </a:t>
            </a:r>
            <a:r>
              <a:rPr lang="ru-RU" sz="2000" dirty="0" err="1" smtClean="0"/>
              <a:t>энергоэффективность</a:t>
            </a:r>
            <a:r>
              <a:rPr lang="ru-RU" sz="2000" dirty="0" smtClean="0"/>
              <a:t> составляет </a:t>
            </a:r>
            <a:r>
              <a:rPr lang="ru-RU" sz="2000" dirty="0" smtClean="0"/>
              <a:t>14,665 </a:t>
            </a:r>
            <a:r>
              <a:rPr lang="ru-RU" sz="2000" dirty="0" err="1" smtClean="0"/>
              <a:t>гигафлопс</a:t>
            </a:r>
            <a:r>
              <a:rPr lang="ru-RU" sz="2000" dirty="0" smtClean="0"/>
              <a:t> на ватт потребляемой мощности.</a:t>
            </a:r>
            <a:endParaRPr lang="ru-RU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500438"/>
            <a:ext cx="2955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 </a:t>
            </a:r>
            <a:r>
              <a:rPr lang="ru-RU" sz="2000" dirty="0" err="1" smtClean="0"/>
              <a:t>петафлопс</a:t>
            </a:r>
            <a:r>
              <a:rPr lang="ru-RU" sz="2000" dirty="0" smtClean="0"/>
              <a:t> = 10</a:t>
            </a:r>
            <a:r>
              <a:rPr lang="ru-RU" sz="2000" baseline="30000" dirty="0" smtClean="0"/>
              <a:t>15 </a:t>
            </a:r>
            <a:r>
              <a:rPr lang="ru-RU" sz="2000" dirty="0" err="1" smtClean="0"/>
              <a:t>флопс</a:t>
            </a:r>
            <a:endParaRPr lang="ru-RU" sz="2000" baseline="300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4714876" y="6215082"/>
            <a:ext cx="264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Суперкомпьютер </a:t>
            </a:r>
            <a:r>
              <a:rPr lang="ru-RU" dirty="0" err="1" smtClean="0"/>
              <a:t>Фугаку</a:t>
            </a:r>
            <a:endParaRPr lang="ru-RU" dirty="0"/>
          </a:p>
        </p:txBody>
      </p:sp>
      <p:pic>
        <p:nvPicPr>
          <p:cNvPr id="13" name="Picture 2" descr="C:\Users\Комрон\Desktop\fugaku-supercompute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214686"/>
            <a:ext cx="4576792" cy="3051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FF2-19C8-41B9-A4CB-92F8B891C38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на тему: Супер-ЭВМ</vt:lpstr>
      <vt:lpstr> Цель работы: разобрать и изучить что такое супер-ЭВМ    Задачи: 1)Разобрать что такое супер-ЭВМ 2)История супер-ЭВМ 3)Отличия супер-ЭВМ от обычных ЭВМ  4)Современные супер-ЭВМ </vt:lpstr>
      <vt:lpstr>Супер-ЭВМ</vt:lpstr>
      <vt:lpstr>История супер-ЭВМ</vt:lpstr>
      <vt:lpstr>За последние 15 лет нормы быстродействия суперкомпьютеров менялись несколько раз.  По определению Оксфордского словаря вычислительной техники 1986 года, для того, чтобы получить гордое название «супер ЭВМ», машине нужно было иметь производительность в 10 мегафлоп (миллионов операций в секунду).В начале 90-х была преодолена отметка 200 мегафлоп, затем 1 гигафлоп.</vt:lpstr>
      <vt:lpstr>Отличия супер-ЭВМ от обычных компьютеров</vt:lpstr>
      <vt:lpstr>Современные супер-ЭВМ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Комрон</dc:creator>
  <cp:lastModifiedBy>Комрон</cp:lastModifiedBy>
  <cp:revision>8</cp:revision>
  <dcterms:created xsi:type="dcterms:W3CDTF">2022-01-20T22:39:00Z</dcterms:created>
  <dcterms:modified xsi:type="dcterms:W3CDTF">2022-01-20T23:47:27Z</dcterms:modified>
</cp:coreProperties>
</file>