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0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.academic.ru/dic.nsf/ruwiki/681" TargetMode="External"/><Relationship Id="rId2" Type="http://schemas.openxmlformats.org/officeDocument/2006/relationships/hyperlink" Target="https://dic.academic.ru/dic.nsf/ruwiki/9514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dic.academic.ru/dic.nsf/ruwiki/15838" TargetMode="External"/><Relationship Id="rId4" Type="http://schemas.openxmlformats.org/officeDocument/2006/relationships/hyperlink" Target="https://dic.academic.ru/dic.nsf/ruwiki/1703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ic.vsu.ru/ccmuseum/comp/analog/index.htm" TargetMode="External"/><Relationship Id="rId2" Type="http://schemas.openxmlformats.org/officeDocument/2006/relationships/hyperlink" Target="https://www.kv.by/archive/index20071118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litikalmir.ru.gg/&amp;#1040;&amp;#1042;&amp;#1052;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5593" y="1596787"/>
            <a:ext cx="8018409" cy="2347416"/>
          </a:xfrm>
        </p:spPr>
        <p:txBody>
          <a:bodyPr/>
          <a:lstStyle/>
          <a:p>
            <a:pPr algn="ctr"/>
            <a:r>
              <a:rPr lang="ru-RU" sz="4800" dirty="0" smtClean="0"/>
              <a:t>Презентация на тему</a:t>
            </a:r>
            <a:r>
              <a:rPr lang="en-US" sz="4800" dirty="0" smtClean="0"/>
              <a:t>: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Аналоговая Вычислительная техника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5093" y="4722125"/>
            <a:ext cx="7083188" cy="1228299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r>
              <a:rPr lang="ru-RU" sz="2000" dirty="0" smtClean="0"/>
              <a:t> студент 2 курса Романов Николай</a:t>
            </a:r>
          </a:p>
          <a:p>
            <a:pPr algn="l"/>
            <a:r>
              <a:rPr lang="ru-RU" sz="2000" dirty="0" smtClean="0"/>
              <a:t>Группы П2-20</a:t>
            </a:r>
            <a:endParaRPr lang="ru-RU" sz="2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99850" y="284451"/>
            <a:ext cx="7083188" cy="61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Колледж космического машиностроения и технологий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71" y="62368"/>
            <a:ext cx="1055642" cy="83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3681" y="2820537"/>
            <a:ext cx="5641579" cy="113731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3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289" y="1205246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Аналоговая ЭВМ </a:t>
            </a:r>
            <a:r>
              <a:rPr lang="ru-RU" sz="2800" dirty="0"/>
              <a:t>-  вычислительная машина, которая представляет числовые данные при помощи аналоговых физических параметров (скорость, длина, напряжение, сила тока, давление)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2" y="3724026"/>
            <a:ext cx="4654594" cy="29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3140"/>
            <a:ext cx="8596668" cy="4228033"/>
          </a:xfrm>
        </p:spPr>
        <p:txBody>
          <a:bodyPr>
            <a:noAutofit/>
          </a:bodyPr>
          <a:lstStyle/>
          <a:p>
            <a:r>
              <a:rPr lang="ru-RU" sz="2400" dirty="0"/>
              <a:t>Представлением числа в механических аналоговых компьютерах служит, например, количество поворотов шестерёнок механизма. 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электрических </a:t>
            </a:r>
            <a:r>
              <a:rPr lang="ru-RU" sz="2400" dirty="0" smtClean="0"/>
              <a:t>- </a:t>
            </a:r>
            <a:r>
              <a:rPr lang="ru-RU" sz="2400" dirty="0"/>
              <a:t>используются различия в напряжении. Они могут выполнять такие операции, как сложение, вычитание, умножение, деление, дифференцирование, интегрирование и инвертирование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Результат </a:t>
            </a:r>
            <a:r>
              <a:rPr lang="ru-RU" sz="2400" dirty="0"/>
              <a:t>работы аналогового </a:t>
            </a:r>
            <a:r>
              <a:rPr lang="ru-RU" sz="2400" dirty="0" smtClean="0"/>
              <a:t>ЭВМ - </a:t>
            </a:r>
            <a:r>
              <a:rPr lang="ru-RU" sz="2400" dirty="0"/>
              <a:t>графики, изображённые на бумаге или на экране осциллографа, </a:t>
            </a:r>
            <a:r>
              <a:rPr lang="ru-RU" sz="2400" dirty="0" smtClean="0"/>
              <a:t>электрический </a:t>
            </a:r>
            <a:r>
              <a:rPr lang="ru-RU" sz="2400" dirty="0"/>
              <a:t>сигнал, </a:t>
            </a:r>
            <a:r>
              <a:rPr lang="ru-RU" sz="2400" dirty="0" smtClean="0"/>
              <a:t>использующийся </a:t>
            </a:r>
            <a:r>
              <a:rPr lang="ru-RU" sz="2400" dirty="0"/>
              <a:t>для контроля процесса или работы механизма.</a:t>
            </a:r>
          </a:p>
        </p:txBody>
      </p:sp>
    </p:spTree>
    <p:extLst>
      <p:ext uri="{BB962C8B-B14F-4D97-AF65-F5344CB8AC3E}">
        <p14:creationId xmlns:p14="http://schemas.microsoft.com/office/powerpoint/2010/main" val="461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Базовые </a:t>
            </a:r>
            <a:r>
              <a:rPr lang="ru-RU" b="1" dirty="0"/>
              <a:t>элементы </a:t>
            </a:r>
            <a:r>
              <a:rPr lang="ru-RU" b="1" dirty="0" smtClean="0"/>
              <a:t>аналоговой ЭВМ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5115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Все функциональные блоки аналоговых вычислительных машин можно разделить на ряд групп:</a:t>
            </a:r>
          </a:p>
          <a:p>
            <a:endParaRPr lang="ru-RU" sz="2000" dirty="0"/>
          </a:p>
          <a:p>
            <a:r>
              <a:rPr lang="ru-RU" sz="2000" b="1" dirty="0"/>
              <a:t>линейные</a:t>
            </a:r>
            <a:r>
              <a:rPr lang="ru-RU" sz="2000" dirty="0"/>
              <a:t> — выполняют такие математические операции как интегрирование, суммирование, перемена знака, умножение на константу. </a:t>
            </a:r>
            <a:endParaRPr lang="ru-RU" sz="2000" dirty="0" smtClean="0"/>
          </a:p>
          <a:p>
            <a:r>
              <a:rPr lang="ru-RU" sz="2000" b="1" dirty="0" smtClean="0"/>
              <a:t>нелинейные</a:t>
            </a:r>
            <a:r>
              <a:rPr lang="ru-RU" sz="2000" dirty="0" smtClean="0"/>
              <a:t> </a:t>
            </a:r>
            <a:r>
              <a:rPr lang="ru-RU" sz="2000" dirty="0"/>
              <a:t>(функциональные преобразователи) — соответствуют нелинейной зависимости функции от нескольких переменных. </a:t>
            </a:r>
            <a:endParaRPr lang="ru-RU" sz="2000" dirty="0" smtClean="0"/>
          </a:p>
          <a:p>
            <a:r>
              <a:rPr lang="ru-RU" sz="2000" b="1" dirty="0" smtClean="0"/>
              <a:t>логические</a:t>
            </a:r>
            <a:r>
              <a:rPr lang="ru-RU" sz="2000" dirty="0" smtClean="0"/>
              <a:t> </a:t>
            </a:r>
            <a:r>
              <a:rPr lang="ru-RU" sz="2000" dirty="0"/>
              <a:t>— устройства непрерывной, дискретной логики, релейные переключающие схемы. Вместе эти устройства образуют устройство параллельной логики.</a:t>
            </a:r>
          </a:p>
        </p:txBody>
      </p:sp>
    </p:spTree>
    <p:extLst>
      <p:ext uri="{BB962C8B-B14F-4D97-AF65-F5344CB8AC3E}">
        <p14:creationId xmlns:p14="http://schemas.microsoft.com/office/powerpoint/2010/main" val="701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Все </a:t>
            </a:r>
            <a:r>
              <a:rPr lang="ru-RU" sz="2400" dirty="0" smtClean="0"/>
              <a:t>аналоговые ЭВМ </a:t>
            </a:r>
            <a:r>
              <a:rPr lang="ru-RU" sz="2400" dirty="0"/>
              <a:t>можно разделить на две основных группы:</a:t>
            </a:r>
          </a:p>
          <a:p>
            <a:endParaRPr lang="ru-RU" sz="2400" dirty="0"/>
          </a:p>
          <a:p>
            <a:r>
              <a:rPr lang="ru-RU" sz="2400" dirty="0"/>
              <a:t>Специализированные — предназначены для решения заданного узкого класса задач (или одной задачи); </a:t>
            </a:r>
            <a:endParaRPr lang="ru-RU" sz="2400" dirty="0" smtClean="0"/>
          </a:p>
          <a:p>
            <a:r>
              <a:rPr lang="ru-RU" sz="2400" dirty="0" smtClean="0"/>
              <a:t>Универсальные </a:t>
            </a:r>
            <a:r>
              <a:rPr lang="ru-RU" sz="2400" dirty="0"/>
              <a:t>— предназначены для решения широкого спектра задач.</a:t>
            </a:r>
          </a:p>
        </p:txBody>
      </p:sp>
    </p:spTree>
    <p:extLst>
      <p:ext uri="{BB962C8B-B14F-4D97-AF65-F5344CB8AC3E}">
        <p14:creationId xmlns:p14="http://schemas.microsoft.com/office/powerpoint/2010/main" val="27833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5589"/>
            <a:ext cx="7173353" cy="3880773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Итера́тор</a:t>
            </a:r>
            <a:r>
              <a:rPr lang="ru-RU" sz="2000" dirty="0"/>
              <a:t> </a:t>
            </a:r>
            <a:r>
              <a:rPr lang="ru-RU" sz="2000" dirty="0" smtClean="0"/>
              <a:t>специализированная</a:t>
            </a:r>
            <a:r>
              <a:rPr lang="ru-RU" sz="2000" dirty="0"/>
              <a:t> АВМ, предназначенная для </a:t>
            </a:r>
            <a:r>
              <a:rPr lang="ru-RU" sz="2000" dirty="0" err="1" smtClean="0"/>
              <a:t>решени</a:t>
            </a:r>
            <a:r>
              <a:rPr lang="ru-RU" sz="2000" dirty="0" smtClean="0"/>
              <a:t> линейных краевых</a:t>
            </a:r>
            <a:r>
              <a:rPr lang="ru-RU" sz="2000" dirty="0"/>
              <a:t> задач </a:t>
            </a:r>
            <a:r>
              <a:rPr lang="ru-RU" sz="2000" u="sng" dirty="0">
                <a:hlinkClick r:id="rId2"/>
              </a:rPr>
              <a:t>систем линейных</a:t>
            </a:r>
            <a:r>
              <a:rPr lang="ru-RU" sz="2000" dirty="0"/>
              <a:t> дифференциальных уравнений. </a:t>
            </a:r>
            <a:r>
              <a:rPr lang="ru-RU" sz="2000" dirty="0" smtClean="0"/>
              <a:t>Разработана</a:t>
            </a:r>
            <a:r>
              <a:rPr lang="ru-RU" sz="2000" dirty="0"/>
              <a:t> </a:t>
            </a:r>
            <a:r>
              <a:rPr lang="ru-RU" sz="2000" dirty="0" smtClean="0"/>
              <a:t>в</a:t>
            </a:r>
            <a:r>
              <a:rPr lang="ru-RU" sz="2000" dirty="0"/>
              <a:t> </a:t>
            </a:r>
            <a:r>
              <a:rPr lang="ru-RU" sz="2000" u="sng" dirty="0">
                <a:hlinkClick r:id="rId3"/>
              </a:rPr>
              <a:t>1962 году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«</a:t>
            </a:r>
            <a:r>
              <a:rPr lang="ru-RU" sz="2000" dirty="0" err="1" smtClean="0"/>
              <a:t>Итератор»решает</a:t>
            </a:r>
            <a:r>
              <a:rPr lang="ru-RU" sz="2000" dirty="0"/>
              <a:t> краевую задачу итерационным способом </a:t>
            </a:r>
            <a:r>
              <a:rPr lang="ru-RU" sz="2000" u="sng" dirty="0">
                <a:hlinkClick r:id="rId4"/>
              </a:rPr>
              <a:t>Ньютона</a:t>
            </a:r>
            <a:r>
              <a:rPr lang="ru-RU" sz="2000" dirty="0"/>
              <a:t>, сводящим её к серии задач с начальными условиями. Алгоритм заключается в определении </a:t>
            </a:r>
            <a:r>
              <a:rPr lang="ru-RU" sz="2000" u="sng" dirty="0">
                <a:hlinkClick r:id="rId5"/>
              </a:rPr>
              <a:t>матрицы</a:t>
            </a:r>
            <a:r>
              <a:rPr lang="ru-RU" sz="2000" dirty="0"/>
              <a:t> первых производных по компонентам вектора начальных условий и автоматического поиска решения краевой задачи с использованием этой матрицы. Сходимость итерационного процесса благодаря примененному методу обеспечивается за три-четыре итерации.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064" y="1735589"/>
            <a:ext cx="3093285" cy="43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FERMIAC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34272"/>
            <a:ext cx="8596668" cy="2484648"/>
          </a:xfrm>
        </p:spPr>
        <p:txBody>
          <a:bodyPr>
            <a:noAutofit/>
          </a:bodyPr>
          <a:lstStyle/>
          <a:p>
            <a:r>
              <a:rPr lang="ru-RU" sz="2000" dirty="0"/>
              <a:t>изобретен физиком </a:t>
            </a:r>
            <a:r>
              <a:rPr lang="ru-RU" sz="2000" dirty="0" err="1"/>
              <a:t>Энрико</a:t>
            </a:r>
            <a:r>
              <a:rPr lang="ru-RU" sz="2000" dirty="0"/>
              <a:t> Ферми, для изучения перемещения нейтронов. </a:t>
            </a:r>
            <a:endParaRPr lang="ru-RU" sz="2000" dirty="0" smtClean="0"/>
          </a:p>
          <a:p>
            <a:r>
              <a:rPr lang="ru-RU" sz="2000" dirty="0" smtClean="0"/>
              <a:t>Использует</a:t>
            </a:r>
            <a:r>
              <a:rPr lang="ru-RU" sz="2000" dirty="0"/>
              <a:t> Метод Монте-Карло для моделирования переноса нейтронов в различных типах ядерных систем. С учетом начального распределения нейтронов, целью процесса является создание многочисленных «родословных нейтронов», или моделей поведения отдельных нейтронов, в том числе каждого столкновения, рассеяния и деления.</a:t>
            </a: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88" y="4635589"/>
            <a:ext cx="2547551" cy="16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Аналоговые ЭВМ идеально </a:t>
            </a:r>
            <a:r>
              <a:rPr lang="ru-RU" sz="2400" dirty="0"/>
              <a:t>приспособлены для осуществления автоматического контроля над производственными процессами, </a:t>
            </a:r>
            <a:r>
              <a:rPr lang="ru-RU" sz="2400" dirty="0" smtClean="0"/>
              <a:t>т.к. </a:t>
            </a:r>
            <a:r>
              <a:rPr lang="ru-RU" sz="2400" dirty="0"/>
              <a:t>моментально реагируют на различные изменения во входных </a:t>
            </a:r>
            <a:r>
              <a:rPr lang="ru-RU" sz="2400" dirty="0" smtClean="0"/>
              <a:t>данных.</a:t>
            </a:r>
          </a:p>
          <a:p>
            <a:r>
              <a:rPr lang="ru-RU" sz="2400" dirty="0" smtClean="0"/>
              <a:t>Широко </a:t>
            </a:r>
            <a:r>
              <a:rPr lang="ru-RU" sz="2400" dirty="0"/>
              <a:t>используются в научных исследованиях. Например, в таких науках, в которых недорогие электрические или механические устройства способны имитировать изучаемые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28273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www.kv.by/archive/index2007111801.htm</a:t>
            </a:r>
            <a:r>
              <a:rPr lang="ru-RU" dirty="0" smtClean="0"/>
              <a:t> - Аналоговый компьютер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uic.vsu.ru/ccmuseum/comp/analog/index.htm</a:t>
            </a:r>
            <a:r>
              <a:rPr lang="ru-RU" dirty="0" smtClean="0"/>
              <a:t> - Аналоговые ЭВМ</a:t>
            </a:r>
          </a:p>
          <a:p>
            <a:r>
              <a:rPr lang="en-US" dirty="0">
                <a:hlinkClick r:id="rId4"/>
              </a:rPr>
              <a:t>https://analitikalmir.ru.gg/%</a:t>
            </a:r>
            <a:r>
              <a:rPr lang="en-US" dirty="0" smtClean="0">
                <a:hlinkClick r:id="rId4"/>
              </a:rPr>
              <a:t>26%231040%3B%26%231042%3B%26%231052%3B.htm</a:t>
            </a:r>
            <a:r>
              <a:rPr lang="ru-RU" dirty="0" smtClean="0"/>
              <a:t> – Аналоговая АВМ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4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296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Презентация на тему: Аналоговая Вычислительная техника</vt:lpstr>
      <vt:lpstr>Презентация PowerPoint</vt:lpstr>
      <vt:lpstr>Принцип действия</vt:lpstr>
      <vt:lpstr>Базовые элементы аналоговой ЭВМ </vt:lpstr>
      <vt:lpstr>Классификация </vt:lpstr>
      <vt:lpstr>Итератор</vt:lpstr>
      <vt:lpstr>FERMIAC</vt:lpstr>
      <vt:lpstr>Применение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Аналоговая Вычислительная техника</dc:title>
  <dc:creator>User</dc:creator>
  <cp:lastModifiedBy>p2-20</cp:lastModifiedBy>
  <cp:revision>10</cp:revision>
  <dcterms:created xsi:type="dcterms:W3CDTF">2022-01-20T21:06:44Z</dcterms:created>
  <dcterms:modified xsi:type="dcterms:W3CDTF">2022-01-29T07:54:08Z</dcterms:modified>
</cp:coreProperties>
</file>