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9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61" r:id="rId9"/>
    <p:sldId id="284" r:id="rId10"/>
    <p:sldId id="273" r:id="rId11"/>
    <p:sldId id="262" r:id="rId12"/>
    <p:sldId id="263" r:id="rId13"/>
    <p:sldId id="288" r:id="rId14"/>
    <p:sldId id="300" r:id="rId15"/>
    <p:sldId id="280" r:id="rId16"/>
    <p:sldId id="264" r:id="rId17"/>
    <p:sldId id="290" r:id="rId18"/>
    <p:sldId id="291" r:id="rId19"/>
    <p:sldId id="265" r:id="rId20"/>
    <p:sldId id="292" r:id="rId21"/>
    <p:sldId id="294" r:id="rId22"/>
    <p:sldId id="293" r:id="rId23"/>
    <p:sldId id="266" r:id="rId24"/>
    <p:sldId id="267" r:id="rId25"/>
    <p:sldId id="268" r:id="rId26"/>
    <p:sldId id="269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BD8D9-C95F-064D-AF93-49FBAB2EA78F}">
          <p14:sldIdLst>
            <p14:sldId id="256"/>
            <p14:sldId id="257"/>
            <p14:sldId id="271"/>
            <p14:sldId id="258"/>
            <p14:sldId id="259"/>
            <p14:sldId id="260"/>
            <p14:sldId id="272"/>
            <p14:sldId id="261"/>
            <p14:sldId id="284"/>
            <p14:sldId id="273"/>
            <p14:sldId id="262"/>
            <p14:sldId id="263"/>
            <p14:sldId id="288"/>
            <p14:sldId id="300"/>
            <p14:sldId id="280"/>
            <p14:sldId id="264"/>
            <p14:sldId id="290"/>
            <p14:sldId id="291"/>
            <p14:sldId id="265"/>
            <p14:sldId id="292"/>
            <p14:sldId id="294"/>
            <p14:sldId id="293"/>
            <p14:sldId id="266"/>
            <p14:sldId id="267"/>
            <p14:sldId id="268"/>
            <p14:sldId id="269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0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  <p:sldLayoutId id="2147484411" r:id="rId12"/>
    <p:sldLayoutId id="2147484412" r:id="rId13"/>
    <p:sldLayoutId id="2147484413" r:id="rId14"/>
    <p:sldLayoutId id="2147484414" r:id="rId15"/>
    <p:sldLayoutId id="214748441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Loan Default @ Freddie Mac</a:t>
            </a:r>
          </a:p>
        </p:txBody>
      </p:sp>
    </p:spTree>
    <p:extLst>
      <p:ext uri="{BB962C8B-B14F-4D97-AF65-F5344CB8AC3E}">
        <p14:creationId xmlns:p14="http://schemas.microsoft.com/office/powerpoint/2010/main" val="201412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target! (ALL loan data)</a:t>
            </a:r>
          </a:p>
          <a:p>
            <a:r>
              <a:rPr lang="en-US" dirty="0"/>
              <a:t>Drop date columns</a:t>
            </a:r>
          </a:p>
          <a:p>
            <a:r>
              <a:rPr lang="en-US" dirty="0"/>
              <a:t>Drop redundant info (Credit, Debit, Demographics)</a:t>
            </a:r>
          </a:p>
          <a:p>
            <a:r>
              <a:rPr lang="en-US" dirty="0"/>
              <a:t>Transaction, balance, demographic, account, CC info remains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50702"/>
            <a:ext cx="7662864" cy="33865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Set X and y</a:t>
            </a:r>
          </a:p>
          <a:p>
            <a:r>
              <a:rPr lang="en-US" dirty="0"/>
              <a:t>Get dummies</a:t>
            </a:r>
          </a:p>
          <a:p>
            <a:pPr lvl="1"/>
            <a:r>
              <a:rPr lang="en-US" dirty="0"/>
              <a:t>One Hot Encoding (Drop first = True)</a:t>
            </a:r>
          </a:p>
          <a:p>
            <a:r>
              <a:rPr lang="en-US" dirty="0"/>
              <a:t>Pick 1 of 5 classification models </a:t>
            </a:r>
          </a:p>
          <a:p>
            <a:r>
              <a:rPr lang="en-US" dirty="0"/>
              <a:t>Train Test Split (</a:t>
            </a:r>
            <a:r>
              <a:rPr lang="en-US" dirty="0" err="1"/>
              <a:t>Test_size</a:t>
            </a:r>
            <a:r>
              <a:rPr lang="en-US" dirty="0"/>
              <a:t> = 25%)</a:t>
            </a:r>
          </a:p>
          <a:p>
            <a:r>
              <a:rPr lang="en-US" dirty="0"/>
              <a:t>Cross validation (K = 5, scoring = ‘F1’)</a:t>
            </a:r>
          </a:p>
          <a:p>
            <a:pPr lvl="1"/>
            <a:r>
              <a:rPr lang="en-US" dirty="0"/>
              <a:t>F1 is a combo of precision and recall well-suited for imbalanced data</a:t>
            </a:r>
          </a:p>
          <a:p>
            <a:r>
              <a:rPr lang="en-US" dirty="0"/>
              <a:t>Tune hyper parameters</a:t>
            </a:r>
          </a:p>
        </p:txBody>
      </p:sp>
    </p:spTree>
    <p:extLst>
      <p:ext uri="{BB962C8B-B14F-4D97-AF65-F5344CB8AC3E}">
        <p14:creationId xmlns:p14="http://schemas.microsoft.com/office/powerpoint/2010/main" val="107700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interpret</a:t>
            </a:r>
          </a:p>
          <a:p>
            <a:pPr lvl="1"/>
            <a:r>
              <a:rPr lang="en-US" dirty="0"/>
              <a:t>Handles outliers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Not very stable</a:t>
            </a:r>
          </a:p>
          <a:p>
            <a:pPr lvl="1"/>
            <a:r>
              <a:rPr lang="en-US" dirty="0"/>
              <a:t>Potentially over fitting to training sample</a:t>
            </a:r>
          </a:p>
          <a:p>
            <a:r>
              <a:rPr lang="en-US" dirty="0" err="1"/>
              <a:t>Max_depth</a:t>
            </a:r>
            <a:r>
              <a:rPr lang="en-US" dirty="0"/>
              <a:t> = 12</a:t>
            </a:r>
          </a:p>
          <a:p>
            <a:r>
              <a:rPr lang="en-US" dirty="0"/>
              <a:t>Cross-Val F1 score = 0.59</a:t>
            </a:r>
          </a:p>
        </p:txBody>
      </p:sp>
    </p:spTree>
    <p:extLst>
      <p:ext uri="{BB962C8B-B14F-4D97-AF65-F5344CB8AC3E}">
        <p14:creationId xmlns:p14="http://schemas.microsoft.com/office/powerpoint/2010/main" val="287526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11790"/>
            <a:ext cx="51308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79" y="2678313"/>
            <a:ext cx="4591853" cy="40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4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Instructive to look at how tree splits</a:t>
            </a:r>
          </a:p>
          <a:p>
            <a:r>
              <a:rPr lang="en-US" dirty="0"/>
              <a:t>Informs feature selection</a:t>
            </a:r>
          </a:p>
          <a:p>
            <a:r>
              <a:rPr lang="en-US" dirty="0"/>
              <a:t>Features that are split highest and most often are most important</a:t>
            </a:r>
          </a:p>
          <a:p>
            <a:pPr lvl="1"/>
            <a:r>
              <a:rPr lang="en-US" dirty="0" err="1"/>
              <a:t>Bal_min</a:t>
            </a:r>
            <a:endParaRPr lang="en-US" dirty="0"/>
          </a:p>
          <a:p>
            <a:pPr lvl="1"/>
            <a:r>
              <a:rPr lang="en-US" dirty="0" err="1"/>
              <a:t>Amount_sum</a:t>
            </a:r>
            <a:endParaRPr lang="en-US" dirty="0"/>
          </a:p>
          <a:p>
            <a:pPr lvl="1"/>
            <a:r>
              <a:rPr lang="en-US" dirty="0" err="1"/>
              <a:t>Trans_type</a:t>
            </a:r>
            <a:r>
              <a:rPr lang="en-US" dirty="0"/>
              <a:t> counts (</a:t>
            </a:r>
            <a:r>
              <a:rPr lang="en-US" dirty="0" err="1"/>
              <a:t>Bank_RE</a:t>
            </a:r>
            <a:r>
              <a:rPr lang="en-US" dirty="0"/>
              <a:t>, House, </a:t>
            </a:r>
            <a:r>
              <a:rPr lang="en-US" dirty="0" err="1"/>
              <a:t>Neg_B</a:t>
            </a:r>
            <a:r>
              <a:rPr lang="en-US" dirty="0"/>
              <a:t>, </a:t>
            </a:r>
            <a:r>
              <a:rPr lang="en-US" dirty="0" err="1"/>
              <a:t>Cash_WD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345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advantages, but less explainable than </a:t>
            </a:r>
            <a:r>
              <a:rPr lang="en-US" dirty="0" err="1"/>
              <a:t>DTree</a:t>
            </a:r>
            <a:endParaRPr lang="en-US" dirty="0"/>
          </a:p>
          <a:p>
            <a:r>
              <a:rPr lang="en-US" dirty="0"/>
              <a:t>We don’t know direction of association</a:t>
            </a:r>
          </a:p>
          <a:p>
            <a:r>
              <a:rPr lang="en-US" dirty="0"/>
              <a:t>Generalizes better than </a:t>
            </a:r>
            <a:r>
              <a:rPr lang="en-US" dirty="0" err="1"/>
              <a:t>DTree</a:t>
            </a:r>
            <a:r>
              <a:rPr lang="en-US" dirty="0"/>
              <a:t> (less over fitting)</a:t>
            </a:r>
          </a:p>
          <a:p>
            <a:r>
              <a:rPr lang="en-US" dirty="0" err="1"/>
              <a:t>max_depth</a:t>
            </a:r>
            <a:r>
              <a:rPr lang="en-US" dirty="0"/>
              <a:t> = 12, </a:t>
            </a:r>
            <a:r>
              <a:rPr lang="en-US" dirty="0" err="1"/>
              <a:t>n_estimators</a:t>
            </a:r>
            <a:r>
              <a:rPr lang="en-US" dirty="0"/>
              <a:t> = 40</a:t>
            </a:r>
          </a:p>
          <a:p>
            <a:r>
              <a:rPr lang="en-US" dirty="0"/>
              <a:t>Cross Val F1 score = 0.57</a:t>
            </a:r>
          </a:p>
          <a:p>
            <a:r>
              <a:rPr lang="en-US" dirty="0"/>
              <a:t>More precise, but worse recall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9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54" y="2623090"/>
            <a:ext cx="4728263" cy="3997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74796"/>
            <a:ext cx="5207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Scaled for interpretability</a:t>
            </a:r>
          </a:p>
          <a:p>
            <a:r>
              <a:rPr lang="en-US" dirty="0"/>
              <a:t>Model opted not to use regularization (high C)</a:t>
            </a:r>
          </a:p>
          <a:p>
            <a:r>
              <a:rPr lang="en-US" dirty="0" err="1"/>
              <a:t>max_iter</a:t>
            </a:r>
            <a:r>
              <a:rPr lang="en-US" dirty="0"/>
              <a:t> = 20, penalty = ‘L1', C = 1000</a:t>
            </a:r>
          </a:p>
          <a:p>
            <a:r>
              <a:rPr lang="en-US" dirty="0"/>
              <a:t>Cross Val F1 score = 0.55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Wrangling / Cleaning</a:t>
            </a:r>
          </a:p>
          <a:p>
            <a:r>
              <a:rPr lang="en-US" dirty="0"/>
              <a:t>Visualization / Feature Engineering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Challenges / Future Steps</a:t>
            </a:r>
          </a:p>
        </p:txBody>
      </p:sp>
    </p:spTree>
    <p:extLst>
      <p:ext uri="{BB962C8B-B14F-4D97-AF65-F5344CB8AC3E}">
        <p14:creationId xmlns:p14="http://schemas.microsoft.com/office/powerpoint/2010/main" val="108357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54" y="2581480"/>
            <a:ext cx="4585258" cy="38587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69267"/>
            <a:ext cx="51943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0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25413"/>
            <a:ext cx="3992296" cy="2161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320" y="3025414"/>
            <a:ext cx="3385444" cy="21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and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both performed poorly</a:t>
            </a:r>
          </a:p>
          <a:p>
            <a:r>
              <a:rPr lang="en-US" dirty="0"/>
              <a:t>SVC F1 = 0.31, KNN F1 = 0.21</a:t>
            </a:r>
          </a:p>
          <a:p>
            <a:r>
              <a:rPr lang="en-US" dirty="0"/>
              <a:t>Unbalanced data set</a:t>
            </a:r>
          </a:p>
          <a:p>
            <a:r>
              <a:rPr lang="en-US" dirty="0"/>
              <a:t>Mostly predicted no default</a:t>
            </a:r>
          </a:p>
          <a:p>
            <a:r>
              <a:rPr lang="en-US" dirty="0"/>
              <a:t>Only predicted 3-6 defaults each, mostly correctly</a:t>
            </a:r>
          </a:p>
        </p:txBody>
      </p:sp>
    </p:spTree>
    <p:extLst>
      <p:ext uri="{BB962C8B-B14F-4D97-AF65-F5344CB8AC3E}">
        <p14:creationId xmlns:p14="http://schemas.microsoft.com/office/powerpoint/2010/main" val="198965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LRegression</a:t>
            </a:r>
            <a:r>
              <a:rPr lang="en-US" dirty="0"/>
              <a:t> is best model, but all models are insightful</a:t>
            </a:r>
          </a:p>
          <a:p>
            <a:r>
              <a:rPr lang="en-US" dirty="0"/>
              <a:t>Balance figures: </a:t>
            </a:r>
          </a:p>
          <a:p>
            <a:pPr lvl="1"/>
            <a:r>
              <a:rPr lang="en-US" dirty="0"/>
              <a:t>Min, Max, and </a:t>
            </a:r>
            <a:r>
              <a:rPr lang="en-US" dirty="0" err="1"/>
              <a:t>Neg</a:t>
            </a:r>
            <a:r>
              <a:rPr lang="en-US" dirty="0"/>
              <a:t> Balance Interest</a:t>
            </a:r>
          </a:p>
          <a:p>
            <a:r>
              <a:rPr lang="en-US" dirty="0"/>
              <a:t>Transaction amount figures:</a:t>
            </a:r>
          </a:p>
          <a:p>
            <a:pPr lvl="1"/>
            <a:r>
              <a:rPr lang="en-US" dirty="0"/>
              <a:t>Sum, Min, and Max</a:t>
            </a:r>
          </a:p>
          <a:p>
            <a:r>
              <a:rPr lang="en-US" dirty="0"/>
              <a:t>District, Age, and Account age</a:t>
            </a:r>
          </a:p>
          <a:p>
            <a:r>
              <a:rPr lang="en-US" dirty="0"/>
              <a:t>Cash Withdrawals and Household Transactions</a:t>
            </a:r>
          </a:p>
          <a:p>
            <a:r>
              <a:rPr lang="en-US" dirty="0"/>
              <a:t>Unimportant:</a:t>
            </a:r>
          </a:p>
          <a:p>
            <a:pPr lvl="1"/>
            <a:r>
              <a:rPr lang="en-US" dirty="0"/>
              <a:t>Payment frequency, credit cards, most demographic info</a:t>
            </a:r>
          </a:p>
        </p:txBody>
      </p:sp>
    </p:spTree>
    <p:extLst>
      <p:ext uri="{BB962C8B-B14F-4D97-AF65-F5344CB8AC3E}">
        <p14:creationId xmlns:p14="http://schemas.microsoft.com/office/powerpoint/2010/main" val="1067691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Limiting transactions date:</a:t>
            </a:r>
          </a:p>
          <a:p>
            <a:pPr lvl="1"/>
            <a:r>
              <a:rPr lang="en-US" dirty="0"/>
              <a:t>Data Leakage warnings </a:t>
            </a:r>
          </a:p>
          <a:p>
            <a:pPr lvl="2"/>
            <a:r>
              <a:rPr lang="en-US" dirty="0" err="1"/>
              <a:t>Neg_B</a:t>
            </a:r>
            <a:r>
              <a:rPr lang="en-US" dirty="0"/>
              <a:t>(</a:t>
            </a:r>
            <a:r>
              <a:rPr lang="en-US" dirty="0" err="1"/>
              <a:t>alance</a:t>
            </a:r>
            <a:r>
              <a:rPr lang="en-US" dirty="0"/>
              <a:t>) column leaking target data</a:t>
            </a:r>
          </a:p>
          <a:p>
            <a:pPr lvl="2"/>
            <a:r>
              <a:rPr lang="en-US" dirty="0"/>
              <a:t>Models were too good w/ </a:t>
            </a:r>
            <a:r>
              <a:rPr lang="en-US" dirty="0" err="1"/>
              <a:t>Neg_B</a:t>
            </a:r>
            <a:r>
              <a:rPr lang="en-US" dirty="0"/>
              <a:t> because they occur after default!</a:t>
            </a:r>
          </a:p>
          <a:p>
            <a:pPr lvl="1"/>
            <a:r>
              <a:rPr lang="en-US" dirty="0"/>
              <a:t>Had to rework Transactions / Orders tables in SQL</a:t>
            </a:r>
          </a:p>
          <a:p>
            <a:r>
              <a:rPr lang="en-US" dirty="0"/>
              <a:t>Confusion matrix:</a:t>
            </a:r>
          </a:p>
          <a:p>
            <a:pPr lvl="1"/>
            <a:r>
              <a:rPr lang="en-US" dirty="0"/>
              <a:t>Score by: Accuracy, recall, precision, or F1?</a:t>
            </a:r>
          </a:p>
          <a:p>
            <a:pPr lvl="1"/>
            <a:r>
              <a:rPr lang="en-US" dirty="0"/>
              <a:t>Depends on business objective, but F1 is most balanced</a:t>
            </a:r>
          </a:p>
          <a:p>
            <a:pPr lvl="1"/>
            <a:r>
              <a:rPr lang="en-US" dirty="0"/>
              <a:t>If cost of missing default high, then choose recall</a:t>
            </a:r>
          </a:p>
          <a:p>
            <a:pPr lvl="1"/>
            <a:r>
              <a:rPr lang="en-US" dirty="0"/>
              <a:t>If cost of misclassifying loan as default is high, then choose precision</a:t>
            </a:r>
          </a:p>
          <a:p>
            <a:r>
              <a:rPr lang="en-US" dirty="0"/>
              <a:t>Hyper tuning w/ out </a:t>
            </a:r>
            <a:r>
              <a:rPr lang="en-US" dirty="0" err="1"/>
              <a:t>GridSearchCV</a:t>
            </a:r>
            <a:r>
              <a:rPr lang="en-US" dirty="0"/>
              <a:t> was limiting</a:t>
            </a:r>
          </a:p>
        </p:txBody>
      </p:sp>
    </p:spTree>
    <p:extLst>
      <p:ext uri="{BB962C8B-B14F-4D97-AF65-F5344CB8AC3E}">
        <p14:creationId xmlns:p14="http://schemas.microsoft.com/office/powerpoint/2010/main" val="170377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compare models</a:t>
            </a:r>
          </a:p>
          <a:p>
            <a:r>
              <a:rPr lang="en-US" dirty="0"/>
              <a:t>Why did models use similar, but different features?</a:t>
            </a:r>
          </a:p>
          <a:p>
            <a:r>
              <a:rPr lang="en-US" dirty="0"/>
              <a:t>Understand hyper tuning better (grid search, random state)</a:t>
            </a:r>
          </a:p>
          <a:p>
            <a:r>
              <a:rPr lang="en-US" dirty="0"/>
              <a:t>Explore Smote, boosting, pipelines, ensemble methods</a:t>
            </a:r>
          </a:p>
          <a:p>
            <a:r>
              <a:rPr lang="en-US" dirty="0"/>
              <a:t>Predict ideal term / amount for loan</a:t>
            </a:r>
          </a:p>
        </p:txBody>
      </p:sp>
    </p:spTree>
    <p:extLst>
      <p:ext uri="{BB962C8B-B14F-4D97-AF65-F5344CB8AC3E}">
        <p14:creationId xmlns:p14="http://schemas.microsoft.com/office/powerpoint/2010/main" val="337326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1362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What’s the question?</a:t>
            </a:r>
          </a:p>
          <a:p>
            <a:pPr lvl="1"/>
            <a:r>
              <a:rPr lang="en-US" dirty="0"/>
              <a:t>Will a client default on a loan?</a:t>
            </a:r>
          </a:p>
          <a:p>
            <a:r>
              <a:rPr lang="en-US" sz="2000" dirty="0"/>
              <a:t>When is it asked?</a:t>
            </a:r>
          </a:p>
          <a:p>
            <a:pPr lvl="1"/>
            <a:r>
              <a:rPr lang="en-US" dirty="0"/>
              <a:t>When an existing client applies for a loan</a:t>
            </a:r>
          </a:p>
          <a:p>
            <a:r>
              <a:rPr lang="en-US" sz="2000" dirty="0"/>
              <a:t>How do we answer it?</a:t>
            </a:r>
          </a:p>
          <a:p>
            <a:pPr lvl="1"/>
            <a:r>
              <a:rPr lang="en-US" dirty="0"/>
              <a:t>What features best answer this question?</a:t>
            </a:r>
          </a:p>
          <a:p>
            <a:pPr lvl="1"/>
            <a:r>
              <a:rPr lang="en-US" dirty="0"/>
              <a:t>Recall more important than precision for imbalanced data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4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‘Likely to default’ combined with actual defaults</a:t>
            </a:r>
          </a:p>
          <a:p>
            <a:pPr lvl="1"/>
            <a:r>
              <a:rPr lang="en-US" dirty="0"/>
              <a:t>Doesn’t make sense to predict ‘likely to default’</a:t>
            </a:r>
          </a:p>
          <a:p>
            <a:pPr lvl="1"/>
            <a:r>
              <a:rPr lang="en-US" dirty="0"/>
              <a:t>Sparse data so can NOT discard this many records</a:t>
            </a:r>
          </a:p>
          <a:p>
            <a:pPr lvl="1"/>
            <a:r>
              <a:rPr lang="en-US" dirty="0"/>
              <a:t>Combined classes w/ Pandas</a:t>
            </a:r>
          </a:p>
          <a:p>
            <a:r>
              <a:rPr lang="en-US" dirty="0"/>
              <a:t>‘Owner account’ = client</a:t>
            </a:r>
          </a:p>
          <a:p>
            <a:pPr lvl="1"/>
            <a:r>
              <a:rPr lang="en-US" dirty="0"/>
              <a:t>Drop ‘</a:t>
            </a:r>
            <a:r>
              <a:rPr lang="en-US" dirty="0" err="1"/>
              <a:t>disponent</a:t>
            </a:r>
            <a:r>
              <a:rPr lang="en-US" dirty="0"/>
              <a:t>’</a:t>
            </a:r>
          </a:p>
          <a:p>
            <a:r>
              <a:rPr lang="en-US" dirty="0"/>
              <a:t>Only use transactions from BEFORE a loan was issued</a:t>
            </a:r>
          </a:p>
          <a:p>
            <a:r>
              <a:rPr lang="en-US" dirty="0"/>
              <a:t>Orders table did not have dates, therefore must be dropped</a:t>
            </a:r>
          </a:p>
        </p:txBody>
      </p:sp>
    </p:spTree>
    <p:extLst>
      <p:ext uri="{BB962C8B-B14F-4D97-AF65-F5344CB8AC3E}">
        <p14:creationId xmlns:p14="http://schemas.microsoft.com/office/powerpoint/2010/main" val="802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Load 7 tables (cleaned Date columns)</a:t>
            </a:r>
          </a:p>
          <a:p>
            <a:pPr lvl="1"/>
            <a:r>
              <a:rPr lang="en-US" dirty="0"/>
              <a:t>Drop Orders table</a:t>
            </a:r>
          </a:p>
          <a:p>
            <a:r>
              <a:rPr lang="en-US" dirty="0"/>
              <a:t>Key joins:</a:t>
            </a:r>
          </a:p>
          <a:p>
            <a:pPr lvl="1"/>
            <a:r>
              <a:rPr lang="en-US" dirty="0"/>
              <a:t>Only accounts w/ loans; drop the rest</a:t>
            </a:r>
          </a:p>
          <a:p>
            <a:r>
              <a:rPr lang="en-US" dirty="0"/>
              <a:t>Key filters:</a:t>
            </a:r>
          </a:p>
          <a:p>
            <a:pPr lvl="1"/>
            <a:r>
              <a:rPr lang="en-US" dirty="0"/>
              <a:t>Only transactions before loan date</a:t>
            </a:r>
          </a:p>
          <a:p>
            <a:r>
              <a:rPr lang="en-US" dirty="0"/>
              <a:t>Key columns:</a:t>
            </a:r>
          </a:p>
          <a:p>
            <a:pPr lvl="1"/>
            <a:r>
              <a:rPr lang="en-US" dirty="0"/>
              <a:t>Transaction / balance amounts</a:t>
            </a:r>
          </a:p>
          <a:p>
            <a:pPr lvl="1"/>
            <a:r>
              <a:rPr lang="en-US" dirty="0"/>
              <a:t>Min, max, mean, sum, count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SQL Alchemy to load SQL table into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Create columns:</a:t>
            </a:r>
          </a:p>
          <a:p>
            <a:pPr lvl="1"/>
            <a:r>
              <a:rPr lang="en-US" dirty="0"/>
              <a:t>Birthdate / Age</a:t>
            </a:r>
          </a:p>
          <a:p>
            <a:pPr lvl="1"/>
            <a:r>
              <a:rPr lang="en-US" dirty="0"/>
              <a:t>Account date  / Credit card date / Account age</a:t>
            </a:r>
          </a:p>
          <a:p>
            <a:pPr lvl="1"/>
            <a:r>
              <a:rPr lang="en-US" dirty="0" err="1"/>
              <a:t>Disponent</a:t>
            </a:r>
            <a:r>
              <a:rPr lang="en-US" dirty="0"/>
              <a:t> (then drop non-Owners)</a:t>
            </a:r>
          </a:p>
          <a:p>
            <a:r>
              <a:rPr lang="en-US" dirty="0"/>
              <a:t>Drop columns:</a:t>
            </a:r>
          </a:p>
          <a:p>
            <a:pPr lvl="1"/>
            <a:r>
              <a:rPr lang="en-US" dirty="0"/>
              <a:t>ID columns</a:t>
            </a:r>
          </a:p>
          <a:p>
            <a:pPr lvl="1"/>
            <a:r>
              <a:rPr lang="en-US" dirty="0"/>
              <a:t>Redundant info (e.g. district, UE ‘95)</a:t>
            </a:r>
          </a:p>
          <a:p>
            <a:r>
              <a:rPr lang="en-US" dirty="0"/>
              <a:t>Fill N/A’s (mean value or ‘Unknown’)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3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4500670"/>
            <a:ext cx="7662864" cy="15365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Final DF: 682 rows x 41 columns (all Numeric)</a:t>
            </a:r>
          </a:p>
          <a:p>
            <a:r>
              <a:rPr lang="en-US" dirty="0"/>
              <a:t>Key columns: </a:t>
            </a:r>
          </a:p>
          <a:p>
            <a:pPr lvl="1"/>
            <a:r>
              <a:rPr lang="en-US" dirty="0"/>
              <a:t>Transaction type counts</a:t>
            </a:r>
          </a:p>
          <a:p>
            <a:pPr lvl="1"/>
            <a:r>
              <a:rPr lang="en-US" dirty="0"/>
              <a:t>Dummies: Region, card type, payment frequency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587"/>
            <a:ext cx="9144000" cy="26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Box plots</a:t>
            </a:r>
          </a:p>
          <a:p>
            <a:r>
              <a:rPr lang="en-US" dirty="0"/>
              <a:t>Value counts</a:t>
            </a:r>
          </a:p>
          <a:p>
            <a:r>
              <a:rPr lang="en-US" dirty="0"/>
              <a:t>Bar graphs</a:t>
            </a:r>
          </a:p>
          <a:p>
            <a:r>
              <a:rPr lang="en-US" dirty="0"/>
              <a:t>Histograms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770094"/>
            <a:ext cx="50673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5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Counts </a:t>
            </a:r>
            <a:r>
              <a:rPr lang="mr-IN" dirty="0"/>
              <a:t>–</a:t>
            </a:r>
            <a:r>
              <a:rPr lang="en-US" dirty="0"/>
              <a:t> Loan 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18" y="2540256"/>
            <a:ext cx="5650254" cy="363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26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4166</TotalTime>
  <Words>783</Words>
  <Application>Microsoft Office PowerPoint</Application>
  <PresentationFormat>On-screen Show (4:3)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Calisto MT</vt:lpstr>
      <vt:lpstr>Wingdings</vt:lpstr>
      <vt:lpstr>Genesis</vt:lpstr>
      <vt:lpstr>Machine Learning</vt:lpstr>
      <vt:lpstr>Agenda</vt:lpstr>
      <vt:lpstr>Problem Statement</vt:lpstr>
      <vt:lpstr>Key Assumptions</vt:lpstr>
      <vt:lpstr>Data Wrangling (SQL)</vt:lpstr>
      <vt:lpstr>Data Cleaning (Python)</vt:lpstr>
      <vt:lpstr>Data</vt:lpstr>
      <vt:lpstr>Visualization</vt:lpstr>
      <vt:lpstr>Value Counts – Loan Status</vt:lpstr>
      <vt:lpstr>Feature Selection</vt:lpstr>
      <vt:lpstr>Modeling</vt:lpstr>
      <vt:lpstr>Decision Tree</vt:lpstr>
      <vt:lpstr>PowerPoint Presentation</vt:lpstr>
      <vt:lpstr>PowerPoint Presentation</vt:lpstr>
      <vt:lpstr>Decision Tree</vt:lpstr>
      <vt:lpstr>Random Forest</vt:lpstr>
      <vt:lpstr>PowerPoint Presentation</vt:lpstr>
      <vt:lpstr>PowerPoint Presentation</vt:lpstr>
      <vt:lpstr>Logistic Regression</vt:lpstr>
      <vt:lpstr>PowerPoint Presentation</vt:lpstr>
      <vt:lpstr>Coefficients</vt:lpstr>
      <vt:lpstr>PowerPoint Presentation</vt:lpstr>
      <vt:lpstr>SVC and KNN</vt:lpstr>
      <vt:lpstr>Conclusions</vt:lpstr>
      <vt:lpstr>Challenges</vt:lpstr>
      <vt:lpstr>Future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Samantha Miller</dc:creator>
  <cp:lastModifiedBy>Todd Sisley</cp:lastModifiedBy>
  <cp:revision>90</cp:revision>
  <dcterms:created xsi:type="dcterms:W3CDTF">2019-07-01T19:38:51Z</dcterms:created>
  <dcterms:modified xsi:type="dcterms:W3CDTF">2020-08-26T19:22:42Z</dcterms:modified>
</cp:coreProperties>
</file>