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theme/theme2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6" r:id="rId2"/>
    <p:sldId id="272" r:id="rId3"/>
    <p:sldId id="258" r:id="rId4"/>
    <p:sldId id="259" r:id="rId5"/>
    <p:sldId id="274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79" autoAdjust="0"/>
    <p:restoredTop sz="94660"/>
  </p:normalViewPr>
  <p:slideViewPr>
    <p:cSldViewPr>
      <p:cViewPr varScale="1">
        <p:scale>
          <a:sx n="67" d="100"/>
          <a:sy n="67" d="100"/>
        </p:scale>
        <p:origin x="12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F1CB0A-CB96-4A98-8048-C994C8EB604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5C90E41D-382B-4BC4-A918-1A194460ACE5}">
      <dgm:prSet phldrT="[Text]" custT="1"/>
      <dgm:spPr/>
      <dgm:t>
        <a:bodyPr/>
        <a:lstStyle/>
        <a:p>
          <a:r>
            <a:rPr lang="th-TH" sz="2000" dirty="0"/>
            <a:t>แรงจูงใจ</a:t>
          </a:r>
        </a:p>
      </dgm:t>
    </dgm:pt>
    <dgm:pt modelId="{7C37B8F2-E96C-4060-87AD-E48DEC82325F}" type="parTrans" cxnId="{828EA399-D6DA-4046-9E16-D9027F258EF3}">
      <dgm:prSet/>
      <dgm:spPr/>
      <dgm:t>
        <a:bodyPr/>
        <a:lstStyle/>
        <a:p>
          <a:endParaRPr lang="th-TH" sz="2000"/>
        </a:p>
      </dgm:t>
    </dgm:pt>
    <dgm:pt modelId="{BA698390-451A-4476-8D15-C6A574C5DD5B}" type="sibTrans" cxnId="{828EA399-D6DA-4046-9E16-D9027F258EF3}">
      <dgm:prSet/>
      <dgm:spPr/>
      <dgm:t>
        <a:bodyPr/>
        <a:lstStyle/>
        <a:p>
          <a:endParaRPr lang="th-TH" sz="2000"/>
        </a:p>
      </dgm:t>
    </dgm:pt>
    <dgm:pt modelId="{D299FD76-115C-4BEE-8AA8-4296C01932D9}">
      <dgm:prSet phldrT="[Text]" custT="1"/>
      <dgm:spPr/>
      <dgm:t>
        <a:bodyPr/>
        <a:lstStyle/>
        <a:p>
          <a:r>
            <a:rPr lang="th-TH" sz="2000" dirty="0"/>
            <a:t>ทฤษฎี</a:t>
          </a:r>
        </a:p>
      </dgm:t>
    </dgm:pt>
    <dgm:pt modelId="{281C3640-8AC6-4B6C-8297-B4555C21D12E}" type="parTrans" cxnId="{FEF9FCA3-5067-4828-AFBD-AFA96578EBB2}">
      <dgm:prSet/>
      <dgm:spPr/>
      <dgm:t>
        <a:bodyPr/>
        <a:lstStyle/>
        <a:p>
          <a:endParaRPr lang="th-TH" sz="2000"/>
        </a:p>
      </dgm:t>
    </dgm:pt>
    <dgm:pt modelId="{90E6C45E-F47A-4780-B7AD-48447A94F04C}" type="sibTrans" cxnId="{FEF9FCA3-5067-4828-AFBD-AFA96578EBB2}">
      <dgm:prSet/>
      <dgm:spPr/>
      <dgm:t>
        <a:bodyPr/>
        <a:lstStyle/>
        <a:p>
          <a:endParaRPr lang="th-TH" sz="2000"/>
        </a:p>
      </dgm:t>
    </dgm:pt>
    <dgm:pt modelId="{02ED914C-6EE6-4C14-8344-B7ED6BB1CEE7}">
      <dgm:prSet phldrT="[Text]" custT="1"/>
      <dgm:spPr/>
      <dgm:t>
        <a:bodyPr/>
        <a:lstStyle/>
        <a:p>
          <a:r>
            <a:rPr lang="th-TH" sz="1800" dirty="0"/>
            <a:t>ลำดับความต้องการ</a:t>
          </a:r>
        </a:p>
        <a:p>
          <a:r>
            <a:rPr lang="en-US" sz="1800" dirty="0"/>
            <a:t>2 </a:t>
          </a:r>
          <a:r>
            <a:rPr lang="th-TH" sz="1800" dirty="0"/>
            <a:t>ปัจจัย</a:t>
          </a:r>
        </a:p>
        <a:p>
          <a:r>
            <a:rPr lang="en-US" sz="1800" dirty="0"/>
            <a:t>X Y Z</a:t>
          </a:r>
          <a:endParaRPr lang="th-TH" sz="1800" dirty="0"/>
        </a:p>
      </dgm:t>
    </dgm:pt>
    <dgm:pt modelId="{3B40AB59-8085-4C44-A4CD-0053F41133A9}" type="parTrans" cxnId="{A162E7C6-4BDA-4E42-B75D-8076B48DE3CD}">
      <dgm:prSet/>
      <dgm:spPr/>
      <dgm:t>
        <a:bodyPr/>
        <a:lstStyle/>
        <a:p>
          <a:endParaRPr lang="th-TH" sz="2000"/>
        </a:p>
      </dgm:t>
    </dgm:pt>
    <dgm:pt modelId="{4251660F-E244-423B-86B6-66CC0D2AE9E4}" type="sibTrans" cxnId="{A162E7C6-4BDA-4E42-B75D-8076B48DE3CD}">
      <dgm:prSet/>
      <dgm:spPr/>
      <dgm:t>
        <a:bodyPr/>
        <a:lstStyle/>
        <a:p>
          <a:endParaRPr lang="th-TH" sz="2000"/>
        </a:p>
      </dgm:t>
    </dgm:pt>
    <dgm:pt modelId="{F748560B-C692-4A64-BA10-72D3836A3C9B}">
      <dgm:prSet phldrT="[Text]" custT="1"/>
      <dgm:spPr/>
      <dgm:t>
        <a:bodyPr/>
        <a:lstStyle/>
        <a:p>
          <a:r>
            <a:rPr lang="th-TH" sz="2000" dirty="0"/>
            <a:t>ความเป็นธรรม</a:t>
          </a:r>
        </a:p>
        <a:p>
          <a:r>
            <a:rPr lang="th-TH" sz="2000" dirty="0"/>
            <a:t>ความคาดหวัง</a:t>
          </a:r>
        </a:p>
      </dgm:t>
    </dgm:pt>
    <dgm:pt modelId="{FB225F19-BE16-4184-B3F3-A6A58CF3C904}" type="parTrans" cxnId="{69E6D861-9EBB-46E6-95E0-0E14CB56F641}">
      <dgm:prSet/>
      <dgm:spPr/>
      <dgm:t>
        <a:bodyPr/>
        <a:lstStyle/>
        <a:p>
          <a:endParaRPr lang="th-TH" sz="2000"/>
        </a:p>
      </dgm:t>
    </dgm:pt>
    <dgm:pt modelId="{700A5C36-9B15-42A5-91B4-B88D0FBDC28D}" type="sibTrans" cxnId="{69E6D861-9EBB-46E6-95E0-0E14CB56F641}">
      <dgm:prSet/>
      <dgm:spPr/>
      <dgm:t>
        <a:bodyPr/>
        <a:lstStyle/>
        <a:p>
          <a:endParaRPr lang="th-TH" sz="2000"/>
        </a:p>
      </dgm:t>
    </dgm:pt>
    <dgm:pt modelId="{931DA482-EA75-46A7-9585-1DE85CBE03F0}">
      <dgm:prSet phldrT="[Text]" custT="1"/>
      <dgm:spPr/>
      <dgm:t>
        <a:bodyPr/>
        <a:lstStyle/>
        <a:p>
          <a:r>
            <a:rPr lang="th-TH" sz="2000" dirty="0"/>
            <a:t>กลยุทธ์การจูงใจ</a:t>
          </a:r>
        </a:p>
      </dgm:t>
    </dgm:pt>
    <dgm:pt modelId="{127C2237-6DEA-4E9C-94CD-67567801F605}" type="parTrans" cxnId="{577D776D-BBE2-426A-A2A8-96240B913D16}">
      <dgm:prSet/>
      <dgm:spPr/>
      <dgm:t>
        <a:bodyPr/>
        <a:lstStyle/>
        <a:p>
          <a:endParaRPr lang="th-TH" sz="2000"/>
        </a:p>
      </dgm:t>
    </dgm:pt>
    <dgm:pt modelId="{5A13E73F-1D71-4AC0-B5C9-C9470F0B3B09}" type="sibTrans" cxnId="{577D776D-BBE2-426A-A2A8-96240B913D16}">
      <dgm:prSet/>
      <dgm:spPr/>
      <dgm:t>
        <a:bodyPr/>
        <a:lstStyle/>
        <a:p>
          <a:endParaRPr lang="th-TH" sz="2000"/>
        </a:p>
      </dgm:t>
    </dgm:pt>
    <dgm:pt modelId="{E6DDFF9A-9163-4795-B80A-C0665229D9D7}">
      <dgm:prSet phldrT="[Text]" custT="1"/>
      <dgm:spPr/>
      <dgm:t>
        <a:bodyPr/>
        <a:lstStyle/>
        <a:p>
          <a:r>
            <a:rPr lang="th-TH" sz="2000" dirty="0"/>
            <a:t>การออกแบบงาน</a:t>
          </a:r>
        </a:p>
        <a:p>
          <a:r>
            <a:rPr lang="th-TH" sz="2000" dirty="0"/>
            <a:t>เวลาทำงานที่ยืดหยุ่น</a:t>
          </a:r>
        </a:p>
      </dgm:t>
    </dgm:pt>
    <dgm:pt modelId="{D9E1EFF3-6CA2-4692-B77E-CF70716E94EF}" type="parTrans" cxnId="{DAA10D86-3EAB-4D0B-A722-2AB965594571}">
      <dgm:prSet/>
      <dgm:spPr/>
      <dgm:t>
        <a:bodyPr/>
        <a:lstStyle/>
        <a:p>
          <a:endParaRPr lang="th-TH" sz="2000"/>
        </a:p>
      </dgm:t>
    </dgm:pt>
    <dgm:pt modelId="{6CF247AB-0FBF-4E58-BED9-5EDDC655D315}" type="sibTrans" cxnId="{DAA10D86-3EAB-4D0B-A722-2AB965594571}">
      <dgm:prSet/>
      <dgm:spPr/>
      <dgm:t>
        <a:bodyPr/>
        <a:lstStyle/>
        <a:p>
          <a:endParaRPr lang="th-TH" sz="2000"/>
        </a:p>
      </dgm:t>
    </dgm:pt>
    <dgm:pt modelId="{2DFA39DF-6BE9-47F8-85B2-E3127BE25E04}" type="pres">
      <dgm:prSet presAssocID="{EDF1CB0A-CB96-4A98-8048-C994C8EB60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9E95AA-3272-436E-ADB0-5820B231AE72}" type="pres">
      <dgm:prSet presAssocID="{5C90E41D-382B-4BC4-A918-1A194460ACE5}" presName="hierRoot1" presStyleCnt="0"/>
      <dgm:spPr/>
    </dgm:pt>
    <dgm:pt modelId="{3EDE83E9-74C1-4988-8F37-D32E36CEC878}" type="pres">
      <dgm:prSet presAssocID="{5C90E41D-382B-4BC4-A918-1A194460ACE5}" presName="composite" presStyleCnt="0"/>
      <dgm:spPr/>
    </dgm:pt>
    <dgm:pt modelId="{996D6800-8D3C-44A1-9275-D8FB24D43537}" type="pres">
      <dgm:prSet presAssocID="{5C90E41D-382B-4BC4-A918-1A194460ACE5}" presName="background" presStyleLbl="node0" presStyleIdx="0" presStyleCnt="1"/>
      <dgm:spPr/>
    </dgm:pt>
    <dgm:pt modelId="{B045CD94-E5BD-4E50-97C1-F4FD33D8F72C}" type="pres">
      <dgm:prSet presAssocID="{5C90E41D-382B-4BC4-A918-1A194460ACE5}" presName="text" presStyleLbl="fgAcc0" presStyleIdx="0" presStyleCnt="1">
        <dgm:presLayoutVars>
          <dgm:chPref val="3"/>
        </dgm:presLayoutVars>
      </dgm:prSet>
      <dgm:spPr/>
    </dgm:pt>
    <dgm:pt modelId="{59580D4B-0E56-4181-9A92-0EF26E1F0385}" type="pres">
      <dgm:prSet presAssocID="{5C90E41D-382B-4BC4-A918-1A194460ACE5}" presName="hierChild2" presStyleCnt="0"/>
      <dgm:spPr/>
    </dgm:pt>
    <dgm:pt modelId="{4F5C96E7-5810-49B7-9E74-CBD805118B01}" type="pres">
      <dgm:prSet presAssocID="{281C3640-8AC6-4B6C-8297-B4555C21D12E}" presName="Name10" presStyleLbl="parChTrans1D2" presStyleIdx="0" presStyleCnt="2"/>
      <dgm:spPr/>
    </dgm:pt>
    <dgm:pt modelId="{056B476B-4774-43B9-B730-DBC6BC893998}" type="pres">
      <dgm:prSet presAssocID="{D299FD76-115C-4BEE-8AA8-4296C01932D9}" presName="hierRoot2" presStyleCnt="0"/>
      <dgm:spPr/>
    </dgm:pt>
    <dgm:pt modelId="{B14E47D3-5CEC-43D7-936F-FD1DAEC95CF0}" type="pres">
      <dgm:prSet presAssocID="{D299FD76-115C-4BEE-8AA8-4296C01932D9}" presName="composite2" presStyleCnt="0"/>
      <dgm:spPr/>
    </dgm:pt>
    <dgm:pt modelId="{EF304DD8-BE6B-4654-A7F0-DA7081E26777}" type="pres">
      <dgm:prSet presAssocID="{D299FD76-115C-4BEE-8AA8-4296C01932D9}" presName="background2" presStyleLbl="node2" presStyleIdx="0" presStyleCnt="2"/>
      <dgm:spPr/>
    </dgm:pt>
    <dgm:pt modelId="{90C80C55-FD55-4751-8800-C7F59C29062F}" type="pres">
      <dgm:prSet presAssocID="{D299FD76-115C-4BEE-8AA8-4296C01932D9}" presName="text2" presStyleLbl="fgAcc2" presStyleIdx="0" presStyleCnt="2">
        <dgm:presLayoutVars>
          <dgm:chPref val="3"/>
        </dgm:presLayoutVars>
      </dgm:prSet>
      <dgm:spPr/>
    </dgm:pt>
    <dgm:pt modelId="{FCD5D349-B9B8-4D6F-93EF-4581BCE81B6F}" type="pres">
      <dgm:prSet presAssocID="{D299FD76-115C-4BEE-8AA8-4296C01932D9}" presName="hierChild3" presStyleCnt="0"/>
      <dgm:spPr/>
    </dgm:pt>
    <dgm:pt modelId="{79C289E6-1B28-4573-A8FD-6BBB534A491B}" type="pres">
      <dgm:prSet presAssocID="{3B40AB59-8085-4C44-A4CD-0053F41133A9}" presName="Name17" presStyleLbl="parChTrans1D3" presStyleIdx="0" presStyleCnt="3"/>
      <dgm:spPr/>
    </dgm:pt>
    <dgm:pt modelId="{69727A22-2D9C-4810-924B-311A61347993}" type="pres">
      <dgm:prSet presAssocID="{02ED914C-6EE6-4C14-8344-B7ED6BB1CEE7}" presName="hierRoot3" presStyleCnt="0"/>
      <dgm:spPr/>
    </dgm:pt>
    <dgm:pt modelId="{C015D808-0AA9-44FB-B933-1FE9CAB2CE4D}" type="pres">
      <dgm:prSet presAssocID="{02ED914C-6EE6-4C14-8344-B7ED6BB1CEE7}" presName="composite3" presStyleCnt="0"/>
      <dgm:spPr/>
    </dgm:pt>
    <dgm:pt modelId="{1652AF32-7D16-4F62-AE53-C21122345B9B}" type="pres">
      <dgm:prSet presAssocID="{02ED914C-6EE6-4C14-8344-B7ED6BB1CEE7}" presName="background3" presStyleLbl="node3" presStyleIdx="0" presStyleCnt="3"/>
      <dgm:spPr/>
    </dgm:pt>
    <dgm:pt modelId="{60246F5C-6EC3-4B60-B704-55DA57FBDE4E}" type="pres">
      <dgm:prSet presAssocID="{02ED914C-6EE6-4C14-8344-B7ED6BB1CEE7}" presName="text3" presStyleLbl="fgAcc3" presStyleIdx="0" presStyleCnt="3" custScaleX="133376">
        <dgm:presLayoutVars>
          <dgm:chPref val="3"/>
        </dgm:presLayoutVars>
      </dgm:prSet>
      <dgm:spPr/>
    </dgm:pt>
    <dgm:pt modelId="{C55AFA36-6A09-4595-8D08-79BD8F43F78D}" type="pres">
      <dgm:prSet presAssocID="{02ED914C-6EE6-4C14-8344-B7ED6BB1CEE7}" presName="hierChild4" presStyleCnt="0"/>
      <dgm:spPr/>
    </dgm:pt>
    <dgm:pt modelId="{A72EDF3A-64EE-4087-AE8F-55FE9AF14653}" type="pres">
      <dgm:prSet presAssocID="{FB225F19-BE16-4184-B3F3-A6A58CF3C904}" presName="Name17" presStyleLbl="parChTrans1D3" presStyleIdx="1" presStyleCnt="3"/>
      <dgm:spPr/>
    </dgm:pt>
    <dgm:pt modelId="{927EDC3F-A500-462A-ADAE-A4A318BDB07F}" type="pres">
      <dgm:prSet presAssocID="{F748560B-C692-4A64-BA10-72D3836A3C9B}" presName="hierRoot3" presStyleCnt="0"/>
      <dgm:spPr/>
    </dgm:pt>
    <dgm:pt modelId="{8192E995-9055-4E63-B447-7CEB58E420A1}" type="pres">
      <dgm:prSet presAssocID="{F748560B-C692-4A64-BA10-72D3836A3C9B}" presName="composite3" presStyleCnt="0"/>
      <dgm:spPr/>
    </dgm:pt>
    <dgm:pt modelId="{CCB8887E-5909-475D-B140-89886787DD68}" type="pres">
      <dgm:prSet presAssocID="{F748560B-C692-4A64-BA10-72D3836A3C9B}" presName="background3" presStyleLbl="node3" presStyleIdx="1" presStyleCnt="3"/>
      <dgm:spPr/>
    </dgm:pt>
    <dgm:pt modelId="{6FD0DE3A-8AF9-49AF-8CE1-E701CAC6FA28}" type="pres">
      <dgm:prSet presAssocID="{F748560B-C692-4A64-BA10-72D3836A3C9B}" presName="text3" presStyleLbl="fgAcc3" presStyleIdx="1" presStyleCnt="3">
        <dgm:presLayoutVars>
          <dgm:chPref val="3"/>
        </dgm:presLayoutVars>
      </dgm:prSet>
      <dgm:spPr/>
    </dgm:pt>
    <dgm:pt modelId="{7BBF0602-3477-47E3-896E-2ED5E3A34C94}" type="pres">
      <dgm:prSet presAssocID="{F748560B-C692-4A64-BA10-72D3836A3C9B}" presName="hierChild4" presStyleCnt="0"/>
      <dgm:spPr/>
    </dgm:pt>
    <dgm:pt modelId="{B95D1814-E324-460C-8E46-C7D63502B5CF}" type="pres">
      <dgm:prSet presAssocID="{127C2237-6DEA-4E9C-94CD-67567801F605}" presName="Name10" presStyleLbl="parChTrans1D2" presStyleIdx="1" presStyleCnt="2"/>
      <dgm:spPr/>
    </dgm:pt>
    <dgm:pt modelId="{61BD5EBE-4C5D-4002-B51F-7EFEA16D1701}" type="pres">
      <dgm:prSet presAssocID="{931DA482-EA75-46A7-9585-1DE85CBE03F0}" presName="hierRoot2" presStyleCnt="0"/>
      <dgm:spPr/>
    </dgm:pt>
    <dgm:pt modelId="{DBAF997C-2FFB-47B7-B142-400474616D0A}" type="pres">
      <dgm:prSet presAssocID="{931DA482-EA75-46A7-9585-1DE85CBE03F0}" presName="composite2" presStyleCnt="0"/>
      <dgm:spPr/>
    </dgm:pt>
    <dgm:pt modelId="{3271F054-D6C4-47DD-9FA0-4861B5668FBE}" type="pres">
      <dgm:prSet presAssocID="{931DA482-EA75-46A7-9585-1DE85CBE03F0}" presName="background2" presStyleLbl="node2" presStyleIdx="1" presStyleCnt="2"/>
      <dgm:spPr/>
    </dgm:pt>
    <dgm:pt modelId="{93A1ADEB-11D5-4339-A48E-161121DD6956}" type="pres">
      <dgm:prSet presAssocID="{931DA482-EA75-46A7-9585-1DE85CBE03F0}" presName="text2" presStyleLbl="fgAcc2" presStyleIdx="1" presStyleCnt="2">
        <dgm:presLayoutVars>
          <dgm:chPref val="3"/>
        </dgm:presLayoutVars>
      </dgm:prSet>
      <dgm:spPr/>
    </dgm:pt>
    <dgm:pt modelId="{0A1251ED-F90A-4237-A9DC-3FDAD5711DE6}" type="pres">
      <dgm:prSet presAssocID="{931DA482-EA75-46A7-9585-1DE85CBE03F0}" presName="hierChild3" presStyleCnt="0"/>
      <dgm:spPr/>
    </dgm:pt>
    <dgm:pt modelId="{67314A24-079F-4B66-AA48-D4696C54EBEB}" type="pres">
      <dgm:prSet presAssocID="{D9E1EFF3-6CA2-4692-B77E-CF70716E94EF}" presName="Name17" presStyleLbl="parChTrans1D3" presStyleIdx="2" presStyleCnt="3"/>
      <dgm:spPr/>
    </dgm:pt>
    <dgm:pt modelId="{0AEF03ED-D26F-48D6-9E99-248C3512F9E1}" type="pres">
      <dgm:prSet presAssocID="{E6DDFF9A-9163-4795-B80A-C0665229D9D7}" presName="hierRoot3" presStyleCnt="0"/>
      <dgm:spPr/>
    </dgm:pt>
    <dgm:pt modelId="{2BD80B8A-5E47-4749-8252-5A74C08409C9}" type="pres">
      <dgm:prSet presAssocID="{E6DDFF9A-9163-4795-B80A-C0665229D9D7}" presName="composite3" presStyleCnt="0"/>
      <dgm:spPr/>
    </dgm:pt>
    <dgm:pt modelId="{283AE887-0108-4199-9495-53D489A9B3C0}" type="pres">
      <dgm:prSet presAssocID="{E6DDFF9A-9163-4795-B80A-C0665229D9D7}" presName="background3" presStyleLbl="node3" presStyleIdx="2" presStyleCnt="3"/>
      <dgm:spPr/>
    </dgm:pt>
    <dgm:pt modelId="{1FB22BF7-87C3-45C1-85C1-A6AB896338FB}" type="pres">
      <dgm:prSet presAssocID="{E6DDFF9A-9163-4795-B80A-C0665229D9D7}" presName="text3" presStyleLbl="fgAcc3" presStyleIdx="2" presStyleCnt="3">
        <dgm:presLayoutVars>
          <dgm:chPref val="3"/>
        </dgm:presLayoutVars>
      </dgm:prSet>
      <dgm:spPr/>
    </dgm:pt>
    <dgm:pt modelId="{2F39DC68-20B5-4878-BEE8-1155BEA89BC5}" type="pres">
      <dgm:prSet presAssocID="{E6DDFF9A-9163-4795-B80A-C0665229D9D7}" presName="hierChild4" presStyleCnt="0"/>
      <dgm:spPr/>
    </dgm:pt>
  </dgm:ptLst>
  <dgm:cxnLst>
    <dgm:cxn modelId="{FC7CF239-BD2D-4EA6-BB61-2A27544C307F}" type="presOf" srcId="{F748560B-C692-4A64-BA10-72D3836A3C9B}" destId="{6FD0DE3A-8AF9-49AF-8CE1-E701CAC6FA28}" srcOrd="0" destOrd="0" presId="urn:microsoft.com/office/officeart/2005/8/layout/hierarchy1"/>
    <dgm:cxn modelId="{319D5660-D5F3-4100-9DA1-C1D5163E17D0}" type="presOf" srcId="{FB225F19-BE16-4184-B3F3-A6A58CF3C904}" destId="{A72EDF3A-64EE-4087-AE8F-55FE9AF14653}" srcOrd="0" destOrd="0" presId="urn:microsoft.com/office/officeart/2005/8/layout/hierarchy1"/>
    <dgm:cxn modelId="{76BFD341-4289-4C06-B45F-87E9942458B2}" type="presOf" srcId="{02ED914C-6EE6-4C14-8344-B7ED6BB1CEE7}" destId="{60246F5C-6EC3-4B60-B704-55DA57FBDE4E}" srcOrd="0" destOrd="0" presId="urn:microsoft.com/office/officeart/2005/8/layout/hierarchy1"/>
    <dgm:cxn modelId="{69E6D861-9EBB-46E6-95E0-0E14CB56F641}" srcId="{D299FD76-115C-4BEE-8AA8-4296C01932D9}" destId="{F748560B-C692-4A64-BA10-72D3836A3C9B}" srcOrd="1" destOrd="0" parTransId="{FB225F19-BE16-4184-B3F3-A6A58CF3C904}" sibTransId="{700A5C36-9B15-42A5-91B4-B88D0FBDC28D}"/>
    <dgm:cxn modelId="{FF7CCA47-1484-4099-8B17-F21C817846B3}" type="presOf" srcId="{D299FD76-115C-4BEE-8AA8-4296C01932D9}" destId="{90C80C55-FD55-4751-8800-C7F59C29062F}" srcOrd="0" destOrd="0" presId="urn:microsoft.com/office/officeart/2005/8/layout/hierarchy1"/>
    <dgm:cxn modelId="{B077404A-2B01-4118-94BA-42F97C17FD04}" type="presOf" srcId="{931DA482-EA75-46A7-9585-1DE85CBE03F0}" destId="{93A1ADEB-11D5-4339-A48E-161121DD6956}" srcOrd="0" destOrd="0" presId="urn:microsoft.com/office/officeart/2005/8/layout/hierarchy1"/>
    <dgm:cxn modelId="{577D776D-BBE2-426A-A2A8-96240B913D16}" srcId="{5C90E41D-382B-4BC4-A918-1A194460ACE5}" destId="{931DA482-EA75-46A7-9585-1DE85CBE03F0}" srcOrd="1" destOrd="0" parTransId="{127C2237-6DEA-4E9C-94CD-67567801F605}" sibTransId="{5A13E73F-1D71-4AC0-B5C9-C9470F0B3B09}"/>
    <dgm:cxn modelId="{8BE1E178-FD41-4060-BA82-995782CBC68E}" type="presOf" srcId="{3B40AB59-8085-4C44-A4CD-0053F41133A9}" destId="{79C289E6-1B28-4573-A8FD-6BBB534A491B}" srcOrd="0" destOrd="0" presId="urn:microsoft.com/office/officeart/2005/8/layout/hierarchy1"/>
    <dgm:cxn modelId="{08E74E83-940D-4705-93DA-3362C503F511}" type="presOf" srcId="{EDF1CB0A-CB96-4A98-8048-C994C8EB6041}" destId="{2DFA39DF-6BE9-47F8-85B2-E3127BE25E04}" srcOrd="0" destOrd="0" presId="urn:microsoft.com/office/officeart/2005/8/layout/hierarchy1"/>
    <dgm:cxn modelId="{DAA10D86-3EAB-4D0B-A722-2AB965594571}" srcId="{931DA482-EA75-46A7-9585-1DE85CBE03F0}" destId="{E6DDFF9A-9163-4795-B80A-C0665229D9D7}" srcOrd="0" destOrd="0" parTransId="{D9E1EFF3-6CA2-4692-B77E-CF70716E94EF}" sibTransId="{6CF247AB-0FBF-4E58-BED9-5EDDC655D315}"/>
    <dgm:cxn modelId="{05D34A93-8E18-4EA3-A335-A6C296A32131}" type="presOf" srcId="{D9E1EFF3-6CA2-4692-B77E-CF70716E94EF}" destId="{67314A24-079F-4B66-AA48-D4696C54EBEB}" srcOrd="0" destOrd="0" presId="urn:microsoft.com/office/officeart/2005/8/layout/hierarchy1"/>
    <dgm:cxn modelId="{828EA399-D6DA-4046-9E16-D9027F258EF3}" srcId="{EDF1CB0A-CB96-4A98-8048-C994C8EB6041}" destId="{5C90E41D-382B-4BC4-A918-1A194460ACE5}" srcOrd="0" destOrd="0" parTransId="{7C37B8F2-E96C-4060-87AD-E48DEC82325F}" sibTransId="{BA698390-451A-4476-8D15-C6A574C5DD5B}"/>
    <dgm:cxn modelId="{FEF9FCA3-5067-4828-AFBD-AFA96578EBB2}" srcId="{5C90E41D-382B-4BC4-A918-1A194460ACE5}" destId="{D299FD76-115C-4BEE-8AA8-4296C01932D9}" srcOrd="0" destOrd="0" parTransId="{281C3640-8AC6-4B6C-8297-B4555C21D12E}" sibTransId="{90E6C45E-F47A-4780-B7AD-48447A94F04C}"/>
    <dgm:cxn modelId="{3D6B71B9-A6F7-4DDC-A7C5-D6741B0C1B17}" type="presOf" srcId="{5C90E41D-382B-4BC4-A918-1A194460ACE5}" destId="{B045CD94-E5BD-4E50-97C1-F4FD33D8F72C}" srcOrd="0" destOrd="0" presId="urn:microsoft.com/office/officeart/2005/8/layout/hierarchy1"/>
    <dgm:cxn modelId="{9374D8B9-A904-4CE2-A65E-1BAF90F1AECD}" type="presOf" srcId="{127C2237-6DEA-4E9C-94CD-67567801F605}" destId="{B95D1814-E324-460C-8E46-C7D63502B5CF}" srcOrd="0" destOrd="0" presId="urn:microsoft.com/office/officeart/2005/8/layout/hierarchy1"/>
    <dgm:cxn modelId="{A162E7C6-4BDA-4E42-B75D-8076B48DE3CD}" srcId="{D299FD76-115C-4BEE-8AA8-4296C01932D9}" destId="{02ED914C-6EE6-4C14-8344-B7ED6BB1CEE7}" srcOrd="0" destOrd="0" parTransId="{3B40AB59-8085-4C44-A4CD-0053F41133A9}" sibTransId="{4251660F-E244-423B-86B6-66CC0D2AE9E4}"/>
    <dgm:cxn modelId="{BA4E32E0-335F-4B70-AB0A-EA57C00B4FE4}" type="presOf" srcId="{E6DDFF9A-9163-4795-B80A-C0665229D9D7}" destId="{1FB22BF7-87C3-45C1-85C1-A6AB896338FB}" srcOrd="0" destOrd="0" presId="urn:microsoft.com/office/officeart/2005/8/layout/hierarchy1"/>
    <dgm:cxn modelId="{258F64E3-2120-4203-A68A-264075748D80}" type="presOf" srcId="{281C3640-8AC6-4B6C-8297-B4555C21D12E}" destId="{4F5C96E7-5810-49B7-9E74-CBD805118B01}" srcOrd="0" destOrd="0" presId="urn:microsoft.com/office/officeart/2005/8/layout/hierarchy1"/>
    <dgm:cxn modelId="{6FEB1209-F04F-4109-8D82-F6B5EB86DAEC}" type="presParOf" srcId="{2DFA39DF-6BE9-47F8-85B2-E3127BE25E04}" destId="{019E95AA-3272-436E-ADB0-5820B231AE72}" srcOrd="0" destOrd="0" presId="urn:microsoft.com/office/officeart/2005/8/layout/hierarchy1"/>
    <dgm:cxn modelId="{5C497A55-3A27-4DC2-B344-6397C9E04DE6}" type="presParOf" srcId="{019E95AA-3272-436E-ADB0-5820B231AE72}" destId="{3EDE83E9-74C1-4988-8F37-D32E36CEC878}" srcOrd="0" destOrd="0" presId="urn:microsoft.com/office/officeart/2005/8/layout/hierarchy1"/>
    <dgm:cxn modelId="{E1A581A5-2A4F-4046-A0E0-E98A8168B2D4}" type="presParOf" srcId="{3EDE83E9-74C1-4988-8F37-D32E36CEC878}" destId="{996D6800-8D3C-44A1-9275-D8FB24D43537}" srcOrd="0" destOrd="0" presId="urn:microsoft.com/office/officeart/2005/8/layout/hierarchy1"/>
    <dgm:cxn modelId="{869AD7F1-2E10-4ECC-868A-51225BE8E1B8}" type="presParOf" srcId="{3EDE83E9-74C1-4988-8F37-D32E36CEC878}" destId="{B045CD94-E5BD-4E50-97C1-F4FD33D8F72C}" srcOrd="1" destOrd="0" presId="urn:microsoft.com/office/officeart/2005/8/layout/hierarchy1"/>
    <dgm:cxn modelId="{F2B63337-C03D-44E2-ACC6-B6172D4B5075}" type="presParOf" srcId="{019E95AA-3272-436E-ADB0-5820B231AE72}" destId="{59580D4B-0E56-4181-9A92-0EF26E1F0385}" srcOrd="1" destOrd="0" presId="urn:microsoft.com/office/officeart/2005/8/layout/hierarchy1"/>
    <dgm:cxn modelId="{1CB0EEA9-7144-495C-BA8B-A9BEAA9B9F41}" type="presParOf" srcId="{59580D4B-0E56-4181-9A92-0EF26E1F0385}" destId="{4F5C96E7-5810-49B7-9E74-CBD805118B01}" srcOrd="0" destOrd="0" presId="urn:microsoft.com/office/officeart/2005/8/layout/hierarchy1"/>
    <dgm:cxn modelId="{E44877E2-1F17-472F-A9D7-8FD871EE3EAF}" type="presParOf" srcId="{59580D4B-0E56-4181-9A92-0EF26E1F0385}" destId="{056B476B-4774-43B9-B730-DBC6BC893998}" srcOrd="1" destOrd="0" presId="urn:microsoft.com/office/officeart/2005/8/layout/hierarchy1"/>
    <dgm:cxn modelId="{9A14A2D9-BDC4-4A54-9CC8-238E9E6FF8BC}" type="presParOf" srcId="{056B476B-4774-43B9-B730-DBC6BC893998}" destId="{B14E47D3-5CEC-43D7-936F-FD1DAEC95CF0}" srcOrd="0" destOrd="0" presId="urn:microsoft.com/office/officeart/2005/8/layout/hierarchy1"/>
    <dgm:cxn modelId="{83FF04BA-1069-40DD-BC38-6DED90E840F1}" type="presParOf" srcId="{B14E47D3-5CEC-43D7-936F-FD1DAEC95CF0}" destId="{EF304DD8-BE6B-4654-A7F0-DA7081E26777}" srcOrd="0" destOrd="0" presId="urn:microsoft.com/office/officeart/2005/8/layout/hierarchy1"/>
    <dgm:cxn modelId="{47CF48B4-C3AD-4EBC-9A5A-2C2467149E70}" type="presParOf" srcId="{B14E47D3-5CEC-43D7-936F-FD1DAEC95CF0}" destId="{90C80C55-FD55-4751-8800-C7F59C29062F}" srcOrd="1" destOrd="0" presId="urn:microsoft.com/office/officeart/2005/8/layout/hierarchy1"/>
    <dgm:cxn modelId="{08C49CEE-65F1-47E6-896A-FDF6C8307A5E}" type="presParOf" srcId="{056B476B-4774-43B9-B730-DBC6BC893998}" destId="{FCD5D349-B9B8-4D6F-93EF-4581BCE81B6F}" srcOrd="1" destOrd="0" presId="urn:microsoft.com/office/officeart/2005/8/layout/hierarchy1"/>
    <dgm:cxn modelId="{DF3BA657-C857-415A-A4F7-D7E997FDA5F5}" type="presParOf" srcId="{FCD5D349-B9B8-4D6F-93EF-4581BCE81B6F}" destId="{79C289E6-1B28-4573-A8FD-6BBB534A491B}" srcOrd="0" destOrd="0" presId="urn:microsoft.com/office/officeart/2005/8/layout/hierarchy1"/>
    <dgm:cxn modelId="{EA7003D3-4633-4BFB-89A4-3FFEA7D87CD7}" type="presParOf" srcId="{FCD5D349-B9B8-4D6F-93EF-4581BCE81B6F}" destId="{69727A22-2D9C-4810-924B-311A61347993}" srcOrd="1" destOrd="0" presId="urn:microsoft.com/office/officeart/2005/8/layout/hierarchy1"/>
    <dgm:cxn modelId="{876036E8-BA86-458E-AEB8-7510E299CB83}" type="presParOf" srcId="{69727A22-2D9C-4810-924B-311A61347993}" destId="{C015D808-0AA9-44FB-B933-1FE9CAB2CE4D}" srcOrd="0" destOrd="0" presId="urn:microsoft.com/office/officeart/2005/8/layout/hierarchy1"/>
    <dgm:cxn modelId="{CB0A0F25-589E-477E-B19F-CC56B006EA44}" type="presParOf" srcId="{C015D808-0AA9-44FB-B933-1FE9CAB2CE4D}" destId="{1652AF32-7D16-4F62-AE53-C21122345B9B}" srcOrd="0" destOrd="0" presId="urn:microsoft.com/office/officeart/2005/8/layout/hierarchy1"/>
    <dgm:cxn modelId="{376775E2-3B7E-4DCD-893A-6BD9B7642412}" type="presParOf" srcId="{C015D808-0AA9-44FB-B933-1FE9CAB2CE4D}" destId="{60246F5C-6EC3-4B60-B704-55DA57FBDE4E}" srcOrd="1" destOrd="0" presId="urn:microsoft.com/office/officeart/2005/8/layout/hierarchy1"/>
    <dgm:cxn modelId="{D83AABD2-9D94-4604-9DEE-FB69E39B89E1}" type="presParOf" srcId="{69727A22-2D9C-4810-924B-311A61347993}" destId="{C55AFA36-6A09-4595-8D08-79BD8F43F78D}" srcOrd="1" destOrd="0" presId="urn:microsoft.com/office/officeart/2005/8/layout/hierarchy1"/>
    <dgm:cxn modelId="{900E4AC4-E0FA-49C1-8266-572029073647}" type="presParOf" srcId="{FCD5D349-B9B8-4D6F-93EF-4581BCE81B6F}" destId="{A72EDF3A-64EE-4087-AE8F-55FE9AF14653}" srcOrd="2" destOrd="0" presId="urn:microsoft.com/office/officeart/2005/8/layout/hierarchy1"/>
    <dgm:cxn modelId="{435D179E-230C-4523-91F7-E238DD305D25}" type="presParOf" srcId="{FCD5D349-B9B8-4D6F-93EF-4581BCE81B6F}" destId="{927EDC3F-A500-462A-ADAE-A4A318BDB07F}" srcOrd="3" destOrd="0" presId="urn:microsoft.com/office/officeart/2005/8/layout/hierarchy1"/>
    <dgm:cxn modelId="{E438926F-9889-46E6-9BAF-C998E83CDC50}" type="presParOf" srcId="{927EDC3F-A500-462A-ADAE-A4A318BDB07F}" destId="{8192E995-9055-4E63-B447-7CEB58E420A1}" srcOrd="0" destOrd="0" presId="urn:microsoft.com/office/officeart/2005/8/layout/hierarchy1"/>
    <dgm:cxn modelId="{6E31D9D7-6EF0-44D2-B299-6B9D77A6B117}" type="presParOf" srcId="{8192E995-9055-4E63-B447-7CEB58E420A1}" destId="{CCB8887E-5909-475D-B140-89886787DD68}" srcOrd="0" destOrd="0" presId="urn:microsoft.com/office/officeart/2005/8/layout/hierarchy1"/>
    <dgm:cxn modelId="{48C3C03C-C305-4EFB-BFC3-7994366480E7}" type="presParOf" srcId="{8192E995-9055-4E63-B447-7CEB58E420A1}" destId="{6FD0DE3A-8AF9-49AF-8CE1-E701CAC6FA28}" srcOrd="1" destOrd="0" presId="urn:microsoft.com/office/officeart/2005/8/layout/hierarchy1"/>
    <dgm:cxn modelId="{9F1BCBCB-56F8-4379-821C-128B9B51EDA1}" type="presParOf" srcId="{927EDC3F-A500-462A-ADAE-A4A318BDB07F}" destId="{7BBF0602-3477-47E3-896E-2ED5E3A34C94}" srcOrd="1" destOrd="0" presId="urn:microsoft.com/office/officeart/2005/8/layout/hierarchy1"/>
    <dgm:cxn modelId="{198FE913-FC24-4C54-9C23-64A771D724E2}" type="presParOf" srcId="{59580D4B-0E56-4181-9A92-0EF26E1F0385}" destId="{B95D1814-E324-460C-8E46-C7D63502B5CF}" srcOrd="2" destOrd="0" presId="urn:microsoft.com/office/officeart/2005/8/layout/hierarchy1"/>
    <dgm:cxn modelId="{E9916675-6394-4F72-AE81-57A9787892EC}" type="presParOf" srcId="{59580D4B-0E56-4181-9A92-0EF26E1F0385}" destId="{61BD5EBE-4C5D-4002-B51F-7EFEA16D1701}" srcOrd="3" destOrd="0" presId="urn:microsoft.com/office/officeart/2005/8/layout/hierarchy1"/>
    <dgm:cxn modelId="{0211D793-2DE5-45AF-B08E-97D55A23A4E6}" type="presParOf" srcId="{61BD5EBE-4C5D-4002-B51F-7EFEA16D1701}" destId="{DBAF997C-2FFB-47B7-B142-400474616D0A}" srcOrd="0" destOrd="0" presId="urn:microsoft.com/office/officeart/2005/8/layout/hierarchy1"/>
    <dgm:cxn modelId="{8B9D1995-7DD1-4730-B349-DFB8A7E05F0A}" type="presParOf" srcId="{DBAF997C-2FFB-47B7-B142-400474616D0A}" destId="{3271F054-D6C4-47DD-9FA0-4861B5668FBE}" srcOrd="0" destOrd="0" presId="urn:microsoft.com/office/officeart/2005/8/layout/hierarchy1"/>
    <dgm:cxn modelId="{8AE2EC3E-0856-4116-9A72-45D17138D30C}" type="presParOf" srcId="{DBAF997C-2FFB-47B7-B142-400474616D0A}" destId="{93A1ADEB-11D5-4339-A48E-161121DD6956}" srcOrd="1" destOrd="0" presId="urn:microsoft.com/office/officeart/2005/8/layout/hierarchy1"/>
    <dgm:cxn modelId="{305E43CD-84F9-4A93-A7C5-5ACEAD48D5B5}" type="presParOf" srcId="{61BD5EBE-4C5D-4002-B51F-7EFEA16D1701}" destId="{0A1251ED-F90A-4237-A9DC-3FDAD5711DE6}" srcOrd="1" destOrd="0" presId="urn:microsoft.com/office/officeart/2005/8/layout/hierarchy1"/>
    <dgm:cxn modelId="{80A0B10B-4309-41FC-96FA-2571A2FA2862}" type="presParOf" srcId="{0A1251ED-F90A-4237-A9DC-3FDAD5711DE6}" destId="{67314A24-079F-4B66-AA48-D4696C54EBEB}" srcOrd="0" destOrd="0" presId="urn:microsoft.com/office/officeart/2005/8/layout/hierarchy1"/>
    <dgm:cxn modelId="{6C048D2F-51B2-4AEA-BF2F-8C8B3C77DF01}" type="presParOf" srcId="{0A1251ED-F90A-4237-A9DC-3FDAD5711DE6}" destId="{0AEF03ED-D26F-48D6-9E99-248C3512F9E1}" srcOrd="1" destOrd="0" presId="urn:microsoft.com/office/officeart/2005/8/layout/hierarchy1"/>
    <dgm:cxn modelId="{FE578B4A-C09D-4845-8E2E-4655B8B83239}" type="presParOf" srcId="{0AEF03ED-D26F-48D6-9E99-248C3512F9E1}" destId="{2BD80B8A-5E47-4749-8252-5A74C08409C9}" srcOrd="0" destOrd="0" presId="urn:microsoft.com/office/officeart/2005/8/layout/hierarchy1"/>
    <dgm:cxn modelId="{00AD0123-97F8-446D-A6E2-642483336DBB}" type="presParOf" srcId="{2BD80B8A-5E47-4749-8252-5A74C08409C9}" destId="{283AE887-0108-4199-9495-53D489A9B3C0}" srcOrd="0" destOrd="0" presId="urn:microsoft.com/office/officeart/2005/8/layout/hierarchy1"/>
    <dgm:cxn modelId="{CBD86B0D-2102-4E65-A3BD-77220D1A10E2}" type="presParOf" srcId="{2BD80B8A-5E47-4749-8252-5A74C08409C9}" destId="{1FB22BF7-87C3-45C1-85C1-A6AB896338FB}" srcOrd="1" destOrd="0" presId="urn:microsoft.com/office/officeart/2005/8/layout/hierarchy1"/>
    <dgm:cxn modelId="{F2331096-3104-424F-AD0A-9E904D5F756C}" type="presParOf" srcId="{0AEF03ED-D26F-48D6-9E99-248C3512F9E1}" destId="{2F39DC68-20B5-4878-BEE8-1155BEA89B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14A24-079F-4B66-AA48-D4696C54EBEB}">
      <dsp:nvSpPr>
        <dsp:cNvPr id="0" name=""/>
        <dsp:cNvSpPr/>
      </dsp:nvSpPr>
      <dsp:spPr>
        <a:xfrm>
          <a:off x="6448292" y="2586365"/>
          <a:ext cx="91440" cy="481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18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D1814-E324-460C-8E46-C7D63502B5CF}">
      <dsp:nvSpPr>
        <dsp:cNvPr id="0" name=""/>
        <dsp:cNvSpPr/>
      </dsp:nvSpPr>
      <dsp:spPr>
        <a:xfrm>
          <a:off x="4836948" y="1052364"/>
          <a:ext cx="1657063" cy="481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385"/>
              </a:lnTo>
              <a:lnTo>
                <a:pt x="1657063" y="328385"/>
              </a:lnTo>
              <a:lnTo>
                <a:pt x="1657063" y="481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EDF3A-64EE-4087-AE8F-55FE9AF14653}">
      <dsp:nvSpPr>
        <dsp:cNvPr id="0" name=""/>
        <dsp:cNvSpPr/>
      </dsp:nvSpPr>
      <dsp:spPr>
        <a:xfrm>
          <a:off x="3179884" y="2586365"/>
          <a:ext cx="1289043" cy="481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385"/>
              </a:lnTo>
              <a:lnTo>
                <a:pt x="1289043" y="328385"/>
              </a:lnTo>
              <a:lnTo>
                <a:pt x="1289043" y="4818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289E6-1B28-4573-A8FD-6BBB534A491B}">
      <dsp:nvSpPr>
        <dsp:cNvPr id="0" name=""/>
        <dsp:cNvSpPr/>
      </dsp:nvSpPr>
      <dsp:spPr>
        <a:xfrm>
          <a:off x="2167342" y="2586365"/>
          <a:ext cx="1012542" cy="481878"/>
        </a:xfrm>
        <a:custGeom>
          <a:avLst/>
          <a:gdLst/>
          <a:ahLst/>
          <a:cxnLst/>
          <a:rect l="0" t="0" r="0" b="0"/>
          <a:pathLst>
            <a:path>
              <a:moveTo>
                <a:pt x="1012542" y="0"/>
              </a:moveTo>
              <a:lnTo>
                <a:pt x="1012542" y="328385"/>
              </a:lnTo>
              <a:lnTo>
                <a:pt x="0" y="328385"/>
              </a:lnTo>
              <a:lnTo>
                <a:pt x="0" y="4818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C96E7-5810-49B7-9E74-CBD805118B01}">
      <dsp:nvSpPr>
        <dsp:cNvPr id="0" name=""/>
        <dsp:cNvSpPr/>
      </dsp:nvSpPr>
      <dsp:spPr>
        <a:xfrm>
          <a:off x="3179884" y="1052364"/>
          <a:ext cx="1657063" cy="481878"/>
        </a:xfrm>
        <a:custGeom>
          <a:avLst/>
          <a:gdLst/>
          <a:ahLst/>
          <a:cxnLst/>
          <a:rect l="0" t="0" r="0" b="0"/>
          <a:pathLst>
            <a:path>
              <a:moveTo>
                <a:pt x="1657063" y="0"/>
              </a:moveTo>
              <a:lnTo>
                <a:pt x="1657063" y="328385"/>
              </a:lnTo>
              <a:lnTo>
                <a:pt x="0" y="328385"/>
              </a:lnTo>
              <a:lnTo>
                <a:pt x="0" y="481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D6800-8D3C-44A1-9275-D8FB24D43537}">
      <dsp:nvSpPr>
        <dsp:cNvPr id="0" name=""/>
        <dsp:cNvSpPr/>
      </dsp:nvSpPr>
      <dsp:spPr>
        <a:xfrm>
          <a:off x="4008504" y="241"/>
          <a:ext cx="1656887" cy="1052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5CD94-E5BD-4E50-97C1-F4FD33D8F72C}">
      <dsp:nvSpPr>
        <dsp:cNvPr id="0" name=""/>
        <dsp:cNvSpPr/>
      </dsp:nvSpPr>
      <dsp:spPr>
        <a:xfrm>
          <a:off x="4192603" y="175134"/>
          <a:ext cx="1656887" cy="1052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kern="1200" dirty="0"/>
            <a:t>แรงจูงใจ</a:t>
          </a:r>
        </a:p>
      </dsp:txBody>
      <dsp:txXfrm>
        <a:off x="4223419" y="205950"/>
        <a:ext cx="1595255" cy="990491"/>
      </dsp:txXfrm>
    </dsp:sp>
    <dsp:sp modelId="{EF304DD8-BE6B-4654-A7F0-DA7081E26777}">
      <dsp:nvSpPr>
        <dsp:cNvPr id="0" name=""/>
        <dsp:cNvSpPr/>
      </dsp:nvSpPr>
      <dsp:spPr>
        <a:xfrm>
          <a:off x="2351440" y="1534242"/>
          <a:ext cx="1656887" cy="1052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80C55-FD55-4751-8800-C7F59C29062F}">
      <dsp:nvSpPr>
        <dsp:cNvPr id="0" name=""/>
        <dsp:cNvSpPr/>
      </dsp:nvSpPr>
      <dsp:spPr>
        <a:xfrm>
          <a:off x="2535539" y="1709136"/>
          <a:ext cx="1656887" cy="1052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kern="1200" dirty="0"/>
            <a:t>ทฤษฎี</a:t>
          </a:r>
        </a:p>
      </dsp:txBody>
      <dsp:txXfrm>
        <a:off x="2566355" y="1739952"/>
        <a:ext cx="1595255" cy="990491"/>
      </dsp:txXfrm>
    </dsp:sp>
    <dsp:sp modelId="{1652AF32-7D16-4F62-AE53-C21122345B9B}">
      <dsp:nvSpPr>
        <dsp:cNvPr id="0" name=""/>
        <dsp:cNvSpPr/>
      </dsp:nvSpPr>
      <dsp:spPr>
        <a:xfrm>
          <a:off x="1062397" y="3068243"/>
          <a:ext cx="2209889" cy="1052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46F5C-6EC3-4B60-B704-55DA57FBDE4E}">
      <dsp:nvSpPr>
        <dsp:cNvPr id="0" name=""/>
        <dsp:cNvSpPr/>
      </dsp:nvSpPr>
      <dsp:spPr>
        <a:xfrm>
          <a:off x="1246495" y="3243137"/>
          <a:ext cx="2209889" cy="1052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800" kern="1200" dirty="0"/>
            <a:t>ลำดับความต้องการ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 </a:t>
          </a:r>
          <a:r>
            <a:rPr lang="th-TH" sz="1800" kern="1200" dirty="0"/>
            <a:t>ปัจจัย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 Y Z</a:t>
          </a:r>
          <a:endParaRPr lang="th-TH" sz="1800" kern="1200" dirty="0"/>
        </a:p>
      </dsp:txBody>
      <dsp:txXfrm>
        <a:off x="1277311" y="3273953"/>
        <a:ext cx="2148257" cy="990491"/>
      </dsp:txXfrm>
    </dsp:sp>
    <dsp:sp modelId="{CCB8887E-5909-475D-B140-89886787DD68}">
      <dsp:nvSpPr>
        <dsp:cNvPr id="0" name=""/>
        <dsp:cNvSpPr/>
      </dsp:nvSpPr>
      <dsp:spPr>
        <a:xfrm>
          <a:off x="3640484" y="3068243"/>
          <a:ext cx="1656887" cy="1052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0DE3A-8AF9-49AF-8CE1-E701CAC6FA28}">
      <dsp:nvSpPr>
        <dsp:cNvPr id="0" name=""/>
        <dsp:cNvSpPr/>
      </dsp:nvSpPr>
      <dsp:spPr>
        <a:xfrm>
          <a:off x="3824583" y="3243137"/>
          <a:ext cx="1656887" cy="1052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kern="1200" dirty="0"/>
            <a:t>ความเป็นธรรม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kern="1200" dirty="0"/>
            <a:t>ความคาดหวัง</a:t>
          </a:r>
        </a:p>
      </dsp:txBody>
      <dsp:txXfrm>
        <a:off x="3855399" y="3273953"/>
        <a:ext cx="1595255" cy="990491"/>
      </dsp:txXfrm>
    </dsp:sp>
    <dsp:sp modelId="{3271F054-D6C4-47DD-9FA0-4861B5668FBE}">
      <dsp:nvSpPr>
        <dsp:cNvPr id="0" name=""/>
        <dsp:cNvSpPr/>
      </dsp:nvSpPr>
      <dsp:spPr>
        <a:xfrm>
          <a:off x="5665568" y="1534242"/>
          <a:ext cx="1656887" cy="1052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1ADEB-11D5-4339-A48E-161121DD6956}">
      <dsp:nvSpPr>
        <dsp:cNvPr id="0" name=""/>
        <dsp:cNvSpPr/>
      </dsp:nvSpPr>
      <dsp:spPr>
        <a:xfrm>
          <a:off x="5849667" y="1709136"/>
          <a:ext cx="1656887" cy="1052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kern="1200" dirty="0"/>
            <a:t>กลยุทธ์การจูงใจ</a:t>
          </a:r>
        </a:p>
      </dsp:txBody>
      <dsp:txXfrm>
        <a:off x="5880483" y="1739952"/>
        <a:ext cx="1595255" cy="990491"/>
      </dsp:txXfrm>
    </dsp:sp>
    <dsp:sp modelId="{283AE887-0108-4199-9495-53D489A9B3C0}">
      <dsp:nvSpPr>
        <dsp:cNvPr id="0" name=""/>
        <dsp:cNvSpPr/>
      </dsp:nvSpPr>
      <dsp:spPr>
        <a:xfrm>
          <a:off x="5665568" y="3068243"/>
          <a:ext cx="1656887" cy="1052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22BF7-87C3-45C1-85C1-A6AB896338FB}">
      <dsp:nvSpPr>
        <dsp:cNvPr id="0" name=""/>
        <dsp:cNvSpPr/>
      </dsp:nvSpPr>
      <dsp:spPr>
        <a:xfrm>
          <a:off x="5849667" y="3243137"/>
          <a:ext cx="1656887" cy="1052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kern="1200" dirty="0"/>
            <a:t>การออกแบบงาน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kern="1200" dirty="0"/>
            <a:t>เวลาทำงานที่ยืดหยุ่น</a:t>
          </a:r>
        </a:p>
      </dsp:txBody>
      <dsp:txXfrm>
        <a:off x="5880483" y="3273953"/>
        <a:ext cx="1595255" cy="990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6FC66-9C63-4985-89A0-54F82B9DF200}" type="datetimeFigureOut">
              <a:rPr lang="th-TH" smtClean="0"/>
              <a:pPr/>
              <a:t>16/07/64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5C140-3DAE-48D8-8C57-F82C87900FA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644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1363-FCC1-479B-BAEE-ADAC3C0FEFD2}" type="datetime1">
              <a:rPr lang="th-TH" smtClean="0"/>
              <a:pPr/>
              <a:t>16/07/64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96D6-002C-4548-A926-37792AF8F54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BFB-7478-4286-8BB7-D5A2B5620A72}" type="datetime1">
              <a:rPr lang="th-TH" smtClean="0"/>
              <a:pPr/>
              <a:t>16/07/64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96D6-002C-4548-A926-37792AF8F54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6142-0F80-4A4A-97C1-3956B4C5AB10}" type="datetime1">
              <a:rPr lang="th-TH" smtClean="0"/>
              <a:pPr/>
              <a:t>16/07/64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96D6-002C-4548-A926-37792AF8F54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8245-2487-45FA-BA78-FB8FD9654A7D}" type="datetime1">
              <a:rPr lang="th-TH" smtClean="0"/>
              <a:pPr/>
              <a:t>16/07/64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96D6-002C-4548-A926-37792AF8F54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A62F-26BF-4380-9221-DD3F424C3BE8}" type="datetime1">
              <a:rPr lang="th-TH" smtClean="0"/>
              <a:pPr/>
              <a:t>16/07/64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96D6-002C-4548-A926-37792AF8F54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9E1F-3208-44D8-8C5D-E64213FE17BD}" type="datetime1">
              <a:rPr lang="th-TH" smtClean="0"/>
              <a:pPr/>
              <a:t>16/07/64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96D6-002C-4548-A926-37792AF8F54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124C-DF0C-46AF-9B93-DC4BC72D522F}" type="datetime1">
              <a:rPr lang="th-TH" smtClean="0"/>
              <a:pPr/>
              <a:t>16/07/64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96D6-002C-4548-A926-37792AF8F54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D018-9E5F-48A8-9EAA-20BDAE7799B2}" type="datetime1">
              <a:rPr lang="th-TH" smtClean="0"/>
              <a:pPr/>
              <a:t>16/07/64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96D6-002C-4548-A926-37792AF8F54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6970-F96B-40B8-A449-446CE788EFE4}" type="datetime1">
              <a:rPr lang="th-TH" smtClean="0"/>
              <a:pPr/>
              <a:t>16/07/64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96D6-002C-4548-A926-37792AF8F54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CF04-8C52-4955-AF8E-22986B65FFE7}" type="datetime1">
              <a:rPr lang="th-TH" smtClean="0"/>
              <a:pPr/>
              <a:t>16/07/64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96D6-002C-4548-A926-37792AF8F54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7821-FD63-4F14-91FA-26B73B1C38CC}" type="datetime1">
              <a:rPr lang="th-TH" smtClean="0"/>
              <a:pPr/>
              <a:t>16/07/64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96D6-002C-4548-A926-37792AF8F54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B3482-BD30-4A14-8436-121B4E10C063}" type="datetime1">
              <a:rPr lang="th-TH" smtClean="0"/>
              <a:pPr/>
              <a:t>16/07/64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296D6-002C-4548-A926-37792AF8F54F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42910" y="2714620"/>
            <a:ext cx="7772400" cy="1470025"/>
          </a:xfrm>
        </p:spPr>
        <p:txBody>
          <a:bodyPr>
            <a:no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บทที่ </a:t>
            </a:r>
            <a:r>
              <a:rPr lang="en-US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sz="5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h-TH" sz="5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การจูงใจทรัพยากรมนุษย์</a:t>
            </a:r>
            <a:br>
              <a:rPr lang="en-US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th-TH" sz="5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4" descr="ศิลปศาสตร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476672"/>
            <a:ext cx="1834158" cy="17645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9792" y="836712"/>
            <a:ext cx="3230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dirty="0">
                <a:solidFill>
                  <a:schemeClr val="accent6">
                    <a:lumMod val="75000"/>
                  </a:schemeClr>
                </a:solidFill>
              </a:rPr>
              <a:t>รหัสวิชา   826356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67544" y="2060848"/>
            <a:ext cx="8064896" cy="25609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การเปลี่ยนแปลงพฤติกรรม  </a:t>
            </a:r>
          </a:p>
          <a:p>
            <a:pPr marL="742950" indent="-742950">
              <a:buFont typeface="+mj-lt"/>
              <a:buAutoNum type="arabicParenR"/>
            </a:pPr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การออกแบบงาน  </a:t>
            </a:r>
          </a:p>
          <a:p>
            <a:pPr marL="742950" indent="-742950">
              <a:buFont typeface="+mj-lt"/>
              <a:buAutoNum type="arabicParenR"/>
            </a:pPr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กลยุทธ์ที่การมีส่วนร่วมของพนักงานและทีมงาม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611560" y="702961"/>
            <a:ext cx="497604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กลยุทธ์ในการจูงใจพนักงาน </a:t>
            </a:r>
            <a:endParaRPr lang="th-TH" sz="4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th-TH" b="1" dirty="0"/>
              <a:t>การเปลี่ยนแปลงพฤติกรรม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647564" y="1772816"/>
            <a:ext cx="7668852" cy="39604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th-TH" sz="1600" dirty="0">
                <a:solidFill>
                  <a:srgbClr val="0000FF"/>
                </a:solidFill>
              </a:rPr>
              <a:t>	</a:t>
            </a:r>
          </a:p>
          <a:p>
            <a:pPr>
              <a:buNone/>
            </a:pPr>
            <a:r>
              <a:rPr lang="th-TH" sz="1800" dirty="0">
                <a:solidFill>
                  <a:srgbClr val="0000FF"/>
                </a:solidFill>
              </a:rPr>
              <a:t>	</a:t>
            </a:r>
            <a:r>
              <a:rPr lang="th-TH" dirty="0">
                <a:solidFill>
                  <a:srgbClr val="0000FF"/>
                </a:solidFill>
              </a:rPr>
              <a:t>การเปลี่ยนแปลงพฤติกรรม หมายถึง การเปลี่ยนแปลงพฤติกรรมและการสนับสนุนให้แสดงพฤติกรรมที่เหมาะสม โดยสร้างความสัมพันธ์ระหว่างผลของพฤติกรรมกับตัวพฤติกรรม </a:t>
            </a:r>
          </a:p>
          <a:p>
            <a:pPr>
              <a:buNone/>
            </a:pPr>
            <a:r>
              <a:rPr lang="th-TH" dirty="0">
                <a:solidFill>
                  <a:srgbClr val="0000FF"/>
                </a:solidFill>
              </a:rPr>
              <a:t>	 ผลของการกระทำที่ใช้เปลี่ยนแปลงพฤติกรรมได้มี </a:t>
            </a:r>
            <a:r>
              <a:rPr lang="en-US" dirty="0">
                <a:solidFill>
                  <a:srgbClr val="0000FF"/>
                </a:solidFill>
              </a:rPr>
              <a:t> 2</a:t>
            </a:r>
            <a:r>
              <a:rPr lang="th-TH" dirty="0">
                <a:solidFill>
                  <a:srgbClr val="0000FF"/>
                </a:solidFill>
              </a:rPr>
              <a:t> แบบ คือ </a:t>
            </a:r>
            <a:endParaRPr lang="th-TH" sz="4400" dirty="0">
              <a:solidFill>
                <a:srgbClr val="0000FF"/>
              </a:solidFill>
            </a:endParaRPr>
          </a:p>
          <a:p>
            <a:pPr marL="1314450" lvl="2" indent="-514350">
              <a:buFont typeface="+mj-lt"/>
              <a:buAutoNum type="arabicParenR"/>
            </a:pPr>
            <a:r>
              <a:rPr lang="th-TH" sz="3600" dirty="0">
                <a:solidFill>
                  <a:srgbClr val="0000FF"/>
                </a:solidFill>
              </a:rPr>
              <a:t>รางวัล</a:t>
            </a:r>
          </a:p>
          <a:p>
            <a:pPr marL="1314450" lvl="2" indent="-514350">
              <a:buFont typeface="+mj-lt"/>
              <a:buAutoNum type="arabicParenR"/>
            </a:pPr>
            <a:r>
              <a:rPr lang="th-TH" sz="3600" dirty="0">
                <a:solidFill>
                  <a:srgbClr val="0000FF"/>
                </a:solidFill>
              </a:rPr>
              <a:t>การลงโทษ</a:t>
            </a:r>
            <a:endParaRPr lang="en-US" sz="36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</a:rPr>
              <a:t> </a:t>
            </a:r>
            <a:r>
              <a:rPr lang="th-TH" dirty="0">
                <a:solidFill>
                  <a:srgbClr val="0000FF"/>
                </a:solidFill>
              </a:rPr>
              <a:t>	</a:t>
            </a: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93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th-TH" b="1" dirty="0"/>
              <a:t>การออกแบบงาน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98929" y="2996952"/>
            <a:ext cx="8229600" cy="29089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>
                <a:solidFill>
                  <a:srgbClr val="0000FF"/>
                </a:solidFill>
              </a:rPr>
              <a:t>		</a:t>
            </a: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26228" y="1524258"/>
            <a:ext cx="8102301" cy="48320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th-TH" dirty="0">
                <a:solidFill>
                  <a:srgbClr val="0000FF"/>
                </a:solidFill>
              </a:rPr>
              <a:t>การออกแบบงาน</a:t>
            </a: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th-TH" dirty="0">
                <a:solidFill>
                  <a:srgbClr val="0000FF"/>
                </a:solidFill>
              </a:rPr>
              <a:t>ผู้บริหารจะต้องมีกลยุทธ์ที่จะใช้ในการออกแบบ งานให้สร้างแรงจูงใจแก่พนักงานได้</a:t>
            </a:r>
            <a:endParaRPr lang="en-US" dirty="0">
              <a:solidFill>
                <a:srgbClr val="0000FF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th-TH" dirty="0">
                <a:solidFill>
                  <a:srgbClr val="0000FF"/>
                </a:solidFill>
              </a:rPr>
              <a:t>การสับเปลี่ยนงาน  เป็นกลยุทธ์ที่ให้พนักงานเปลี่ยนแปลงการทำงาน จากงานหนึ่งไปเป็นอีกงานหนึ่ง เพื่อลดความเบื่อหน่าย</a:t>
            </a:r>
          </a:p>
          <a:p>
            <a:pPr marL="514350" indent="-514350">
              <a:buFont typeface="+mj-lt"/>
              <a:buAutoNum type="arabicParenR"/>
            </a:pPr>
            <a:r>
              <a:rPr lang="th-TH" dirty="0">
                <a:solidFill>
                  <a:srgbClr val="0000FF"/>
                </a:solidFill>
              </a:rPr>
              <a:t>การขยายงาน  เป็นการเพิ่มงานให้มากขึ้น แทนการทำงานย่อยเพียงงานเดียว  พนักงาน </a:t>
            </a:r>
            <a:r>
              <a:rPr lang="en-US" dirty="0">
                <a:solidFill>
                  <a:srgbClr val="0000FF"/>
                </a:solidFill>
              </a:rPr>
              <a:t>1 </a:t>
            </a:r>
            <a:r>
              <a:rPr lang="th-TH" dirty="0">
                <a:solidFill>
                  <a:srgbClr val="0000FF"/>
                </a:solidFill>
              </a:rPr>
              <a:t>คนต้องปฏิบัติงานหลากหลายมากขึ้น</a:t>
            </a:r>
            <a:endParaRPr lang="en-US" dirty="0">
              <a:solidFill>
                <a:srgbClr val="0000FF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th-TH" dirty="0">
                <a:solidFill>
                  <a:srgbClr val="0000FF"/>
                </a:solidFill>
              </a:rPr>
              <a:t>การเพิ่มคุณค่างาน  เป็นวิธีจูงใจพนักงานโดยใช้หลายปัจจัยร่วมกัน เช่น โอกาสในการสบความสำเร็จ การยอมรับ ความรับผิดชอบ และความก้าวหน้าในงาน กลยุทธ์นี้เพิ่มคุณค่าให้งานโดยการเพิ่มจำนวนงาน  การเพิ่มคุณค่างานทำให้พนักงานรู้สึกมีความรับผิดชอบ มีโอกาสที่จะเจริญเติบโตก้าวหน้า</a:t>
            </a:r>
            <a:endParaRPr lang="en-US" dirty="0">
              <a:solidFill>
                <a:srgbClr val="0000FF"/>
              </a:solidFill>
            </a:endParaRPr>
          </a:p>
          <a:p>
            <a:pPr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th-TH" dirty="0">
                <a:solidFill>
                  <a:srgbClr val="0000FF"/>
                </a:solidFill>
              </a:rPr>
              <a:t>กลยุทธ์ตารางการทำงานที่ยืดหยุ่น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3650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buNone/>
            </a:pPr>
            <a:r>
              <a:rPr lang="th-TH" dirty="0">
                <a:solidFill>
                  <a:srgbClr val="0000FF"/>
                </a:solidFill>
              </a:rPr>
              <a:t>	</a:t>
            </a:r>
          </a:p>
          <a:p>
            <a:pPr>
              <a:buNone/>
            </a:pPr>
            <a:r>
              <a:rPr lang="th-TH" sz="3600" dirty="0">
                <a:solidFill>
                  <a:srgbClr val="0000FF"/>
                </a:solidFill>
              </a:rPr>
              <a:t>    พนักงานมีความจำเป็นในชีวิตเปลี่ยนแปลงไป ผู้จัดการในกิจการต่าง ๆ จึงเลือกใช้กลยุทธ์ตารางการทำงานที่ยืดหยุ่นได้ </a:t>
            </a:r>
            <a:r>
              <a:rPr lang="th-TH" sz="3600" i="1" dirty="0">
                <a:solidFill>
                  <a:srgbClr val="FF0000"/>
                </a:solidFill>
              </a:rPr>
              <a:t>เช่น เวลายืดหยุ่น เวลาทำงานต่อสัปดาห์ลดลง การทำงานนอกเวลา  การทำงานที่บ้าน</a:t>
            </a:r>
            <a:endParaRPr lang="en-US" sz="3600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th-TH" sz="3600" i="1" dirty="0">
                <a:solidFill>
                  <a:srgbClr val="FF0000"/>
                </a:solidFill>
              </a:rPr>
              <a:t>	เวลายืดหยุ่น  </a:t>
            </a:r>
            <a:r>
              <a:rPr lang="th-TH" sz="3600" dirty="0">
                <a:solidFill>
                  <a:srgbClr val="0000FF"/>
                </a:solidFill>
              </a:rPr>
              <a:t>เป็นการอนุญาตให้พนักงานเลือกเวลาเริ่มงานและเวลาเลิกงานได้ในช่วงเวลาที่กำหนด</a:t>
            </a:r>
            <a:endParaRPr lang="en-US" sz="3600" dirty="0">
              <a:solidFill>
                <a:srgbClr val="0000FF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th-TH" sz="3000" dirty="0">
                <a:solidFill>
                  <a:srgbClr val="0000FF"/>
                </a:solidFill>
              </a:rPr>
              <a:t>วันทำงานต่อสัปดาห์ลดลง คือ กำหนดให้ทำงานเพียง </a:t>
            </a:r>
            <a:r>
              <a:rPr lang="en-US" sz="3000" dirty="0">
                <a:solidFill>
                  <a:srgbClr val="0000FF"/>
                </a:solidFill>
              </a:rPr>
              <a:t> 4 </a:t>
            </a:r>
            <a:r>
              <a:rPr lang="th-TH" sz="3000" dirty="0">
                <a:solidFill>
                  <a:srgbClr val="0000FF"/>
                </a:solidFill>
              </a:rPr>
              <a:t>วัน ใน </a:t>
            </a:r>
            <a:r>
              <a:rPr lang="en-US" sz="3000" dirty="0">
                <a:solidFill>
                  <a:srgbClr val="0000FF"/>
                </a:solidFill>
              </a:rPr>
              <a:t>1 </a:t>
            </a:r>
            <a:r>
              <a:rPr lang="th-TH" sz="3000" dirty="0">
                <a:solidFill>
                  <a:srgbClr val="0000FF"/>
                </a:solidFill>
              </a:rPr>
              <a:t>สัปดาห์ </a:t>
            </a:r>
            <a:endParaRPr lang="en-US" sz="3000" dirty="0">
              <a:solidFill>
                <a:srgbClr val="0000FF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th-TH" sz="3000" dirty="0">
                <a:solidFill>
                  <a:srgbClr val="0000FF"/>
                </a:solidFill>
              </a:rPr>
              <a:t>การร่วมกันทำงาน  เป็นลักษณะการทำงานที่พนักงาน </a:t>
            </a:r>
            <a:r>
              <a:rPr lang="en-US" sz="3000" dirty="0">
                <a:solidFill>
                  <a:srgbClr val="0000FF"/>
                </a:solidFill>
              </a:rPr>
              <a:t> 2 </a:t>
            </a:r>
            <a:r>
              <a:rPr lang="th-TH" sz="3000" dirty="0">
                <a:solidFill>
                  <a:srgbClr val="0000FF"/>
                </a:solidFill>
              </a:rPr>
              <a:t>คนทำงาน </a:t>
            </a:r>
            <a:r>
              <a:rPr lang="en-US" sz="3000" dirty="0">
                <a:solidFill>
                  <a:srgbClr val="0000FF"/>
                </a:solidFill>
              </a:rPr>
              <a:t>1 </a:t>
            </a:r>
            <a:r>
              <a:rPr lang="th-TH" sz="3000" dirty="0">
                <a:solidFill>
                  <a:srgbClr val="0000FF"/>
                </a:solidFill>
              </a:rPr>
              <a:t>งาน</a:t>
            </a:r>
            <a:endParaRPr lang="en-US" sz="3000" dirty="0">
              <a:solidFill>
                <a:srgbClr val="0000FF"/>
              </a:solidFill>
            </a:endParaRPr>
          </a:p>
          <a:p>
            <a:pPr>
              <a:buNone/>
            </a:pP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th-TH" b="1" dirty="0"/>
              <a:t>ความสำคัญของกลยุทธ์การจูงใจ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th-TH" dirty="0">
                <a:solidFill>
                  <a:srgbClr val="0000FF"/>
                </a:solidFill>
              </a:rPr>
              <a:t>	การจูงใจมิได้เป็นเพียงเครื่องมือที่ผู้บริหารองค์กรใช้เพื่อเสริมสร้าง</a:t>
            </a:r>
            <a:r>
              <a:rPr lang="th-TH" b="1" dirty="0">
                <a:solidFill>
                  <a:srgbClr val="0000FF"/>
                </a:solidFill>
              </a:rPr>
              <a:t>ความภักดีต่อองค์กร </a:t>
            </a:r>
            <a:r>
              <a:rPr lang="th-TH" dirty="0">
                <a:solidFill>
                  <a:srgbClr val="0000FF"/>
                </a:solidFill>
              </a:rPr>
              <a:t>ของพนักงานและเพิ่มผลผลิตเท่านั้น  </a:t>
            </a:r>
          </a:p>
          <a:p>
            <a:pPr>
              <a:buFont typeface="Wingdings" pitchFamily="2" charset="2"/>
              <a:buChar char="ü"/>
            </a:pPr>
            <a:r>
              <a:rPr lang="th-TH" dirty="0">
                <a:solidFill>
                  <a:srgbClr val="0000FF"/>
                </a:solidFill>
              </a:rPr>
              <a:t>     แต่การจูงใจยังเป็นกระบวนการที่มี</a:t>
            </a:r>
            <a:r>
              <a:rPr lang="th-TH" b="1" dirty="0">
                <a:solidFill>
                  <a:srgbClr val="0000FF"/>
                </a:solidFill>
              </a:rPr>
              <a:t>ผลกระทบต่อส่วนอื่น ๆ ในองค์กร เช่น การจ่ายค่าจ้าง  การเลื่อนขั้นเลื่อนตำแหน่ง การออกแบบงาน  </a:t>
            </a:r>
          </a:p>
          <a:p>
            <a:pPr>
              <a:buFont typeface="Wingdings" pitchFamily="2" charset="2"/>
              <a:buChar char="ü"/>
            </a:pPr>
            <a:r>
              <a:rPr lang="th-TH" b="1" dirty="0">
                <a:solidFill>
                  <a:srgbClr val="0000FF"/>
                </a:solidFill>
              </a:rPr>
              <a:t>    </a:t>
            </a:r>
            <a:r>
              <a:rPr lang="th-TH" dirty="0">
                <a:solidFill>
                  <a:srgbClr val="0000FF"/>
                </a:solidFill>
              </a:rPr>
              <a:t>ดังนั้น ผู้บริหารองค์กรจึงสามารถสร้างแรงจูงใจให้พนักงานได้โดยทำงานอย่างซื่อสัตย์ สนับสนุน เมตตากรุณา เข้าถึงได้ ยุติธรรม  องค์กรต้องพยายามจูงใจพนักงานเพื่อเพิ่มความพึงพอใจในงาน และเพิ่มผลผลิต อันจะทำให้องค์กรสามารถแข่งขันได้ในตลาดโลก</a:t>
            </a:r>
            <a:endParaRPr lang="en-US" dirty="0">
              <a:solidFill>
                <a:srgbClr val="0000FF"/>
              </a:solidFill>
            </a:endParaRPr>
          </a:p>
          <a:p>
            <a:pPr>
              <a:buNone/>
            </a:pP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695263"/>
              </p:ext>
            </p:extLst>
          </p:nvPr>
        </p:nvGraphicFramePr>
        <p:xfrm>
          <a:off x="323528" y="1988840"/>
          <a:ext cx="8568952" cy="4295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6" name="ตัวยึดเนื้อหา 2"/>
          <p:cNvSpPr txBox="1">
            <a:spLocks/>
          </p:cNvSpPr>
          <p:nvPr/>
        </p:nvSpPr>
        <p:spPr>
          <a:xfrm>
            <a:off x="179512" y="188640"/>
            <a:ext cx="8712968" cy="15121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th-TH" sz="2400" dirty="0">
                <a:solidFill>
                  <a:srgbClr val="0000FF"/>
                </a:solidFill>
              </a:rPr>
              <a:t>	</a:t>
            </a:r>
            <a:r>
              <a:rPr lang="th-TH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พนักงาน</a:t>
            </a:r>
            <a:r>
              <a:rPr lang="th-TH" sz="2400" dirty="0">
                <a:solidFill>
                  <a:srgbClr val="0000FF"/>
                </a:solidFill>
              </a:rPr>
              <a:t> คือ ผู้ที่ลงมือทำงานให้ธุรกิจ และมีอิทธิพลต่อการบรรลุวัตถุประสงค์ขององค์กร ทำให้ผู้บริหารองค์กรเล็งเห็นว่าพนักงานคือ ทรัพยากรที่มีคุณค่ามากที่สุด ทั้งนี้พนักงานต้องมีแรงจูงใจในการปฏิบัติงาน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98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th-TH" b="1" dirty="0"/>
              <a:t>ลักษณะของ</a:t>
            </a:r>
            <a:r>
              <a:rPr lang="th-TH" b="1" dirty="0" err="1"/>
              <a:t>มนุษย</a:t>
            </a:r>
            <a:r>
              <a:rPr lang="th-TH" b="1" dirty="0"/>
              <a:t>สัมพันธ์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543834"/>
            <a:ext cx="8229600" cy="468632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th-TH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มนุษย</a:t>
            </a:r>
            <a:r>
              <a:rPr lang="th-TH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สัมพันธ์ </a:t>
            </a:r>
            <a:r>
              <a:rPr lang="th-TH" dirty="0">
                <a:solidFill>
                  <a:schemeClr val="accent2"/>
                </a:solidFill>
              </a:rPr>
              <a:t> หมายถึง การศึกษาถึงพฤติกรรมของบุคคลและกลุ่ม</a:t>
            </a:r>
          </a:p>
          <a:p>
            <a:pPr algn="just">
              <a:buNone/>
            </a:pPr>
            <a:r>
              <a:rPr lang="th-TH" dirty="0">
                <a:solidFill>
                  <a:schemeClr val="accent2"/>
                </a:solidFill>
              </a:rPr>
              <a:t>องค์กร สำหรับธุรกิจ</a:t>
            </a:r>
            <a:r>
              <a:rPr lang="th-TH" dirty="0" err="1">
                <a:solidFill>
                  <a:schemeClr val="accent2"/>
                </a:solidFill>
              </a:rPr>
              <a:t>มนุษย</a:t>
            </a:r>
            <a:r>
              <a:rPr lang="th-TH" dirty="0">
                <a:solidFill>
                  <a:schemeClr val="accent2"/>
                </a:solidFill>
              </a:rPr>
              <a:t>สัมพันธ์ ความหมายรวมถึง การจูงใจพนักงาน</a:t>
            </a:r>
          </a:p>
          <a:p>
            <a:pPr algn="just">
              <a:buNone/>
            </a:pPr>
            <a:r>
              <a:rPr lang="th-TH" dirty="0">
                <a:solidFill>
                  <a:schemeClr val="accent2"/>
                </a:solidFill>
              </a:rPr>
              <a:t>ให้บรรลุวัตถุประสงค์ขององค์กรอย่างมีประสิทธิผลและประสิทธิภาพ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h-TH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การจูงใจ </a:t>
            </a:r>
            <a:r>
              <a:rPr lang="th-TH" dirty="0">
                <a:solidFill>
                  <a:schemeClr val="tx2">
                    <a:lumMod val="75000"/>
                  </a:schemeClr>
                </a:solidFill>
              </a:rPr>
              <a:t>คือ แรงขับภายในที่มีผลโดยตรงต่อพฤติกรรมการมุ่งสู่เป้าหมายของบุคคลความต้องการและเป้าหมายล้วนแต่เป็นสิ่งจูงใจได้ เพราะเป้าหมายคือ การสร้างความพึงพอใจ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h-TH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ขวัญในการทำงาน </a:t>
            </a:r>
            <a:r>
              <a:rPr lang="th-TH" dirty="0">
                <a:solidFill>
                  <a:srgbClr val="0000FF"/>
                </a:solidFill>
              </a:rPr>
              <a:t>หมายถึง ทัศนคติของพนักงานที่มีต่องาน องค์กร และผู้ร่วมงาน</a:t>
            </a:r>
            <a:endParaRPr lang="en-US" dirty="0">
              <a:solidFill>
                <a:srgbClr val="0000FF"/>
              </a:solidFill>
            </a:endParaRPr>
          </a:p>
          <a:p>
            <a:pPr>
              <a:buNone/>
            </a:pP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85010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th-TH" b="1" dirty="0"/>
              <a:t>ทฤษฎีการจูงใจ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9198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th-TH" sz="2800" dirty="0">
                <a:solidFill>
                  <a:srgbClr val="0000FF"/>
                </a:solidFill>
              </a:rPr>
              <a:t>ทฤษฎีการจูงใจแบบคลาสสิก กล่าวว่าเงินเป็นสิ่งจูงใจสำหรับคนงาน  คนงานที่ได้รับค่าจ้างสูงขึ้นจะทำงานมากขึ้น</a:t>
            </a:r>
          </a:p>
          <a:p>
            <a:r>
              <a:rPr lang="th-TH" sz="2800" dirty="0">
                <a:solidFill>
                  <a:srgbClr val="0000FF"/>
                </a:solidFill>
              </a:rPr>
              <a:t>แนวคิดของ </a:t>
            </a:r>
            <a:r>
              <a:rPr lang="en-US" sz="2800" dirty="0">
                <a:solidFill>
                  <a:srgbClr val="0000FF"/>
                </a:solidFill>
              </a:rPr>
              <a:t>Taylor </a:t>
            </a:r>
            <a:r>
              <a:rPr lang="th-TH" sz="2800" dirty="0">
                <a:solidFill>
                  <a:srgbClr val="0000FF"/>
                </a:solidFill>
              </a:rPr>
              <a:t>และความคิดของผู้จัดการในช่วงต้นทศวรรษที่ </a:t>
            </a:r>
            <a:r>
              <a:rPr lang="en-US" sz="2800" dirty="0">
                <a:solidFill>
                  <a:srgbClr val="0000FF"/>
                </a:solidFill>
              </a:rPr>
              <a:t> 20 </a:t>
            </a:r>
            <a:r>
              <a:rPr lang="th-TH" sz="2800" dirty="0">
                <a:solidFill>
                  <a:srgbClr val="0000FF"/>
                </a:solidFill>
              </a:rPr>
              <a:t>เชื่อว่าค่าตอบแทนที่น่าพอใจและความปลอดภัยในงานจะจูงใจให้พนักงานขยันทำงานได้  แต่การศึกษายุคต่อมาแสดงให้เห็นว่ามีปัจจัยอื่น ๆ อีกที่มีความสำคัญในการจูงใจพนักงาน</a:t>
            </a:r>
          </a:p>
          <a:p>
            <a:r>
              <a:rPr lang="th-TH" sz="2800" dirty="0">
                <a:solidFill>
                  <a:srgbClr val="0000FF"/>
                </a:solidFill>
              </a:rPr>
              <a:t>ต่อมานักวิจัยค้นพบเป็นสิ่งที่ไม่เคยคาดคิดมาก่อน คือ การเพิ่มผลผลิตไม่มีความสัมพันธ์กับสภาพแวดล้อมทางกายภาพ  แต่ผู้วิจัยพบว่าพนักงานมีความพึงพอใจ เมื่อเพื่อนร่วมงานมีความเป็นมิตรและหัวหน้างานให้โอกาสมีส่วนร่วมในการตัดสินใจ</a:t>
            </a:r>
            <a:endParaRPr lang="en-US" sz="28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th-TH" sz="2800" dirty="0">
                <a:solidFill>
                  <a:srgbClr val="0000FF"/>
                </a:solidFill>
              </a:rPr>
              <a:t>	</a:t>
            </a:r>
          </a:p>
          <a:p>
            <a:pPr>
              <a:buNone/>
            </a:pPr>
            <a:endParaRPr lang="th-TH" sz="2800" dirty="0">
              <a:solidFill>
                <a:srgbClr val="0000FF"/>
              </a:solidFill>
            </a:endParaRP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6725C55-6AF7-4DE4-9FFC-FD275317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ทฤษฎีลำดับขั้นความต้องการของมาส</a:t>
            </a:r>
            <a:r>
              <a:rPr lang="th-TH" b="1" dirty="0" err="1"/>
              <a:t>โลว์</a:t>
            </a:r>
            <a:r>
              <a:rPr lang="th-TH" b="1" dirty="0"/>
              <a:t> 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D92D7FD-934F-4D74-BF2B-C00411E53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6677"/>
            <a:ext cx="4258816" cy="481967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th-TH" sz="2800" dirty="0">
                <a:solidFill>
                  <a:srgbClr val="0000FF"/>
                </a:solidFill>
              </a:rPr>
              <a:t>มนุษย์มีความต้องการพื้นฐาน </a:t>
            </a:r>
            <a:r>
              <a:rPr lang="en-US" sz="2800" dirty="0">
                <a:solidFill>
                  <a:srgbClr val="0000FF"/>
                </a:solidFill>
              </a:rPr>
              <a:t>5 </a:t>
            </a:r>
            <a:r>
              <a:rPr lang="th-TH" sz="2800" dirty="0">
                <a:solidFill>
                  <a:srgbClr val="0000FF"/>
                </a:solidFill>
              </a:rPr>
              <a:t>ประการ</a:t>
            </a:r>
            <a:endParaRPr lang="en-US" sz="2800" dirty="0">
              <a:solidFill>
                <a:srgbClr val="0000FF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th-TH" sz="2800" dirty="0">
                <a:solidFill>
                  <a:srgbClr val="0000FF"/>
                </a:solidFill>
              </a:rPr>
              <a:t>	ความต้องการทางกายภาย</a:t>
            </a:r>
            <a:endParaRPr lang="en-US" sz="2800" dirty="0">
              <a:solidFill>
                <a:srgbClr val="0000FF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th-TH" sz="2800" dirty="0">
                <a:solidFill>
                  <a:srgbClr val="0000FF"/>
                </a:solidFill>
              </a:rPr>
              <a:t>	ความต้องการความปลอดภัย</a:t>
            </a:r>
            <a:endParaRPr lang="en-US" sz="2800" dirty="0">
              <a:solidFill>
                <a:srgbClr val="0000FF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th-TH" sz="2800" dirty="0">
                <a:solidFill>
                  <a:srgbClr val="0000FF"/>
                </a:solidFill>
              </a:rPr>
              <a:t>	ความต้องการทางสังคม</a:t>
            </a:r>
            <a:endParaRPr lang="en-US" sz="2800" dirty="0">
              <a:solidFill>
                <a:srgbClr val="0000FF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th-TH" sz="2800" dirty="0">
                <a:solidFill>
                  <a:srgbClr val="0000FF"/>
                </a:solidFill>
              </a:rPr>
              <a:t>	ความต้องการการยอมรับ</a:t>
            </a:r>
            <a:endParaRPr lang="en-US" sz="2800" dirty="0">
              <a:solidFill>
                <a:srgbClr val="0000FF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th-TH" sz="2800" dirty="0">
                <a:solidFill>
                  <a:srgbClr val="0000FF"/>
                </a:solidFill>
              </a:rPr>
              <a:t>	ความต้องการที่จะประสบความสำเร็จ</a:t>
            </a:r>
            <a:endParaRPr lang="en-US" sz="28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th-TH" sz="2800" dirty="0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8B06A17A-AC1B-4709-8B23-D691520A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pic>
        <p:nvPicPr>
          <p:cNvPr id="1026" name="Picture 2" descr="ดูรูปต้นฉบับ">
            <a:extLst>
              <a:ext uri="{FF2B5EF4-FFF2-40B4-BE49-F238E27FC236}">
                <a16:creationId xmlns:a16="http://schemas.microsoft.com/office/drawing/2014/main" id="{F395FDC9-3B1F-467A-A8F5-95A1710E8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55" y="1417638"/>
            <a:ext cx="3817345" cy="4819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028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ทฤษฎี </a:t>
            </a:r>
            <a:r>
              <a:rPr lang="en-US" dirty="0"/>
              <a:t>2 </a:t>
            </a:r>
            <a:r>
              <a:rPr lang="th-TH" dirty="0"/>
              <a:t>ปัจจัย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268760"/>
            <a:ext cx="8003232" cy="288032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h-TH" dirty="0">
                <a:solidFill>
                  <a:srgbClr val="0000FF"/>
                </a:solidFill>
              </a:rPr>
              <a:t>	</a:t>
            </a:r>
            <a:r>
              <a:rPr lang="th-TH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ปัจจัยอนามัย  </a:t>
            </a:r>
            <a:r>
              <a:rPr lang="th-TH" sz="2800" dirty="0">
                <a:solidFill>
                  <a:srgbClr val="0000FF"/>
                </a:solidFill>
              </a:rPr>
              <a:t>เป็นปัจจัยที่เกี่ยวข้องกับสภาพแวดล้อมการทำงาน ซึ่งหมายถึง</a:t>
            </a:r>
            <a:r>
              <a:rPr lang="th-TH" sz="2800" u="sng" dirty="0">
                <a:solidFill>
                  <a:srgbClr val="0000FF"/>
                </a:solidFill>
              </a:rPr>
              <a:t>ค่าจ้างที่เพียงพอ สภาพแวดล้อมการทำงานที่สะดวกสบายและปลอดภัย นโยบายที่ยุติธรรมของกิจการ และความปลอดภัยในงาน </a:t>
            </a:r>
            <a:r>
              <a:rPr lang="th-TH" sz="2800" dirty="0">
                <a:solidFill>
                  <a:srgbClr val="0000FF"/>
                </a:solidFill>
              </a:rPr>
              <a:t>ปัจจัยต่าง ๆ เหล่านี้ไม่สามารถจูงใจให้พนักงานทำงานได้ดีขึ้น  </a:t>
            </a:r>
          </a:p>
          <a:p>
            <a:pPr>
              <a:buNone/>
            </a:pPr>
            <a:r>
              <a:rPr lang="th-TH" sz="2800" dirty="0">
                <a:solidFill>
                  <a:srgbClr val="0000FF"/>
                </a:solidFill>
              </a:rPr>
              <a:t>		แต่ถ้า</a:t>
            </a:r>
            <a:r>
              <a:rPr lang="th-TH" sz="2800" dirty="0">
                <a:solidFill>
                  <a:schemeClr val="tx1"/>
                </a:solidFill>
              </a:rPr>
              <a:t>ไม่มีปัจจัยเหล่านี้จะทำให้พนักงานเกิดความไม่พึงพอใจและมีอัตราการลาออกจากงานสูงกรไม่จัดให้มีสิ่งเหล่านี้ไม่ทำให้พนักงานไม่พึงพอใจ </a:t>
            </a:r>
            <a:r>
              <a:rPr lang="th-TH" sz="2800" dirty="0">
                <a:solidFill>
                  <a:srgbClr val="0000FF"/>
                </a:solidFill>
              </a:rPr>
              <a:t>แต่การมีสิ่งเหล่านี้สามารถจูงใจให้พนักงานทำงานได้ดีขึ้น</a:t>
            </a: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65162" y="4437112"/>
            <a:ext cx="8003232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th-TH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ปัจจัยจูงใจ </a:t>
            </a:r>
            <a:r>
              <a:rPr lang="th-TH" sz="2400" dirty="0">
                <a:solidFill>
                  <a:srgbClr val="0000FF"/>
                </a:solidFill>
              </a:rPr>
              <a:t>เป็น</a:t>
            </a:r>
            <a:r>
              <a:rPr lang="th-TH" sz="2400" u="sng" dirty="0">
                <a:solidFill>
                  <a:srgbClr val="0000FF"/>
                </a:solidFill>
              </a:rPr>
              <a:t>ปัจจัยที่เกี่ยวข้องกับตัวงานโดยตรง </a:t>
            </a:r>
            <a:r>
              <a:rPr lang="th-TH" sz="2400" dirty="0">
                <a:solidFill>
                  <a:srgbClr val="0000FF"/>
                </a:solidFill>
              </a:rPr>
              <a:t>รวมถึง</a:t>
            </a:r>
            <a:r>
              <a:rPr lang="th-TH" sz="2400" u="sng" dirty="0">
                <a:solidFill>
                  <a:srgbClr val="0000FF"/>
                </a:solidFill>
              </a:rPr>
              <a:t>การประสบความสำเร็จ การเป็นที่ยอมรับ การมีส่วนร่วม ความรับผิดชอบ และความก้าวหน้า</a:t>
            </a:r>
            <a:r>
              <a:rPr lang="th-TH" sz="2400" dirty="0">
                <a:solidFill>
                  <a:srgbClr val="0000FF"/>
                </a:solidFill>
              </a:rPr>
              <a:t>  ถ้าองค์กร</a:t>
            </a:r>
            <a:r>
              <a:rPr lang="th-TH" sz="2400" dirty="0">
                <a:solidFill>
                  <a:schemeClr val="accent2"/>
                </a:solidFill>
              </a:rPr>
              <a:t>ไม่จัดให้มีสิ่งเหล่านี้ไม่ทำให้พนักงานไม่พึงพอใจ </a:t>
            </a:r>
            <a:r>
              <a:rPr lang="th-TH" sz="2400" dirty="0">
                <a:solidFill>
                  <a:srgbClr val="0000FF"/>
                </a:solidFill>
              </a:rPr>
              <a:t>การมีสิ่งเหล่านี้สามารถจูงใจให้พนักงานทำงานได้ดีขึ้น</a:t>
            </a:r>
            <a:endParaRPr lang="th-TH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026" y="289075"/>
            <a:ext cx="8425430" cy="70609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br>
              <a:rPr lang="th-TH" dirty="0">
                <a:solidFill>
                  <a:srgbClr val="0000FF"/>
                </a:solidFill>
              </a:rPr>
            </a:br>
            <a:r>
              <a:rPr lang="th-TH" dirty="0">
                <a:solidFill>
                  <a:srgbClr val="0000FF"/>
                </a:solidFill>
              </a:rPr>
              <a:t>ทฤษฎี 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th-TH" dirty="0">
                <a:solidFill>
                  <a:srgbClr val="0000FF"/>
                </a:solidFill>
              </a:rPr>
              <a:t> และทฤษฎี </a:t>
            </a:r>
            <a:r>
              <a:rPr lang="en-US" dirty="0">
                <a:solidFill>
                  <a:srgbClr val="0000FF"/>
                </a:solidFill>
              </a:rPr>
              <a:t>Y </a:t>
            </a:r>
            <a:r>
              <a:rPr lang="th-TH" dirty="0">
                <a:solidFill>
                  <a:srgbClr val="0000FF"/>
                </a:solidFill>
              </a:rPr>
              <a:t>ของแมค</a:t>
            </a:r>
            <a:r>
              <a:rPr lang="th-TH" dirty="0" err="1">
                <a:solidFill>
                  <a:srgbClr val="0000FF"/>
                </a:solidFill>
              </a:rPr>
              <a:t>เกรเกอร์</a:t>
            </a:r>
            <a:br>
              <a:rPr lang="en-US" dirty="0">
                <a:solidFill>
                  <a:srgbClr val="0000FF"/>
                </a:solidFill>
              </a:rPr>
            </a:b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51026" y="1412776"/>
            <a:ext cx="8329642" cy="452596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th-TH" dirty="0">
                <a:solidFill>
                  <a:srgbClr val="0000FF"/>
                </a:solidFill>
              </a:rPr>
              <a:t>	ทฤษฎี </a:t>
            </a:r>
            <a:r>
              <a:rPr lang="en-US" dirty="0">
                <a:solidFill>
                  <a:srgbClr val="0000FF"/>
                </a:solidFill>
              </a:rPr>
              <a:t>X  </a:t>
            </a:r>
            <a:r>
              <a:rPr lang="th-TH" dirty="0">
                <a:solidFill>
                  <a:srgbClr val="0000FF"/>
                </a:solidFill>
              </a:rPr>
              <a:t>มองคนในแง่ร้าย  คนทำงานไม่ได้ผล  หัวหน้าต้องสั่งงาน</a:t>
            </a:r>
            <a:endParaRPr lang="en-US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th-TH" dirty="0">
                <a:solidFill>
                  <a:srgbClr val="0000FF"/>
                </a:solidFill>
              </a:rPr>
              <a:t>ทฤษฎี </a:t>
            </a:r>
            <a:r>
              <a:rPr lang="en-US" dirty="0">
                <a:solidFill>
                  <a:srgbClr val="0000FF"/>
                </a:solidFill>
              </a:rPr>
              <a:t>Y  </a:t>
            </a:r>
            <a:r>
              <a:rPr lang="th-TH" dirty="0">
                <a:solidFill>
                  <a:srgbClr val="0000FF"/>
                </a:solidFill>
              </a:rPr>
              <a:t>มองคนในแง่ดี  ตั้งใจทำงานขยันหมั่นเพียร  ทำงานตามที่เขาต้องการ</a:t>
            </a:r>
            <a:endParaRPr lang="en-US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th-TH" dirty="0">
                <a:solidFill>
                  <a:srgbClr val="0000FF"/>
                </a:solidFill>
              </a:rPr>
              <a:t>ทฤษฎี </a:t>
            </a:r>
            <a:r>
              <a:rPr lang="en-US" dirty="0">
                <a:solidFill>
                  <a:srgbClr val="0000FF"/>
                </a:solidFill>
              </a:rPr>
              <a:t>Z  </a:t>
            </a:r>
            <a:r>
              <a:rPr lang="th-TH" dirty="0">
                <a:solidFill>
                  <a:srgbClr val="0000FF"/>
                </a:solidFill>
              </a:rPr>
              <a:t>กล่าวว่า องค์กร ผู้จัดการ และพนักงานต้องมีความรับผิดชอบร่วมกัน ใช้หลักการจัดการแบบมีส่วนร่วม และมีการจ้างงานระยะยาวโดยส่วนใหญ่จะจ้างจนถึงเกษียณอายุ ทฤษฎี </a:t>
            </a:r>
            <a:r>
              <a:rPr lang="en-US" dirty="0">
                <a:solidFill>
                  <a:srgbClr val="0000FF"/>
                </a:solidFill>
              </a:rPr>
              <a:t>Z </a:t>
            </a:r>
            <a:r>
              <a:rPr lang="th-TH" dirty="0">
                <a:solidFill>
                  <a:srgbClr val="0000FF"/>
                </a:solidFill>
              </a:rPr>
              <a:t>มีผลให้พนักงานรู้สึกเป็นเจ้าขององค์กร</a:t>
            </a:r>
            <a:endParaRPr lang="en-US" dirty="0">
              <a:solidFill>
                <a:srgbClr val="0000FF"/>
              </a:solidFill>
            </a:endParaRPr>
          </a:p>
          <a:p>
            <a:pPr>
              <a:buNone/>
            </a:pP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8524" y="332656"/>
            <a:ext cx="8229600" cy="1143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th-TH" b="1" dirty="0"/>
              <a:t>ทฤษฎีความเสมอภาค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68524" y="1772816"/>
            <a:ext cx="8229600" cy="35283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th-TH" dirty="0">
                <a:solidFill>
                  <a:srgbClr val="0000FF"/>
                </a:solidFill>
              </a:rPr>
              <a:t>	</a:t>
            </a:r>
          </a:p>
          <a:p>
            <a:pPr>
              <a:buNone/>
            </a:pPr>
            <a:r>
              <a:rPr lang="th-TH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ทฤษฎีความเสมอภาค </a:t>
            </a:r>
            <a:r>
              <a:rPr lang="th-TH" dirty="0">
                <a:solidFill>
                  <a:srgbClr val="0000FF"/>
                </a:solidFill>
              </a:rPr>
              <a:t>กล่าวว่า บุคคลจะมีความพยายามทำงานให้องค์กรมากน้อยเพียงใดนั้น  ขึ้นอยู่กับว่าบุคคลนั้นรู้สึกว่ารางวัลที่จะได้รับ</a:t>
            </a:r>
            <a:r>
              <a:rPr lang="th-TH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จากการทำงานมีความยุติธรรมหรือความเสมอภาคในระดับใด  </a:t>
            </a:r>
            <a:r>
              <a:rPr lang="th-TH" dirty="0">
                <a:solidFill>
                  <a:srgbClr val="0000FF"/>
                </a:solidFill>
              </a:rPr>
              <a:t>ความเสมอภาคในที่นี้หมายถึง รางวัลที่ได้รับมีสัดส่วนเหมาะสมกับความพยายามที่พนักงานอุทิศให้แก่การทำงานในองค์กร</a:t>
            </a:r>
            <a:endParaRPr lang="en-US" dirty="0">
              <a:solidFill>
                <a:srgbClr val="0000FF"/>
              </a:solidFill>
            </a:endParaRPr>
          </a:p>
          <a:p>
            <a:pPr>
              <a:buNone/>
            </a:pP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th-TH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ทฤษฎีความคาดหวัง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233285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th-TH" dirty="0">
                <a:solidFill>
                  <a:srgbClr val="0000FF"/>
                </a:solidFill>
              </a:rPr>
              <a:t>	การรับรู้ของบุคคลเกี่ยวกับความเป็นไปได้ที่เขาจะได้รับสิ่งนั้นด้วยนั่นคือ เมื่อบุคคลต้องการสิ่งใดสิ่งหนึ่งและเห็นว่ามีแนวโน้มจะได้รับสิ่งนั้น ย่อมเกิดแรงจูงใจสูง เช่น ถ้าพนักงานต้องการเลื่อนตำแหน่ง  จะตั้งใจทำงาน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63407B55D58740AA8BA0B235BBB97D" ma:contentTypeVersion="7" ma:contentTypeDescription="Create a new document." ma:contentTypeScope="" ma:versionID="bc532aa6d4c91738f50ca9afa0e0eb60">
  <xsd:schema xmlns:xsd="http://www.w3.org/2001/XMLSchema" xmlns:xs="http://www.w3.org/2001/XMLSchema" xmlns:p="http://schemas.microsoft.com/office/2006/metadata/properties" xmlns:ns2="e4bd58f5-59ab-4ab3-8743-06e88c611221" targetNamespace="http://schemas.microsoft.com/office/2006/metadata/properties" ma:root="true" ma:fieldsID="56b092663e57ba3ac1e25137a1a52467" ns2:_="">
    <xsd:import namespace="e4bd58f5-59ab-4ab3-8743-06e88c6112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d58f5-59ab-4ab3-8743-06e88c6112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1D0BDD-7FF1-4B1E-882B-9A2585EFD6D0}"/>
</file>

<file path=customXml/itemProps2.xml><?xml version="1.0" encoding="utf-8"?>
<ds:datastoreItem xmlns:ds="http://schemas.openxmlformats.org/officeDocument/2006/customXml" ds:itemID="{836091ED-85F8-4A71-A35F-7EE6EB89DF2D}"/>
</file>

<file path=customXml/itemProps3.xml><?xml version="1.0" encoding="utf-8"?>
<ds:datastoreItem xmlns:ds="http://schemas.openxmlformats.org/officeDocument/2006/customXml" ds:itemID="{B6343380-33A9-4B45-8DCF-E140F83258F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1189</Words>
  <Application>Microsoft Office PowerPoint</Application>
  <PresentationFormat>นำเสนอทางหน้าจอ (4:3)</PresentationFormat>
  <Paragraphs>84</Paragraphs>
  <Slides>14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ชุดรูปแบบของ Office</vt:lpstr>
      <vt:lpstr>บทที่ 10 การจูงใจทรัพยากรมนุษย์ </vt:lpstr>
      <vt:lpstr>งานนำเสนอ PowerPoint</vt:lpstr>
      <vt:lpstr>ลักษณะของมนุษยสัมพันธ์</vt:lpstr>
      <vt:lpstr>ทฤษฎีการจูงใจ</vt:lpstr>
      <vt:lpstr>ทฤษฎีลำดับขั้นความต้องการของมาสโลว์ </vt:lpstr>
      <vt:lpstr>ทฤษฎี 2 ปัจจัย</vt:lpstr>
      <vt:lpstr> ทฤษฎี X และทฤษฎี Y ของแมคเกรเกอร์ </vt:lpstr>
      <vt:lpstr>ทฤษฎีความเสมอภาค</vt:lpstr>
      <vt:lpstr>ทฤษฎีความคาดหวัง</vt:lpstr>
      <vt:lpstr>งานนำเสนอ PowerPoint</vt:lpstr>
      <vt:lpstr>การเปลี่ยนแปลงพฤติกรรม</vt:lpstr>
      <vt:lpstr>การออกแบบงาน</vt:lpstr>
      <vt:lpstr>กลยุทธ์ตารางการทำงานที่ยืดหยุ่น</vt:lpstr>
      <vt:lpstr>ความสำคัญของกลยุทธ์การจูงใจ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10 การจูงใจทรัพยากรมนุษย์</dc:title>
  <dc:creator>charlie</dc:creator>
  <cp:lastModifiedBy>SUWATTANA THEPCHIT</cp:lastModifiedBy>
  <cp:revision>21</cp:revision>
  <dcterms:created xsi:type="dcterms:W3CDTF">2011-05-26T15:58:13Z</dcterms:created>
  <dcterms:modified xsi:type="dcterms:W3CDTF">2021-07-16T01:30:40Z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0x0101004063407B55D58740AA8BA0B235BBB97D</vt:lpwstr>
  </property>
</Properties>
</file>