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39822-758E-416F-ABB7-53ECD988CAD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096A036-ADA0-4E3E-99AB-453CCD948F1F}">
      <dgm:prSet phldrT="[Text]" custT="1"/>
      <dgm:spPr/>
      <dgm:t>
        <a:bodyPr/>
        <a:lstStyle/>
        <a:p>
          <a:r>
            <a:rPr lang="th-TH" sz="2400" dirty="0"/>
            <a:t>การหาคน</a:t>
          </a:r>
        </a:p>
      </dgm:t>
    </dgm:pt>
    <dgm:pt modelId="{970E5992-8091-4491-8BA5-B03681BDC1B4}" type="parTrans" cxnId="{9FDC8797-C664-4291-90F3-161D8DC699DE}">
      <dgm:prSet/>
      <dgm:spPr/>
      <dgm:t>
        <a:bodyPr/>
        <a:lstStyle/>
        <a:p>
          <a:endParaRPr lang="th-TH" sz="2400"/>
        </a:p>
      </dgm:t>
    </dgm:pt>
    <dgm:pt modelId="{916175C1-CBCA-4296-A7DB-9C2FB83FAFAC}" type="sibTrans" cxnId="{9FDC8797-C664-4291-90F3-161D8DC699DE}">
      <dgm:prSet custT="1"/>
      <dgm:spPr/>
      <dgm:t>
        <a:bodyPr/>
        <a:lstStyle/>
        <a:p>
          <a:endParaRPr lang="th-TH" sz="1050"/>
        </a:p>
      </dgm:t>
    </dgm:pt>
    <dgm:pt modelId="{83633D72-A7A1-4575-BC6B-640C672AF7C3}">
      <dgm:prSet phldrT="[Text]" custT="1"/>
      <dgm:spPr/>
      <dgm:t>
        <a:bodyPr/>
        <a:lstStyle/>
        <a:p>
          <a:r>
            <a:rPr lang="th-TH" sz="2400" dirty="0"/>
            <a:t>พัฒนา</a:t>
          </a:r>
        </a:p>
      </dgm:t>
    </dgm:pt>
    <dgm:pt modelId="{3761C144-51FF-421F-B833-A22039983498}" type="parTrans" cxnId="{C245DDFB-8382-4479-8C7E-0BDECCA90B06}">
      <dgm:prSet/>
      <dgm:spPr/>
      <dgm:t>
        <a:bodyPr/>
        <a:lstStyle/>
        <a:p>
          <a:endParaRPr lang="th-TH" sz="2400"/>
        </a:p>
      </dgm:t>
    </dgm:pt>
    <dgm:pt modelId="{19227A71-3154-455A-853B-A006645D5F83}" type="sibTrans" cxnId="{C245DDFB-8382-4479-8C7E-0BDECCA90B06}">
      <dgm:prSet custT="1"/>
      <dgm:spPr/>
      <dgm:t>
        <a:bodyPr/>
        <a:lstStyle/>
        <a:p>
          <a:endParaRPr lang="th-TH" sz="1050"/>
        </a:p>
      </dgm:t>
    </dgm:pt>
    <dgm:pt modelId="{354AC3CA-80C8-48B1-99B3-01C7D1647CF7}">
      <dgm:prSet phldrT="[Text]" custT="1"/>
      <dgm:spPr/>
      <dgm:t>
        <a:bodyPr/>
        <a:lstStyle/>
        <a:p>
          <a:r>
            <a:rPr lang="th-TH" sz="2400" dirty="0"/>
            <a:t>การแรงงานสัมพันธ์</a:t>
          </a:r>
        </a:p>
      </dgm:t>
    </dgm:pt>
    <dgm:pt modelId="{E4559810-2FD0-4C48-ABDB-12509554EB92}" type="parTrans" cxnId="{5416475E-ABC4-46C6-BDA7-0D90C50CCF8A}">
      <dgm:prSet/>
      <dgm:spPr/>
      <dgm:t>
        <a:bodyPr/>
        <a:lstStyle/>
        <a:p>
          <a:endParaRPr lang="th-TH" sz="2400"/>
        </a:p>
      </dgm:t>
    </dgm:pt>
    <dgm:pt modelId="{2C2D831F-B2B7-44C8-A553-DF4DD2EB9615}" type="sibTrans" cxnId="{5416475E-ABC4-46C6-BDA7-0D90C50CCF8A}">
      <dgm:prSet/>
      <dgm:spPr/>
      <dgm:t>
        <a:bodyPr/>
        <a:lstStyle/>
        <a:p>
          <a:endParaRPr lang="th-TH" sz="2400"/>
        </a:p>
      </dgm:t>
    </dgm:pt>
    <dgm:pt modelId="{D4A0903A-3AFE-46A5-89DA-59AA25048510}">
      <dgm:prSet phldrT="[Text]" custT="1"/>
      <dgm:spPr/>
      <dgm:t>
        <a:bodyPr/>
        <a:lstStyle/>
        <a:p>
          <a:r>
            <a:rPr lang="th-TH" sz="2400" dirty="0"/>
            <a:t>ประเมินผล</a:t>
          </a:r>
        </a:p>
      </dgm:t>
    </dgm:pt>
    <dgm:pt modelId="{72BCEFFA-3C58-4E5C-B855-D12083B16F27}" type="parTrans" cxnId="{C74032B5-7717-4B8E-939F-9AF94A738037}">
      <dgm:prSet/>
      <dgm:spPr/>
      <dgm:t>
        <a:bodyPr/>
        <a:lstStyle/>
        <a:p>
          <a:endParaRPr lang="th-TH" sz="2400"/>
        </a:p>
      </dgm:t>
    </dgm:pt>
    <dgm:pt modelId="{3E8B90F2-17F2-4B68-BB8E-17D0F293CFF5}" type="sibTrans" cxnId="{C74032B5-7717-4B8E-939F-9AF94A738037}">
      <dgm:prSet custT="1"/>
      <dgm:spPr/>
      <dgm:t>
        <a:bodyPr/>
        <a:lstStyle/>
        <a:p>
          <a:endParaRPr lang="th-TH" sz="1050"/>
        </a:p>
      </dgm:t>
    </dgm:pt>
    <dgm:pt modelId="{15A92D80-2181-4FAE-B96A-B6469026F15D}">
      <dgm:prSet phldrT="[Text]" custT="1"/>
      <dgm:spPr/>
      <dgm:t>
        <a:bodyPr/>
        <a:lstStyle/>
        <a:p>
          <a:r>
            <a:rPr lang="th-TH" sz="2400" dirty="0"/>
            <a:t>จ่ายค่าตอบแทน</a:t>
          </a:r>
        </a:p>
      </dgm:t>
    </dgm:pt>
    <dgm:pt modelId="{4D9D0CCF-0C0B-4630-BF59-3FB5ED71DC2F}" type="parTrans" cxnId="{BCD3529F-7AEA-43F8-B39C-A65C9227546B}">
      <dgm:prSet/>
      <dgm:spPr/>
      <dgm:t>
        <a:bodyPr/>
        <a:lstStyle/>
        <a:p>
          <a:endParaRPr lang="th-TH" sz="2400"/>
        </a:p>
      </dgm:t>
    </dgm:pt>
    <dgm:pt modelId="{C6D1E8D2-3004-4021-84DC-655BA77C02FE}" type="sibTrans" cxnId="{BCD3529F-7AEA-43F8-B39C-A65C9227546B}">
      <dgm:prSet custT="1"/>
      <dgm:spPr/>
      <dgm:t>
        <a:bodyPr/>
        <a:lstStyle/>
        <a:p>
          <a:endParaRPr lang="th-TH" sz="1050"/>
        </a:p>
      </dgm:t>
    </dgm:pt>
    <dgm:pt modelId="{6DE42319-FDF3-4CAC-B8C0-3FB69BD5CEF0}">
      <dgm:prSet phldrT="[Text]" custT="1"/>
      <dgm:spPr/>
      <dgm:t>
        <a:bodyPr/>
        <a:lstStyle/>
        <a:p>
          <a:r>
            <a:rPr lang="th-TH" sz="2400" dirty="0"/>
            <a:t>การบริหารตำแหน่งงาน</a:t>
          </a:r>
        </a:p>
      </dgm:t>
    </dgm:pt>
    <dgm:pt modelId="{60855914-5714-46D4-A2D9-9EA98E41C04B}" type="parTrans" cxnId="{20B3B898-7342-4869-8810-AEFC14C6DCFA}">
      <dgm:prSet/>
      <dgm:spPr/>
      <dgm:t>
        <a:bodyPr/>
        <a:lstStyle/>
        <a:p>
          <a:endParaRPr lang="th-TH" sz="2400"/>
        </a:p>
      </dgm:t>
    </dgm:pt>
    <dgm:pt modelId="{97B7E0CB-3042-4FEC-8641-2271EF7F30B5}" type="sibTrans" cxnId="{20B3B898-7342-4869-8810-AEFC14C6DCFA}">
      <dgm:prSet custT="1"/>
      <dgm:spPr/>
      <dgm:t>
        <a:bodyPr/>
        <a:lstStyle/>
        <a:p>
          <a:endParaRPr lang="th-TH" sz="1050"/>
        </a:p>
      </dgm:t>
    </dgm:pt>
    <dgm:pt modelId="{2AC10668-D992-40C9-9564-A45020B123C6}" type="pres">
      <dgm:prSet presAssocID="{A6D39822-758E-416F-ABB7-53ECD988CAD9}" presName="Name0" presStyleCnt="0">
        <dgm:presLayoutVars>
          <dgm:dir/>
          <dgm:resizeHandles val="exact"/>
        </dgm:presLayoutVars>
      </dgm:prSet>
      <dgm:spPr/>
    </dgm:pt>
    <dgm:pt modelId="{E7C30225-925A-4594-8B03-E78F8C3BB567}" type="pres">
      <dgm:prSet presAssocID="{7096A036-ADA0-4E3E-99AB-453CCD948F1F}" presName="node" presStyleLbl="node1" presStyleIdx="0" presStyleCnt="6">
        <dgm:presLayoutVars>
          <dgm:bulletEnabled val="1"/>
        </dgm:presLayoutVars>
      </dgm:prSet>
      <dgm:spPr/>
    </dgm:pt>
    <dgm:pt modelId="{C38B8452-D058-4AD7-9ED2-B36F4FF2358B}" type="pres">
      <dgm:prSet presAssocID="{916175C1-CBCA-4296-A7DB-9C2FB83FAFAC}" presName="sibTrans" presStyleLbl="sibTrans2D1" presStyleIdx="0" presStyleCnt="5"/>
      <dgm:spPr/>
    </dgm:pt>
    <dgm:pt modelId="{919A1E19-F232-462B-B4D5-EAEAE9E90883}" type="pres">
      <dgm:prSet presAssocID="{916175C1-CBCA-4296-A7DB-9C2FB83FAFAC}" presName="connectorText" presStyleLbl="sibTrans2D1" presStyleIdx="0" presStyleCnt="5"/>
      <dgm:spPr/>
    </dgm:pt>
    <dgm:pt modelId="{698F2174-E3C0-425F-BEC6-46B655820835}" type="pres">
      <dgm:prSet presAssocID="{83633D72-A7A1-4575-BC6B-640C672AF7C3}" presName="node" presStyleLbl="node1" presStyleIdx="1" presStyleCnt="6">
        <dgm:presLayoutVars>
          <dgm:bulletEnabled val="1"/>
        </dgm:presLayoutVars>
      </dgm:prSet>
      <dgm:spPr/>
    </dgm:pt>
    <dgm:pt modelId="{4AC744C2-0470-4EF7-8E7B-042525F662E2}" type="pres">
      <dgm:prSet presAssocID="{19227A71-3154-455A-853B-A006645D5F83}" presName="sibTrans" presStyleLbl="sibTrans2D1" presStyleIdx="1" presStyleCnt="5"/>
      <dgm:spPr/>
    </dgm:pt>
    <dgm:pt modelId="{68D2320E-9613-4488-85A1-4FFC92F2933A}" type="pres">
      <dgm:prSet presAssocID="{19227A71-3154-455A-853B-A006645D5F83}" presName="connectorText" presStyleLbl="sibTrans2D1" presStyleIdx="1" presStyleCnt="5"/>
      <dgm:spPr/>
    </dgm:pt>
    <dgm:pt modelId="{633DA536-EA80-4705-B98C-D31A6104BBBB}" type="pres">
      <dgm:prSet presAssocID="{D4A0903A-3AFE-46A5-89DA-59AA25048510}" presName="node" presStyleLbl="node1" presStyleIdx="2" presStyleCnt="6">
        <dgm:presLayoutVars>
          <dgm:bulletEnabled val="1"/>
        </dgm:presLayoutVars>
      </dgm:prSet>
      <dgm:spPr/>
    </dgm:pt>
    <dgm:pt modelId="{8094D652-1547-449A-9F65-51F48D694F8F}" type="pres">
      <dgm:prSet presAssocID="{3E8B90F2-17F2-4B68-BB8E-17D0F293CFF5}" presName="sibTrans" presStyleLbl="sibTrans2D1" presStyleIdx="2" presStyleCnt="5"/>
      <dgm:spPr/>
    </dgm:pt>
    <dgm:pt modelId="{31F98B55-6ABC-47F3-986F-E1C0C13E75A7}" type="pres">
      <dgm:prSet presAssocID="{3E8B90F2-17F2-4B68-BB8E-17D0F293CFF5}" presName="connectorText" presStyleLbl="sibTrans2D1" presStyleIdx="2" presStyleCnt="5"/>
      <dgm:spPr/>
    </dgm:pt>
    <dgm:pt modelId="{A943451E-022B-4D63-8A33-A78D57B3443C}" type="pres">
      <dgm:prSet presAssocID="{6DE42319-FDF3-4CAC-B8C0-3FB69BD5CEF0}" presName="node" presStyleLbl="node1" presStyleIdx="3" presStyleCnt="6">
        <dgm:presLayoutVars>
          <dgm:bulletEnabled val="1"/>
        </dgm:presLayoutVars>
      </dgm:prSet>
      <dgm:spPr/>
    </dgm:pt>
    <dgm:pt modelId="{FA070B5A-30A2-4F87-BDCB-2795B3028F49}" type="pres">
      <dgm:prSet presAssocID="{97B7E0CB-3042-4FEC-8641-2271EF7F30B5}" presName="sibTrans" presStyleLbl="sibTrans2D1" presStyleIdx="3" presStyleCnt="5"/>
      <dgm:spPr/>
    </dgm:pt>
    <dgm:pt modelId="{17BA5A04-71AB-4F88-B484-56834370A5D5}" type="pres">
      <dgm:prSet presAssocID="{97B7E0CB-3042-4FEC-8641-2271EF7F30B5}" presName="connectorText" presStyleLbl="sibTrans2D1" presStyleIdx="3" presStyleCnt="5"/>
      <dgm:spPr/>
    </dgm:pt>
    <dgm:pt modelId="{E07C36CE-ED19-4B32-9C7A-D62FF2FF9DA0}" type="pres">
      <dgm:prSet presAssocID="{15A92D80-2181-4FAE-B96A-B6469026F15D}" presName="node" presStyleLbl="node1" presStyleIdx="4" presStyleCnt="6">
        <dgm:presLayoutVars>
          <dgm:bulletEnabled val="1"/>
        </dgm:presLayoutVars>
      </dgm:prSet>
      <dgm:spPr/>
    </dgm:pt>
    <dgm:pt modelId="{30477DA6-AA5C-40E1-85EB-C6C35029D87B}" type="pres">
      <dgm:prSet presAssocID="{C6D1E8D2-3004-4021-84DC-655BA77C02FE}" presName="sibTrans" presStyleLbl="sibTrans2D1" presStyleIdx="4" presStyleCnt="5"/>
      <dgm:spPr/>
    </dgm:pt>
    <dgm:pt modelId="{A8C782BF-67D9-4C58-A3E3-6D3FEB1B52C8}" type="pres">
      <dgm:prSet presAssocID="{C6D1E8D2-3004-4021-84DC-655BA77C02FE}" presName="connectorText" presStyleLbl="sibTrans2D1" presStyleIdx="4" presStyleCnt="5"/>
      <dgm:spPr/>
    </dgm:pt>
    <dgm:pt modelId="{653C794D-90E9-45D9-9306-350B81F018E8}" type="pres">
      <dgm:prSet presAssocID="{354AC3CA-80C8-48B1-99B3-01C7D1647CF7}" presName="node" presStyleLbl="node1" presStyleIdx="5" presStyleCnt="6">
        <dgm:presLayoutVars>
          <dgm:bulletEnabled val="1"/>
        </dgm:presLayoutVars>
      </dgm:prSet>
      <dgm:spPr/>
    </dgm:pt>
  </dgm:ptLst>
  <dgm:cxnLst>
    <dgm:cxn modelId="{1833192C-3D61-42D7-AE81-379F6C40FF2E}" type="presOf" srcId="{19227A71-3154-455A-853B-A006645D5F83}" destId="{4AC744C2-0470-4EF7-8E7B-042525F662E2}" srcOrd="0" destOrd="0" presId="urn:microsoft.com/office/officeart/2005/8/layout/process1"/>
    <dgm:cxn modelId="{84A56D30-5C01-4C9A-85E9-E53A6D6B0B50}" type="presOf" srcId="{83633D72-A7A1-4575-BC6B-640C672AF7C3}" destId="{698F2174-E3C0-425F-BEC6-46B655820835}" srcOrd="0" destOrd="0" presId="urn:microsoft.com/office/officeart/2005/8/layout/process1"/>
    <dgm:cxn modelId="{388BC837-2917-4754-AD09-4B604A36AE2E}" type="presOf" srcId="{D4A0903A-3AFE-46A5-89DA-59AA25048510}" destId="{633DA536-EA80-4705-B98C-D31A6104BBBB}" srcOrd="0" destOrd="0" presId="urn:microsoft.com/office/officeart/2005/8/layout/process1"/>
    <dgm:cxn modelId="{F081BB3A-2035-41D9-BDCF-A5D11721BD21}" type="presOf" srcId="{C6D1E8D2-3004-4021-84DC-655BA77C02FE}" destId="{A8C782BF-67D9-4C58-A3E3-6D3FEB1B52C8}" srcOrd="1" destOrd="0" presId="urn:microsoft.com/office/officeart/2005/8/layout/process1"/>
    <dgm:cxn modelId="{6756003F-F2D6-494B-B871-B63372175EB9}" type="presOf" srcId="{916175C1-CBCA-4296-A7DB-9C2FB83FAFAC}" destId="{C38B8452-D058-4AD7-9ED2-B36F4FF2358B}" srcOrd="0" destOrd="0" presId="urn:microsoft.com/office/officeart/2005/8/layout/process1"/>
    <dgm:cxn modelId="{5416475E-ABC4-46C6-BDA7-0D90C50CCF8A}" srcId="{A6D39822-758E-416F-ABB7-53ECD988CAD9}" destId="{354AC3CA-80C8-48B1-99B3-01C7D1647CF7}" srcOrd="5" destOrd="0" parTransId="{E4559810-2FD0-4C48-ABDB-12509554EB92}" sibTransId="{2C2D831F-B2B7-44C8-A553-DF4DD2EB9615}"/>
    <dgm:cxn modelId="{524E0B62-FFF5-4516-95EF-2D5B8C16F57D}" type="presOf" srcId="{19227A71-3154-455A-853B-A006645D5F83}" destId="{68D2320E-9613-4488-85A1-4FFC92F2933A}" srcOrd="1" destOrd="0" presId="urn:microsoft.com/office/officeart/2005/8/layout/process1"/>
    <dgm:cxn modelId="{B83F6F4A-5EC0-4008-B2A2-0DDFB6994D50}" type="presOf" srcId="{97B7E0CB-3042-4FEC-8641-2271EF7F30B5}" destId="{FA070B5A-30A2-4F87-BDCB-2795B3028F49}" srcOrd="0" destOrd="0" presId="urn:microsoft.com/office/officeart/2005/8/layout/process1"/>
    <dgm:cxn modelId="{F44D814A-525A-4D7D-ADC0-A38238BD33E9}" type="presOf" srcId="{3E8B90F2-17F2-4B68-BB8E-17D0F293CFF5}" destId="{31F98B55-6ABC-47F3-986F-E1C0C13E75A7}" srcOrd="1" destOrd="0" presId="urn:microsoft.com/office/officeart/2005/8/layout/process1"/>
    <dgm:cxn modelId="{F858B14C-2F87-4241-8AEB-28E1B9DB6CCB}" type="presOf" srcId="{A6D39822-758E-416F-ABB7-53ECD988CAD9}" destId="{2AC10668-D992-40C9-9564-A45020B123C6}" srcOrd="0" destOrd="0" presId="urn:microsoft.com/office/officeart/2005/8/layout/process1"/>
    <dgm:cxn modelId="{E1275C7E-1069-448C-9107-EC9229B649CB}" type="presOf" srcId="{3E8B90F2-17F2-4B68-BB8E-17D0F293CFF5}" destId="{8094D652-1547-449A-9F65-51F48D694F8F}" srcOrd="0" destOrd="0" presId="urn:microsoft.com/office/officeart/2005/8/layout/process1"/>
    <dgm:cxn modelId="{67EF7D7E-0384-4A54-81A2-7F5C5C0235ED}" type="presOf" srcId="{7096A036-ADA0-4E3E-99AB-453CCD948F1F}" destId="{E7C30225-925A-4594-8B03-E78F8C3BB567}" srcOrd="0" destOrd="0" presId="urn:microsoft.com/office/officeart/2005/8/layout/process1"/>
    <dgm:cxn modelId="{9FDC8797-C664-4291-90F3-161D8DC699DE}" srcId="{A6D39822-758E-416F-ABB7-53ECD988CAD9}" destId="{7096A036-ADA0-4E3E-99AB-453CCD948F1F}" srcOrd="0" destOrd="0" parTransId="{970E5992-8091-4491-8BA5-B03681BDC1B4}" sibTransId="{916175C1-CBCA-4296-A7DB-9C2FB83FAFAC}"/>
    <dgm:cxn modelId="{20B3B898-7342-4869-8810-AEFC14C6DCFA}" srcId="{A6D39822-758E-416F-ABB7-53ECD988CAD9}" destId="{6DE42319-FDF3-4CAC-B8C0-3FB69BD5CEF0}" srcOrd="3" destOrd="0" parTransId="{60855914-5714-46D4-A2D9-9EA98E41C04B}" sibTransId="{97B7E0CB-3042-4FEC-8641-2271EF7F30B5}"/>
    <dgm:cxn modelId="{BCD3529F-7AEA-43F8-B39C-A65C9227546B}" srcId="{A6D39822-758E-416F-ABB7-53ECD988CAD9}" destId="{15A92D80-2181-4FAE-B96A-B6469026F15D}" srcOrd="4" destOrd="0" parTransId="{4D9D0CCF-0C0B-4630-BF59-3FB5ED71DC2F}" sibTransId="{C6D1E8D2-3004-4021-84DC-655BA77C02FE}"/>
    <dgm:cxn modelId="{911D4CAE-FCA0-4E34-B580-922B5DF2BDAB}" type="presOf" srcId="{916175C1-CBCA-4296-A7DB-9C2FB83FAFAC}" destId="{919A1E19-F232-462B-B4D5-EAEAE9E90883}" srcOrd="1" destOrd="0" presId="urn:microsoft.com/office/officeart/2005/8/layout/process1"/>
    <dgm:cxn modelId="{C74032B5-7717-4B8E-939F-9AF94A738037}" srcId="{A6D39822-758E-416F-ABB7-53ECD988CAD9}" destId="{D4A0903A-3AFE-46A5-89DA-59AA25048510}" srcOrd="2" destOrd="0" parTransId="{72BCEFFA-3C58-4E5C-B855-D12083B16F27}" sibTransId="{3E8B90F2-17F2-4B68-BB8E-17D0F293CFF5}"/>
    <dgm:cxn modelId="{D39449BB-E4D5-4844-ABA2-5A87E5FCF67D}" type="presOf" srcId="{C6D1E8D2-3004-4021-84DC-655BA77C02FE}" destId="{30477DA6-AA5C-40E1-85EB-C6C35029D87B}" srcOrd="0" destOrd="0" presId="urn:microsoft.com/office/officeart/2005/8/layout/process1"/>
    <dgm:cxn modelId="{0D0AADF0-D1D9-490B-8B92-4B3F75003604}" type="presOf" srcId="{15A92D80-2181-4FAE-B96A-B6469026F15D}" destId="{E07C36CE-ED19-4B32-9C7A-D62FF2FF9DA0}" srcOrd="0" destOrd="0" presId="urn:microsoft.com/office/officeart/2005/8/layout/process1"/>
    <dgm:cxn modelId="{123F26F4-FA4B-4080-AE59-6B1E3CDDFDBD}" type="presOf" srcId="{354AC3CA-80C8-48B1-99B3-01C7D1647CF7}" destId="{653C794D-90E9-45D9-9306-350B81F018E8}" srcOrd="0" destOrd="0" presId="urn:microsoft.com/office/officeart/2005/8/layout/process1"/>
    <dgm:cxn modelId="{E094B0F6-3371-42AB-AB45-87AE69822448}" type="presOf" srcId="{97B7E0CB-3042-4FEC-8641-2271EF7F30B5}" destId="{17BA5A04-71AB-4F88-B484-56834370A5D5}" srcOrd="1" destOrd="0" presId="urn:microsoft.com/office/officeart/2005/8/layout/process1"/>
    <dgm:cxn modelId="{F3EB74F9-561E-4E7F-B669-6B1A9919EA1D}" type="presOf" srcId="{6DE42319-FDF3-4CAC-B8C0-3FB69BD5CEF0}" destId="{A943451E-022B-4D63-8A33-A78D57B3443C}" srcOrd="0" destOrd="0" presId="urn:microsoft.com/office/officeart/2005/8/layout/process1"/>
    <dgm:cxn modelId="{C245DDFB-8382-4479-8C7E-0BDECCA90B06}" srcId="{A6D39822-758E-416F-ABB7-53ECD988CAD9}" destId="{83633D72-A7A1-4575-BC6B-640C672AF7C3}" srcOrd="1" destOrd="0" parTransId="{3761C144-51FF-421F-B833-A22039983498}" sibTransId="{19227A71-3154-455A-853B-A006645D5F83}"/>
    <dgm:cxn modelId="{9B25EFA7-BE29-4BFB-92B9-C88D638F066A}" type="presParOf" srcId="{2AC10668-D992-40C9-9564-A45020B123C6}" destId="{E7C30225-925A-4594-8B03-E78F8C3BB567}" srcOrd="0" destOrd="0" presId="urn:microsoft.com/office/officeart/2005/8/layout/process1"/>
    <dgm:cxn modelId="{40F47DE6-511A-47F4-A30F-C1F813A84F58}" type="presParOf" srcId="{2AC10668-D992-40C9-9564-A45020B123C6}" destId="{C38B8452-D058-4AD7-9ED2-B36F4FF2358B}" srcOrd="1" destOrd="0" presId="urn:microsoft.com/office/officeart/2005/8/layout/process1"/>
    <dgm:cxn modelId="{7386C279-2AD5-4A45-BD08-00EA971EB96A}" type="presParOf" srcId="{C38B8452-D058-4AD7-9ED2-B36F4FF2358B}" destId="{919A1E19-F232-462B-B4D5-EAEAE9E90883}" srcOrd="0" destOrd="0" presId="urn:microsoft.com/office/officeart/2005/8/layout/process1"/>
    <dgm:cxn modelId="{02578FB3-BB5A-4C7F-8BEE-6585F81E9ECD}" type="presParOf" srcId="{2AC10668-D992-40C9-9564-A45020B123C6}" destId="{698F2174-E3C0-425F-BEC6-46B655820835}" srcOrd="2" destOrd="0" presId="urn:microsoft.com/office/officeart/2005/8/layout/process1"/>
    <dgm:cxn modelId="{56185C8B-179A-4990-A8AC-167925173060}" type="presParOf" srcId="{2AC10668-D992-40C9-9564-A45020B123C6}" destId="{4AC744C2-0470-4EF7-8E7B-042525F662E2}" srcOrd="3" destOrd="0" presId="urn:microsoft.com/office/officeart/2005/8/layout/process1"/>
    <dgm:cxn modelId="{344D42A1-FE1E-4708-9337-B4CDF7184DE6}" type="presParOf" srcId="{4AC744C2-0470-4EF7-8E7B-042525F662E2}" destId="{68D2320E-9613-4488-85A1-4FFC92F2933A}" srcOrd="0" destOrd="0" presId="urn:microsoft.com/office/officeart/2005/8/layout/process1"/>
    <dgm:cxn modelId="{E8E891F6-1897-4F2C-B620-0B3AB20A7F8C}" type="presParOf" srcId="{2AC10668-D992-40C9-9564-A45020B123C6}" destId="{633DA536-EA80-4705-B98C-D31A6104BBBB}" srcOrd="4" destOrd="0" presId="urn:microsoft.com/office/officeart/2005/8/layout/process1"/>
    <dgm:cxn modelId="{DFA9C71A-06FD-4BC9-B3EC-BACB3A443F8E}" type="presParOf" srcId="{2AC10668-D992-40C9-9564-A45020B123C6}" destId="{8094D652-1547-449A-9F65-51F48D694F8F}" srcOrd="5" destOrd="0" presId="urn:microsoft.com/office/officeart/2005/8/layout/process1"/>
    <dgm:cxn modelId="{31C36736-C1E5-4B9C-8A03-7EE21C002611}" type="presParOf" srcId="{8094D652-1547-449A-9F65-51F48D694F8F}" destId="{31F98B55-6ABC-47F3-986F-E1C0C13E75A7}" srcOrd="0" destOrd="0" presId="urn:microsoft.com/office/officeart/2005/8/layout/process1"/>
    <dgm:cxn modelId="{B3227E4B-AE63-4EE4-B25A-0E5251DFD701}" type="presParOf" srcId="{2AC10668-D992-40C9-9564-A45020B123C6}" destId="{A943451E-022B-4D63-8A33-A78D57B3443C}" srcOrd="6" destOrd="0" presId="urn:microsoft.com/office/officeart/2005/8/layout/process1"/>
    <dgm:cxn modelId="{029C074D-C6B0-494A-B4F1-4C129610120C}" type="presParOf" srcId="{2AC10668-D992-40C9-9564-A45020B123C6}" destId="{FA070B5A-30A2-4F87-BDCB-2795B3028F49}" srcOrd="7" destOrd="0" presId="urn:microsoft.com/office/officeart/2005/8/layout/process1"/>
    <dgm:cxn modelId="{993C33F0-18EB-462A-9DD5-C609E9AD959F}" type="presParOf" srcId="{FA070B5A-30A2-4F87-BDCB-2795B3028F49}" destId="{17BA5A04-71AB-4F88-B484-56834370A5D5}" srcOrd="0" destOrd="0" presId="urn:microsoft.com/office/officeart/2005/8/layout/process1"/>
    <dgm:cxn modelId="{88118FF8-A302-4639-8E77-5112878DB8A5}" type="presParOf" srcId="{2AC10668-D992-40C9-9564-A45020B123C6}" destId="{E07C36CE-ED19-4B32-9C7A-D62FF2FF9DA0}" srcOrd="8" destOrd="0" presId="urn:microsoft.com/office/officeart/2005/8/layout/process1"/>
    <dgm:cxn modelId="{983ACA82-A41C-41F4-BFDD-16A69E28B55E}" type="presParOf" srcId="{2AC10668-D992-40C9-9564-A45020B123C6}" destId="{30477DA6-AA5C-40E1-85EB-C6C35029D87B}" srcOrd="9" destOrd="0" presId="urn:microsoft.com/office/officeart/2005/8/layout/process1"/>
    <dgm:cxn modelId="{54834383-5592-4615-8006-B7A0CB8B992A}" type="presParOf" srcId="{30477DA6-AA5C-40E1-85EB-C6C35029D87B}" destId="{A8C782BF-67D9-4C58-A3E3-6D3FEB1B52C8}" srcOrd="0" destOrd="0" presId="urn:microsoft.com/office/officeart/2005/8/layout/process1"/>
    <dgm:cxn modelId="{607ED8C2-EE5F-4469-AA83-261520CCEB5C}" type="presParOf" srcId="{2AC10668-D992-40C9-9564-A45020B123C6}" destId="{653C794D-90E9-45D9-9306-350B81F018E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30225-925A-4594-8B03-E78F8C3BB567}">
      <dsp:nvSpPr>
        <dsp:cNvPr id="0" name=""/>
        <dsp:cNvSpPr/>
      </dsp:nvSpPr>
      <dsp:spPr>
        <a:xfrm>
          <a:off x="4008" y="227415"/>
          <a:ext cx="1025111" cy="177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การหาคน</a:t>
          </a:r>
        </a:p>
      </dsp:txBody>
      <dsp:txXfrm>
        <a:off x="34032" y="257439"/>
        <a:ext cx="965063" cy="1717368"/>
      </dsp:txXfrm>
    </dsp:sp>
    <dsp:sp modelId="{C38B8452-D058-4AD7-9ED2-B36F4FF2358B}">
      <dsp:nvSpPr>
        <dsp:cNvPr id="0" name=""/>
        <dsp:cNvSpPr/>
      </dsp:nvSpPr>
      <dsp:spPr>
        <a:xfrm>
          <a:off x="1131631" y="989010"/>
          <a:ext cx="217323" cy="254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050" kern="1200"/>
        </a:p>
      </dsp:txBody>
      <dsp:txXfrm>
        <a:off x="1131631" y="1039855"/>
        <a:ext cx="152126" cy="152537"/>
      </dsp:txXfrm>
    </dsp:sp>
    <dsp:sp modelId="{698F2174-E3C0-425F-BEC6-46B655820835}">
      <dsp:nvSpPr>
        <dsp:cNvPr id="0" name=""/>
        <dsp:cNvSpPr/>
      </dsp:nvSpPr>
      <dsp:spPr>
        <a:xfrm>
          <a:off x="1439164" y="227415"/>
          <a:ext cx="1025111" cy="177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พัฒนา</a:t>
          </a:r>
        </a:p>
      </dsp:txBody>
      <dsp:txXfrm>
        <a:off x="1469188" y="257439"/>
        <a:ext cx="965063" cy="1717368"/>
      </dsp:txXfrm>
    </dsp:sp>
    <dsp:sp modelId="{4AC744C2-0470-4EF7-8E7B-042525F662E2}">
      <dsp:nvSpPr>
        <dsp:cNvPr id="0" name=""/>
        <dsp:cNvSpPr/>
      </dsp:nvSpPr>
      <dsp:spPr>
        <a:xfrm>
          <a:off x="2566788" y="989010"/>
          <a:ext cx="217323" cy="254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050" kern="1200"/>
        </a:p>
      </dsp:txBody>
      <dsp:txXfrm>
        <a:off x="2566788" y="1039855"/>
        <a:ext cx="152126" cy="152537"/>
      </dsp:txXfrm>
    </dsp:sp>
    <dsp:sp modelId="{633DA536-EA80-4705-B98C-D31A6104BBBB}">
      <dsp:nvSpPr>
        <dsp:cNvPr id="0" name=""/>
        <dsp:cNvSpPr/>
      </dsp:nvSpPr>
      <dsp:spPr>
        <a:xfrm>
          <a:off x="2874321" y="227415"/>
          <a:ext cx="1025111" cy="177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ประเมินผล</a:t>
          </a:r>
        </a:p>
      </dsp:txBody>
      <dsp:txXfrm>
        <a:off x="2904345" y="257439"/>
        <a:ext cx="965063" cy="1717368"/>
      </dsp:txXfrm>
    </dsp:sp>
    <dsp:sp modelId="{8094D652-1547-449A-9F65-51F48D694F8F}">
      <dsp:nvSpPr>
        <dsp:cNvPr id="0" name=""/>
        <dsp:cNvSpPr/>
      </dsp:nvSpPr>
      <dsp:spPr>
        <a:xfrm>
          <a:off x="4001944" y="989010"/>
          <a:ext cx="217323" cy="254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050" kern="1200"/>
        </a:p>
      </dsp:txBody>
      <dsp:txXfrm>
        <a:off x="4001944" y="1039855"/>
        <a:ext cx="152126" cy="152537"/>
      </dsp:txXfrm>
    </dsp:sp>
    <dsp:sp modelId="{A943451E-022B-4D63-8A33-A78D57B3443C}">
      <dsp:nvSpPr>
        <dsp:cNvPr id="0" name=""/>
        <dsp:cNvSpPr/>
      </dsp:nvSpPr>
      <dsp:spPr>
        <a:xfrm>
          <a:off x="4309478" y="227415"/>
          <a:ext cx="1025111" cy="177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การบริหารตำแหน่งงาน</a:t>
          </a:r>
        </a:p>
      </dsp:txBody>
      <dsp:txXfrm>
        <a:off x="4339502" y="257439"/>
        <a:ext cx="965063" cy="1717368"/>
      </dsp:txXfrm>
    </dsp:sp>
    <dsp:sp modelId="{FA070B5A-30A2-4F87-BDCB-2795B3028F49}">
      <dsp:nvSpPr>
        <dsp:cNvPr id="0" name=""/>
        <dsp:cNvSpPr/>
      </dsp:nvSpPr>
      <dsp:spPr>
        <a:xfrm>
          <a:off x="5437101" y="989010"/>
          <a:ext cx="217323" cy="254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050" kern="1200"/>
        </a:p>
      </dsp:txBody>
      <dsp:txXfrm>
        <a:off x="5437101" y="1039855"/>
        <a:ext cx="152126" cy="152537"/>
      </dsp:txXfrm>
    </dsp:sp>
    <dsp:sp modelId="{E07C36CE-ED19-4B32-9C7A-D62FF2FF9DA0}">
      <dsp:nvSpPr>
        <dsp:cNvPr id="0" name=""/>
        <dsp:cNvSpPr/>
      </dsp:nvSpPr>
      <dsp:spPr>
        <a:xfrm>
          <a:off x="5744635" y="227415"/>
          <a:ext cx="1025111" cy="177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จ่ายค่าตอบแทน</a:t>
          </a:r>
        </a:p>
      </dsp:txBody>
      <dsp:txXfrm>
        <a:off x="5774659" y="257439"/>
        <a:ext cx="965063" cy="1717368"/>
      </dsp:txXfrm>
    </dsp:sp>
    <dsp:sp modelId="{30477DA6-AA5C-40E1-85EB-C6C35029D87B}">
      <dsp:nvSpPr>
        <dsp:cNvPr id="0" name=""/>
        <dsp:cNvSpPr/>
      </dsp:nvSpPr>
      <dsp:spPr>
        <a:xfrm>
          <a:off x="6872258" y="989010"/>
          <a:ext cx="217323" cy="254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050" kern="1200"/>
        </a:p>
      </dsp:txBody>
      <dsp:txXfrm>
        <a:off x="6872258" y="1039855"/>
        <a:ext cx="152126" cy="152537"/>
      </dsp:txXfrm>
    </dsp:sp>
    <dsp:sp modelId="{653C794D-90E9-45D9-9306-350B81F018E8}">
      <dsp:nvSpPr>
        <dsp:cNvPr id="0" name=""/>
        <dsp:cNvSpPr/>
      </dsp:nvSpPr>
      <dsp:spPr>
        <a:xfrm>
          <a:off x="7179791" y="227415"/>
          <a:ext cx="1025111" cy="177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การแรงงานสัมพันธ์</a:t>
          </a:r>
        </a:p>
      </dsp:txBody>
      <dsp:txXfrm>
        <a:off x="7209815" y="257439"/>
        <a:ext cx="965063" cy="1717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3B867-F1BD-4ADB-9E6E-54CED4D46172}" type="datetimeFigureOut">
              <a:rPr lang="th-TH" smtClean="0"/>
              <a:pPr/>
              <a:t>16/07/64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838E4-8CA4-4703-AB96-3F69813EDA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531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A22C82-0EA9-458B-8975-DF34245E968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410E1F-EDA0-4FF8-847E-6C9999C191D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C82-0EA9-458B-8975-DF34245E968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0E1F-EDA0-4FF8-847E-6C9999C191D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C82-0EA9-458B-8975-DF34245E968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0E1F-EDA0-4FF8-847E-6C9999C191D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C82-0EA9-458B-8975-DF34245E968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0E1F-EDA0-4FF8-847E-6C9999C191D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C82-0EA9-458B-8975-DF34245E968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0E1F-EDA0-4FF8-847E-6C9999C191D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C82-0EA9-458B-8975-DF34245E968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0E1F-EDA0-4FF8-847E-6C9999C191D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C82-0EA9-458B-8975-DF34245E968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0E1F-EDA0-4FF8-847E-6C9999C191D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C82-0EA9-458B-8975-DF34245E968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0E1F-EDA0-4FF8-847E-6C9999C191D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C82-0EA9-458B-8975-DF34245E968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0E1F-EDA0-4FF8-847E-6C9999C191D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3A22C82-0EA9-458B-8975-DF34245E968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0E1F-EDA0-4FF8-847E-6C9999C191D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A22C82-0EA9-458B-8975-DF34245E968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410E1F-EDA0-4FF8-847E-6C9999C191D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A22C82-0EA9-458B-8975-DF34245E968F}" type="datetime1">
              <a:rPr lang="th-TH" smtClean="0"/>
              <a:pPr/>
              <a:t>16/07/64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410E1F-EDA0-4FF8-847E-6C9999C191D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2636913"/>
            <a:ext cx="7772400" cy="1440160"/>
          </a:xfrm>
        </p:spPr>
        <p:txBody>
          <a:bodyPr>
            <a:normAutofit/>
          </a:bodyPr>
          <a:lstStyle/>
          <a:p>
            <a:pPr algn="r"/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บทที่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</a:t>
            </a:r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การจัดการทรัพยากรมนุษย์</a:t>
            </a:r>
          </a:p>
        </p:txBody>
      </p:sp>
      <p:pic>
        <p:nvPicPr>
          <p:cNvPr id="4" name="Picture 4" descr="ศิลปศาสตร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76672"/>
            <a:ext cx="1834158" cy="17645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5816" y="1700808"/>
            <a:ext cx="3230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>
                <a:solidFill>
                  <a:schemeClr val="accent6">
                    <a:lumMod val="75000"/>
                  </a:schemeClr>
                </a:solidFill>
              </a:rPr>
              <a:t>รหัสวิชา   826356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65272" y="260648"/>
            <a:ext cx="8555200" cy="4525963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th-TH" sz="3600" dirty="0">
                <a:solidFill>
                  <a:srgbClr val="0000FF"/>
                </a:solidFill>
              </a:rPr>
              <a:t>ยุทธวิธีของฝ่ายบริหาร</a:t>
            </a:r>
          </a:p>
          <a:p>
            <a:pPr marL="1145286" lvl="2" indent="-514350">
              <a:buFont typeface="+mj-lt"/>
              <a:buAutoNum type="arabicParenR"/>
            </a:pPr>
            <a:r>
              <a:rPr lang="th-TH" sz="3600" dirty="0">
                <a:solidFill>
                  <a:srgbClr val="0000FF"/>
                </a:solidFill>
              </a:rPr>
              <a:t>การสั่งปิดโรงงาน</a:t>
            </a:r>
            <a:endParaRPr lang="en-US" sz="3600" dirty="0">
              <a:solidFill>
                <a:srgbClr val="0000FF"/>
              </a:solidFill>
            </a:endParaRPr>
          </a:p>
          <a:p>
            <a:pPr marL="1145286" lvl="2" indent="-514350">
              <a:buFont typeface="+mj-lt"/>
              <a:buAutoNum type="arabicParenR"/>
            </a:pPr>
            <a:r>
              <a:rPr lang="th-TH" sz="3600" dirty="0">
                <a:solidFill>
                  <a:srgbClr val="0000FF"/>
                </a:solidFill>
              </a:rPr>
              <a:t>คนที่เข้าทำงานแทนพนักงานที่นัดหยุดงาน</a:t>
            </a:r>
          </a:p>
          <a:p>
            <a:pPr marL="1145286" lvl="2" indent="-514350">
              <a:buFont typeface="+mj-lt"/>
              <a:buAutoNum type="arabicParenR"/>
            </a:pPr>
            <a:r>
              <a:rPr lang="th-TH" sz="3600" dirty="0">
                <a:solidFill>
                  <a:srgbClr val="0000FF"/>
                </a:solidFill>
              </a:rPr>
              <a:t>การแก้ปัญหาโดยบุคคลภายนอก</a:t>
            </a:r>
            <a:endParaRPr lang="en-US" sz="3600" dirty="0">
              <a:solidFill>
                <a:srgbClr val="0000FF"/>
              </a:solidFill>
            </a:endParaRPr>
          </a:p>
          <a:p>
            <a:pPr marL="1145286" lvl="2" indent="-514350">
              <a:buFont typeface="+mj-lt"/>
              <a:buAutoNum type="arabicParenR"/>
            </a:pPr>
            <a:r>
              <a:rPr lang="th-TH" sz="3600" dirty="0">
                <a:solidFill>
                  <a:srgbClr val="0000FF"/>
                </a:solidFill>
              </a:rPr>
              <a:t>การประสานความเข้าใจ</a:t>
            </a:r>
            <a:endParaRPr lang="en-US" sz="3600" dirty="0">
              <a:solidFill>
                <a:srgbClr val="0000FF"/>
              </a:solidFill>
            </a:endParaRPr>
          </a:p>
          <a:p>
            <a:pPr marL="1145286" lvl="2" indent="-514350">
              <a:buFont typeface="+mj-lt"/>
              <a:buAutoNum type="arabicParenR"/>
            </a:pPr>
            <a:r>
              <a:rPr lang="th-TH" sz="3600" dirty="0">
                <a:solidFill>
                  <a:srgbClr val="0000FF"/>
                </a:solidFill>
              </a:rPr>
              <a:t>การประนีประนอม</a:t>
            </a:r>
            <a:endParaRPr lang="en-US" sz="3600" dirty="0">
              <a:solidFill>
                <a:srgbClr val="0000FF"/>
              </a:solidFill>
            </a:endParaRPr>
          </a:p>
          <a:p>
            <a:pPr marL="1145286" lvl="2" indent="-514350">
              <a:buFont typeface="+mj-lt"/>
              <a:buAutoNum type="arabicParenR"/>
            </a:pPr>
            <a:r>
              <a:rPr lang="th-TH" sz="3600" dirty="0">
                <a:solidFill>
                  <a:srgbClr val="0000FF"/>
                </a:solidFill>
              </a:rPr>
              <a:t>การตัดสินโดยอนุญาโตตุลาการ</a:t>
            </a:r>
            <a:endParaRPr lang="en-US" sz="3600" dirty="0">
              <a:solidFill>
                <a:srgbClr val="0000FF"/>
              </a:solidFill>
            </a:endParaRPr>
          </a:p>
          <a:p>
            <a:pPr>
              <a:buNone/>
            </a:pPr>
            <a:endParaRPr lang="th-TH" sz="3600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23528" y="764704"/>
            <a:ext cx="8329642" cy="4268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3600" dirty="0">
                <a:solidFill>
                  <a:srgbClr val="0000FF"/>
                </a:solidFill>
              </a:rPr>
              <a:t>	</a:t>
            </a:r>
            <a:r>
              <a:rPr lang="th-TH" sz="3600" dirty="0">
                <a:solidFill>
                  <a:schemeClr val="accent2"/>
                </a:solidFill>
              </a:rPr>
              <a:t>ความแตกต่างของพนักงาน</a:t>
            </a:r>
            <a:endParaRPr lang="en-US" sz="36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th-TH" sz="3600" dirty="0">
                <a:solidFill>
                  <a:srgbClr val="0000FF"/>
                </a:solidFill>
              </a:rPr>
              <a:t>	องค์กรจะมีพนักงานที่มีความแตกต่างกันอยู่หลากหลายด้าน เช่น อายุ เพศ เชื้อชาติ สัญชาติ และความสามารถ  </a:t>
            </a:r>
          </a:p>
          <a:p>
            <a:pPr>
              <a:buNone/>
            </a:pPr>
            <a:r>
              <a:rPr lang="th-TH" sz="3600" dirty="0">
                <a:solidFill>
                  <a:srgbClr val="0000FF"/>
                </a:solidFill>
              </a:rPr>
              <a:t>	ผู้บริหารในองค์กร จะต้องทำความเข้าใจเรื่องนี้ต้องอาศัยความเข้าใจ และยอมรับความแตกต่างเพื่อสร้างคุณค่าจากความแตกต่าง</a:t>
            </a:r>
            <a:endParaRPr lang="en-US" sz="3600" dirty="0">
              <a:solidFill>
                <a:srgbClr val="0000FF"/>
              </a:solidFill>
            </a:endParaRPr>
          </a:p>
          <a:p>
            <a:pPr>
              <a:buNone/>
            </a:pPr>
            <a:endParaRPr lang="th-TH" sz="3600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65272" y="332656"/>
            <a:ext cx="8229600" cy="5832648"/>
          </a:xfrm>
        </p:spPr>
        <p:txBody>
          <a:bodyPr/>
          <a:lstStyle/>
          <a:p>
            <a:pPr>
              <a:buNone/>
            </a:pPr>
            <a:r>
              <a:rPr lang="th-TH" dirty="0">
                <a:solidFill>
                  <a:srgbClr val="0000FF"/>
                </a:solidFill>
              </a:rPr>
              <a:t>	</a:t>
            </a:r>
            <a:r>
              <a:rPr lang="th-TH" sz="3600" b="1" dirty="0">
                <a:solidFill>
                  <a:srgbClr val="0000FF"/>
                </a:solidFill>
              </a:rPr>
              <a:t>การจัดการทรัพยากรมนุษ</a:t>
            </a:r>
            <a:r>
              <a:rPr lang="th-TH" sz="3200" dirty="0">
                <a:solidFill>
                  <a:srgbClr val="0000FF"/>
                </a:solidFill>
              </a:rPr>
              <a:t>ย์  </a:t>
            </a:r>
          </a:p>
          <a:p>
            <a:pPr>
              <a:buNone/>
            </a:pPr>
            <a:r>
              <a:rPr lang="th-TH" sz="3200" dirty="0">
                <a:solidFill>
                  <a:srgbClr val="0000FF"/>
                </a:solidFill>
              </a:rPr>
              <a:t>	หมายถึง  กิจกรรมทั้งหมดที่เกี่ยวข้องกับการกำหนดความต้องการทรัพยากรมนุษย์ รวมถึงการจัดหาบุคคล  การฝึกอบรม  การจ่ายค่าตอบแทน  และการสร้างแรงจูงใจให้พนักงาน</a:t>
            </a:r>
            <a:endParaRPr lang="en-US" sz="3200" dirty="0">
              <a:solidFill>
                <a:srgbClr val="0000FF"/>
              </a:solidFill>
            </a:endParaRPr>
          </a:p>
          <a:p>
            <a:pPr>
              <a:buNone/>
            </a:pP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59535580"/>
              </p:ext>
            </p:extLst>
          </p:nvPr>
        </p:nvGraphicFramePr>
        <p:xfrm>
          <a:off x="539552" y="2996952"/>
          <a:ext cx="820891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400" dirty="0">
                <a:solidFill>
                  <a:srgbClr val="0000FF"/>
                </a:solidFill>
              </a:rPr>
              <a:t>			</a:t>
            </a:r>
            <a:endParaRPr lang="en-US" sz="2400" i="1" dirty="0">
              <a:solidFill>
                <a:srgbClr val="0000FF"/>
              </a:solidFill>
            </a:endParaRPr>
          </a:p>
          <a:p>
            <a:pPr lvl="2"/>
            <a:r>
              <a:rPr lang="th-TH" sz="2800" dirty="0">
                <a:solidFill>
                  <a:srgbClr val="0000FF"/>
                </a:solidFill>
              </a:rPr>
              <a:t> องค์กรต้องพิจารณาเรื่องอัตรากำลัง </a:t>
            </a:r>
            <a:endParaRPr lang="en-US" sz="2800" dirty="0">
              <a:solidFill>
                <a:srgbClr val="0000FF"/>
              </a:solidFill>
            </a:endParaRPr>
          </a:p>
          <a:p>
            <a:pPr lvl="2"/>
            <a:r>
              <a:rPr lang="th-TH" sz="2800" dirty="0">
                <a:solidFill>
                  <a:srgbClr val="0000FF"/>
                </a:solidFill>
              </a:rPr>
              <a:t> การพัฒนาบุคลากรในปัจจุบัน </a:t>
            </a:r>
            <a:endParaRPr lang="th-TH" sz="2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th-TH" sz="2400" b="1" dirty="0">
                <a:solidFill>
                  <a:srgbClr val="0000FF"/>
                </a:solidFill>
              </a:rPr>
              <a:t>การวิเคราะห์งาน </a:t>
            </a:r>
            <a:r>
              <a:rPr lang="en-US" sz="2400" b="1" dirty="0">
                <a:solidFill>
                  <a:srgbClr val="0000FF"/>
                </a:solidFill>
              </a:rPr>
              <a:t>(Job analysis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th-TH" sz="2400" dirty="0">
                <a:solidFill>
                  <a:srgbClr val="0000FF"/>
                </a:solidFill>
              </a:rPr>
              <a:t>คือการกำหนดข้อมูลเกี่ยวกับงาน โดยการสังเกตและ</a:t>
            </a:r>
          </a:p>
          <a:p>
            <a:pPr>
              <a:buNone/>
            </a:pPr>
            <a:r>
              <a:rPr lang="th-TH" sz="2400" dirty="0">
                <a:solidFill>
                  <a:srgbClr val="0000FF"/>
                </a:solidFill>
              </a:rPr>
              <a:t>ศึกษาจากงานโดยตรง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th-TH" sz="2400" dirty="0">
                <a:solidFill>
                  <a:srgbClr val="0000FF"/>
                </a:solidFill>
              </a:rPr>
              <a:t>คำอธิบายลักษณะงาน </a:t>
            </a:r>
            <a:r>
              <a:rPr lang="en-US" sz="2400" dirty="0">
                <a:solidFill>
                  <a:srgbClr val="0000FF"/>
                </a:solidFill>
              </a:rPr>
              <a:t>(Job description) </a:t>
            </a:r>
            <a:r>
              <a:rPr lang="th-TH" sz="2400" dirty="0">
                <a:solidFill>
                  <a:srgbClr val="0000FF"/>
                </a:solidFill>
              </a:rPr>
              <a:t>คือคำอธิบายลักษณะเฉพาะของงานที่มี      </a:t>
            </a:r>
          </a:p>
          <a:p>
            <a:pPr>
              <a:buNone/>
            </a:pPr>
            <a:r>
              <a:rPr lang="th-TH" sz="2400" dirty="0">
                <a:solidFill>
                  <a:srgbClr val="0000FF"/>
                </a:solidFill>
              </a:rPr>
              <a:t>	การจดบันทึกเป็นลายลักษณ์อักษรเป็นทางการ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th-TH" sz="2400" dirty="0">
                <a:solidFill>
                  <a:srgbClr val="0000FF"/>
                </a:solidFill>
              </a:rPr>
              <a:t>คุณลักษณะเฉพาะสำหรับงาน </a:t>
            </a:r>
            <a:r>
              <a:rPr lang="en-US" sz="2400" dirty="0">
                <a:solidFill>
                  <a:srgbClr val="0000FF"/>
                </a:solidFill>
              </a:rPr>
              <a:t>(Job specification) </a:t>
            </a:r>
            <a:r>
              <a:rPr lang="th-TH" sz="2400" dirty="0">
                <a:solidFill>
                  <a:srgbClr val="0000FF"/>
                </a:solidFill>
              </a:rPr>
              <a:t>คือ คำอธิบายลักษณะเฉพาะที่</a:t>
            </a:r>
          </a:p>
          <a:p>
            <a:pPr>
              <a:buNone/>
            </a:pPr>
            <a:r>
              <a:rPr lang="th-TH" sz="2400" dirty="0">
                <a:solidFill>
                  <a:srgbClr val="0000FF"/>
                </a:solidFill>
              </a:rPr>
              <a:t>	จำเป็นสำหรับงานใดงานหนึ่ง  ซึ่งระบุถึงการศึกษา ประสบการณ์  ลักษณะบุคลิกภาพ และลักษณะ</a:t>
            </a:r>
          </a:p>
          <a:p>
            <a:pPr>
              <a:buNone/>
            </a:pPr>
            <a:r>
              <a:rPr lang="th-TH" sz="2400" dirty="0">
                <a:solidFill>
                  <a:srgbClr val="0000FF"/>
                </a:solidFill>
              </a:rPr>
              <a:t>	ทางกายภาพ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buNone/>
            </a:pPr>
            <a:endParaRPr lang="th-TH" sz="2400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1.</a:t>
            </a:r>
            <a:r>
              <a:rPr lang="th-TH" i="1" dirty="0">
                <a:solidFill>
                  <a:srgbClr val="0000FF"/>
                </a:solidFill>
              </a:rPr>
              <a:t>การวางแผนความต้องการทรัพยากรมนุษย์</a:t>
            </a:r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235802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th-TH" dirty="0"/>
              <a:t>		</a:t>
            </a:r>
            <a:r>
              <a:rPr lang="th-TH" sz="5100" b="1" dirty="0">
                <a:solidFill>
                  <a:schemeClr val="accent2"/>
                </a:solidFill>
              </a:rPr>
              <a:t>การสรรหาบุคลค</a:t>
            </a:r>
            <a:r>
              <a:rPr lang="th-TH" sz="5100" dirty="0">
                <a:solidFill>
                  <a:schemeClr val="accent2"/>
                </a:solidFill>
              </a:rPr>
              <a:t>ล หมายถึง การจัดให้มีการรวมตัวเพื่อให้ฝ่ายบริหารได้คัดเลือกบุคคลที่มีคุณสมบัติเหมาะสมเข้ามาเป็นพนักงาน  โดยการสรรหาทำได้จาก </a:t>
            </a:r>
            <a:r>
              <a:rPr lang="en-US" sz="5100" dirty="0">
                <a:solidFill>
                  <a:schemeClr val="accent2"/>
                </a:solidFill>
              </a:rPr>
              <a:t>2</a:t>
            </a:r>
            <a:r>
              <a:rPr lang="th-TH" sz="5100" dirty="0">
                <a:solidFill>
                  <a:schemeClr val="accent2"/>
                </a:solidFill>
              </a:rPr>
              <a:t> แหล่งคือ </a:t>
            </a:r>
            <a:endParaRPr lang="en-US" sz="51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5100" dirty="0">
                <a:solidFill>
                  <a:schemeClr val="accent2"/>
                </a:solidFill>
              </a:rPr>
              <a:t>		-</a:t>
            </a:r>
            <a:r>
              <a:rPr lang="th-TH" sz="5100" dirty="0">
                <a:solidFill>
                  <a:schemeClr val="accent2"/>
                </a:solidFill>
              </a:rPr>
              <a:t> การสรรหาจากภายใน  </a:t>
            </a:r>
            <a:endParaRPr lang="en-US" sz="51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5100" dirty="0">
                <a:solidFill>
                  <a:schemeClr val="accent2"/>
                </a:solidFill>
              </a:rPr>
              <a:t>		- </a:t>
            </a:r>
            <a:r>
              <a:rPr lang="th-TH" sz="5100" dirty="0">
                <a:solidFill>
                  <a:schemeClr val="accent2"/>
                </a:solidFill>
              </a:rPr>
              <a:t>การสรรหาจากภายนอก</a:t>
            </a:r>
            <a:endParaRPr lang="en-US" sz="51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5100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2.</a:t>
            </a:r>
            <a:r>
              <a:rPr lang="th-TH" b="1" dirty="0"/>
              <a:t>การสรรหาและการคัดเลือกพนักงานใหม่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74944" y="3621102"/>
            <a:ext cx="8136904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th-TH" dirty="0">
                <a:solidFill>
                  <a:srgbClr val="0000FF"/>
                </a:solidFill>
              </a:rPr>
              <a:t>	การคัดเลือก หมายถึง กระบวนการรวบรวมข้อมูลเกี่ยวกับผู้สมัครงาน และใช้ข้อมูลนั้นเพื่อการตัดสินใจว่าจะจ้างใครเข้าทำงาน  โดยมีขั้นตอน การคัดเลือก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th-TH" dirty="0">
                <a:solidFill>
                  <a:srgbClr val="0000FF"/>
                </a:solidFill>
              </a:rPr>
              <a:t>การสมัครงาน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th-TH" dirty="0">
                <a:solidFill>
                  <a:srgbClr val="0000FF"/>
                </a:solidFill>
              </a:rPr>
              <a:t>การสัมภาษณ์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th-TH" dirty="0">
                <a:solidFill>
                  <a:srgbClr val="0000FF"/>
                </a:solidFill>
              </a:rPr>
              <a:t>การทดสอบ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th-TH" dirty="0">
                <a:solidFill>
                  <a:srgbClr val="0000FF"/>
                </a:solidFill>
              </a:rPr>
              <a:t>การตรวจสอบแหล่งอ้างอิง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28596" y="1142984"/>
            <a:ext cx="8186766" cy="492922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th-TH" sz="2400" dirty="0">
                <a:solidFill>
                  <a:srgbClr val="0000FF"/>
                </a:solidFill>
              </a:rPr>
              <a:t>	องค์กรคัดเลือกบุคคลที่มีคุณสมบัติเหมาะสมเข้ามาทำงานแล้ว องค์กรจะมีการแนะนำองค์กรให้พนักงานรู้จักอย่างเป็นทางการ คือ</a:t>
            </a:r>
            <a:endParaRPr lang="en-US" sz="2400" dirty="0">
              <a:solidFill>
                <a:srgbClr val="0000FF"/>
              </a:solidFill>
            </a:endParaRPr>
          </a:p>
          <a:p>
            <a:pPr marL="566928" indent="-457200">
              <a:buFont typeface="+mj-lt"/>
              <a:buAutoNum type="arabicParenR"/>
            </a:pPr>
            <a:r>
              <a:rPr lang="th-TH" sz="2400" b="1" dirty="0">
                <a:solidFill>
                  <a:srgbClr val="0000FF"/>
                </a:solidFill>
              </a:rPr>
              <a:t>การปฐมนิเทศ </a:t>
            </a:r>
            <a:r>
              <a:rPr lang="th-TH" sz="2400" dirty="0">
                <a:solidFill>
                  <a:srgbClr val="0000FF"/>
                </a:solidFill>
              </a:rPr>
              <a:t>คือ การทำให้พนักงานใหม่มีความคุ้นเคยกับพนักงานเก่า รู้กฎระเบียบขององค์กร   ฯลฯ</a:t>
            </a:r>
          </a:p>
          <a:p>
            <a:pPr marL="566928" indent="-457200">
              <a:buFont typeface="+mj-lt"/>
              <a:buAutoNum type="arabicParenR"/>
            </a:pPr>
            <a:r>
              <a:rPr lang="th-TH" sz="2400" b="1" dirty="0">
                <a:solidFill>
                  <a:srgbClr val="0000FF"/>
                </a:solidFill>
              </a:rPr>
              <a:t>การฝึกอบรม </a:t>
            </a:r>
            <a:r>
              <a:rPr lang="th-TH" sz="2400" dirty="0">
                <a:solidFill>
                  <a:srgbClr val="0000FF"/>
                </a:solidFill>
              </a:rPr>
              <a:t>เพื่อเรียนรู้วิธีการทำงานที่มีลักษณะเฉพาะ การฝึกอบรมทำได้หลายวิธี เช่น การฝึกอบรมระหว่างทำงาน </a:t>
            </a:r>
            <a:r>
              <a:rPr lang="en-US" sz="2400" dirty="0">
                <a:solidFill>
                  <a:srgbClr val="0000FF"/>
                </a:solidFill>
              </a:rPr>
              <a:t>(on-the-job training) </a:t>
            </a:r>
            <a:r>
              <a:rPr lang="th-TH" sz="2400" dirty="0">
                <a:solidFill>
                  <a:srgbClr val="0000FF"/>
                </a:solidFill>
              </a:rPr>
              <a:t>เป็นวิธีที่ให้พนักงานเรียนรู้โดยการลงมือปฏิบัติจริง   ส่วนการฝึกอบรมในห้องเรียน </a:t>
            </a:r>
            <a:r>
              <a:rPr lang="en-US" sz="2400" dirty="0">
                <a:solidFill>
                  <a:srgbClr val="0000FF"/>
                </a:solidFill>
              </a:rPr>
              <a:t>(classroom training) </a:t>
            </a:r>
            <a:r>
              <a:rPr lang="th-TH" sz="2400" dirty="0">
                <a:solidFill>
                  <a:srgbClr val="0000FF"/>
                </a:solidFill>
              </a:rPr>
              <a:t>เป็นวิธีสอนพนักงานด้วยการบรรยาย การประชุม การฉาย</a:t>
            </a:r>
            <a:r>
              <a:rPr lang="th-TH" sz="2400" dirty="0" err="1">
                <a:solidFill>
                  <a:srgbClr val="0000FF"/>
                </a:solidFill>
              </a:rPr>
              <a:t>วีดิ</a:t>
            </a:r>
            <a:r>
              <a:rPr lang="th-TH" sz="2400" dirty="0">
                <a:solidFill>
                  <a:srgbClr val="0000FF"/>
                </a:solidFill>
              </a:rPr>
              <a:t>ทัศน์กรณีศึกษา และเว็บไซต์</a:t>
            </a:r>
            <a:endParaRPr lang="en-US" sz="2400" dirty="0">
              <a:solidFill>
                <a:srgbClr val="0000FF"/>
              </a:solidFill>
            </a:endParaRPr>
          </a:p>
          <a:p>
            <a:pPr marL="566928" indent="-457200">
              <a:buFont typeface="+mj-lt"/>
              <a:buAutoNum type="arabicParenR"/>
            </a:pPr>
            <a:r>
              <a:rPr lang="th-TH" sz="2400" b="1" dirty="0">
                <a:solidFill>
                  <a:srgbClr val="0000FF"/>
                </a:solidFill>
              </a:rPr>
              <a:t>การพัฒนา </a:t>
            </a:r>
            <a:r>
              <a:rPr lang="th-TH" sz="2400" dirty="0">
                <a:solidFill>
                  <a:srgbClr val="0000FF"/>
                </a:solidFill>
              </a:rPr>
              <a:t>คือ การฝึกอบรมเพื่อเพิ่มพูนทักษะและความรู้ให้แก่ผู้จัดการและผู้เชี่ยวชาญ กิจการใช้การฝึกอบรมเพื่อเสริมสร้างทักษะให้พนักงานสำหรับงานในปัจจุบัน และใช้การพัฒนาเพื่อเพิ่มพูนทักษะสำหรับความรับผิดชอบในงานมากขึ้น และการเลื่อนตำแหน่งขึ้นสูง</a:t>
            </a:r>
            <a:endParaRPr lang="en-US" sz="2400" dirty="0">
              <a:solidFill>
                <a:srgbClr val="0000FF"/>
              </a:solidFill>
            </a:endParaRPr>
          </a:p>
          <a:p>
            <a:pPr marL="566928" indent="-457200">
              <a:buFont typeface="+mj-lt"/>
              <a:buAutoNum type="arabicParenR"/>
            </a:pPr>
            <a:r>
              <a:rPr lang="th-TH" sz="2400" dirty="0">
                <a:solidFill>
                  <a:srgbClr val="0000FF"/>
                </a:solidFill>
              </a:rPr>
              <a:t>	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>
              <a:buNone/>
            </a:pPr>
            <a:endParaRPr lang="th-TH" sz="2400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5595" y="188640"/>
            <a:ext cx="8186766" cy="80724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2" algn="l"/>
            <a:r>
              <a:rPr lang="en-US" sz="4400" b="1" dirty="0"/>
              <a:t>3.</a:t>
            </a:r>
            <a:r>
              <a:rPr lang="th-TH" sz="4400" b="1" dirty="0"/>
              <a:t>การพัฒนาพนักงาน</a:t>
            </a:r>
            <a:endParaRPr lang="en-US" sz="4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000FF"/>
                </a:solidFill>
              </a:rPr>
              <a:t>การประเมินผลการปฏิบัติงาน มีความสำคัญ เป็นสิ่งที่ให้ข้อมูลป้อนกลับแก่พนักงานได้ว่า เขาปฏิบัติงานเป็นอย่างไร และต้องปรับปรุงอย่างไรบ้าง   และเป็นข้อมูลในการกำหนดการจ่ายค่าตอบแทน  การให้รางวัลแก่พนักงาน </a:t>
            </a:r>
            <a:endParaRPr lang="en-US" sz="3200" dirty="0">
              <a:solidFill>
                <a:srgbClr val="0000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000FF"/>
                </a:solidFill>
              </a:rPr>
              <a:t>การประเมินผลการปฏิบัติงานแบบ ระบบการให้ข้อมูลป้อนกลับ </a:t>
            </a:r>
            <a:r>
              <a:rPr lang="en-US" sz="3200" dirty="0">
                <a:solidFill>
                  <a:srgbClr val="0000FF"/>
                </a:solidFill>
              </a:rPr>
              <a:t>360 </a:t>
            </a:r>
            <a:r>
              <a:rPr lang="th-TH" sz="3200" dirty="0">
                <a:solidFill>
                  <a:srgbClr val="0000FF"/>
                </a:solidFill>
              </a:rPr>
              <a:t>องศา กระบวนการนี้จะทำให้พนักงานได้รู้ข้อมูลป้อนกลับเกี่ยวกับการทำงานจากบุคคลรอบข้างไม่ว่าจะเป็น ผู้บังคับบัญชา  เพื่อนร่วมงาน  หรือผู้ใต้บังคับบัญชา</a:t>
            </a: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/>
              <a:t>4.</a:t>
            </a:r>
            <a:r>
              <a:rPr lang="th-TH" b="1" dirty="0"/>
              <a:t>การประเมินผลการปฏิบัติงาน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th-TH" sz="3600" dirty="0">
                <a:solidFill>
                  <a:srgbClr val="0000FF"/>
                </a:solidFill>
              </a:rPr>
              <a:t>การเลื่อนตำแหน่ง หมายถึง การก้าวหน้าไปสู่ระดับการทำงานที่สูงขึ้น</a:t>
            </a:r>
            <a:endParaRPr lang="en-US" sz="3600" dirty="0">
              <a:solidFill>
                <a:srgbClr val="0000FF"/>
              </a:solidFill>
            </a:endParaRPr>
          </a:p>
          <a:p>
            <a:pPr marL="624078" indent="-514350">
              <a:buFont typeface="+mj-lt"/>
              <a:buAutoNum type="arabicParenR"/>
            </a:pPr>
            <a:r>
              <a:rPr lang="th-TH" sz="3600" dirty="0">
                <a:solidFill>
                  <a:srgbClr val="0000FF"/>
                </a:solidFill>
              </a:rPr>
              <a:t>การโยกย้ายงาน หมายถึง การเปลี่ยนไปทำงานอื่นในกิจการเดิม  โดยขั้นค่าจ้างเท่าเดิม</a:t>
            </a:r>
            <a:endParaRPr lang="en-US" sz="3600" dirty="0">
              <a:solidFill>
                <a:srgbClr val="0000FF"/>
              </a:solidFill>
            </a:endParaRPr>
          </a:p>
          <a:p>
            <a:pPr marL="624078" indent="-514350">
              <a:buFont typeface="+mj-lt"/>
              <a:buAutoNum type="arabicParenR"/>
            </a:pPr>
            <a:r>
              <a:rPr lang="th-TH" sz="3600" dirty="0">
                <a:solidFill>
                  <a:srgbClr val="0000FF"/>
                </a:solidFill>
              </a:rPr>
              <a:t>การออกจากงาน  เกิดขึ้นเมื่อพนักงานลาออก  เกษียณอายุ หมดสัญญาจ้างงาน หรือกิจการจะให้พนักงานออกจากงานได้อาจเกิดจากสาเหตุหลาย ๆ ประการ</a:t>
            </a:r>
            <a:endParaRPr lang="en-US" sz="3600" dirty="0">
              <a:solidFill>
                <a:srgbClr val="0000FF"/>
              </a:solidFill>
            </a:endParaRPr>
          </a:p>
          <a:p>
            <a:pPr marL="624078" indent="-514350">
              <a:buFont typeface="+mj-lt"/>
              <a:buAutoNum type="arabicParenR"/>
            </a:pPr>
            <a:endParaRPr lang="th-TH" sz="3600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5.</a:t>
            </a:r>
            <a:r>
              <a:rPr lang="th-TH" b="1" dirty="0"/>
              <a:t>การหมุนเวียนเปลี่ยนงาน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9638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dirty="0">
                <a:solidFill>
                  <a:srgbClr val="0000FF"/>
                </a:solidFill>
              </a:rPr>
              <a:t>	ค่าตอบแทนสำหรับงานแต่ละงานจะกำหนดโดย การสำรวจค่าจ้างเงินเดือน ซึ่งให้ข้อมูลแก่กิจการว่า ค่าจ้าง ค่าตอบแทน ที่กิจการอื่นให้แก่พนักงานในลักษณะเดียวกัน</a:t>
            </a:r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th-TH" sz="2800" dirty="0">
                <a:solidFill>
                  <a:srgbClr val="0000FF"/>
                </a:solidFill>
              </a:rPr>
              <a:t>โดยค่าตอบแทน อาจจ่ายเป็นค่าจ้าง คิดจากชั่วโมงทำงาน  หรือเงินเดือนคิดจ่ายเป็นรายเดือน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h-TH" sz="2800" dirty="0">
                <a:solidFill>
                  <a:schemeClr val="accent2"/>
                </a:solidFill>
              </a:rPr>
              <a:t>เงินเดือน หมายถึง รางวัลที่เป็นเงินซึ่งคำนวณจากเป็นรายสัปดาห์  รายเดือน</a:t>
            </a: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h-TH" sz="2800" dirty="0">
                <a:solidFill>
                  <a:schemeClr val="accent2"/>
                </a:solidFill>
              </a:rPr>
              <a:t>ค่าตอบแทนอีกแบบหนึ่ง คือ การมีส่วนร่วมในกำไร หมายถึง การจัดแบ่งกำไรของกิจการให้แกพนักงานตามอัตราส่วนของกำไรที่พนักงานทำให้แก่กิจการได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h-TH" sz="2800" dirty="0">
                <a:solidFill>
                  <a:schemeClr val="accent2"/>
                </a:solidFill>
              </a:rPr>
              <a:t>ค่าคอมมิชชั่น  เป็นระบบที่จูงใจพนักงาน ให้พนักงานมีความตั้งใจในการปฏิบัติงาน</a:t>
            </a:r>
            <a:endParaRPr lang="en-US" sz="28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th-TH" sz="2800" dirty="0">
                <a:solidFill>
                  <a:schemeClr val="accent2"/>
                </a:solidFill>
              </a:rPr>
              <a:t>ผลประโยชน์ หมายถึง ค่าตอบแทนที่ไม่เป็นตัวเงินซึ่งกิจการจัดหาให้พนักงาน 	เช่น แผนเงินบำนาญเมื่อเกษียณอายุ  การประกันสุขภาพ การประกันชีวิต</a:t>
            </a:r>
            <a:endParaRPr lang="en-US" sz="2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r>
              <a:rPr lang="th-TH" sz="2800" dirty="0">
                <a:solidFill>
                  <a:srgbClr val="0000FF"/>
                </a:solidFill>
              </a:rPr>
              <a:t>		</a:t>
            </a:r>
          </a:p>
          <a:p>
            <a:pPr>
              <a:buNone/>
            </a:pPr>
            <a:endParaRPr lang="en-US" sz="2800" dirty="0">
              <a:solidFill>
                <a:srgbClr val="0000FF"/>
              </a:solidFill>
            </a:endParaRPr>
          </a:p>
          <a:p>
            <a:pPr>
              <a:buNone/>
            </a:pPr>
            <a:endParaRPr lang="th-TH" sz="2800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6.</a:t>
            </a:r>
            <a:r>
              <a:rPr lang="th-TH" b="1" dirty="0"/>
              <a:t>ค่าตอบแทนพนักงาน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th-TH" dirty="0">
                <a:solidFill>
                  <a:schemeClr val="accent2"/>
                </a:solidFill>
              </a:rPr>
              <a:t>สหภาพแรงงาน </a:t>
            </a:r>
            <a:r>
              <a:rPr lang="th-TH" dirty="0">
                <a:solidFill>
                  <a:srgbClr val="0000FF"/>
                </a:solidFill>
              </a:rPr>
              <a:t>องค์กรพนักงาน ซึ่งจัดตั้งเพื่อตกลงกับนายจ้าง เพื่อให้มีรายได้ที่ดีขึ้น สภาพการทำงานที่ดีขึ้น</a:t>
            </a:r>
            <a:endParaRPr lang="en-US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th-TH" dirty="0">
                <a:solidFill>
                  <a:schemeClr val="accent2"/>
                </a:solidFill>
              </a:rPr>
              <a:t>การเจรจาต่อรองร่วมกัน  </a:t>
            </a:r>
            <a:r>
              <a:rPr lang="th-TH" dirty="0">
                <a:solidFill>
                  <a:srgbClr val="0000FF"/>
                </a:solidFill>
              </a:rPr>
              <a:t>เป็นกระบวนการเจรจาต่อรองระหว่างฝ่ายบริหารกับสหภาพแรงงาน เพื่อให้เกิดข้อตกลงร่วมกันในเรื่องค่าตอบแทน  เวลางาน และสภาพการทำงาน</a:t>
            </a:r>
            <a:endParaRPr lang="en-US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th-TH" dirty="0">
                <a:solidFill>
                  <a:schemeClr val="accent2"/>
                </a:solidFill>
              </a:rPr>
              <a:t>ถ้าสภาพแรงงานเจรจาต่อรองตกลงไม่สำเร็จ พนักงานอาจทำสิ่งที่รุ่นแรงต่าง ๆ ดังนี้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th-TH" sz="3200" dirty="0">
                <a:solidFill>
                  <a:srgbClr val="0000FF"/>
                </a:solidFill>
              </a:rPr>
              <a:t>การปิดโรงงาน</a:t>
            </a:r>
            <a:endParaRPr lang="en-US" sz="3200" dirty="0">
              <a:solidFill>
                <a:srgbClr val="0000FF"/>
              </a:solidFill>
            </a:endParaRPr>
          </a:p>
          <a:p>
            <a:pPr lvl="2"/>
            <a:r>
              <a:rPr lang="th-TH" sz="3200" dirty="0">
                <a:solidFill>
                  <a:srgbClr val="0000FF"/>
                </a:solidFill>
              </a:rPr>
              <a:t>การนัดหยุดงาน</a:t>
            </a:r>
            <a:endParaRPr lang="en-US" sz="3200" dirty="0">
              <a:solidFill>
                <a:srgbClr val="0000FF"/>
              </a:solidFill>
            </a:endParaRPr>
          </a:p>
          <a:p>
            <a:pPr lvl="2"/>
            <a:r>
              <a:rPr lang="th-TH" sz="3200" dirty="0">
                <a:solidFill>
                  <a:srgbClr val="0000FF"/>
                </a:solidFill>
              </a:rPr>
              <a:t>การคว่ำบาตร</a:t>
            </a:r>
            <a:endParaRPr lang="en-US" sz="3200" dirty="0">
              <a:solidFill>
                <a:srgbClr val="0000FF"/>
              </a:solidFill>
            </a:endParaRPr>
          </a:p>
          <a:p>
            <a:pPr>
              <a:buNone/>
            </a:pPr>
            <a:endParaRPr lang="th-TH" dirty="0">
              <a:solidFill>
                <a:srgbClr val="0000FF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ภาควิชาสังคมศาสตร์   คณะศิลปศาสตร์ประยุกต์</a:t>
            </a: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7.</a:t>
            </a:r>
            <a:r>
              <a:rPr lang="th-TH" b="1" dirty="0"/>
              <a:t>การแก้ไขข้อขัดแย้ง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63407B55D58740AA8BA0B235BBB97D" ma:contentTypeVersion="7" ma:contentTypeDescription="Create a new document." ma:contentTypeScope="" ma:versionID="bc532aa6d4c91738f50ca9afa0e0eb60">
  <xsd:schema xmlns:xsd="http://www.w3.org/2001/XMLSchema" xmlns:xs="http://www.w3.org/2001/XMLSchema" xmlns:p="http://schemas.microsoft.com/office/2006/metadata/properties" xmlns:ns2="e4bd58f5-59ab-4ab3-8743-06e88c611221" targetNamespace="http://schemas.microsoft.com/office/2006/metadata/properties" ma:root="true" ma:fieldsID="56b092663e57ba3ac1e25137a1a52467" ns2:_="">
    <xsd:import namespace="e4bd58f5-59ab-4ab3-8743-06e88c6112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d58f5-59ab-4ab3-8743-06e88c611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88DDAB-E256-4E6B-8432-AA2568055AB3}"/>
</file>

<file path=customXml/itemProps2.xml><?xml version="1.0" encoding="utf-8"?>
<ds:datastoreItem xmlns:ds="http://schemas.openxmlformats.org/officeDocument/2006/customXml" ds:itemID="{C3303DE9-D9B3-4C2D-862F-D04F8B5418C3}"/>
</file>

<file path=customXml/itemProps3.xml><?xml version="1.0" encoding="utf-8"?>
<ds:datastoreItem xmlns:ds="http://schemas.openxmlformats.org/officeDocument/2006/customXml" ds:itemID="{D7BA05AF-B840-46E9-8903-78F74EF489DB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923</Words>
  <Application>Microsoft Office PowerPoint</Application>
  <PresentationFormat>นำเสนอทางหน้าจอ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9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บทที่ 11 การจัดการทรัพยากรมนุษย์</vt:lpstr>
      <vt:lpstr>งานนำเสนอ PowerPoint</vt:lpstr>
      <vt:lpstr>1.การวางแผนความต้องการทรัพยากรมนุษย์</vt:lpstr>
      <vt:lpstr>2.การสรรหาและการคัดเลือกพนักงานใหม่</vt:lpstr>
      <vt:lpstr>3.การพัฒนาพนักงาน</vt:lpstr>
      <vt:lpstr>4.การประเมินผลการปฏิบัติงาน</vt:lpstr>
      <vt:lpstr>5.การหมุนเวียนเปลี่ยนงาน</vt:lpstr>
      <vt:lpstr>6.ค่าตอบแทนพนักงาน</vt:lpstr>
      <vt:lpstr>7.การแก้ไขข้อขัดแย้ง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11 การจัดการทรัพยากรมนุษย์</dc:title>
  <dc:creator>charlie</dc:creator>
  <cp:lastModifiedBy>SUWATTANA THEPCHIT</cp:lastModifiedBy>
  <cp:revision>12</cp:revision>
  <dcterms:created xsi:type="dcterms:W3CDTF">2011-05-26T16:28:34Z</dcterms:created>
  <dcterms:modified xsi:type="dcterms:W3CDTF">2021-07-16T01:31:08Z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0x0101004063407B55D58740AA8BA0B235BBB97D</vt:lpwstr>
  </property>
</Properties>
</file>