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1217-5CFD-4D76-AE5A-6B56C6065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876C966-CF27-450C-AAAD-183EE6AE6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7928116-16EE-49CF-A642-E9158839566A}"/>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5" name="Footer Placeholder 4">
            <a:extLst>
              <a:ext uri="{FF2B5EF4-FFF2-40B4-BE49-F238E27FC236}">
                <a16:creationId xmlns:a16="http://schemas.microsoft.com/office/drawing/2014/main" id="{6E415E4E-C821-4788-BB77-A731559EFE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CB5FC2-8165-4D80-B8C8-C45189E02167}"/>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105012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28D4-578E-48E9-9266-54A59F5B42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1DD7F1-5AA5-4E7A-B77B-911D35AF17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560E3E-0D37-4CD1-BCFD-A7CD94E9572A}"/>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5" name="Footer Placeholder 4">
            <a:extLst>
              <a:ext uri="{FF2B5EF4-FFF2-40B4-BE49-F238E27FC236}">
                <a16:creationId xmlns:a16="http://schemas.microsoft.com/office/drawing/2014/main" id="{4796DBE4-6911-430B-B269-7D1FD661D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2A3E52-D2FD-4DFE-A18E-1288BF53C9EC}"/>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335508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F5255-DE45-45E0-A47E-B5F91A675A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868870-F309-4D98-BE76-DAD15F5F94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420C43-C975-4ED7-83C9-2D11C1BB3CC1}"/>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5" name="Footer Placeholder 4">
            <a:extLst>
              <a:ext uri="{FF2B5EF4-FFF2-40B4-BE49-F238E27FC236}">
                <a16:creationId xmlns:a16="http://schemas.microsoft.com/office/drawing/2014/main" id="{1DE9A324-9041-458A-BFA6-451C16B4A6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506E28-E26E-427C-AB93-2C0F3C809380}"/>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51547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B607-E75A-4AA4-B021-1172BB9BAC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9D83A4-8F75-4373-A8F1-0B4D77AE0A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CFD736-E790-4046-84E5-F0FAA3A2FB9E}"/>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5" name="Footer Placeholder 4">
            <a:extLst>
              <a:ext uri="{FF2B5EF4-FFF2-40B4-BE49-F238E27FC236}">
                <a16:creationId xmlns:a16="http://schemas.microsoft.com/office/drawing/2014/main" id="{1AEA523E-FB3D-4D45-A6D9-8FE25B7AB4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DD8E28-20D0-472C-BB87-1F74614C7934}"/>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62497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8223-DA3A-4643-8FB6-FD1BC1985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40D2ED-7BDE-4605-B223-1BBECEC8B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C779ED-31E8-423D-96DB-95325341714C}"/>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5" name="Footer Placeholder 4">
            <a:extLst>
              <a:ext uri="{FF2B5EF4-FFF2-40B4-BE49-F238E27FC236}">
                <a16:creationId xmlns:a16="http://schemas.microsoft.com/office/drawing/2014/main" id="{58A5C3EC-E85A-43CE-9A44-70DC1ADC4F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EDF16-1F01-416A-95B9-34540B1B9360}"/>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67095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ED83-DF36-43FB-8109-3F6C168776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50E6BE-D09E-4C71-AD59-7709BC844D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EE86DD-DFFA-4113-847C-192E11FB8F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6658E5-B950-4984-AF38-7C29440103A2}"/>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6" name="Footer Placeholder 5">
            <a:extLst>
              <a:ext uri="{FF2B5EF4-FFF2-40B4-BE49-F238E27FC236}">
                <a16:creationId xmlns:a16="http://schemas.microsoft.com/office/drawing/2014/main" id="{7DEC4DEB-2B26-4313-9E5B-954051DC94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36EC7B-454C-4270-8194-4147F8D0F8F9}"/>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140718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01C8-1AAB-491D-BB74-FE695228ED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BEF9AC-98C4-46A5-8945-7CD042CC6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CAB9A5-F011-456B-8BD1-F96264CFDB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1682EB-6C5B-41EF-8B19-53F050AF5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DFAC09-5A91-43CC-8493-D2F9B31ACD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42E92E-8E62-43D3-87EF-7B86F1D564A0}"/>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8" name="Footer Placeholder 7">
            <a:extLst>
              <a:ext uri="{FF2B5EF4-FFF2-40B4-BE49-F238E27FC236}">
                <a16:creationId xmlns:a16="http://schemas.microsoft.com/office/drawing/2014/main" id="{1A590BED-B52A-4DDD-84B2-579FA6D370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D3EB11-EA22-4404-ABFD-1E17D726DA9D}"/>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369819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DB5E-2621-49FF-A881-7A4386703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64D1CB-80ED-4337-A608-F88371A94C5B}"/>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4" name="Footer Placeholder 3">
            <a:extLst>
              <a:ext uri="{FF2B5EF4-FFF2-40B4-BE49-F238E27FC236}">
                <a16:creationId xmlns:a16="http://schemas.microsoft.com/office/drawing/2014/main" id="{D857CE34-0716-4FE5-BCA0-8797E938B9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516C61-DC5C-4625-80D2-E72A64D0D91C}"/>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13392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14608-7B91-46EC-ABC4-2FE5AFBA5DE8}"/>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3" name="Footer Placeholder 2">
            <a:extLst>
              <a:ext uri="{FF2B5EF4-FFF2-40B4-BE49-F238E27FC236}">
                <a16:creationId xmlns:a16="http://schemas.microsoft.com/office/drawing/2014/main" id="{B1A2A556-1457-411D-B443-9E2AC341AC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09B400-5699-4441-9230-A57E95A8001C}"/>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114660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8CB7-45F5-4289-9F6F-0B89298DB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CF17EC7-38DD-409E-89DE-6C01A05A2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6DB6BC-6E01-46D0-A8F8-8979C1D67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A0E596-DB75-4545-A7C2-1C1C1CEAEFE2}"/>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6" name="Footer Placeholder 5">
            <a:extLst>
              <a:ext uri="{FF2B5EF4-FFF2-40B4-BE49-F238E27FC236}">
                <a16:creationId xmlns:a16="http://schemas.microsoft.com/office/drawing/2014/main" id="{4A8E70D4-20BE-483A-A058-50C984A5DC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2525B9-4234-41DB-8044-5C8692BB9141}"/>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32771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F506-C316-4635-957F-5B48239BC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91E2FA-8235-4EE2-B08F-31BA540E2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54D9B-37BA-46C8-8158-0D21AD317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CA5A86-D80E-45C1-984C-33C3D92D2214}"/>
              </a:ext>
            </a:extLst>
          </p:cNvPr>
          <p:cNvSpPr>
            <a:spLocks noGrp="1"/>
          </p:cNvSpPr>
          <p:nvPr>
            <p:ph type="dt" sz="half" idx="10"/>
          </p:nvPr>
        </p:nvSpPr>
        <p:spPr/>
        <p:txBody>
          <a:bodyPr/>
          <a:lstStyle/>
          <a:p>
            <a:fld id="{E099129C-E0CE-48EC-AC2E-D9896508C6C7}" type="datetimeFigureOut">
              <a:rPr lang="en-GB" smtClean="0"/>
              <a:t>29/08/2018</a:t>
            </a:fld>
            <a:endParaRPr lang="en-GB"/>
          </a:p>
        </p:txBody>
      </p:sp>
      <p:sp>
        <p:nvSpPr>
          <p:cNvPr id="6" name="Footer Placeholder 5">
            <a:extLst>
              <a:ext uri="{FF2B5EF4-FFF2-40B4-BE49-F238E27FC236}">
                <a16:creationId xmlns:a16="http://schemas.microsoft.com/office/drawing/2014/main" id="{5BF13281-BBD3-47EA-BC28-328E2EFEE8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0A1B12-20C2-4223-9FDC-CFD1312E0AC0}"/>
              </a:ext>
            </a:extLst>
          </p:cNvPr>
          <p:cNvSpPr>
            <a:spLocks noGrp="1"/>
          </p:cNvSpPr>
          <p:nvPr>
            <p:ph type="sldNum" sz="quarter" idx="12"/>
          </p:nvPr>
        </p:nvSpPr>
        <p:spPr/>
        <p:txBody>
          <a:bodyPr/>
          <a:lstStyle/>
          <a:p>
            <a:fld id="{DCE5AE11-4B01-46C8-A07B-6C3295AD3D92}" type="slidenum">
              <a:rPr lang="en-GB" smtClean="0"/>
              <a:t>‹#›</a:t>
            </a:fld>
            <a:endParaRPr lang="en-GB"/>
          </a:p>
        </p:txBody>
      </p:sp>
    </p:spTree>
    <p:extLst>
      <p:ext uri="{BB962C8B-B14F-4D97-AF65-F5344CB8AC3E}">
        <p14:creationId xmlns:p14="http://schemas.microsoft.com/office/powerpoint/2010/main" val="237734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05DC0D-D0F6-4B56-9920-957AB99CE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5C4E82-13D4-4A48-9739-6BC91F5CC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90FD80-D9F7-4CBC-A302-433463BAD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9129C-E0CE-48EC-AC2E-D9896508C6C7}" type="datetimeFigureOut">
              <a:rPr lang="en-GB" smtClean="0"/>
              <a:t>29/08/2018</a:t>
            </a:fld>
            <a:endParaRPr lang="en-GB"/>
          </a:p>
        </p:txBody>
      </p:sp>
      <p:sp>
        <p:nvSpPr>
          <p:cNvPr id="5" name="Footer Placeholder 4">
            <a:extLst>
              <a:ext uri="{FF2B5EF4-FFF2-40B4-BE49-F238E27FC236}">
                <a16:creationId xmlns:a16="http://schemas.microsoft.com/office/drawing/2014/main" id="{88C6F6DC-5B7A-4684-BC8F-0C14B75AD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3BCDBE-D598-4355-86AB-F83A29B59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5AE11-4B01-46C8-A07B-6C3295AD3D92}" type="slidenum">
              <a:rPr lang="en-GB" smtClean="0"/>
              <a:t>‹#›</a:t>
            </a:fld>
            <a:endParaRPr lang="en-GB"/>
          </a:p>
        </p:txBody>
      </p:sp>
    </p:spTree>
    <p:extLst>
      <p:ext uri="{BB962C8B-B14F-4D97-AF65-F5344CB8AC3E}">
        <p14:creationId xmlns:p14="http://schemas.microsoft.com/office/powerpoint/2010/main" val="413394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world-nuclear.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3A08B-D963-49BA-9144-7019CC1F5B8B}"/>
              </a:ext>
            </a:extLst>
          </p:cNvPr>
          <p:cNvSpPr>
            <a:spLocks noGrp="1"/>
          </p:cNvSpPr>
          <p:nvPr>
            <p:ph type="ctrTitle"/>
          </p:nvPr>
        </p:nvSpPr>
        <p:spPr>
          <a:xfrm>
            <a:off x="6717835" y="317241"/>
            <a:ext cx="4645250" cy="6195525"/>
          </a:xfrm>
        </p:spPr>
        <p:txBody>
          <a:bodyPr anchor="b">
            <a:noAutofit/>
          </a:bodyPr>
          <a:lstStyle/>
          <a:p>
            <a:r>
              <a:rPr lang="lt-LT" sz="1600" dirty="0">
                <a:solidFill>
                  <a:schemeClr val="bg1"/>
                </a:solidFill>
                <a:latin typeface="Times New Roman" panose="02020603050405020304" pitchFamily="18" charset="0"/>
                <a:cs typeface="Times New Roman" panose="02020603050405020304" pitchFamily="18" charset="0"/>
              </a:rPr>
              <a:t>VILNIAUS GEDIMINO TECHNIKOS UNIVERSITETAS</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FUNDAMENTINIŲ MOKSLŲ FAKULTETAS</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INFORMACINIŲ TECHNOLOGIJŲ KATEDRA</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b="1" dirty="0">
                <a:solidFill>
                  <a:schemeClr val="bg1"/>
                </a:solidFill>
                <a:latin typeface="Times New Roman" panose="02020603050405020304" pitchFamily="18" charset="0"/>
                <a:cs typeface="Times New Roman" panose="02020603050405020304" pitchFamily="18" charset="0"/>
              </a:rPr>
              <a:t>ATOMINIŲ JĖGAINIŲ EFEKTYVUMO SKAIČIAVIMAS</a:t>
            </a:r>
            <a:br>
              <a:rPr lang="en-GB" sz="1600" b="1"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b="1" dirty="0">
                <a:solidFill>
                  <a:schemeClr val="bg1"/>
                </a:solidFill>
                <a:latin typeface="Times New Roman" panose="02020603050405020304" pitchFamily="18" charset="0"/>
                <a:cs typeface="Times New Roman" panose="02020603050405020304" pitchFamily="18" charset="0"/>
              </a:rPr>
              <a:t>Objektinio programavimo  kursinis darbas</a:t>
            </a:r>
            <a:br>
              <a:rPr lang="en-GB" sz="1600" b="1"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Darbą atliko: ISit-16 </a:t>
            </a:r>
            <a:r>
              <a:rPr lang="lt-LT" sz="1600" dirty="0" err="1">
                <a:solidFill>
                  <a:schemeClr val="bg1"/>
                </a:solidFill>
                <a:latin typeface="Times New Roman" panose="02020603050405020304" pitchFamily="18" charset="0"/>
                <a:cs typeface="Times New Roman" panose="02020603050405020304" pitchFamily="18" charset="0"/>
              </a:rPr>
              <a:t>gr</a:t>
            </a:r>
            <a:r>
              <a:rPr lang="lt-LT" sz="1600" dirty="0">
                <a:solidFill>
                  <a:schemeClr val="bg1"/>
                </a:solidFill>
                <a:latin typeface="Times New Roman" panose="02020603050405020304" pitchFamily="18" charset="0"/>
                <a:cs typeface="Times New Roman" panose="02020603050405020304" pitchFamily="18" charset="0"/>
              </a:rPr>
              <a:t>. studentas</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Ignas Sungaila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600" dirty="0">
                <a:solidFill>
                  <a:schemeClr val="bg1"/>
                </a:solidFill>
                <a:latin typeface="Times New Roman" panose="02020603050405020304" pitchFamily="18" charset="0"/>
                <a:cs typeface="Times New Roman" panose="02020603050405020304" pitchFamily="18" charset="0"/>
              </a:rPr>
            </a:br>
            <a:r>
              <a:rPr lang="lt-LT" sz="1600" dirty="0">
                <a:solidFill>
                  <a:schemeClr val="bg1"/>
                </a:solidFill>
                <a:latin typeface="Times New Roman" panose="02020603050405020304" pitchFamily="18" charset="0"/>
                <a:cs typeface="Times New Roman" panose="02020603050405020304" pitchFamily="18" charset="0"/>
              </a:rPr>
              <a:t> </a:t>
            </a:r>
            <a:br>
              <a:rPr lang="en-GB" sz="1100" dirty="0">
                <a:solidFill>
                  <a:schemeClr val="bg1"/>
                </a:solidFill>
                <a:latin typeface="Times New Roman" panose="02020603050405020304" pitchFamily="18" charset="0"/>
                <a:cs typeface="Times New Roman" panose="02020603050405020304" pitchFamily="18" charset="0"/>
              </a:rPr>
            </a:br>
            <a:r>
              <a:rPr lang="lt-LT" sz="1100" dirty="0">
                <a:solidFill>
                  <a:schemeClr val="bg1"/>
                </a:solidFill>
                <a:latin typeface="Times New Roman" panose="02020603050405020304" pitchFamily="18" charset="0"/>
                <a:cs typeface="Times New Roman" panose="02020603050405020304" pitchFamily="18" charset="0"/>
              </a:rPr>
              <a:t>Vilnius, 2018</a:t>
            </a:r>
            <a:br>
              <a:rPr lang="en-GB" sz="1100" dirty="0"/>
            </a:br>
            <a:endParaRPr lang="en-GB" sz="1100" dirty="0">
              <a:solidFill>
                <a:schemeClr val="bg1"/>
              </a:solidFill>
            </a:endParaRPr>
          </a:p>
        </p:txBody>
      </p:sp>
      <p:sp>
        <p:nvSpPr>
          <p:cNvPr id="15"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40C8115-B93F-4574-85F0-BF115249DE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5826"/>
            <a:ext cx="5888920" cy="1553592"/>
          </a:xfrm>
          <a:prstGeom prst="rect">
            <a:avLst/>
          </a:prstGeom>
          <a:noFill/>
        </p:spPr>
      </p:pic>
    </p:spTree>
    <p:extLst>
      <p:ext uri="{BB962C8B-B14F-4D97-AF65-F5344CB8AC3E}">
        <p14:creationId xmlns:p14="http://schemas.microsoft.com/office/powerpoint/2010/main" val="264686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87AC56-3084-48B1-9CC3-C82AE312DDAB}"/>
              </a:ext>
            </a:extLst>
          </p:cNvPr>
          <p:cNvSpPr>
            <a:spLocks noGrp="1"/>
          </p:cNvSpPr>
          <p:nvPr>
            <p:ph type="title"/>
          </p:nvPr>
        </p:nvSpPr>
        <p:spPr>
          <a:xfrm>
            <a:off x="655320" y="365125"/>
            <a:ext cx="9013052" cy="1623312"/>
          </a:xfrm>
        </p:spPr>
        <p:txBody>
          <a:bodyPr anchor="b">
            <a:normAutofit/>
          </a:bodyPr>
          <a:lstStyle/>
          <a:p>
            <a:r>
              <a:rPr lang="lt-LT" sz="4000"/>
              <a:t>Įvadas</a:t>
            </a:r>
            <a:endParaRPr lang="en-GB" sz="4000"/>
          </a:p>
        </p:txBody>
      </p:sp>
      <p:cxnSp>
        <p:nvCxnSpPr>
          <p:cNvPr id="21" name="Straight Arrow Connector 20">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9287B1-12F4-463E-8D30-B765F15E0050}"/>
              </a:ext>
            </a:extLst>
          </p:cNvPr>
          <p:cNvSpPr>
            <a:spLocks noGrp="1"/>
          </p:cNvSpPr>
          <p:nvPr>
            <p:ph idx="1"/>
          </p:nvPr>
        </p:nvSpPr>
        <p:spPr>
          <a:xfrm>
            <a:off x="655320" y="2644518"/>
            <a:ext cx="9013052" cy="3327251"/>
          </a:xfrm>
        </p:spPr>
        <p:txBody>
          <a:bodyPr>
            <a:normAutofit/>
          </a:bodyPr>
          <a:lstStyle/>
          <a:p>
            <a:pPr marL="0" indent="0">
              <a:buNone/>
            </a:pPr>
            <a:r>
              <a:rPr lang="lt-LT" sz="2000" dirty="0"/>
              <a:t>	</a:t>
            </a:r>
            <a:r>
              <a:rPr lang="lt-LT" sz="2400" dirty="0">
                <a:latin typeface="Times New Roman" panose="02020603050405020304" pitchFamily="18" charset="0"/>
                <a:cs typeface="Times New Roman" panose="02020603050405020304" pitchFamily="18" charset="0"/>
              </a:rPr>
              <a:t>Norint realiai užtikrinti ne didesnį nei dviejų laipsnių globalų atšilimą iki 2050m. ne mažiau kaip 80</a:t>
            </a:r>
            <a:r>
              <a:rPr lang="en-US" sz="2400" dirty="0">
                <a:latin typeface="Times New Roman" panose="02020603050405020304" pitchFamily="18" charset="0"/>
                <a:cs typeface="Times New Roman" panose="02020603050405020304" pitchFamily="18" charset="0"/>
              </a:rPr>
              <a:t>% </a:t>
            </a:r>
            <a:r>
              <a:rPr lang="lt-LT" sz="2400" dirty="0">
                <a:latin typeface="Times New Roman" panose="02020603050405020304" pitchFamily="18" charset="0"/>
                <a:cs typeface="Times New Roman" panose="02020603050405020304" pitchFamily="18" charset="0"/>
              </a:rPr>
              <a:t>pasaulio elektros energijos gamybos turi būti pagaminama mažų anglies emisijų technologijomis.</a:t>
            </a:r>
          </a:p>
          <a:p>
            <a:pPr marL="0" indent="0">
              <a:buNone/>
            </a:pPr>
            <a:endParaRPr lang="lt-LT" sz="2400" dirty="0">
              <a:latin typeface="Times New Roman" panose="02020603050405020304" pitchFamily="18" charset="0"/>
              <a:cs typeface="Times New Roman" panose="02020603050405020304" pitchFamily="18" charset="0"/>
            </a:endParaRPr>
          </a:p>
          <a:p>
            <a:pPr marL="0" indent="0">
              <a:buNone/>
            </a:pPr>
            <a:r>
              <a:rPr lang="lt-LT" sz="2400" dirty="0">
                <a:latin typeface="Times New Roman" panose="02020603050405020304" pitchFamily="18" charset="0"/>
                <a:cs typeface="Times New Roman" panose="02020603050405020304" pitchFamily="18" charset="0"/>
              </a:rPr>
              <a:t>	</a:t>
            </a:r>
            <a:r>
              <a:rPr lang="lt-LT" sz="2400" b="1" dirty="0">
                <a:latin typeface="Times New Roman" panose="02020603050405020304" pitchFamily="18" charset="0"/>
                <a:cs typeface="Times New Roman" panose="02020603050405020304" pitchFamily="18" charset="0"/>
              </a:rPr>
              <a:t>Programos tikslas</a:t>
            </a:r>
            <a:r>
              <a:rPr lang="lt-LT" sz="2400" dirty="0">
                <a:latin typeface="Times New Roman" panose="02020603050405020304" pitchFamily="18" charset="0"/>
                <a:cs typeface="Times New Roman" panose="02020603050405020304" pitchFamily="18" charset="0"/>
              </a:rPr>
              <a:t> – palyginti 7 Pasaulio atominių jėgainių elektrines, kurios per metus vidutiniškai pagamina panašų elektros energijos kiekį. Jėgainės lyginamos apskaičiuojant jų efektyvumą bei suvartojamos materijos kiekį. </a:t>
            </a:r>
            <a:endParaRPr lang="en-GB" sz="24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316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989C5B-4483-49DA-B848-BA940FF8DD5A}"/>
              </a:ext>
            </a:extLst>
          </p:cNvPr>
          <p:cNvSpPr>
            <a:spLocks noGrp="1"/>
          </p:cNvSpPr>
          <p:nvPr>
            <p:ph type="title"/>
          </p:nvPr>
        </p:nvSpPr>
        <p:spPr>
          <a:xfrm>
            <a:off x="655320" y="365125"/>
            <a:ext cx="9013052" cy="1623312"/>
          </a:xfrm>
        </p:spPr>
        <p:txBody>
          <a:bodyPr anchor="b">
            <a:normAutofit/>
          </a:bodyPr>
          <a:lstStyle/>
          <a:p>
            <a:r>
              <a:rPr lang="lt-LT" sz="4000" dirty="0"/>
              <a:t>Užduotis</a:t>
            </a:r>
            <a:endParaRPr lang="en-GB"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68505E-895C-451E-9D72-8A1608FED6FF}"/>
              </a:ext>
            </a:extLst>
          </p:cNvPr>
          <p:cNvSpPr>
            <a:spLocks noGrp="1"/>
          </p:cNvSpPr>
          <p:nvPr>
            <p:ph idx="1"/>
          </p:nvPr>
        </p:nvSpPr>
        <p:spPr>
          <a:xfrm>
            <a:off x="655320" y="2644518"/>
            <a:ext cx="9013052" cy="3327251"/>
          </a:xfrm>
        </p:spPr>
        <p:txBody>
          <a:bodyPr>
            <a:normAutofit/>
          </a:bodyPr>
          <a:lstStyle/>
          <a:p>
            <a:pPr marL="0" indent="0">
              <a:buNone/>
            </a:pPr>
            <a:r>
              <a:rPr lang="lt-LT" dirty="0"/>
              <a:t>	</a:t>
            </a:r>
            <a:r>
              <a:rPr lang="lt-LT" dirty="0">
                <a:latin typeface="Times New Roman" panose="02020603050405020304" pitchFamily="18" charset="0"/>
                <a:cs typeface="Times New Roman" panose="02020603050405020304" pitchFamily="18" charset="0"/>
              </a:rPr>
              <a:t>Pasitelkus C++ kalbos Objektiniu programavimu, naudojant klases ir jų hierarchinę sistemą, sukurti tam tikro funkcionalumo teisingai veikiančią programą. Sukurta programa turi apskaičiuoti pateiktų branduolinių jėgainių efektyvumą elektros energijos gamybos procese bei suvartojamos materijos kiekį.</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4801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2128E4-6B54-4C88-81EA-4E46CC6243CF}"/>
              </a:ext>
            </a:extLst>
          </p:cNvPr>
          <p:cNvSpPr>
            <a:spLocks noGrp="1"/>
          </p:cNvSpPr>
          <p:nvPr>
            <p:ph type="title"/>
          </p:nvPr>
        </p:nvSpPr>
        <p:spPr>
          <a:xfrm>
            <a:off x="655320" y="365125"/>
            <a:ext cx="9013052" cy="1623312"/>
          </a:xfrm>
        </p:spPr>
        <p:txBody>
          <a:bodyPr anchor="b">
            <a:normAutofit/>
          </a:bodyPr>
          <a:lstStyle/>
          <a:p>
            <a:r>
              <a:rPr lang="lt-LT" sz="4000" dirty="0"/>
              <a:t>Uždaviniai</a:t>
            </a:r>
            <a:endParaRPr lang="en-GB"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832A3F-6E22-4C80-AC17-C656F3318B6A}"/>
              </a:ext>
            </a:extLst>
          </p:cNvPr>
          <p:cNvSpPr>
            <a:spLocks noGrp="1"/>
          </p:cNvSpPr>
          <p:nvPr>
            <p:ph idx="1"/>
          </p:nvPr>
        </p:nvSpPr>
        <p:spPr>
          <a:xfrm>
            <a:off x="655320" y="2644518"/>
            <a:ext cx="9013052" cy="3327251"/>
          </a:xfrm>
        </p:spPr>
        <p:txBody>
          <a:bodyPr>
            <a:normAutofit fontScale="92500" lnSpcReduction="10000"/>
          </a:bodyPr>
          <a:lstStyle/>
          <a:p>
            <a:r>
              <a:rPr lang="lt-LT" b="1" dirty="0">
                <a:latin typeface="Times New Roman" panose="02020603050405020304" pitchFamily="18" charset="0"/>
                <a:cs typeface="Times New Roman" panose="02020603050405020304" pitchFamily="18" charset="0"/>
              </a:rPr>
              <a:t>1. </a:t>
            </a:r>
            <a:r>
              <a:rPr lang="lt-LT" dirty="0">
                <a:latin typeface="Times New Roman" panose="02020603050405020304" pitchFamily="18" charset="0"/>
                <a:cs typeface="Times New Roman" panose="02020603050405020304" pitchFamily="18" charset="0"/>
              </a:rPr>
              <a:t>Sudaryti atitinkamą klasių hierarchiją;</a:t>
            </a:r>
            <a:endParaRPr lang="en-GB" dirty="0">
              <a:latin typeface="Times New Roman" panose="02020603050405020304" pitchFamily="18" charset="0"/>
              <a:cs typeface="Times New Roman" panose="02020603050405020304" pitchFamily="18" charset="0"/>
            </a:endParaRPr>
          </a:p>
          <a:p>
            <a:r>
              <a:rPr lang="lt-LT" b="1" dirty="0">
                <a:latin typeface="Times New Roman" panose="02020603050405020304" pitchFamily="18" charset="0"/>
                <a:cs typeface="Times New Roman" panose="02020603050405020304" pitchFamily="18" charset="0"/>
              </a:rPr>
              <a:t>2. </a:t>
            </a:r>
            <a:r>
              <a:rPr lang="lt-LT" dirty="0">
                <a:latin typeface="Times New Roman" panose="02020603050405020304" pitchFamily="18" charset="0"/>
                <a:cs typeface="Times New Roman" panose="02020603050405020304" pitchFamily="18" charset="0"/>
              </a:rPr>
              <a:t>Kiekvieną klasę aprašyti aprašų (</a:t>
            </a:r>
            <a:r>
              <a:rPr lang="lt-LT" dirty="0" err="1">
                <a:latin typeface="Times New Roman" panose="02020603050405020304" pitchFamily="18" charset="0"/>
                <a:cs typeface="Times New Roman" panose="02020603050405020304" pitchFamily="18" charset="0"/>
              </a:rPr>
              <a:t>header</a:t>
            </a:r>
            <a:r>
              <a:rPr lang="lt-LT" dirty="0">
                <a:latin typeface="Times New Roman" panose="02020603050405020304" pitchFamily="18" charset="0"/>
                <a:cs typeface="Times New Roman" panose="02020603050405020304" pitchFamily="18" charset="0"/>
              </a:rPr>
              <a:t>) faile, o visus kiekvienos klasės metodus aprašyti jos realizacijos faile;</a:t>
            </a:r>
            <a:endParaRPr lang="en-GB"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3. Pagrindiniame programos realizacijos faile sukurti objektus ir priskirti jiems atitinkamus duomenis;</a:t>
            </a:r>
            <a:endParaRPr lang="en-GB"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4. Pagrindiniame programos realizacijos faile visus gaunamus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duomenis</a:t>
            </a:r>
            <a:r>
              <a:rPr lang="lt-LT" dirty="0">
                <a:latin typeface="Times New Roman" panose="02020603050405020304" pitchFamily="18" charset="0"/>
                <a:cs typeface="Times New Roman" panose="02020603050405020304" pitchFamily="18" charset="0"/>
              </a:rPr>
              <a:t> talpinti į lentelę;</a:t>
            </a:r>
            <a:endParaRPr lang="en-GB"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5. Realizuoti teisingai veikiančią programą. </a:t>
            </a:r>
            <a:endParaRPr lang="en-GB" dirty="0">
              <a:latin typeface="Times New Roman" panose="02020603050405020304" pitchFamily="18"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5880070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A16781-4AFA-4EFE-B705-2DD19618828F}"/>
              </a:ext>
            </a:extLst>
          </p:cNvPr>
          <p:cNvSpPr>
            <a:spLocks noGrp="1"/>
          </p:cNvSpPr>
          <p:nvPr>
            <p:ph type="title"/>
          </p:nvPr>
        </p:nvSpPr>
        <p:spPr>
          <a:xfrm>
            <a:off x="317764" y="-907734"/>
            <a:ext cx="9013052" cy="1623312"/>
          </a:xfrm>
        </p:spPr>
        <p:txBody>
          <a:bodyPr anchor="b">
            <a:normAutofit/>
          </a:bodyPr>
          <a:lstStyle/>
          <a:p>
            <a:r>
              <a:rPr lang="lt-LT" sz="4000" dirty="0"/>
              <a:t>UML klasių diagrama</a:t>
            </a:r>
            <a:endParaRPr lang="en-GB"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Content Placeholder 5" descr="C:\Users\Ruta\Downloads\kurrrrrrr.jpeg">
            <a:extLst>
              <a:ext uri="{FF2B5EF4-FFF2-40B4-BE49-F238E27FC236}">
                <a16:creationId xmlns:a16="http://schemas.microsoft.com/office/drawing/2014/main" id="{08864F5C-7756-4781-9EA8-44A3B1A2C5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 y="715578"/>
            <a:ext cx="9767064" cy="5909145"/>
          </a:xfrm>
          <a:prstGeom prst="rect">
            <a:avLst/>
          </a:prstGeom>
          <a:noFill/>
          <a:ln>
            <a:noFill/>
          </a:ln>
        </p:spPr>
      </p:pic>
    </p:spTree>
    <p:extLst>
      <p:ext uri="{BB962C8B-B14F-4D97-AF65-F5344CB8AC3E}">
        <p14:creationId xmlns:p14="http://schemas.microsoft.com/office/powerpoint/2010/main" val="7040804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89F50C-745B-485F-A979-B54DBEF2E8ED}"/>
              </a:ext>
            </a:extLst>
          </p:cNvPr>
          <p:cNvSpPr>
            <a:spLocks noGrp="1"/>
          </p:cNvSpPr>
          <p:nvPr>
            <p:ph type="title"/>
          </p:nvPr>
        </p:nvSpPr>
        <p:spPr>
          <a:xfrm>
            <a:off x="655320" y="365125"/>
            <a:ext cx="9013052" cy="1623312"/>
          </a:xfrm>
        </p:spPr>
        <p:txBody>
          <a:bodyPr anchor="b">
            <a:normAutofit/>
          </a:bodyPr>
          <a:lstStyle/>
          <a:p>
            <a:r>
              <a:rPr lang="en-GB" sz="4000" dirty="0"/>
              <a:t>Pro</a:t>
            </a:r>
            <a:r>
              <a:rPr lang="lt-LT" sz="4000" dirty="0" err="1"/>
              <a:t>gramos</a:t>
            </a:r>
            <a:r>
              <a:rPr lang="lt-LT" sz="4000" dirty="0"/>
              <a:t> realizavimo skaičiavimai</a:t>
            </a:r>
            <a:endParaRPr lang="en-GB"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51C09B-FF9F-4078-8187-4992E3D2C2FB}"/>
              </a:ext>
            </a:extLst>
          </p:cNvPr>
          <p:cNvSpPr>
            <a:spLocks noGrp="1"/>
          </p:cNvSpPr>
          <p:nvPr>
            <p:ph idx="1"/>
          </p:nvPr>
        </p:nvSpPr>
        <p:spPr>
          <a:xfrm>
            <a:off x="655320" y="2644518"/>
            <a:ext cx="9013052" cy="3327251"/>
          </a:xfrm>
        </p:spPr>
        <p:txBody>
          <a:bodyPr>
            <a:normAutofit fontScale="92500" lnSpcReduction="10000"/>
          </a:bodyPr>
          <a:lstStyle/>
          <a:p>
            <a:r>
              <a:rPr lang="lt-LT"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Efektyvumui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skai</a:t>
            </a:r>
            <a:r>
              <a:rPr lang="lt-LT" dirty="0" err="1">
                <a:latin typeface="Times New Roman" panose="02020603050405020304" pitchFamily="18" charset="0"/>
                <a:cs typeface="Times New Roman" panose="02020603050405020304" pitchFamily="18" charset="0"/>
              </a:rPr>
              <a:t>čiuoti</a:t>
            </a:r>
            <a:r>
              <a:rPr lang="lt-LT" dirty="0">
                <a:latin typeface="Times New Roman" panose="02020603050405020304" pitchFamily="18" charset="0"/>
                <a:cs typeface="Times New Roman" panose="02020603050405020304" pitchFamily="18" charset="0"/>
              </a:rPr>
              <a:t> buvo pritaikytas termodinamikos dėsnis, kuris nusako kad visa pagaminama šilumos energija negali virsti elektros energija.</a:t>
            </a:r>
            <a:r>
              <a:rPr lang="en-GB" dirty="0">
                <a:latin typeface="Times New Roman" panose="02020603050405020304" pitchFamily="18" charset="0"/>
                <a:cs typeface="Times New Roman" panose="02020603050405020304" pitchFamily="18" charset="0"/>
              </a:rPr>
              <a:t> </a:t>
            </a:r>
            <a:endParaRPr lang="lt-LT"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Bendrasis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galingumas</a:t>
            </a:r>
            <a:r>
              <a:rPr lang="en-GB" dirty="0">
                <a:latin typeface="Times New Roman" panose="02020603050405020304" pitchFamily="18" charset="0"/>
                <a:cs typeface="Times New Roman" panose="02020603050405020304" pitchFamily="18" charset="0"/>
              </a:rPr>
              <a:t> / </a:t>
            </a:r>
            <a:r>
              <a:rPr lang="lt-LT" dirty="0">
                <a:latin typeface="Times New Roman" panose="02020603050405020304" pitchFamily="18" charset="0"/>
                <a:cs typeface="Times New Roman" panose="02020603050405020304" pitchFamily="18" charset="0"/>
              </a:rPr>
              <a:t>šiluminės talpa) * 100 </a:t>
            </a:r>
          </a:p>
          <a:p>
            <a:r>
              <a:rPr lang="lt-LT" dirty="0">
                <a:latin typeface="Times New Roman" panose="02020603050405020304" pitchFamily="18" charset="0"/>
                <a:cs typeface="Times New Roman" panose="02020603050405020304" pitchFamily="18" charset="0"/>
              </a:rPr>
              <a:t> 1kWh </a:t>
            </a:r>
            <a:r>
              <a:rPr lang="en-GB" dirty="0">
                <a:latin typeface="Times New Roman" panose="02020603050405020304" pitchFamily="18" charset="0"/>
                <a:cs typeface="Times New Roman" panose="02020603050405020304" pitchFamily="18" charset="0"/>
              </a:rPr>
              <a:t>= 0.0000433g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250t </a:t>
            </a:r>
            <a:r>
              <a:rPr lang="en-GB" dirty="0" err="1">
                <a:latin typeface="Times New Roman" panose="02020603050405020304" pitchFamily="18" charset="0"/>
                <a:cs typeface="Times New Roman" panose="02020603050405020304" pitchFamily="18" charset="0"/>
              </a:rPr>
              <a:t>branduolinio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kuro</a:t>
            </a:r>
            <a:r>
              <a:rPr lang="en-GB" dirty="0">
                <a:latin typeface="Times New Roman" panose="02020603050405020304" pitchFamily="18" charset="0"/>
                <a:cs typeface="Times New Roman" panose="02020603050405020304" pitchFamily="18" charset="0"/>
              </a:rPr>
              <a:t> </a:t>
            </a:r>
            <a:r>
              <a:rPr lang="lt-LT"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1kg</a:t>
            </a:r>
            <a:r>
              <a:rPr lang="lt-LT" dirty="0">
                <a:latin typeface="Times New Roman" panose="02020603050405020304" pitchFamily="18" charset="0"/>
                <a:cs typeface="Times New Roman" panose="02020603050405020304" pitchFamily="18" charset="0"/>
              </a:rPr>
              <a:t> išgrynintos </a:t>
            </a:r>
            <a:r>
              <a:rPr lang="lt-LT" dirty="0" err="1">
                <a:latin typeface="Times New Roman" panose="02020603050405020304" pitchFamily="18" charset="0"/>
                <a:cs typeface="Times New Roman" panose="02020603050405020304" pitchFamily="18" charset="0"/>
              </a:rPr>
              <a:t>Uraniumo</a:t>
            </a:r>
            <a:r>
              <a:rPr lang="lt-LT" dirty="0">
                <a:latin typeface="Times New Roman" panose="02020603050405020304" pitchFamily="18" charset="0"/>
                <a:cs typeface="Times New Roman" panose="02020603050405020304" pitchFamily="18" charset="0"/>
              </a:rPr>
              <a:t> materijos</a:t>
            </a:r>
          </a:p>
          <a:p>
            <a:pPr marL="0" indent="0">
              <a:buNone/>
            </a:pPr>
            <a:r>
              <a:rPr lang="lt-LT"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8265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C5CE28-06B1-4E92-A8D0-F0960ADC5885}"/>
              </a:ext>
            </a:extLst>
          </p:cNvPr>
          <p:cNvSpPr>
            <a:spLocks noGrp="1"/>
          </p:cNvSpPr>
          <p:nvPr>
            <p:ph type="title"/>
          </p:nvPr>
        </p:nvSpPr>
        <p:spPr>
          <a:xfrm>
            <a:off x="319262" y="-957648"/>
            <a:ext cx="9013052" cy="1623312"/>
          </a:xfrm>
        </p:spPr>
        <p:txBody>
          <a:bodyPr anchor="b">
            <a:normAutofit/>
          </a:bodyPr>
          <a:lstStyle/>
          <a:p>
            <a:r>
              <a:rPr lang="lt-LT" sz="4000" dirty="0"/>
              <a:t>Rezultatai</a:t>
            </a:r>
            <a:endParaRPr lang="en-GB"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Content Placeholder 4" descr="A screen shot of a computer&#10;&#10;Description generated with very high confidence">
            <a:extLst>
              <a:ext uri="{FF2B5EF4-FFF2-40B4-BE49-F238E27FC236}">
                <a16:creationId xmlns:a16="http://schemas.microsoft.com/office/drawing/2014/main" id="{37DFE6FD-EBEC-4CA7-916A-AFF37B86E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35" y="577049"/>
            <a:ext cx="11623592" cy="6100767"/>
          </a:xfrm>
        </p:spPr>
      </p:pic>
    </p:spTree>
    <p:extLst>
      <p:ext uri="{BB962C8B-B14F-4D97-AF65-F5344CB8AC3E}">
        <p14:creationId xmlns:p14="http://schemas.microsoft.com/office/powerpoint/2010/main" val="21850090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DFA9E3-B910-4437-A55E-ABE6DCEFCCA4}"/>
              </a:ext>
            </a:extLst>
          </p:cNvPr>
          <p:cNvSpPr>
            <a:spLocks noGrp="1"/>
          </p:cNvSpPr>
          <p:nvPr>
            <p:ph type="title"/>
          </p:nvPr>
        </p:nvSpPr>
        <p:spPr>
          <a:xfrm>
            <a:off x="655320" y="365125"/>
            <a:ext cx="9013052" cy="1623312"/>
          </a:xfrm>
        </p:spPr>
        <p:txBody>
          <a:bodyPr anchor="b">
            <a:normAutofit/>
          </a:bodyPr>
          <a:lstStyle/>
          <a:p>
            <a:r>
              <a:rPr lang="lt-LT" sz="4000" dirty="0"/>
              <a:t>Išvados</a:t>
            </a:r>
            <a:endParaRPr lang="en-GB"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C39325-BC3D-411C-B885-3E4797304679}"/>
              </a:ext>
            </a:extLst>
          </p:cNvPr>
          <p:cNvSpPr>
            <a:spLocks noGrp="1"/>
          </p:cNvSpPr>
          <p:nvPr>
            <p:ph idx="1"/>
          </p:nvPr>
        </p:nvSpPr>
        <p:spPr>
          <a:xfrm>
            <a:off x="655320" y="2644518"/>
            <a:ext cx="9013052" cy="3327251"/>
          </a:xfrm>
        </p:spPr>
        <p:txBody>
          <a:bodyPr>
            <a:normAutofit/>
          </a:bodyPr>
          <a:lstStyle/>
          <a:p>
            <a:pPr marL="0" indent="0">
              <a:buNone/>
            </a:pPr>
            <a:r>
              <a:rPr lang="lt-LT" dirty="0"/>
              <a:t>	</a:t>
            </a:r>
            <a:r>
              <a:rPr lang="lt-LT" dirty="0">
                <a:latin typeface="Times New Roman" panose="02020603050405020304" pitchFamily="18" charset="0"/>
                <a:cs typeface="Times New Roman" panose="02020603050405020304" pitchFamily="18" charset="0"/>
              </a:rPr>
              <a:t>Lentelėse esantys duomenys parodo kiekvienos atominės elektrinės efektyvumą, todėl duomenis nėra sudėtinga palyginti. Matome, kad visos branduolinės jėgainės dirba palyginti mažu efektyvumu, kuris nesiekia nei 50</a:t>
            </a:r>
            <a:r>
              <a:rPr lang="en-US" dirty="0">
                <a:latin typeface="Times New Roman" panose="02020603050405020304" pitchFamily="18" charset="0"/>
                <a:cs typeface="Times New Roman" panose="02020603050405020304" pitchFamily="18" charset="0"/>
              </a:rPr>
              <a:t>%. </a:t>
            </a:r>
            <a:r>
              <a:rPr lang="lt-LT" dirty="0">
                <a:latin typeface="Times New Roman" panose="02020603050405020304" pitchFamily="18" charset="0"/>
                <a:cs typeface="Times New Roman" panose="02020603050405020304" pitchFamily="18" charset="0"/>
              </a:rPr>
              <a:t>O tai reiškia, kad atominės jėgainės gamindamos elektros energiją išeikvoja daugiau nei pusę visos gaminamos energijos.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1217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6C795E-973B-4112-852A-35D4C2865955}"/>
              </a:ext>
            </a:extLst>
          </p:cNvPr>
          <p:cNvSpPr>
            <a:spLocks noGrp="1"/>
          </p:cNvSpPr>
          <p:nvPr>
            <p:ph type="title"/>
          </p:nvPr>
        </p:nvSpPr>
        <p:spPr>
          <a:xfrm>
            <a:off x="655320" y="365125"/>
            <a:ext cx="9013052" cy="1623312"/>
          </a:xfrm>
        </p:spPr>
        <p:txBody>
          <a:bodyPr anchor="b">
            <a:normAutofit/>
          </a:bodyPr>
          <a:lstStyle/>
          <a:p>
            <a:r>
              <a:rPr lang="lt-LT" sz="4000"/>
              <a:t>Literatūra</a:t>
            </a:r>
            <a:endParaRPr lang="en-GB"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D63505-DBA1-4C43-B529-49433BC9E905}"/>
              </a:ext>
            </a:extLst>
          </p:cNvPr>
          <p:cNvSpPr>
            <a:spLocks noGrp="1"/>
          </p:cNvSpPr>
          <p:nvPr>
            <p:ph idx="1"/>
          </p:nvPr>
        </p:nvSpPr>
        <p:spPr>
          <a:xfrm>
            <a:off x="655320" y="2644518"/>
            <a:ext cx="9013052" cy="3327251"/>
          </a:xfrm>
        </p:spPr>
        <p:txBody>
          <a:bodyPr>
            <a:normAutofit/>
          </a:bodyPr>
          <a:lstStyle/>
          <a:p>
            <a:pPr marL="0" indent="0">
              <a:buNone/>
            </a:pPr>
            <a:r>
              <a:rPr lang="en-GB" sz="1900">
                <a:latin typeface="Times New Roman" panose="02020603050405020304" pitchFamily="18" charset="0"/>
                <a:cs typeface="Times New Roman" panose="02020603050405020304" pitchFamily="18" charset="0"/>
              </a:rPr>
              <a:t>1. Narkevičius S. (2006). </a:t>
            </a:r>
            <a:r>
              <a:rPr lang="en-GB" sz="1900" i="1">
                <a:latin typeface="Times New Roman" panose="02020603050405020304" pitchFamily="18" charset="0"/>
                <a:cs typeface="Times New Roman" panose="02020603050405020304" pitchFamily="18" charset="0"/>
              </a:rPr>
              <a:t>Objektiškai orientuotas programavimas su C++: mokomoji knyga</a:t>
            </a:r>
            <a:r>
              <a:rPr lang="en-GB" sz="1900">
                <a:latin typeface="Times New Roman" panose="02020603050405020304" pitchFamily="18" charset="0"/>
                <a:cs typeface="Times New Roman" panose="02020603050405020304" pitchFamily="18" charset="0"/>
              </a:rPr>
              <a:t>. Vilniaus Universitetas Matematikos ir Informatikos fakultetas: Pavasaris. 44-60.</a:t>
            </a:r>
          </a:p>
          <a:p>
            <a:pPr marL="0" indent="0">
              <a:buNone/>
            </a:pPr>
            <a:r>
              <a:rPr lang="en-GB" sz="1900">
                <a:latin typeface="Times New Roman" panose="02020603050405020304" pitchFamily="18" charset="0"/>
                <a:cs typeface="Times New Roman" panose="02020603050405020304" pitchFamily="18" charset="0"/>
              </a:rPr>
              <a:t>2. Lafore R. (2002). </a:t>
            </a:r>
            <a:r>
              <a:rPr lang="en-GB" sz="1900" i="1">
                <a:latin typeface="Times New Roman" panose="02020603050405020304" pitchFamily="18" charset="0"/>
                <a:cs typeface="Times New Roman" panose="02020603050405020304" pitchFamily="18" charset="0"/>
              </a:rPr>
              <a:t>Object – oriented Programming in C++, Fourth Edition</a:t>
            </a:r>
            <a:r>
              <a:rPr lang="en-GB" sz="1900">
                <a:latin typeface="Times New Roman" panose="02020603050405020304" pitchFamily="18" charset="0"/>
                <a:cs typeface="Times New Roman" panose="02020603050405020304" pitchFamily="18" charset="0"/>
              </a:rPr>
              <a:t>. Indiana: Sams Publishing. 10-15.</a:t>
            </a:r>
          </a:p>
          <a:p>
            <a:pPr marL="0" indent="0">
              <a:buNone/>
            </a:pPr>
            <a:r>
              <a:rPr lang="en-GB" sz="1900">
                <a:latin typeface="Times New Roman" panose="02020603050405020304" pitchFamily="18" charset="0"/>
                <a:cs typeface="Times New Roman" panose="02020603050405020304" pitchFamily="18" charset="0"/>
              </a:rPr>
              <a:t>3. Vidžiūnas A. (2008). </a:t>
            </a:r>
            <a:r>
              <a:rPr lang="en-GB" sz="1900" i="1">
                <a:latin typeface="Times New Roman" panose="02020603050405020304" pitchFamily="18" charset="0"/>
                <a:cs typeface="Times New Roman" panose="02020603050405020304" pitchFamily="18" charset="0"/>
              </a:rPr>
              <a:t>C++ ir objektinis programavimas.</a:t>
            </a:r>
            <a:r>
              <a:rPr lang="en-GB" sz="1900">
                <a:latin typeface="Times New Roman" panose="02020603050405020304" pitchFamily="18" charset="0"/>
                <a:cs typeface="Times New Roman" panose="02020603050405020304" pitchFamily="18" charset="0"/>
              </a:rPr>
              <a:t> Smaltijos leidykla. 55-57.</a:t>
            </a:r>
          </a:p>
          <a:p>
            <a:pPr marL="0" indent="0">
              <a:buNone/>
            </a:pPr>
            <a:r>
              <a:rPr lang="en-GB" sz="1900">
                <a:latin typeface="Times New Roman" panose="02020603050405020304" pitchFamily="18" charset="0"/>
                <a:cs typeface="Times New Roman" panose="02020603050405020304" pitchFamily="18" charset="0"/>
              </a:rPr>
              <a:t>4. Jusas V., Marcinkevičius R., Blonskis J., Bukšnaitis V., Rubliauskas D. (2016). </a:t>
            </a:r>
            <a:r>
              <a:rPr lang="en-GB" sz="1900" i="1">
                <a:latin typeface="Times New Roman" panose="02020603050405020304" pitchFamily="18" charset="0"/>
                <a:cs typeface="Times New Roman" panose="02020603050405020304" pitchFamily="18" charset="0"/>
              </a:rPr>
              <a:t>Objektinis programavimas ir dinaminiai sąrašai C++. </a:t>
            </a:r>
            <a:r>
              <a:rPr lang="en-GB" sz="1900">
                <a:latin typeface="Times New Roman" panose="02020603050405020304" pitchFamily="18" charset="0"/>
                <a:cs typeface="Times New Roman" panose="02020603050405020304" pitchFamily="18" charset="0"/>
              </a:rPr>
              <a:t>Kauno Technologijos Universitetas. 11-19.</a:t>
            </a:r>
          </a:p>
          <a:p>
            <a:pPr marL="0" indent="0">
              <a:buNone/>
            </a:pPr>
            <a:r>
              <a:rPr lang="en-GB" sz="1900">
                <a:latin typeface="Times New Roman" panose="02020603050405020304" pitchFamily="18" charset="0"/>
                <a:cs typeface="Times New Roman" panose="02020603050405020304" pitchFamily="18" charset="0"/>
              </a:rPr>
              <a:t>5. World Nuclear Association. Nuoroda į internetą: </a:t>
            </a:r>
            <a:r>
              <a:rPr lang="en-GB" sz="1900" u="sng">
                <a:latin typeface="Times New Roman" panose="02020603050405020304" pitchFamily="18" charset="0"/>
                <a:cs typeface="Times New Roman" panose="02020603050405020304" pitchFamily="18" charset="0"/>
                <a:hlinkClick r:id="rId2"/>
              </a:rPr>
              <a:t>http://www.world-nuclear.org/</a:t>
            </a:r>
            <a:r>
              <a:rPr lang="en-GB" sz="1900">
                <a:latin typeface="Times New Roman" panose="02020603050405020304" pitchFamily="18" charset="0"/>
                <a:cs typeface="Times New Roman" panose="02020603050405020304" pitchFamily="18" charset="0"/>
              </a:rPr>
              <a:t> (žiūrėta 2018-08-15)</a:t>
            </a:r>
          </a:p>
          <a:p>
            <a:pPr marL="0" indent="0">
              <a:buNone/>
            </a:pPr>
            <a:endParaRPr lang="en-GB" sz="1900"/>
          </a:p>
        </p:txBody>
      </p:sp>
    </p:spTree>
    <p:extLst>
      <p:ext uri="{BB962C8B-B14F-4D97-AF65-F5344CB8AC3E}">
        <p14:creationId xmlns:p14="http://schemas.microsoft.com/office/powerpoint/2010/main" val="308881418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249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VILNIAUS GEDIMINO TECHNIKOS UNIVERSITETAS FUNDAMENTINIŲ MOKSLŲ FAKULTETAS INFORMACINIŲ TECHNOLOGIJŲ KATEDRA           ATOMINIŲ JĖGAINIŲ EFEKTYVUMO SKAIČIAVIMAS     Objektinio programavimo  kursinis darbas         Darbą atliko: ISit-16 gr. studentas   Ignas Sungaila              Vilnius, 2018 </vt:lpstr>
      <vt:lpstr>Įvadas</vt:lpstr>
      <vt:lpstr>Užduotis</vt:lpstr>
      <vt:lpstr>Uždaviniai</vt:lpstr>
      <vt:lpstr>UML klasių diagrama</vt:lpstr>
      <vt:lpstr>Programos realizavimo skaičiavimai</vt:lpstr>
      <vt:lpstr>Rezultatai</vt:lpstr>
      <vt:lpstr>Išvados</vt:lpstr>
      <vt:lpstr>Literatūra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VILNIAUS GEDIMINO TECHNIKOS UNIVERSITETAS FUNDAMENTINIŲ MOKSLŲ FAKULTETAS INFORMACINIŲ TECHNOLOGIJŲ KATEDRA           ATOMINIŲ JĖGAINIŲ EFEKTYVUMO SKAIČIAVIMAS     Objektinio programavimo  kursinis darbas         Darbą atliko: ISit-16 gr. studentas   Ignas Sungaila              Vilnius, 2018 </dc:title>
  <dc:creator>Ignas Sungaila</dc:creator>
  <cp:lastModifiedBy>Ignas Sungaila</cp:lastModifiedBy>
  <cp:revision>5</cp:revision>
  <dcterms:created xsi:type="dcterms:W3CDTF">2018-08-29T20:29:04Z</dcterms:created>
  <dcterms:modified xsi:type="dcterms:W3CDTF">2018-08-30T09:13:08Z</dcterms:modified>
</cp:coreProperties>
</file>