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950" r:id="rId2"/>
    <p:sldId id="815" r:id="rId3"/>
    <p:sldId id="818" r:id="rId4"/>
    <p:sldId id="821" r:id="rId5"/>
    <p:sldId id="824" r:id="rId6"/>
    <p:sldId id="827" r:id="rId7"/>
    <p:sldId id="830" r:id="rId8"/>
    <p:sldId id="833" r:id="rId9"/>
    <p:sldId id="837" r:id="rId10"/>
    <p:sldId id="840" r:id="rId11"/>
    <p:sldId id="843" r:id="rId12"/>
    <p:sldId id="846" r:id="rId13"/>
    <p:sldId id="849" r:id="rId14"/>
    <p:sldId id="852" r:id="rId15"/>
    <p:sldId id="855" r:id="rId16"/>
    <p:sldId id="858" r:id="rId17"/>
    <p:sldId id="861" r:id="rId18"/>
    <p:sldId id="864" r:id="rId19"/>
    <p:sldId id="867" r:id="rId20"/>
    <p:sldId id="870" r:id="rId21"/>
    <p:sldId id="971" r:id="rId22"/>
    <p:sldId id="731" r:id="rId23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8">
          <p15:clr>
            <a:srgbClr val="A4A3A4"/>
          </p15:clr>
        </p15:guide>
        <p15:guide id="2" orient="horz" pos="1340">
          <p15:clr>
            <a:srgbClr val="A4A3A4"/>
          </p15:clr>
        </p15:guide>
        <p15:guide id="3" orient="horz" pos="2138">
          <p15:clr>
            <a:srgbClr val="A4A3A4"/>
          </p15:clr>
        </p15:guide>
        <p15:guide id="4" pos="38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1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6F55"/>
    <a:srgbClr val="FF3333"/>
    <a:srgbClr val="990033"/>
    <a:srgbClr val="800080"/>
    <a:srgbClr val="8000FF"/>
    <a:srgbClr val="00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73" autoAdjust="0"/>
    <p:restoredTop sz="91711" autoAdjust="0"/>
  </p:normalViewPr>
  <p:slideViewPr>
    <p:cSldViewPr snapToGrid="0" snapToObjects="1" showGuides="1">
      <p:cViewPr varScale="1">
        <p:scale>
          <a:sx n="70" d="100"/>
          <a:sy n="70" d="100"/>
        </p:scale>
        <p:origin x="1638" y="78"/>
      </p:cViewPr>
      <p:guideLst>
        <p:guide orient="horz" pos="2018"/>
        <p:guide orient="horz" pos="1340"/>
        <p:guide orient="horz" pos="2138"/>
        <p:guide pos="38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 snapToObjects="1" showGuides="1">
      <p:cViewPr>
        <p:scale>
          <a:sx n="150" d="100"/>
          <a:sy n="150" d="100"/>
        </p:scale>
        <p:origin x="-1560" y="-80"/>
      </p:cViewPr>
      <p:guideLst>
        <p:guide orient="horz" pos="2851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21802-D38A-B843-8AC2-5DA0A8B24A7D}" type="datetimeFigureOut">
              <a:rPr lang="en-US" smtClean="0"/>
              <a:t>6/7/2021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C3F20-066F-034D-BF54-752716A133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B3800-7506-C146-BBC6-FC4E622EFB91}" type="datetimeFigureOut">
              <a:rPr lang="en-US" smtClean="0"/>
              <a:t>6/7/2021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34734-FFC2-1B4A-A4BB-D453437CF28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spcAft>
        <a:spcPts val="600"/>
      </a:spcAft>
      <a:defRPr sz="1200" kern="1200">
        <a:solidFill>
          <a:schemeClr val="tx1"/>
        </a:solidFill>
        <a:latin typeface="Avenir Book"/>
        <a:ea typeface="+mn-ea"/>
        <a:cs typeface="Avenir Book"/>
      </a:defRPr>
    </a:lvl1pPr>
    <a:lvl2pPr marL="457200" algn="l" defTabSz="457200" rtl="0" eaLnBrk="1" latinLnBrk="0" hangingPunct="1">
      <a:spcAft>
        <a:spcPts val="600"/>
      </a:spcAft>
      <a:defRPr sz="1200" kern="1200">
        <a:solidFill>
          <a:schemeClr val="tx1"/>
        </a:solidFill>
        <a:latin typeface="Avenir Book"/>
        <a:ea typeface="+mn-ea"/>
        <a:cs typeface="Avenir Book"/>
      </a:defRPr>
    </a:lvl2pPr>
    <a:lvl3pPr marL="914400" algn="l" defTabSz="457200" rtl="0" eaLnBrk="1" latinLnBrk="0" hangingPunct="1">
      <a:spcAft>
        <a:spcPts val="600"/>
      </a:spcAft>
      <a:defRPr sz="1200" kern="1200">
        <a:solidFill>
          <a:schemeClr val="tx1"/>
        </a:solidFill>
        <a:latin typeface="Avenir Book"/>
        <a:ea typeface="+mn-ea"/>
        <a:cs typeface="Avenir Book"/>
      </a:defRPr>
    </a:lvl3pPr>
    <a:lvl4pPr marL="1371600" algn="l" defTabSz="457200" rtl="0" eaLnBrk="1" latinLnBrk="0" hangingPunct="1">
      <a:spcAft>
        <a:spcPts val="600"/>
      </a:spcAft>
      <a:defRPr sz="1200" kern="1200">
        <a:solidFill>
          <a:schemeClr val="tx1"/>
        </a:solidFill>
        <a:latin typeface="Avenir Book"/>
        <a:ea typeface="+mn-ea"/>
        <a:cs typeface="Avenir Book"/>
      </a:defRPr>
    </a:lvl4pPr>
    <a:lvl5pPr marL="1828800" algn="l" defTabSz="457200" rtl="0" eaLnBrk="1" latinLnBrk="0" hangingPunct="1">
      <a:spcAft>
        <a:spcPts val="600"/>
      </a:spcAft>
      <a:defRPr sz="1200" kern="1200">
        <a:solidFill>
          <a:schemeClr val="tx1"/>
        </a:solidFill>
        <a:latin typeface="Avenir Book"/>
        <a:ea typeface="+mn-ea"/>
        <a:cs typeface="Avenir Book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34734-FFC2-1B4A-A4BB-D453437CF281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34734-FFC2-1B4A-A4BB-D453437CF281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34734-FFC2-1B4A-A4BB-D453437CF281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34734-FFC2-1B4A-A4BB-D453437CF281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34734-FFC2-1B4A-A4BB-D453437CF281}" type="slidenum">
              <a:rPr lang="en-US" smtClean="0"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34734-FFC2-1B4A-A4BB-D453437CF281}" type="slidenum">
              <a:rPr lang="en-US" smtClean="0"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34734-FFC2-1B4A-A4BB-D453437CF281}" type="slidenum">
              <a:rPr lang="en-US" smtClean="0"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34734-FFC2-1B4A-A4BB-D453437CF281}" type="slidenum">
              <a:rPr lang="en-US" smtClean="0"/>
              <a:t>19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1768" y="2130425"/>
            <a:ext cx="5186432" cy="1470025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1768" y="3886200"/>
            <a:ext cx="5186432" cy="1752600"/>
          </a:xfrm>
          <a:ln>
            <a:noFill/>
          </a:ln>
        </p:spPr>
        <p:txBody>
          <a:bodyPr/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758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4758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pic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D5649F-9380-4FB5-A0DC-BC50A05301F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2021-6-7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6470" y="162197"/>
            <a:ext cx="8831384" cy="6565167"/>
          </a:xfrm>
          <a:prstGeom prst="rect">
            <a:avLst/>
          </a:prstGeom>
          <a:solidFill>
            <a:schemeClr val="bg1"/>
          </a:solidFill>
          <a:ln w="127000" cmpd="sng">
            <a:solidFill>
              <a:schemeClr val="tx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b="0" i="0" dirty="0">
              <a:latin typeface="Avenir Book"/>
              <a:cs typeface="Avenir Book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8161601" y="6042550"/>
            <a:ext cx="409417" cy="4068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153981" y="6108700"/>
            <a:ext cx="40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37B90C0-46C9-6D40-971F-EB1869F90931}" type="slidenum">
              <a:rPr lang="en-US" sz="1200" i="0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‹#›</a:t>
            </a:fld>
            <a:endParaRPr lang="en-US" sz="1200" i="0" dirty="0">
              <a:solidFill>
                <a:schemeClr val="bg1"/>
              </a:solidFill>
              <a:latin typeface="Abadi MT Condensed Light"/>
              <a:cs typeface="Abadi MT Condensed Light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267620" y="1048952"/>
            <a:ext cx="4051935" cy="4692017"/>
            <a:chOff x="0" y="0"/>
            <a:chExt cx="5862955" cy="7920355"/>
          </a:xfrm>
        </p:grpSpPr>
        <p:sp>
          <p:nvSpPr>
            <p:cNvPr id="40" name="Rounded Rectangle 39"/>
            <p:cNvSpPr/>
            <p:nvPr userDrawn="1"/>
          </p:nvSpPr>
          <p:spPr>
            <a:xfrm>
              <a:off x="0" y="2400300"/>
              <a:ext cx="3240000" cy="3240000"/>
            </a:xfrm>
            <a:prstGeom prst="roundRect">
              <a:avLst/>
            </a:prstGeom>
            <a:solidFill>
              <a:schemeClr val="bg1">
                <a:lumMod val="85000"/>
                <a:alpha val="43000"/>
              </a:schemeClr>
            </a:solidFill>
            <a:ln>
              <a:solidFill>
                <a:srgbClr val="8EB4E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MY" sz="1200">
                  <a:effectLst/>
                  <a:ea typeface="Times New Roman" panose="02020603050405020304"/>
                  <a:cs typeface="Times New Roman" panose="02020603050405020304"/>
                </a:rPr>
                <a:t> </a:t>
              </a:r>
              <a:endParaRPr lang="en-MY" sz="1200">
                <a:effectLst/>
                <a:ea typeface="MS Mincho" panose="02020609040205080304" charset="-128"/>
                <a:cs typeface="Times New Roman" panose="02020603050405020304"/>
              </a:endParaRPr>
            </a:p>
          </p:txBody>
        </p:sp>
        <p:sp>
          <p:nvSpPr>
            <p:cNvPr id="41" name="Rounded Rectangle 40"/>
            <p:cNvSpPr/>
            <p:nvPr userDrawn="1"/>
          </p:nvSpPr>
          <p:spPr>
            <a:xfrm>
              <a:off x="1143000" y="4914900"/>
              <a:ext cx="359410" cy="359410"/>
            </a:xfrm>
            <a:prstGeom prst="roundRect">
              <a:avLst/>
            </a:prstGeom>
            <a:noFill/>
            <a:ln w="19050" cmpd="sng">
              <a:solidFill>
                <a:srgbClr val="8EB4E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MY" sz="1200" kern="1200">
                  <a:solidFill>
                    <a:srgbClr val="FFFFFF"/>
                  </a:solidFill>
                  <a:effectLst/>
                  <a:ea typeface="MS Mincho" panose="02020609040205080304" charset="-128"/>
                  <a:cs typeface="Times New Roman" panose="02020603050405020304"/>
                </a:rPr>
                <a:t> </a:t>
              </a:r>
              <a:endParaRPr lang="en-MY" sz="1000">
                <a:effectLst/>
                <a:latin typeface="Times"/>
                <a:ea typeface="MS Mincho" panose="02020609040205080304" charset="-128"/>
                <a:cs typeface="Times New Roman" panose="02020603050405020304"/>
              </a:endParaRPr>
            </a:p>
          </p:txBody>
        </p:sp>
        <p:sp>
          <p:nvSpPr>
            <p:cNvPr id="42" name="Rounded Rectangle 41"/>
            <p:cNvSpPr/>
            <p:nvPr userDrawn="1"/>
          </p:nvSpPr>
          <p:spPr>
            <a:xfrm>
              <a:off x="2171700" y="4800600"/>
              <a:ext cx="719455" cy="719455"/>
            </a:xfrm>
            <a:prstGeom prst="roundRect">
              <a:avLst/>
            </a:prstGeom>
            <a:noFill/>
            <a:ln w="19050" cmpd="sng">
              <a:solidFill>
                <a:srgbClr val="C6D9F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MY" sz="1200" kern="1200">
                  <a:solidFill>
                    <a:srgbClr val="FFFFFF"/>
                  </a:solidFill>
                  <a:effectLst/>
                  <a:ea typeface="MS Mincho" panose="02020609040205080304" charset="-128"/>
                  <a:cs typeface="Times New Roman" panose="02020603050405020304"/>
                </a:rPr>
                <a:t> </a:t>
              </a:r>
              <a:endParaRPr lang="en-MY" sz="1000">
                <a:effectLst/>
                <a:latin typeface="Times"/>
                <a:ea typeface="MS Mincho" panose="02020609040205080304" charset="-128"/>
                <a:cs typeface="Times New Roman" panose="02020603050405020304"/>
              </a:endParaRPr>
            </a:p>
          </p:txBody>
        </p:sp>
        <p:sp>
          <p:nvSpPr>
            <p:cNvPr id="43" name="Rounded Rectangle 42"/>
            <p:cNvSpPr/>
            <p:nvPr userDrawn="1"/>
          </p:nvSpPr>
          <p:spPr>
            <a:xfrm>
              <a:off x="4000500" y="2857500"/>
              <a:ext cx="359410" cy="359410"/>
            </a:xfrm>
            <a:prstGeom prst="roundRect">
              <a:avLst/>
            </a:prstGeom>
            <a:solidFill>
              <a:srgbClr val="DBEEF4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MY" sz="1200" kern="1200">
                  <a:solidFill>
                    <a:srgbClr val="FFFFFF"/>
                  </a:solidFill>
                  <a:effectLst/>
                  <a:ea typeface="MS Mincho" panose="02020609040205080304" charset="-128"/>
                  <a:cs typeface="Times New Roman" panose="02020603050405020304"/>
                </a:rPr>
                <a:t> </a:t>
              </a:r>
              <a:endParaRPr lang="en-MY" sz="1000">
                <a:effectLst/>
                <a:latin typeface="Times"/>
                <a:ea typeface="MS Mincho" panose="02020609040205080304" charset="-128"/>
                <a:cs typeface="Times New Roman" panose="02020603050405020304"/>
              </a:endParaRPr>
            </a:p>
          </p:txBody>
        </p:sp>
        <p:sp>
          <p:nvSpPr>
            <p:cNvPr id="44" name="Rounded Rectangle 43"/>
            <p:cNvSpPr/>
            <p:nvPr userDrawn="1"/>
          </p:nvSpPr>
          <p:spPr>
            <a:xfrm>
              <a:off x="3429000" y="5257800"/>
              <a:ext cx="719455" cy="719455"/>
            </a:xfrm>
            <a:prstGeom prst="roundRect">
              <a:avLst/>
            </a:prstGeom>
            <a:solidFill>
              <a:srgbClr val="DBEEF4">
                <a:alpha val="60000"/>
              </a:srgbClr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MY" sz="1200" kern="1200">
                  <a:solidFill>
                    <a:srgbClr val="FFFFFF"/>
                  </a:solidFill>
                  <a:effectLst/>
                  <a:ea typeface="MS Mincho" panose="02020609040205080304" charset="-128"/>
                  <a:cs typeface="Times New Roman" panose="02020603050405020304"/>
                </a:rPr>
                <a:t> </a:t>
              </a:r>
              <a:endParaRPr lang="en-MY" sz="1000">
                <a:effectLst/>
                <a:latin typeface="Times"/>
                <a:ea typeface="MS Mincho" panose="02020609040205080304" charset="-128"/>
                <a:cs typeface="Times New Roman" panose="02020603050405020304"/>
              </a:endParaRPr>
            </a:p>
          </p:txBody>
        </p:sp>
        <p:sp>
          <p:nvSpPr>
            <p:cNvPr id="45" name="Rounded Rectangle 44"/>
            <p:cNvSpPr/>
            <p:nvPr userDrawn="1"/>
          </p:nvSpPr>
          <p:spPr>
            <a:xfrm>
              <a:off x="3429000" y="3771900"/>
              <a:ext cx="1079500" cy="1079500"/>
            </a:xfrm>
            <a:prstGeom prst="roundRect">
              <a:avLst/>
            </a:prstGeom>
            <a:solidFill>
              <a:srgbClr val="DBEEF4">
                <a:alpha val="70000"/>
              </a:srgbClr>
            </a:solidFill>
            <a:ln w="1905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MY" sz="1200" kern="1200">
                  <a:solidFill>
                    <a:srgbClr val="FFFFFF"/>
                  </a:solidFill>
                  <a:effectLst/>
                  <a:ea typeface="MS Mincho" panose="02020609040205080304" charset="-128"/>
                  <a:cs typeface="Times New Roman" panose="02020603050405020304"/>
                </a:rPr>
                <a:t> </a:t>
              </a:r>
              <a:endParaRPr lang="en-MY" sz="1000">
                <a:effectLst/>
                <a:latin typeface="Times"/>
                <a:ea typeface="MS Mincho" panose="02020609040205080304" charset="-128"/>
                <a:cs typeface="Times New Roman" panose="02020603050405020304"/>
              </a:endParaRPr>
            </a:p>
          </p:txBody>
        </p:sp>
        <p:sp>
          <p:nvSpPr>
            <p:cNvPr id="46" name="Rounded Rectangle 45"/>
            <p:cNvSpPr/>
            <p:nvPr userDrawn="1"/>
          </p:nvSpPr>
          <p:spPr>
            <a:xfrm>
              <a:off x="3200400" y="1371600"/>
              <a:ext cx="1079500" cy="1079500"/>
            </a:xfrm>
            <a:prstGeom prst="roundRect">
              <a:avLst/>
            </a:prstGeom>
            <a:solidFill>
              <a:srgbClr val="D9D9D9">
                <a:alpha val="48000"/>
              </a:srgbClr>
            </a:solidFill>
            <a:ln w="1905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MY" sz="1200" kern="1200">
                  <a:solidFill>
                    <a:srgbClr val="FFFFFF"/>
                  </a:solidFill>
                  <a:effectLst/>
                  <a:ea typeface="MS Mincho" panose="02020609040205080304" charset="-128"/>
                  <a:cs typeface="Times New Roman" panose="02020603050405020304"/>
                </a:rPr>
                <a:t> </a:t>
              </a:r>
              <a:endParaRPr lang="en-MY" sz="1000">
                <a:effectLst/>
                <a:latin typeface="Times"/>
                <a:ea typeface="MS Mincho" panose="02020609040205080304" charset="-128"/>
                <a:cs typeface="Times New Roman" panose="02020603050405020304"/>
              </a:endParaRPr>
            </a:p>
          </p:txBody>
        </p:sp>
        <p:sp>
          <p:nvSpPr>
            <p:cNvPr id="47" name="Rounded Rectangle 46"/>
            <p:cNvSpPr/>
            <p:nvPr userDrawn="1"/>
          </p:nvSpPr>
          <p:spPr>
            <a:xfrm>
              <a:off x="4343400" y="4914900"/>
              <a:ext cx="359410" cy="359410"/>
            </a:xfrm>
            <a:prstGeom prst="roundRect">
              <a:avLst/>
            </a:prstGeom>
            <a:solidFill>
              <a:srgbClr val="D9D9D9">
                <a:alpha val="53000"/>
              </a:srgbClr>
            </a:solidFill>
            <a:ln w="1905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MY" sz="1200" kern="1200">
                  <a:solidFill>
                    <a:srgbClr val="FFFFFF"/>
                  </a:solidFill>
                  <a:effectLst/>
                  <a:ea typeface="MS Mincho" panose="02020609040205080304" charset="-128"/>
                  <a:cs typeface="Times New Roman" panose="02020603050405020304"/>
                </a:rPr>
                <a:t> </a:t>
              </a:r>
              <a:endParaRPr lang="en-MY" sz="1000">
                <a:effectLst/>
                <a:latin typeface="Times"/>
                <a:ea typeface="MS Mincho" panose="02020609040205080304" charset="-128"/>
                <a:cs typeface="Times New Roman" panose="02020603050405020304"/>
              </a:endParaRPr>
            </a:p>
          </p:txBody>
        </p:sp>
        <p:sp>
          <p:nvSpPr>
            <p:cNvPr id="48" name="Rounded Rectangle 47"/>
            <p:cNvSpPr/>
            <p:nvPr userDrawn="1"/>
          </p:nvSpPr>
          <p:spPr>
            <a:xfrm>
              <a:off x="2057400" y="5829300"/>
              <a:ext cx="719455" cy="719455"/>
            </a:xfrm>
            <a:prstGeom prst="roundRect">
              <a:avLst/>
            </a:prstGeom>
            <a:solidFill>
              <a:srgbClr val="D9D9D9">
                <a:alpha val="56000"/>
              </a:srgbClr>
            </a:solidFill>
            <a:ln w="1905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MY" sz="1200" kern="1200">
                  <a:solidFill>
                    <a:srgbClr val="FFFFFF"/>
                  </a:solidFill>
                  <a:effectLst/>
                  <a:ea typeface="MS Mincho" panose="02020609040205080304" charset="-128"/>
                  <a:cs typeface="Times New Roman" panose="02020603050405020304"/>
                </a:rPr>
                <a:t> </a:t>
              </a:r>
              <a:endParaRPr lang="en-MY" sz="1000">
                <a:effectLst/>
                <a:latin typeface="Times"/>
                <a:ea typeface="MS Mincho" panose="02020609040205080304" charset="-128"/>
                <a:cs typeface="Times New Roman" panose="02020603050405020304"/>
              </a:endParaRPr>
            </a:p>
          </p:txBody>
        </p:sp>
        <p:sp>
          <p:nvSpPr>
            <p:cNvPr id="49" name="Rounded Rectangle 48"/>
            <p:cNvSpPr/>
            <p:nvPr userDrawn="1"/>
          </p:nvSpPr>
          <p:spPr>
            <a:xfrm>
              <a:off x="4686300" y="3086100"/>
              <a:ext cx="719455" cy="719455"/>
            </a:xfrm>
            <a:prstGeom prst="roundRect">
              <a:avLst/>
            </a:prstGeom>
            <a:solidFill>
              <a:srgbClr val="D9D9D9">
                <a:alpha val="36000"/>
              </a:srgbClr>
            </a:solidFill>
            <a:ln w="1905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MY" sz="1200" kern="1200">
                  <a:solidFill>
                    <a:srgbClr val="FFFFFF"/>
                  </a:solidFill>
                  <a:effectLst/>
                  <a:ea typeface="MS Mincho" panose="02020609040205080304" charset="-128"/>
                  <a:cs typeface="Times New Roman" panose="02020603050405020304"/>
                </a:rPr>
                <a:t> </a:t>
              </a:r>
              <a:endParaRPr lang="en-MY" sz="1000">
                <a:effectLst/>
                <a:latin typeface="Times"/>
                <a:ea typeface="MS Mincho" panose="02020609040205080304" charset="-128"/>
                <a:cs typeface="Times New Roman" panose="02020603050405020304"/>
              </a:endParaRPr>
            </a:p>
          </p:txBody>
        </p:sp>
        <p:sp>
          <p:nvSpPr>
            <p:cNvPr id="50" name="Rounded Rectangle 49"/>
            <p:cNvSpPr/>
            <p:nvPr userDrawn="1"/>
          </p:nvSpPr>
          <p:spPr>
            <a:xfrm>
              <a:off x="114300" y="5829300"/>
              <a:ext cx="359410" cy="35941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MY" sz="1200" kern="1200">
                  <a:solidFill>
                    <a:srgbClr val="FFFFFF"/>
                  </a:solidFill>
                  <a:effectLst/>
                  <a:ea typeface="MS Mincho" panose="02020609040205080304" charset="-128"/>
                  <a:cs typeface="Times New Roman" panose="02020603050405020304"/>
                </a:rPr>
                <a:t> </a:t>
              </a:r>
              <a:endParaRPr lang="en-MY" sz="1000">
                <a:effectLst/>
                <a:latin typeface="Times"/>
                <a:ea typeface="MS Mincho" panose="02020609040205080304" charset="-128"/>
                <a:cs typeface="Times New Roman" panose="02020603050405020304"/>
              </a:endParaRPr>
            </a:p>
          </p:txBody>
        </p:sp>
        <p:sp>
          <p:nvSpPr>
            <p:cNvPr id="51" name="Rounded Rectangle 50"/>
            <p:cNvSpPr/>
            <p:nvPr userDrawn="1"/>
          </p:nvSpPr>
          <p:spPr>
            <a:xfrm>
              <a:off x="1485900" y="6172200"/>
              <a:ext cx="719455" cy="719455"/>
            </a:xfrm>
            <a:prstGeom prst="roundRect">
              <a:avLst/>
            </a:prstGeom>
            <a:noFill/>
            <a:ln w="19050" cmpd="sng">
              <a:solidFill>
                <a:srgbClr val="C6D9F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MY" sz="1200" kern="1200">
                  <a:solidFill>
                    <a:srgbClr val="FFFFFF"/>
                  </a:solidFill>
                  <a:effectLst/>
                  <a:ea typeface="MS Mincho" panose="02020609040205080304" charset="-128"/>
                  <a:cs typeface="Times New Roman" panose="02020603050405020304"/>
                </a:rPr>
                <a:t> </a:t>
              </a:r>
              <a:endParaRPr lang="en-MY" sz="1000">
                <a:effectLst/>
                <a:latin typeface="Times"/>
                <a:ea typeface="MS Mincho" panose="02020609040205080304" charset="-128"/>
                <a:cs typeface="Times New Roman" panose="02020603050405020304"/>
              </a:endParaRPr>
            </a:p>
          </p:txBody>
        </p:sp>
        <p:sp>
          <p:nvSpPr>
            <p:cNvPr id="52" name="Rounded Rectangle 51"/>
            <p:cNvSpPr/>
            <p:nvPr userDrawn="1"/>
          </p:nvSpPr>
          <p:spPr>
            <a:xfrm>
              <a:off x="228600" y="5943600"/>
              <a:ext cx="1079500" cy="1079500"/>
            </a:xfrm>
            <a:prstGeom prst="roundRect">
              <a:avLst/>
            </a:prstGeom>
            <a:noFill/>
            <a:ln w="19050" cmpd="sng">
              <a:solidFill>
                <a:srgbClr val="C6D9F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MY" sz="1200" kern="1200">
                  <a:solidFill>
                    <a:srgbClr val="FFFFFF"/>
                  </a:solidFill>
                  <a:effectLst/>
                  <a:ea typeface="MS Mincho" panose="02020609040205080304" charset="-128"/>
                  <a:cs typeface="Times New Roman" panose="02020603050405020304"/>
                </a:rPr>
                <a:t> </a:t>
              </a:r>
              <a:endParaRPr lang="en-MY" sz="1000">
                <a:effectLst/>
                <a:latin typeface="Times"/>
                <a:ea typeface="MS Mincho" panose="02020609040205080304" charset="-128"/>
                <a:cs typeface="Times New Roman" panose="02020603050405020304"/>
              </a:endParaRPr>
            </a:p>
          </p:txBody>
        </p:sp>
        <p:sp>
          <p:nvSpPr>
            <p:cNvPr id="53" name="Rounded Rectangle 52"/>
            <p:cNvSpPr/>
            <p:nvPr userDrawn="1"/>
          </p:nvSpPr>
          <p:spPr>
            <a:xfrm>
              <a:off x="1143000" y="7200900"/>
              <a:ext cx="719455" cy="719455"/>
            </a:xfrm>
            <a:prstGeom prst="roundRect">
              <a:avLst/>
            </a:prstGeom>
            <a:solidFill>
              <a:srgbClr val="DBEEF4">
                <a:alpha val="62000"/>
              </a:srgbClr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MY" sz="1200" kern="1200">
                  <a:solidFill>
                    <a:srgbClr val="FFFFFF"/>
                  </a:solidFill>
                  <a:effectLst/>
                  <a:ea typeface="MS Mincho" panose="02020609040205080304" charset="-128"/>
                  <a:cs typeface="Times New Roman" panose="02020603050405020304"/>
                </a:rPr>
                <a:t> </a:t>
              </a:r>
              <a:endParaRPr lang="en-MY" sz="1000">
                <a:effectLst/>
                <a:latin typeface="Times"/>
                <a:ea typeface="MS Mincho" panose="02020609040205080304" charset="-128"/>
                <a:cs typeface="Times New Roman" panose="02020603050405020304"/>
              </a:endParaRPr>
            </a:p>
          </p:txBody>
        </p:sp>
        <p:sp>
          <p:nvSpPr>
            <p:cNvPr id="54" name="Rounded Rectangle 53"/>
            <p:cNvSpPr/>
            <p:nvPr userDrawn="1"/>
          </p:nvSpPr>
          <p:spPr>
            <a:xfrm>
              <a:off x="4572000" y="1600200"/>
              <a:ext cx="1079500" cy="1079500"/>
            </a:xfrm>
            <a:prstGeom prst="roundRect">
              <a:avLst/>
            </a:prstGeom>
            <a:noFill/>
            <a:ln w="19050" cmpd="sng"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MY" sz="1200" kern="1200">
                  <a:solidFill>
                    <a:srgbClr val="FFFFFF"/>
                  </a:solidFill>
                  <a:effectLst/>
                  <a:ea typeface="MS Mincho" panose="02020609040205080304" charset="-128"/>
                  <a:cs typeface="Times New Roman" panose="02020603050405020304"/>
                </a:rPr>
                <a:t> </a:t>
              </a:r>
              <a:endParaRPr lang="en-MY" sz="1000">
                <a:effectLst/>
                <a:latin typeface="Times"/>
                <a:ea typeface="MS Mincho" panose="02020609040205080304" charset="-128"/>
                <a:cs typeface="Times New Roman" panose="02020603050405020304"/>
              </a:endParaRPr>
            </a:p>
          </p:txBody>
        </p:sp>
        <p:sp>
          <p:nvSpPr>
            <p:cNvPr id="55" name="Rounded Rectangle 54"/>
            <p:cNvSpPr/>
            <p:nvPr userDrawn="1"/>
          </p:nvSpPr>
          <p:spPr>
            <a:xfrm>
              <a:off x="5143500" y="1143000"/>
              <a:ext cx="719455" cy="719455"/>
            </a:xfrm>
            <a:prstGeom prst="roundRect">
              <a:avLst/>
            </a:prstGeom>
            <a:noFill/>
            <a:ln w="1905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MY" sz="1200" kern="1200">
                  <a:solidFill>
                    <a:srgbClr val="FFFFFF"/>
                  </a:solidFill>
                  <a:effectLst/>
                  <a:ea typeface="MS Mincho" panose="02020609040205080304" charset="-128"/>
                  <a:cs typeface="Times New Roman" panose="02020603050405020304"/>
                </a:rPr>
                <a:t> </a:t>
              </a:r>
              <a:endParaRPr lang="en-MY" sz="1000">
                <a:effectLst/>
                <a:latin typeface="Times"/>
                <a:ea typeface="MS Mincho" panose="02020609040205080304" charset="-128"/>
                <a:cs typeface="Times New Roman" panose="02020603050405020304"/>
              </a:endParaRPr>
            </a:p>
          </p:txBody>
        </p:sp>
        <p:sp>
          <p:nvSpPr>
            <p:cNvPr id="56" name="Rounded Rectangle 55"/>
            <p:cNvSpPr/>
            <p:nvPr userDrawn="1"/>
          </p:nvSpPr>
          <p:spPr>
            <a:xfrm>
              <a:off x="4572000" y="914400"/>
              <a:ext cx="359410" cy="359410"/>
            </a:xfrm>
            <a:prstGeom prst="roundRect">
              <a:avLst/>
            </a:prstGeom>
            <a:solidFill>
              <a:srgbClr val="C6D9F1"/>
            </a:solidFill>
            <a:ln w="1905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MY" sz="1200" kern="1200">
                  <a:solidFill>
                    <a:srgbClr val="FFFFFF"/>
                  </a:solidFill>
                  <a:effectLst/>
                  <a:ea typeface="MS Mincho" panose="02020609040205080304" charset="-128"/>
                  <a:cs typeface="Times New Roman" panose="02020603050405020304"/>
                </a:rPr>
                <a:t> </a:t>
              </a:r>
              <a:endParaRPr lang="en-MY" sz="1000">
                <a:effectLst/>
                <a:latin typeface="Times"/>
                <a:ea typeface="MS Mincho" panose="02020609040205080304" charset="-128"/>
                <a:cs typeface="Times New Roman" panose="02020603050405020304"/>
              </a:endParaRPr>
            </a:p>
          </p:txBody>
        </p:sp>
        <p:sp>
          <p:nvSpPr>
            <p:cNvPr id="57" name="Rounded Rectangle 56"/>
            <p:cNvSpPr/>
            <p:nvPr userDrawn="1"/>
          </p:nvSpPr>
          <p:spPr>
            <a:xfrm>
              <a:off x="4800600" y="0"/>
              <a:ext cx="719455" cy="71945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  <a:alpha val="64000"/>
              </a:schemeClr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MY" sz="1200" kern="1200">
                  <a:solidFill>
                    <a:srgbClr val="FFFFFF"/>
                  </a:solidFill>
                  <a:effectLst/>
                  <a:ea typeface="MS Mincho" panose="02020609040205080304" charset="-128"/>
                  <a:cs typeface="Times New Roman" panose="02020603050405020304"/>
                </a:rPr>
                <a:t> </a:t>
              </a:r>
              <a:endParaRPr lang="en-MY" sz="1000">
                <a:effectLst/>
                <a:latin typeface="Times"/>
                <a:ea typeface="MS Mincho" panose="02020609040205080304" charset="-128"/>
                <a:cs typeface="Times New Roman" panose="02020603050405020304"/>
              </a:endParaRPr>
            </a:p>
          </p:txBody>
        </p:sp>
        <p:sp>
          <p:nvSpPr>
            <p:cNvPr id="58" name="Rounded Rectangle 57"/>
            <p:cNvSpPr/>
            <p:nvPr userDrawn="1"/>
          </p:nvSpPr>
          <p:spPr>
            <a:xfrm>
              <a:off x="228600" y="2743200"/>
              <a:ext cx="359410" cy="359410"/>
            </a:xfrm>
            <a:prstGeom prst="roundRect">
              <a:avLst/>
            </a:prstGeom>
            <a:solidFill>
              <a:srgbClr val="DBEEF4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MY" sz="1200" kern="1200">
                  <a:solidFill>
                    <a:srgbClr val="FFFFFF"/>
                  </a:solidFill>
                  <a:effectLst/>
                  <a:ea typeface="MS Mincho" panose="02020609040205080304" charset="-128"/>
                  <a:cs typeface="Times New Roman" panose="02020603050405020304"/>
                </a:rPr>
                <a:t> </a:t>
              </a:r>
              <a:endParaRPr lang="en-MY" sz="1000">
                <a:effectLst/>
                <a:latin typeface="Times"/>
                <a:ea typeface="MS Mincho" panose="02020609040205080304" charset="-128"/>
                <a:cs typeface="Times New Roman" panose="02020603050405020304"/>
              </a:endParaRPr>
            </a:p>
          </p:txBody>
        </p:sp>
        <p:sp>
          <p:nvSpPr>
            <p:cNvPr id="59" name="Rounded Rectangle 58"/>
            <p:cNvSpPr/>
            <p:nvPr userDrawn="1"/>
          </p:nvSpPr>
          <p:spPr>
            <a:xfrm>
              <a:off x="1257300" y="2857500"/>
              <a:ext cx="1079500" cy="1079500"/>
            </a:xfrm>
            <a:prstGeom prst="roundRect">
              <a:avLst/>
            </a:prstGeom>
            <a:solidFill>
              <a:srgbClr val="DBEEF4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MY" sz="1200" kern="1200">
                  <a:solidFill>
                    <a:srgbClr val="FFFFFF"/>
                  </a:solidFill>
                  <a:effectLst/>
                  <a:ea typeface="MS Mincho" panose="02020609040205080304" charset="-128"/>
                  <a:cs typeface="Times New Roman" panose="02020603050405020304"/>
                </a:rPr>
                <a:t> </a:t>
              </a:r>
              <a:endParaRPr lang="en-MY" sz="1000">
                <a:effectLst/>
                <a:latin typeface="Times"/>
                <a:ea typeface="MS Mincho" panose="02020609040205080304" charset="-128"/>
                <a:cs typeface="Times New Roman" panose="02020603050405020304"/>
              </a:endParaRPr>
            </a:p>
          </p:txBody>
        </p:sp>
        <p:sp>
          <p:nvSpPr>
            <p:cNvPr id="60" name="Rounded Rectangle 59"/>
            <p:cNvSpPr/>
            <p:nvPr userDrawn="1"/>
          </p:nvSpPr>
          <p:spPr>
            <a:xfrm>
              <a:off x="800100" y="3543300"/>
              <a:ext cx="1079500" cy="1079500"/>
            </a:xfrm>
            <a:prstGeom prst="roundRect">
              <a:avLst/>
            </a:prstGeom>
            <a:noFill/>
            <a:ln w="19050" cmpd="sng">
              <a:solidFill>
                <a:srgbClr val="C6D9F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MY" sz="1200" kern="1200">
                  <a:solidFill>
                    <a:srgbClr val="FFFFFF"/>
                  </a:solidFill>
                  <a:effectLst/>
                  <a:ea typeface="MS Mincho" panose="02020609040205080304" charset="-128"/>
                  <a:cs typeface="Times New Roman" panose="02020603050405020304"/>
                </a:rPr>
                <a:t> </a:t>
              </a:r>
              <a:endParaRPr lang="en-MY" sz="1000">
                <a:effectLst/>
                <a:latin typeface="Times"/>
                <a:ea typeface="MS Mincho" panose="02020609040205080304" charset="-128"/>
                <a:cs typeface="Times New Roman" panose="02020603050405020304"/>
              </a:endParaRPr>
            </a:p>
          </p:txBody>
        </p:sp>
        <p:sp>
          <p:nvSpPr>
            <p:cNvPr id="61" name="Rounded Rectangle 60"/>
            <p:cNvSpPr/>
            <p:nvPr userDrawn="1"/>
          </p:nvSpPr>
          <p:spPr>
            <a:xfrm>
              <a:off x="2057400" y="2743200"/>
              <a:ext cx="1800000" cy="1800000"/>
            </a:xfrm>
            <a:prstGeom prst="roundRect">
              <a:avLst/>
            </a:prstGeom>
            <a:noFill/>
            <a:ln w="19050" cmpd="sng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MY" sz="1200" kern="1200">
                  <a:solidFill>
                    <a:srgbClr val="FFFFFF"/>
                  </a:solidFill>
                  <a:effectLst/>
                  <a:ea typeface="MS Mincho" panose="02020609040205080304" charset="-128"/>
                  <a:cs typeface="Times New Roman" panose="02020603050405020304"/>
                </a:rPr>
                <a:t> </a:t>
              </a:r>
              <a:endParaRPr lang="en-MY" sz="1000">
                <a:effectLst/>
                <a:latin typeface="Times"/>
                <a:ea typeface="MS Mincho" panose="02020609040205080304" charset="-128"/>
                <a:cs typeface="Times New Roman" panose="02020603050405020304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165" y="2511460"/>
            <a:ext cx="5087746" cy="44021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8160" y="274638"/>
            <a:ext cx="8113818" cy="6905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b="0" i="0" kern="1200">
          <a:ln>
            <a:solidFill>
              <a:schemeClr val="bg1"/>
            </a:solidFill>
          </a:ln>
          <a:solidFill>
            <a:srgbClr val="FF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ts val="600"/>
        </a:spcBef>
        <a:spcAft>
          <a:spcPts val="600"/>
        </a:spcAft>
        <a:buClr>
          <a:srgbClr val="FF000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ts val="600"/>
        </a:spcBef>
        <a:spcAft>
          <a:spcPts val="600"/>
        </a:spcAft>
        <a:buClr>
          <a:schemeClr val="tx2">
            <a:lumMod val="75000"/>
          </a:schemeClr>
        </a:buClr>
        <a:buFont typeface="Wingdings" panose="05000000000000000000" pitchFamily="2" charset="2"/>
        <a:buChar char="Ø"/>
        <a:defRPr sz="2000" kern="120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ts val="600"/>
        </a:spcBef>
        <a:spcAft>
          <a:spcPts val="600"/>
        </a:spcAft>
        <a:buClr>
          <a:srgbClr val="FF0000"/>
        </a:buClr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ts val="600"/>
        </a:spcBef>
        <a:spcAft>
          <a:spcPts val="600"/>
        </a:spcAft>
        <a:buFont typeface="Wingdings" panose="05000000000000000000" pitchFamily="2" charset="2"/>
        <a:buChar char="Ø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ts val="600"/>
        </a:spcBef>
        <a:spcAft>
          <a:spcPts val="600"/>
        </a:spcAft>
        <a:buFont typeface="Arial" panose="020B0604020202020204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副标题 2"/>
          <p:cNvSpPr>
            <a:spLocks noGrp="1"/>
          </p:cNvSpPr>
          <p:nvPr>
            <p:ph type="subTitle" idx="4294967295"/>
          </p:nvPr>
        </p:nvSpPr>
        <p:spPr bwMode="auto">
          <a:xfrm>
            <a:off x="1371600" y="2216785"/>
            <a:ext cx="6400800" cy="1752600"/>
          </a:xfrm>
          <a:ln>
            <a:miter lim="800000"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wrap="square" lIns="91440" tIns="45720" rIns="91440" bIns="45720" numCol="1" anchor="t" anchorCtr="0" compatLnSpc="1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0" i="0" u="none" strike="noStrike" kern="0" cap="none" spc="0" normalizeH="0" baseline="0" noProof="1">
                <a:ln>
                  <a:noFill/>
                </a:ln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宋体" panose="02010600030101010101" pitchFamily="2" charset="-122"/>
              </a:rPr>
              <a:t>诊断报告</a:t>
            </a:r>
            <a:endParaRPr kumimoji="0" lang="zh-CN" altLang="en-US" sz="44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" name="副标题 2"/>
          <p:cNvSpPr>
            <a:spLocks noGrp="1"/>
          </p:cNvSpPr>
          <p:nvPr/>
        </p:nvSpPr>
        <p:spPr>
          <a:xfrm>
            <a:off x="492367" y="1935282"/>
            <a:ext cx="8423032" cy="1731109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4400" dirty="0">
              <a:ln>
                <a:noFill/>
              </a:ln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Development and Management</a:t>
            </a:r>
            <a:r>
              <a:rPr lang="zh-CN" altLang="en-US" dirty="0"/>
              <a:t>（需求开发和管理）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33297" y="1307414"/>
            <a:ext cx="6298681" cy="44021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sym typeface="Times New Roman" panose="02020603050405020304" charset="0"/>
              </a:rPr>
              <a:t>Weaknesses</a:t>
            </a:r>
          </a:p>
          <a:p>
            <a:pPr>
              <a:spcBef>
                <a:spcPts val="0"/>
              </a:spcBef>
            </a:pP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sym typeface="Times New Roman" panose="02020603050405020304" charset="0"/>
            </a:endParaRPr>
          </a:p>
          <a:p>
            <a:pPr>
              <a:spcBef>
                <a:spcPts val="0"/>
              </a:spcBef>
            </a:pPr>
            <a:r>
              <a:rPr lang="zh-CN" altLang="en-US" dirty="0"/>
              <a:t>有针对项目相关干系人进行需求开发，并共同进行需求分析，但是有些项目内部相关干系人的参与情况却没有明确记录。</a:t>
            </a:r>
            <a:endParaRPr lang="en-US" altLang="zh-CN" dirty="0"/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Solution</a:t>
            </a:r>
            <a:r>
              <a:rPr lang="zh-CN" altLang="en-US" dirty="0"/>
              <a:t>（技术解决方案）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33297" y="1307414"/>
            <a:ext cx="6298681" cy="44021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sym typeface="Times New Roman" panose="02020603050405020304" charset="0"/>
              </a:rPr>
              <a:t>Weaknesses</a:t>
            </a:r>
          </a:p>
          <a:p>
            <a:pPr>
              <a:spcBef>
                <a:spcPts val="0"/>
              </a:spcBef>
            </a:pP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sym typeface="Times New Roman" panose="02020603050405020304" charset="0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Avenir Light" charset="0"/>
              </a:rPr>
              <a:t>项目组成员有针对设计方案定义备选方案，然而有些筛选备选方案的标准却没有明确记录，以便更好理解决策分析。</a:t>
            </a:r>
            <a:endParaRPr lang="en-US" altLang="zh-CN" b="1" u="sng" dirty="0">
              <a:solidFill>
                <a:srgbClr val="10253F"/>
              </a:solidFill>
              <a:latin typeface="Avenir Light" charset="0"/>
            </a:endParaRPr>
          </a:p>
          <a:p>
            <a:pPr lvl="0">
              <a:spcBef>
                <a:spcPts val="0"/>
              </a:spcBef>
              <a:buNone/>
            </a:pPr>
            <a:endParaRPr lang="en-US" altLang="zh-CN" sz="2200" dirty="0">
              <a:solidFill>
                <a:srgbClr val="FF0000"/>
              </a:solidFill>
              <a:latin typeface="Avenir Light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Integration</a:t>
            </a:r>
            <a:r>
              <a:rPr lang="zh-CN" altLang="en-US" dirty="0"/>
              <a:t>（产品集成）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33297" y="1307414"/>
            <a:ext cx="6298681" cy="440216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sym typeface="Times New Roman" panose="02020603050405020304" charset="0"/>
              </a:rPr>
              <a:t>Weaknesses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sym typeface="Times New Roman" panose="020206030504050203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sym typeface="Times New Roman" panose="02020603050405020304" charset="0"/>
              </a:rPr>
              <a:t>  无</a:t>
            </a:r>
            <a:endParaRPr lang="en-US" altLang="zh-CN" dirty="0">
              <a:solidFill>
                <a:srgbClr val="000000"/>
              </a:solidFill>
              <a:latin typeface="Avenir Light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Verification and Validation</a:t>
            </a:r>
            <a:r>
              <a:rPr lang="zh-CN" altLang="en-US" dirty="0">
                <a:sym typeface="+mn-ea"/>
              </a:rPr>
              <a:t>（验证与确认）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33297" y="1307414"/>
            <a:ext cx="6298681" cy="4402165"/>
          </a:xfrm>
        </p:spPr>
        <p:txBody>
          <a:bodyPr>
            <a:normAutofit/>
          </a:bodyPr>
          <a:lstStyle/>
          <a:p>
            <a:pPr lvl="0"/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sym typeface="Times New Roman" panose="02020603050405020304" charset="0"/>
              </a:rPr>
              <a:t>Weaknesses</a:t>
            </a:r>
          </a:p>
          <a:p>
            <a:pPr lvl="0"/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sym typeface="Times New Roman" panose="02020603050405020304" charset="0"/>
            </a:endParaRPr>
          </a:p>
          <a:p>
            <a:pPr lvl="0"/>
            <a:r>
              <a:rPr lang="zh-CN" altLang="en-US" dirty="0">
                <a:latin typeface="Avenir Book" charset="0"/>
                <a:ea typeface="Avenir Book" charset="0"/>
                <a:cs typeface="Avenir Book" charset="0"/>
              </a:rPr>
              <a:t>针对测试缺陷和评审有开展数据分析，但是仍需要加强数据分析环节，以便提供更好的纠正措施。</a:t>
            </a:r>
            <a:endParaRPr lang="en-US" altLang="zh-CN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r>
              <a:rPr lang="zh-CN" altLang="en-US" dirty="0"/>
              <a:t>（确认）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22197" y="1307414"/>
            <a:ext cx="6298681" cy="440216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altLang="zh-CN" b="1" dirty="0">
              <a:solidFill>
                <a:srgbClr val="000000"/>
              </a:solidFill>
              <a:latin typeface="Avenir Light" charset="0"/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sym typeface="Times New Roman" panose="02020603050405020304" charset="0"/>
              </a:rPr>
              <a:t>Weaknesses</a:t>
            </a:r>
          </a:p>
          <a:p>
            <a:pPr>
              <a:spcBef>
                <a:spcPts val="0"/>
              </a:spcBef>
            </a:pP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sym typeface="Times New Roman" panose="020206030504050203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sym typeface="Times New Roman" panose="02020603050405020304" charset="0"/>
              </a:rPr>
              <a:t>      无</a:t>
            </a:r>
            <a:endParaRPr lang="en-US" altLang="zh-CN" dirty="0">
              <a:solidFill>
                <a:srgbClr val="000000"/>
              </a:solidFill>
              <a:latin typeface="Avenir Light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500" dirty="0"/>
              <a:t>Monitor and control</a:t>
            </a:r>
            <a:r>
              <a:rPr lang="zh-CN" altLang="en-US" sz="2500" dirty="0"/>
              <a:t>（监视与控制）</a:t>
            </a:r>
            <a:endParaRPr lang="en-US" sz="25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33297" y="1307414"/>
            <a:ext cx="6298681" cy="44021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sym typeface="Times New Roman" panose="02020603050405020304" charset="0"/>
              </a:rPr>
              <a:t>Weaknesses</a:t>
            </a:r>
          </a:p>
          <a:p>
            <a:pPr>
              <a:spcBef>
                <a:spcPts val="0"/>
              </a:spcBef>
            </a:pPr>
            <a:endParaRPr lang="zh-CN" altLang="en-US" dirty="0"/>
          </a:p>
          <a:p>
            <a:pPr>
              <a:spcBef>
                <a:spcPts val="0"/>
              </a:spcBef>
            </a:pPr>
            <a:r>
              <a:rPr lang="zh-CN" altLang="en-US" dirty="0"/>
              <a:t>有定义项目的定义过程，但是有些项目实施裁剪的理由与标准没有全面记录和描述，以便于项目组成员能够理解裁剪。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65" y="288608"/>
            <a:ext cx="8113818" cy="690562"/>
          </a:xfrm>
        </p:spPr>
        <p:txBody>
          <a:bodyPr>
            <a:normAutofit fontScale="90000"/>
          </a:bodyPr>
          <a:lstStyle/>
          <a:p>
            <a:r>
              <a:rPr lang="en-US" altLang="zh-CN" sz="3555" b="1" dirty="0">
                <a:solidFill>
                  <a:srgbClr val="003399"/>
                </a:solidFill>
                <a:latin typeface="楷体_GB2312" pitchFamily="2" charset="-122"/>
                <a:ea typeface="宋体" panose="02010600030101010101" pitchFamily="2" charset="-122"/>
                <a:sym typeface="楷体_GB2312" pitchFamily="2" charset="-122"/>
              </a:rPr>
              <a:t>Process Management</a:t>
            </a:r>
            <a:br>
              <a:rPr lang="en-US" altLang="zh-CN" sz="2500" b="1" dirty="0">
                <a:solidFill>
                  <a:srgbClr val="003399"/>
                </a:solidFill>
                <a:latin typeface="楷体_GB2312" pitchFamily="2" charset="-122"/>
                <a:ea typeface="宋体" panose="02010600030101010101" pitchFamily="2" charset="-122"/>
                <a:sym typeface="楷体_GB2312" pitchFamily="2" charset="-122"/>
              </a:rPr>
            </a:br>
            <a:r>
              <a:rPr lang="zh-CN" altLang="en-US" sz="2500" dirty="0"/>
              <a:t>（过程管理）</a:t>
            </a:r>
            <a:endParaRPr lang="en-US" sz="25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33297" y="1307414"/>
            <a:ext cx="6298681" cy="44021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sym typeface="Times New Roman" panose="02020603050405020304" charset="0"/>
              </a:rPr>
              <a:t>Weaknesses</a:t>
            </a:r>
          </a:p>
          <a:p>
            <a:pPr>
              <a:spcBef>
                <a:spcPts val="0"/>
              </a:spcBef>
            </a:pP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sym typeface="Times New Roman" panose="02020603050405020304" charset="0"/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latin typeface="Avenir Book" charset="0"/>
                <a:ea typeface="Avenir Book" charset="0"/>
                <a:cs typeface="Avenir Book" charset="0"/>
              </a:rPr>
              <a:t>EPG</a:t>
            </a:r>
            <a:r>
              <a:rPr lang="zh-CN" altLang="en-US" dirty="0">
                <a:latin typeface="Avenir Book" charset="0"/>
                <a:ea typeface="Avenir Book" charset="0"/>
                <a:cs typeface="Avenir Book" charset="0"/>
              </a:rPr>
              <a:t>应当加强公司人员对于过程的意识，并鼓励员工多给与反馈以便进行时序过程改进。</a:t>
            </a:r>
            <a:endParaRPr lang="en-US" altLang="zh-CN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11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_GB2312" pitchFamily="2" charset="-122"/>
                <a:ea typeface="宋体" panose="02010600030101010101" pitchFamily="2" charset="-122"/>
                <a:sym typeface="楷体_GB2312" pitchFamily="2" charset="-122"/>
              </a:rPr>
              <a:t>Process Asset Development</a:t>
            </a:r>
            <a:br>
              <a:rPr lang="en-US" altLang="zh-CN" sz="2500" b="1" dirty="0">
                <a:solidFill>
                  <a:srgbClr val="003399"/>
                </a:solidFill>
                <a:latin typeface="楷体_GB2312" pitchFamily="2" charset="-122"/>
                <a:ea typeface="宋体" panose="02010600030101010101" pitchFamily="2" charset="-122"/>
                <a:sym typeface="楷体_GB2312" pitchFamily="2" charset="-122"/>
              </a:rPr>
            </a:br>
            <a:r>
              <a:rPr lang="zh-CN" altLang="en-US" sz="2500" dirty="0"/>
              <a:t>（过程资产开发）</a:t>
            </a:r>
            <a:endParaRPr lang="en-US" sz="25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64828" y="1372677"/>
            <a:ext cx="6267150" cy="45921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sym typeface="Times New Roman" panose="02020603050405020304" charset="0"/>
              </a:rPr>
              <a:t>Weaknesses</a:t>
            </a:r>
          </a:p>
          <a:p>
            <a:pPr>
              <a:spcBef>
                <a:spcPts val="0"/>
              </a:spcBef>
            </a:pP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sym typeface="Times New Roman" panose="02020603050405020304" charset="0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Avenir Light" charset="0"/>
              </a:rPr>
              <a:t>公司</a:t>
            </a:r>
            <a:r>
              <a:rPr lang="zh-CN" altLang="en-US" dirty="0"/>
              <a:t>有建立</a:t>
            </a:r>
            <a:r>
              <a:rPr lang="en-US" altLang="zh-CN" dirty="0"/>
              <a:t>《</a:t>
            </a:r>
            <a:r>
              <a:rPr lang="zh-CN" altLang="en-US" dirty="0"/>
              <a:t>团队指南</a:t>
            </a:r>
            <a:r>
              <a:rPr lang="en-US" altLang="zh-CN" dirty="0"/>
              <a:t>》</a:t>
            </a:r>
            <a:r>
              <a:rPr lang="zh-CN" altLang="en-US" dirty="0"/>
              <a:t>，但是对有些描述不够细致，导致有些项目组成员对其理解不够充分。</a:t>
            </a:r>
            <a:endParaRPr lang="zh-CN" altLang="zh-CN" dirty="0"/>
          </a:p>
          <a:p>
            <a:pPr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venir Light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Avenir Light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Training</a:t>
            </a:r>
            <a:r>
              <a:rPr lang="zh-CN" altLang="en-US" dirty="0"/>
              <a:t>（组织培训）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33297" y="1307414"/>
            <a:ext cx="6298681" cy="44021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sz="2000" dirty="0">
                <a:latin typeface="Times New Roman" panose="02020603050405020304" charset="0"/>
                <a:ea typeface="宋体" panose="02010600030101010101" pitchFamily="2" charset="-122"/>
                <a:sym typeface="Times New Roman" panose="02020603050405020304" charset="0"/>
              </a:rPr>
              <a:t>Weaknesses</a:t>
            </a:r>
          </a:p>
          <a:p>
            <a:pPr>
              <a:spcBef>
                <a:spcPts val="0"/>
              </a:spcBef>
            </a:pPr>
            <a:endParaRPr lang="en-US" altLang="zh-CN" sz="2000" dirty="0">
              <a:latin typeface="Times New Roman" panose="02020603050405020304" charset="0"/>
              <a:ea typeface="宋体" panose="02010600030101010101" pitchFamily="2" charset="-122"/>
              <a:sym typeface="Times New Roman" panose="02020603050405020304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dirty="0">
                <a:latin typeface="Avenir Light" charset="0"/>
              </a:rPr>
              <a:t>目前采用的是</a:t>
            </a:r>
            <a:r>
              <a:rPr lang="en-US" altLang="zh-CN" sz="2000" dirty="0">
                <a:latin typeface="Avenir Light" charset="0"/>
              </a:rPr>
              <a:t>《</a:t>
            </a:r>
            <a:r>
              <a:rPr lang="zh-CN" altLang="en-US" sz="2000" dirty="0">
                <a:latin typeface="Avenir Light" charset="0"/>
              </a:rPr>
              <a:t>年度培训总结报告</a:t>
            </a:r>
            <a:r>
              <a:rPr lang="en-US" altLang="zh-CN" sz="2000" dirty="0">
                <a:latin typeface="Avenir Light" charset="0"/>
              </a:rPr>
              <a:t>》</a:t>
            </a:r>
            <a:r>
              <a:rPr lang="zh-CN" altLang="en-US" sz="2000" dirty="0">
                <a:latin typeface="Avenir Light" charset="0"/>
              </a:rPr>
              <a:t>来向高层汇报培训结果，建议缩短培训报告的周期，加强向管理层做报告的频率，以便管理层能够理解培训进程。</a:t>
            </a:r>
            <a:endParaRPr lang="en-US" altLang="zh-CN" sz="2000" dirty="0">
              <a:latin typeface="Avenir Light" charset="0"/>
            </a:endParaRPr>
          </a:p>
          <a:p>
            <a:pPr>
              <a:spcBef>
                <a:spcPts val="0"/>
              </a:spcBef>
            </a:pPr>
            <a:endParaRPr lang="en-US" altLang="zh-CN" sz="2000" dirty="0">
              <a:latin typeface="Avenir Light" charset="0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altLang="zh-CN" b="1" u="sng" dirty="0">
              <a:solidFill>
                <a:srgbClr val="10253F"/>
              </a:solidFill>
              <a:latin typeface="Avenir Light" charset="0"/>
            </a:endParaRPr>
          </a:p>
          <a:p>
            <a:pPr lvl="0">
              <a:spcBef>
                <a:spcPts val="0"/>
              </a:spcBef>
              <a:buNone/>
            </a:pPr>
            <a:endParaRPr lang="en-US" altLang="zh-CN" sz="2000" dirty="0">
              <a:solidFill>
                <a:srgbClr val="FF0000"/>
              </a:solidFill>
              <a:latin typeface="Avenir Light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Risk and Opportunity  Management</a:t>
            </a:r>
            <a:r>
              <a:rPr lang="zh-CN" altLang="en-US" dirty="0"/>
              <a:t>（风险与机会管理）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33297" y="1307414"/>
            <a:ext cx="6298681" cy="44021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sym typeface="Times New Roman" panose="02020603050405020304" charset="0"/>
              </a:rPr>
              <a:t>Weaknesses</a:t>
            </a:r>
          </a:p>
          <a:p>
            <a:pPr>
              <a:spcBef>
                <a:spcPts val="0"/>
              </a:spcBef>
            </a:pP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sym typeface="Times New Roman" panose="02020603050405020304" charset="0"/>
            </a:endParaRPr>
          </a:p>
          <a:p>
            <a:pPr lvl="0"/>
            <a:r>
              <a:rPr lang="en-US" altLang="zh-CN" dirty="0">
                <a:solidFill>
                  <a:srgbClr val="000000"/>
                </a:solidFill>
                <a:latin typeface="Avenir Light" charset="0"/>
              </a:rPr>
              <a:t>《</a:t>
            </a:r>
            <a:r>
              <a:rPr lang="zh-CN" altLang="en-US" dirty="0">
                <a:solidFill>
                  <a:srgbClr val="000000"/>
                </a:solidFill>
                <a:latin typeface="Avenir Light" charset="0"/>
              </a:rPr>
              <a:t>风险管理跟踪表</a:t>
            </a:r>
            <a:r>
              <a:rPr lang="en-US" altLang="zh-CN" dirty="0">
                <a:solidFill>
                  <a:srgbClr val="000000"/>
                </a:solidFill>
                <a:latin typeface="Avenir Light" charset="0"/>
              </a:rPr>
              <a:t>》</a:t>
            </a:r>
            <a:r>
              <a:rPr lang="zh-CN" altLang="en-US" dirty="0">
                <a:solidFill>
                  <a:srgbClr val="000000"/>
                </a:solidFill>
                <a:latin typeface="Avenir Light" charset="0"/>
              </a:rPr>
              <a:t>当中有识别与记录项目中的风险，但是由于有些项目没有跟上进度安排，导致风险状态未能及时更新。</a:t>
            </a:r>
            <a:endParaRPr lang="en-US" altLang="zh-CN" dirty="0"/>
          </a:p>
          <a:p>
            <a:pPr lvl="0"/>
            <a:endParaRPr lang="en-US" altLang="zh-CN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8717" y="2623717"/>
            <a:ext cx="5197837" cy="1160565"/>
          </a:xfrm>
        </p:spPr>
        <p:txBody>
          <a:bodyPr/>
          <a:lstStyle/>
          <a:p>
            <a:r>
              <a:rPr lang="en-US" sz="3400" b="1" u="sng" dirty="0"/>
              <a:t>MATURITY LEVEL 2 </a:t>
            </a:r>
            <a:r>
              <a:rPr lang="en-US" dirty="0">
                <a:solidFill>
                  <a:srgbClr val="10253F"/>
                </a:solidFill>
              </a:rPr>
              <a:t>Process Areas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Decision Analysis and Resolution</a:t>
            </a:r>
            <a:r>
              <a:rPr lang="zh-CN" altLang="en-US" sz="2500" dirty="0"/>
              <a:t>（决策分析与解决）</a:t>
            </a:r>
            <a:endParaRPr lang="en-US" sz="25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33297" y="1307414"/>
            <a:ext cx="6298681" cy="44021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sym typeface="Times New Roman" panose="02020603050405020304" charset="0"/>
              </a:rPr>
              <a:t>Weaknesses</a:t>
            </a:r>
          </a:p>
          <a:p>
            <a:pPr>
              <a:spcBef>
                <a:spcPts val="0"/>
              </a:spcBef>
            </a:pP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sym typeface="Times New Roman" panose="02020603050405020304" charset="0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Avenir Light" charset="0"/>
              </a:rPr>
              <a:t>有采用</a:t>
            </a:r>
            <a:r>
              <a:rPr lang="en-US" altLang="zh-CN" dirty="0">
                <a:solidFill>
                  <a:srgbClr val="000000"/>
                </a:solidFill>
                <a:latin typeface="Avenir Light" charset="0"/>
              </a:rPr>
              <a:t>《</a:t>
            </a:r>
            <a:r>
              <a:rPr lang="zh-CN" altLang="en-US" dirty="0">
                <a:solidFill>
                  <a:srgbClr val="000000"/>
                </a:solidFill>
                <a:latin typeface="Avenir Light" charset="0"/>
              </a:rPr>
              <a:t>决策分析表</a:t>
            </a:r>
            <a:r>
              <a:rPr lang="en-US" altLang="zh-CN" dirty="0">
                <a:solidFill>
                  <a:srgbClr val="000000"/>
                </a:solidFill>
                <a:latin typeface="Avenir Light" charset="0"/>
              </a:rPr>
              <a:t>》</a:t>
            </a:r>
            <a:r>
              <a:rPr lang="zh-CN" altLang="en-US" dirty="0">
                <a:solidFill>
                  <a:srgbClr val="000000"/>
                </a:solidFill>
                <a:latin typeface="Avenir Light" charset="0"/>
              </a:rPr>
              <a:t>来记录表项目中启动正式决策分析评估流程的，然而有些项目却没有全面记录和评估标准相关的风险。</a:t>
            </a: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500" dirty="0"/>
              <a:t>Implementatione Infrastructure</a:t>
            </a:r>
            <a:br>
              <a:rPr lang="en-US" sz="2500" dirty="0"/>
            </a:br>
            <a:r>
              <a:rPr lang="zh-CN" altLang="en-US" sz="2500" dirty="0"/>
              <a:t>实施基础条件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390466" y="1307414"/>
            <a:ext cx="6241512" cy="440216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sym typeface="Times New Roman" panose="02020603050405020304" charset="0"/>
              </a:rPr>
              <a:t>Weaknesses</a:t>
            </a:r>
          </a:p>
          <a:p>
            <a:pPr>
              <a:spcBef>
                <a:spcPts val="0"/>
              </a:spcBef>
            </a:pP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sym typeface="Times New Roman" panose="02020603050405020304" charset="0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应该为特定的角色提供更多的提升培训，来保证高效的工作绩效</a:t>
            </a:r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89539" y="4572654"/>
            <a:ext cx="4661929" cy="1160565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latin typeface="Edwardian Script ITC" panose="030303020407070D0804"/>
                <a:cs typeface="Edwardian Script ITC" panose="030303020407070D0804"/>
              </a:rPr>
              <a:t>Thank You</a:t>
            </a:r>
            <a:br>
              <a:rPr lang="en-US" sz="1800" dirty="0">
                <a:latin typeface="Edwardian Script ITC" panose="030303020407070D0804"/>
                <a:cs typeface="Edwardian Script ITC" panose="030303020407070D0804"/>
              </a:rPr>
            </a:br>
            <a:br>
              <a:rPr lang="en-US" sz="1800" dirty="0">
                <a:latin typeface="Edwardian Script ITC" panose="030303020407070D0804"/>
                <a:cs typeface="Edwardian Script ITC" panose="030303020407070D0804"/>
              </a:rPr>
            </a:br>
            <a:endParaRPr lang="en-US" sz="1600" u="sng" dirty="0">
              <a:solidFill>
                <a:schemeClr val="tx1"/>
              </a:solidFill>
              <a:latin typeface="Edwardian Script ITC" panose="030303020407070D0804"/>
              <a:cs typeface="Edwardian Script ITC" panose="030303020407070D0804"/>
            </a:endParaRPr>
          </a:p>
        </p:txBody>
      </p:sp>
      <p:pic>
        <p:nvPicPr>
          <p:cNvPr id="4" name="Billede 8" descr="dreamstime_Handshak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602" y="2127918"/>
            <a:ext cx="3615063" cy="249842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Development Management</a:t>
            </a:r>
            <a:r>
              <a:rPr lang="zh-CN" altLang="en-US" dirty="0"/>
              <a:t>（需求开发和管理）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297" y="1307414"/>
            <a:ext cx="6298681" cy="440216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zh-CN" altLang="en-US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sym typeface="Times New Roman" panose="02020603050405020304" charset="0"/>
              </a:rPr>
              <a:t>Weaknesses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ym typeface="+mn-ea"/>
              </a:rPr>
              <a:t>有从项目相关干系人搜集需求，但是有些项目没有明确识别相关干系人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并进行记录。</a:t>
            </a:r>
            <a:endParaRPr lang="zh-CN" altLang="en-US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altLang="zh-CN" sz="1800" i="1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  <a:r>
              <a:rPr lang="zh-CN" altLang="en-US" dirty="0"/>
              <a:t>（策划）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33297" y="1307414"/>
            <a:ext cx="6298681" cy="454240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sym typeface="Times New Roman" panose="02020603050405020304" charset="0"/>
              </a:rPr>
              <a:t>Weaknesses</a:t>
            </a:r>
          </a:p>
          <a:p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sym typeface="Times New Roman" panose="02020603050405020304" charset="0"/>
            </a:endParaRPr>
          </a:p>
          <a:p>
            <a:r>
              <a:rPr lang="en-US" altLang="zh-CN" dirty="0">
                <a:solidFill>
                  <a:srgbClr val="10253F"/>
                </a:solidFill>
                <a:latin typeface="Avenir Light" charset="0"/>
              </a:rPr>
              <a:t>《</a:t>
            </a:r>
            <a:r>
              <a:rPr lang="zh-CN" altLang="en-US" dirty="0">
                <a:solidFill>
                  <a:srgbClr val="10253F"/>
                </a:solidFill>
                <a:latin typeface="Avenir Light" charset="0"/>
              </a:rPr>
              <a:t>项目估算表</a:t>
            </a:r>
            <a:r>
              <a:rPr lang="en-US" altLang="zh-CN" dirty="0">
                <a:solidFill>
                  <a:srgbClr val="10253F"/>
                </a:solidFill>
                <a:latin typeface="Avenir Light" charset="0"/>
              </a:rPr>
              <a:t>》</a:t>
            </a:r>
            <a:r>
              <a:rPr lang="zh-CN" altLang="en-US" dirty="0">
                <a:solidFill>
                  <a:srgbClr val="10253F"/>
                </a:solidFill>
                <a:latin typeface="Avenir Light" charset="0"/>
              </a:rPr>
              <a:t>中定义了项目规模估算方法，但是有些项目的估算详情却不够详细，导致估算不准确。</a:t>
            </a:r>
          </a:p>
          <a:p>
            <a:r>
              <a:rPr lang="zh-CN" altLang="en-US" dirty="0"/>
              <a:t>项目团队成员所需的技能应当明确记录在</a:t>
            </a:r>
            <a:r>
              <a:rPr lang="en-US" altLang="zh-CN" dirty="0"/>
              <a:t>《</a:t>
            </a:r>
            <a:r>
              <a:rPr lang="zh-CN" altLang="en-US" dirty="0"/>
              <a:t>项目管理计划</a:t>
            </a:r>
            <a:r>
              <a:rPr lang="en-US" altLang="zh-CN" dirty="0"/>
              <a:t>》</a:t>
            </a:r>
            <a:endParaRPr lang="zh-CN" altLang="zh-CN" dirty="0"/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Monitor and Control</a:t>
            </a:r>
            <a:r>
              <a:rPr lang="zh-CN" altLang="en-US" dirty="0"/>
              <a:t>（监视与控制）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33297" y="1307414"/>
            <a:ext cx="6298681" cy="462555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sym typeface="Times New Roman" panose="02020603050405020304" charset="0"/>
              </a:rPr>
              <a:t>Weaknesses</a:t>
            </a:r>
          </a:p>
          <a:p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sym typeface="Times New Roman" panose="02020603050405020304" charset="0"/>
            </a:endParaRPr>
          </a:p>
          <a:p>
            <a:r>
              <a:rPr lang="zh-CN" altLang="en-US" dirty="0">
                <a:latin typeface="Avenir Light" charset="0"/>
              </a:rPr>
              <a:t>虽然项目组有计划与执行里程碑评审，但是对识别出的有些纠正措施却没有正式跟踪，确保问题关闭。</a:t>
            </a:r>
            <a:endParaRPr lang="en-US" altLang="zh-CN" dirty="0">
              <a:latin typeface="Avenir Light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Managing Performance and Measurement </a:t>
            </a:r>
            <a:r>
              <a:rPr lang="zh-CN" altLang="en-US" dirty="0"/>
              <a:t>（管理性能与度量）</a:t>
            </a:r>
            <a:endParaRPr lang="en-US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2333297" y="1307414"/>
            <a:ext cx="6298681" cy="44021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Avenir Light"/>
                <a:ea typeface="+mn-ea"/>
                <a:cs typeface="Avenir Light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  <a:defRPr sz="2000" kern="1200">
                <a:solidFill>
                  <a:srgbClr val="000000"/>
                </a:solidFill>
                <a:latin typeface="Avenir Light"/>
                <a:ea typeface="+mn-ea"/>
                <a:cs typeface="Avenir Light"/>
              </a:defRPr>
            </a:lvl2pPr>
            <a:lvl3pPr marL="1143000" indent="-228600" algn="l" defTabSz="457200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Avenir Light"/>
                <a:ea typeface="+mn-ea"/>
                <a:cs typeface="Avenir Light"/>
              </a:defRPr>
            </a:lvl3pPr>
            <a:lvl4pPr marL="1600200" indent="-228600" algn="l" defTabSz="457200" rtl="0" eaLnBrk="1" latinLnBrk="0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1600" kern="1200">
                <a:solidFill>
                  <a:schemeClr val="tx1"/>
                </a:solidFill>
                <a:latin typeface="Avenir Light"/>
                <a:ea typeface="+mn-ea"/>
                <a:cs typeface="Avenir Light"/>
              </a:defRPr>
            </a:lvl4pPr>
            <a:lvl5pPr marL="2057400" indent="-228600" algn="l" defTabSz="45720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/>
              <a:buChar char="»"/>
              <a:defRPr sz="1600" kern="1200">
                <a:solidFill>
                  <a:schemeClr val="tx1"/>
                </a:solidFill>
                <a:latin typeface="Avenir Light"/>
                <a:ea typeface="+mn-ea"/>
                <a:cs typeface="Avenir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sym typeface="Times New Roman" panose="02020603050405020304" charset="0"/>
              </a:rPr>
              <a:t>Weaknesses</a:t>
            </a:r>
          </a:p>
          <a:p>
            <a:pPr>
              <a:spcBef>
                <a:spcPts val="0"/>
              </a:spcBef>
            </a:pP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sym typeface="Times New Roman" panose="02020603050405020304" charset="0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Avenir Light" charset="0"/>
              </a:rPr>
              <a:t>项目的每个阶段有对工作量，成本，评审和质量数据进行分析，但是有些项目数据分析的结果却没有持续给其他项目组成员共享。</a:t>
            </a: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Process  Quality Assurance</a:t>
            </a:r>
            <a:r>
              <a:rPr lang="zh-CN" altLang="en-US" sz="2500" dirty="0"/>
              <a:t>（过程质量保证）</a:t>
            </a:r>
            <a:endParaRPr lang="en-US" sz="25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33297" y="1307414"/>
            <a:ext cx="6298681" cy="440216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sym typeface="Times New Roman" panose="02020603050405020304" charset="0"/>
              </a:rPr>
              <a:t>Weaknesses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sym typeface="Times New Roman" panose="020206030504050203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项目有开展工作产品审计，但是评审工作产品的标准却没有详细记录在文档当中，以便审计结果更加准确。</a:t>
            </a:r>
            <a:endParaRPr lang="zh-CN" altLang="zh-CN" dirty="0"/>
          </a:p>
          <a:p>
            <a:pPr marL="0" indent="0" algn="just">
              <a:spcBef>
                <a:spcPts val="0"/>
              </a:spcBef>
              <a:buNone/>
            </a:pP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endParaRPr lang="en-US" altLang="zh-CN" dirty="0"/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</a:t>
            </a:r>
            <a:r>
              <a:rPr lang="zh-CN" altLang="en-US" dirty="0"/>
              <a:t>（配置管理）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33297" y="1307414"/>
            <a:ext cx="6298681" cy="4402165"/>
          </a:xfrm>
        </p:spPr>
        <p:txBody>
          <a:bodyPr>
            <a:normAutofit/>
          </a:bodyPr>
          <a:lstStyle/>
          <a:p>
            <a:pPr lvl="0"/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sym typeface="Times New Roman" panose="02020603050405020304" charset="0"/>
              </a:rPr>
              <a:t>Weaknesses</a:t>
            </a:r>
          </a:p>
          <a:p>
            <a:pPr lvl="0"/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sym typeface="Times New Roman" panose="02020603050405020304" charset="0"/>
            </a:endParaRPr>
          </a:p>
          <a:p>
            <a:pPr lvl="0"/>
            <a:r>
              <a:rPr lang="zh-CN" altLang="en-US" dirty="0">
                <a:latin typeface="Avenir Light" charset="0"/>
              </a:rPr>
              <a:t>建议将不同配置项间的依存关系纳入配置管理库，以便管理变更。</a:t>
            </a:r>
            <a:endParaRPr lang="en-US" altLang="zh-CN" b="1" u="sng" dirty="0">
              <a:solidFill>
                <a:srgbClr val="10253F"/>
              </a:solidFill>
              <a:latin typeface="Avenir Light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b="1" u="sng" dirty="0">
              <a:solidFill>
                <a:srgbClr val="10253F"/>
              </a:solidFill>
              <a:latin typeface="Avenir Light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dirty="0">
              <a:solidFill>
                <a:srgbClr val="FF0000"/>
              </a:solidFill>
              <a:latin typeface="Avenir Light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5559" y="2623717"/>
            <a:ext cx="4850995" cy="1160565"/>
          </a:xfrm>
        </p:spPr>
        <p:txBody>
          <a:bodyPr/>
          <a:lstStyle/>
          <a:p>
            <a:r>
              <a:rPr lang="en-US" sz="3400" b="1" u="sng" dirty="0"/>
              <a:t>MATURITY LEVEL 3 </a:t>
            </a:r>
            <a:r>
              <a:rPr lang="en-US" dirty="0">
                <a:solidFill>
                  <a:srgbClr val="10253F"/>
                </a:solidFill>
              </a:rPr>
              <a:t>Process Areas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db23ef10-77c6-48dc-a6bf-a21cb74a1a8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Microsoft Office PowerPoint</Application>
  <PresentationFormat>全屏显示(4:3)</PresentationFormat>
  <Paragraphs>130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Abadi MT Condensed Light</vt:lpstr>
      <vt:lpstr>Avenir Book</vt:lpstr>
      <vt:lpstr>Avenir Light</vt:lpstr>
      <vt:lpstr>楷体_GB2312</vt:lpstr>
      <vt:lpstr>Arial</vt:lpstr>
      <vt:lpstr>Calibri</vt:lpstr>
      <vt:lpstr>Edwardian Script ITC</vt:lpstr>
      <vt:lpstr>Times</vt:lpstr>
      <vt:lpstr>Times New Roman</vt:lpstr>
      <vt:lpstr>Wingdings</vt:lpstr>
      <vt:lpstr>Office Theme</vt:lpstr>
      <vt:lpstr>PowerPoint 演示文稿</vt:lpstr>
      <vt:lpstr>MATURITY LEVEL 2 Process Areas</vt:lpstr>
      <vt:lpstr>Requirements Development Management（需求开发和管理）</vt:lpstr>
      <vt:lpstr>Planning（策划）</vt:lpstr>
      <vt:lpstr> Monitor and Control（监视与控制）</vt:lpstr>
      <vt:lpstr>Managing Performance and Measurement （管理性能与度量）</vt:lpstr>
      <vt:lpstr>Process  Quality Assurance（过程质量保证）</vt:lpstr>
      <vt:lpstr>Configuration Management（配置管理）</vt:lpstr>
      <vt:lpstr>MATURITY LEVEL 3 Process Areas</vt:lpstr>
      <vt:lpstr>Requirements Development and Management（需求开发和管理）</vt:lpstr>
      <vt:lpstr>Technical Solution（技术解决方案）</vt:lpstr>
      <vt:lpstr>Product Integration（产品集成）</vt:lpstr>
      <vt:lpstr>Verification and Validation（验证与确认）</vt:lpstr>
      <vt:lpstr>Validation（确认）</vt:lpstr>
      <vt:lpstr>Monitor and control（监视与控制）</vt:lpstr>
      <vt:lpstr>Process Management （过程管理）</vt:lpstr>
      <vt:lpstr>Process Asset Development （过程资产开发）</vt:lpstr>
      <vt:lpstr>Organizational Training（组织培训）</vt:lpstr>
      <vt:lpstr>Risk and Opportunity  Management（风险与机会管理）</vt:lpstr>
      <vt:lpstr>Decision Analysis and Resolution（决策分析与解决）</vt:lpstr>
      <vt:lpstr>Implementatione Infrastructure 实施基础条件</vt:lpstr>
      <vt:lpstr>Thank You  </vt:lpstr>
    </vt:vector>
  </TitlesOfParts>
  <Company>mfQ Asia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Dorai Sinna</dc:creator>
  <cp:lastModifiedBy>gzsnzjy@163.com</cp:lastModifiedBy>
  <cp:revision>1924</cp:revision>
  <dcterms:created xsi:type="dcterms:W3CDTF">2014-08-26T06:48:00Z</dcterms:created>
  <dcterms:modified xsi:type="dcterms:W3CDTF">2021-06-07T01:57:09Z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KSORubyTemplateID">
    <vt:lpwstr>2</vt:lpwstr>
  </property>
</Properties>
</file>