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274" r:id="rId34"/>
  </p:sldIdLst>
  <p:sldSz cx="9779000" cy="7334250"/>
  <p:notesSz cx="710247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A"/>
    <a:srgbClr val="FF7C80"/>
    <a:srgbClr val="E9F2FB"/>
    <a:srgbClr val="FFCC99"/>
    <a:srgbClr val="FF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 autoAdjust="0"/>
    <p:restoredTop sz="92868" autoAdjust="0"/>
  </p:normalViewPr>
  <p:slideViewPr>
    <p:cSldViewPr>
      <p:cViewPr>
        <p:scale>
          <a:sx n="70" d="100"/>
          <a:sy n="70" d="100"/>
        </p:scale>
        <p:origin x="-1454" y="-307"/>
      </p:cViewPr>
      <p:guideLst>
        <p:guide orient="horz" pos="2310"/>
        <p:guide pos="30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ABA9-88F3-458B-A3CB-4FB2E2D0DD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F75D-0C9C-46ED-A2C0-54C389C1EF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2A97E7CA-03CF-4737-9863-FA4B907AC8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A547912-3ABE-44DD-9A14-8653E4BAD5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2"/>
          <p:cNvGrpSpPr/>
          <p:nvPr userDrawn="1"/>
        </p:nvGrpSpPr>
        <p:grpSpPr bwMode="auto">
          <a:xfrm>
            <a:off x="208982" y="2947045"/>
            <a:ext cx="9361040" cy="4176464"/>
            <a:chOff x="0" y="0"/>
            <a:chExt cx="4308" cy="2120"/>
          </a:xfr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/>
        </p:grpSpPr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79" y="94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39" y="279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346" y="402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18" name="Freeform 6"/>
            <p:cNvSpPr>
              <a:spLocks noChangeArrowheads="1"/>
            </p:cNvSpPr>
            <p:nvPr/>
          </p:nvSpPr>
          <p:spPr bwMode="auto">
            <a:xfrm>
              <a:off x="1128" y="458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19" name="Freeform 7"/>
            <p:cNvSpPr>
              <a:spLocks noChangeArrowheads="1"/>
            </p:cNvSpPr>
            <p:nvPr/>
          </p:nvSpPr>
          <p:spPr bwMode="auto">
            <a:xfrm>
              <a:off x="654" y="842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0" name="Freeform 8"/>
            <p:cNvSpPr>
              <a:spLocks noChangeArrowheads="1"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1" name="Freeform 9"/>
            <p:cNvSpPr>
              <a:spLocks noChangeArrowheads="1"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945" y="935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3" name="Freeform 11"/>
            <p:cNvSpPr>
              <a:spLocks noChangeArrowheads="1"/>
            </p:cNvSpPr>
            <p:nvPr/>
          </p:nvSpPr>
          <p:spPr bwMode="auto">
            <a:xfrm>
              <a:off x="762" y="89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4" name="Freeform 12"/>
            <p:cNvSpPr>
              <a:spLocks noChangeArrowheads="1"/>
            </p:cNvSpPr>
            <p:nvPr/>
          </p:nvSpPr>
          <p:spPr bwMode="auto">
            <a:xfrm>
              <a:off x="842" y="48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5" name="Freeform 13"/>
            <p:cNvSpPr>
              <a:spLocks noChangeArrowheads="1"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6" name="Freeform 14"/>
            <p:cNvSpPr>
              <a:spLocks noChangeArrowheads="1"/>
            </p:cNvSpPr>
            <p:nvPr/>
          </p:nvSpPr>
          <p:spPr bwMode="auto">
            <a:xfrm>
              <a:off x="1045" y="36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7" name="Freeform 15"/>
            <p:cNvSpPr>
              <a:spLocks noChangeArrowheads="1"/>
            </p:cNvSpPr>
            <p:nvPr/>
          </p:nvSpPr>
          <p:spPr bwMode="auto">
            <a:xfrm>
              <a:off x="961" y="106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8" name="Freeform 16"/>
            <p:cNvSpPr>
              <a:spLocks noChangeArrowheads="1"/>
            </p:cNvSpPr>
            <p:nvPr/>
          </p:nvSpPr>
          <p:spPr bwMode="auto">
            <a:xfrm>
              <a:off x="1029" y="114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29" name="Freeform 17"/>
            <p:cNvSpPr>
              <a:spLocks noChangeArrowheads="1"/>
            </p:cNvSpPr>
            <p:nvPr/>
          </p:nvSpPr>
          <p:spPr bwMode="auto">
            <a:xfrm>
              <a:off x="1000" y="78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0" name="Freeform 18"/>
            <p:cNvSpPr>
              <a:spLocks noChangeArrowheads="1"/>
            </p:cNvSpPr>
            <p:nvPr/>
          </p:nvSpPr>
          <p:spPr bwMode="auto">
            <a:xfrm>
              <a:off x="973" y="46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1" name="Freeform 19"/>
            <p:cNvSpPr>
              <a:spLocks noChangeArrowheads="1"/>
            </p:cNvSpPr>
            <p:nvPr/>
          </p:nvSpPr>
          <p:spPr bwMode="auto">
            <a:xfrm>
              <a:off x="1087" y="49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2" name="Freeform 20"/>
            <p:cNvSpPr>
              <a:spLocks noChangeArrowheads="1"/>
            </p:cNvSpPr>
            <p:nvPr/>
          </p:nvSpPr>
          <p:spPr bwMode="auto">
            <a:xfrm>
              <a:off x="0" y="294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3" name="Freeform 21"/>
            <p:cNvSpPr>
              <a:spLocks noChangeArrowheads="1"/>
            </p:cNvSpPr>
            <p:nvPr/>
          </p:nvSpPr>
          <p:spPr bwMode="auto">
            <a:xfrm>
              <a:off x="757" y="805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4" name="Freeform 22"/>
            <p:cNvSpPr>
              <a:spLocks noChangeArrowheads="1"/>
            </p:cNvSpPr>
            <p:nvPr/>
          </p:nvSpPr>
          <p:spPr bwMode="auto">
            <a:xfrm>
              <a:off x="760" y="830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5" name="Freeform 23"/>
            <p:cNvSpPr>
              <a:spLocks noChangeArrowheads="1"/>
            </p:cNvSpPr>
            <p:nvPr/>
          </p:nvSpPr>
          <p:spPr bwMode="auto">
            <a:xfrm>
              <a:off x="964" y="962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6" name="Freeform 24"/>
            <p:cNvSpPr>
              <a:spLocks noChangeArrowheads="1"/>
            </p:cNvSpPr>
            <p:nvPr/>
          </p:nvSpPr>
          <p:spPr bwMode="auto">
            <a:xfrm>
              <a:off x="1088" y="478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7" name="Freeform 25"/>
            <p:cNvSpPr>
              <a:spLocks noChangeArrowheads="1"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8" name="Freeform 26"/>
            <p:cNvSpPr>
              <a:spLocks noChangeArrowheads="1"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39" name="Freeform 27"/>
            <p:cNvSpPr>
              <a:spLocks noChangeArrowheads="1"/>
            </p:cNvSpPr>
            <p:nvPr/>
          </p:nvSpPr>
          <p:spPr bwMode="auto">
            <a:xfrm>
              <a:off x="1116" y="202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0" name="Freeform 28"/>
            <p:cNvSpPr>
              <a:spLocks noChangeArrowheads="1"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1" name="Freeform 29"/>
            <p:cNvSpPr>
              <a:spLocks noChangeArrowheads="1"/>
            </p:cNvSpPr>
            <p:nvPr/>
          </p:nvSpPr>
          <p:spPr bwMode="auto">
            <a:xfrm>
              <a:off x="1345" y="184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2" name="Freeform 30"/>
            <p:cNvSpPr>
              <a:spLocks noChangeArrowheads="1"/>
            </p:cNvSpPr>
            <p:nvPr/>
          </p:nvSpPr>
          <p:spPr bwMode="auto">
            <a:xfrm>
              <a:off x="1628" y="250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3" name="Freeform 31"/>
            <p:cNvSpPr>
              <a:spLocks noChangeArrowheads="1"/>
            </p:cNvSpPr>
            <p:nvPr/>
          </p:nvSpPr>
          <p:spPr bwMode="auto">
            <a:xfrm>
              <a:off x="1729" y="87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4" name="Freeform 32"/>
            <p:cNvSpPr>
              <a:spLocks noChangeArrowheads="1"/>
            </p:cNvSpPr>
            <p:nvPr/>
          </p:nvSpPr>
          <p:spPr bwMode="auto">
            <a:xfrm>
              <a:off x="1998" y="55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5" name="Freeform 33"/>
            <p:cNvSpPr>
              <a:spLocks noChangeArrowheads="1"/>
            </p:cNvSpPr>
            <p:nvPr/>
          </p:nvSpPr>
          <p:spPr bwMode="auto">
            <a:xfrm>
              <a:off x="2095" y="88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6" name="Freeform 34"/>
            <p:cNvSpPr>
              <a:spLocks noChangeArrowheads="1"/>
            </p:cNvSpPr>
            <p:nvPr/>
          </p:nvSpPr>
          <p:spPr bwMode="auto">
            <a:xfrm>
              <a:off x="1803" y="360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7" name="Freeform 35"/>
            <p:cNvSpPr>
              <a:spLocks noChangeArrowheads="1"/>
            </p:cNvSpPr>
            <p:nvPr/>
          </p:nvSpPr>
          <p:spPr bwMode="auto">
            <a:xfrm>
              <a:off x="1749" y="408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8" name="Freeform 36"/>
            <p:cNvSpPr>
              <a:spLocks noChangeArrowheads="1"/>
            </p:cNvSpPr>
            <p:nvPr/>
          </p:nvSpPr>
          <p:spPr bwMode="auto">
            <a:xfrm>
              <a:off x="3435" y="1551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49" name="Freeform 37"/>
            <p:cNvSpPr>
              <a:spLocks noChangeArrowheads="1"/>
            </p:cNvSpPr>
            <p:nvPr/>
          </p:nvSpPr>
          <p:spPr bwMode="auto">
            <a:xfrm>
              <a:off x="3582" y="1290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0" name="Freeform 38"/>
            <p:cNvSpPr>
              <a:spLocks noChangeArrowheads="1"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1" name="Freeform 39"/>
            <p:cNvSpPr>
              <a:spLocks noChangeArrowheads="1"/>
            </p:cNvSpPr>
            <p:nvPr/>
          </p:nvSpPr>
          <p:spPr bwMode="auto">
            <a:xfrm>
              <a:off x="3821" y="2062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2" name="Freeform 40"/>
            <p:cNvSpPr>
              <a:spLocks noChangeArrowheads="1"/>
            </p:cNvSpPr>
            <p:nvPr/>
          </p:nvSpPr>
          <p:spPr bwMode="auto">
            <a:xfrm>
              <a:off x="3957" y="1972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3" name="Freeform 41"/>
            <p:cNvSpPr>
              <a:spLocks noChangeArrowheads="1"/>
            </p:cNvSpPr>
            <p:nvPr/>
          </p:nvSpPr>
          <p:spPr bwMode="auto">
            <a:xfrm>
              <a:off x="4127" y="1922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4" name="Freeform 42"/>
            <p:cNvSpPr>
              <a:spLocks noChangeArrowheads="1"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5" name="Freeform 43"/>
            <p:cNvSpPr>
              <a:spLocks noChangeArrowheads="1"/>
            </p:cNvSpPr>
            <p:nvPr/>
          </p:nvSpPr>
          <p:spPr bwMode="auto">
            <a:xfrm>
              <a:off x="2459" y="1395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6" name="Freeform 44"/>
            <p:cNvSpPr>
              <a:spLocks noChangeArrowheads="1"/>
            </p:cNvSpPr>
            <p:nvPr/>
          </p:nvSpPr>
          <p:spPr bwMode="auto">
            <a:xfrm>
              <a:off x="2991" y="1083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7" name="Freeform 45"/>
            <p:cNvSpPr>
              <a:spLocks noChangeArrowheads="1"/>
            </p:cNvSpPr>
            <p:nvPr/>
          </p:nvSpPr>
          <p:spPr bwMode="auto">
            <a:xfrm>
              <a:off x="3324" y="1149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8" name="Freeform 46"/>
            <p:cNvSpPr>
              <a:spLocks noChangeArrowheads="1"/>
            </p:cNvSpPr>
            <p:nvPr/>
          </p:nvSpPr>
          <p:spPr bwMode="auto">
            <a:xfrm>
              <a:off x="3230" y="1092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59" name="Freeform 47"/>
            <p:cNvSpPr>
              <a:spLocks noChangeArrowheads="1"/>
            </p:cNvSpPr>
            <p:nvPr/>
          </p:nvSpPr>
          <p:spPr bwMode="auto">
            <a:xfrm>
              <a:off x="3279" y="1202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0" name="Freeform 48"/>
            <p:cNvSpPr>
              <a:spLocks noChangeArrowheads="1"/>
            </p:cNvSpPr>
            <p:nvPr/>
          </p:nvSpPr>
          <p:spPr bwMode="auto">
            <a:xfrm>
              <a:off x="3324" y="1339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1" name="Freeform 49"/>
            <p:cNvSpPr>
              <a:spLocks noChangeArrowheads="1"/>
            </p:cNvSpPr>
            <p:nvPr/>
          </p:nvSpPr>
          <p:spPr bwMode="auto">
            <a:xfrm>
              <a:off x="3428" y="1244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2" name="Freeform 50"/>
            <p:cNvSpPr>
              <a:spLocks noChangeArrowheads="1"/>
            </p:cNvSpPr>
            <p:nvPr/>
          </p:nvSpPr>
          <p:spPr bwMode="auto">
            <a:xfrm>
              <a:off x="3400" y="826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3" name="Freeform 51"/>
            <p:cNvSpPr>
              <a:spLocks noChangeArrowheads="1"/>
            </p:cNvSpPr>
            <p:nvPr/>
          </p:nvSpPr>
          <p:spPr bwMode="auto">
            <a:xfrm>
              <a:off x="3414" y="945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4" name="Freeform 52"/>
            <p:cNvSpPr>
              <a:spLocks noChangeArrowheads="1"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5" name="Freeform 53"/>
            <p:cNvSpPr>
              <a:spLocks noChangeArrowheads="1"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6" name="Freeform 54"/>
            <p:cNvSpPr>
              <a:spLocks noChangeArrowheads="1"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7" name="Freeform 55"/>
            <p:cNvSpPr>
              <a:spLocks noChangeArrowheads="1"/>
            </p:cNvSpPr>
            <p:nvPr/>
          </p:nvSpPr>
          <p:spPr bwMode="auto">
            <a:xfrm>
              <a:off x="3544" y="1314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8" name="Freeform 56"/>
            <p:cNvSpPr>
              <a:spLocks noChangeArrowheads="1"/>
            </p:cNvSpPr>
            <p:nvPr/>
          </p:nvSpPr>
          <p:spPr bwMode="auto">
            <a:xfrm>
              <a:off x="3613" y="1384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69" name="Freeform 57"/>
            <p:cNvSpPr>
              <a:spLocks noChangeArrowheads="1"/>
            </p:cNvSpPr>
            <p:nvPr/>
          </p:nvSpPr>
          <p:spPr bwMode="auto">
            <a:xfrm>
              <a:off x="3880" y="1342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0" name="Freeform 58"/>
            <p:cNvSpPr>
              <a:spLocks noChangeArrowheads="1"/>
            </p:cNvSpPr>
            <p:nvPr/>
          </p:nvSpPr>
          <p:spPr bwMode="auto">
            <a:xfrm>
              <a:off x="3483" y="1401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1" name="Freeform 59"/>
            <p:cNvSpPr>
              <a:spLocks noChangeArrowheads="1"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2" name="Freeform 60"/>
            <p:cNvSpPr>
              <a:spLocks noChangeArrowheads="1"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3" name="Freeform 61"/>
            <p:cNvSpPr>
              <a:spLocks noChangeArrowheads="1"/>
            </p:cNvSpPr>
            <p:nvPr/>
          </p:nvSpPr>
          <p:spPr bwMode="auto">
            <a:xfrm>
              <a:off x="3447" y="1402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4" name="Freeform 62"/>
            <p:cNvSpPr>
              <a:spLocks noChangeArrowheads="1"/>
            </p:cNvSpPr>
            <p:nvPr/>
          </p:nvSpPr>
          <p:spPr bwMode="auto">
            <a:xfrm>
              <a:off x="3398" y="1070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5" name="Freeform 63"/>
            <p:cNvSpPr>
              <a:spLocks noChangeArrowheads="1"/>
            </p:cNvSpPr>
            <p:nvPr/>
          </p:nvSpPr>
          <p:spPr bwMode="auto">
            <a:xfrm>
              <a:off x="3449" y="1061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6" name="Freeform 64"/>
            <p:cNvSpPr>
              <a:spLocks noChangeArrowheads="1"/>
            </p:cNvSpPr>
            <p:nvPr/>
          </p:nvSpPr>
          <p:spPr bwMode="auto">
            <a:xfrm>
              <a:off x="3471" y="1044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7" name="Freeform 65"/>
            <p:cNvSpPr>
              <a:spLocks noChangeArrowheads="1"/>
            </p:cNvSpPr>
            <p:nvPr/>
          </p:nvSpPr>
          <p:spPr bwMode="auto">
            <a:xfrm>
              <a:off x="3481" y="1056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8" name="Freeform 66"/>
            <p:cNvSpPr>
              <a:spLocks noChangeArrowheads="1"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79" name="Freeform 67"/>
            <p:cNvSpPr>
              <a:spLocks noChangeArrowheads="1"/>
            </p:cNvSpPr>
            <p:nvPr/>
          </p:nvSpPr>
          <p:spPr bwMode="auto">
            <a:xfrm>
              <a:off x="3202" y="1102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0" name="Freeform 68"/>
            <p:cNvSpPr>
              <a:spLocks noChangeArrowheads="1"/>
            </p:cNvSpPr>
            <p:nvPr/>
          </p:nvSpPr>
          <p:spPr bwMode="auto">
            <a:xfrm>
              <a:off x="3198" y="1084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1" name="Freeform 69"/>
            <p:cNvSpPr>
              <a:spLocks noChangeArrowheads="1"/>
            </p:cNvSpPr>
            <p:nvPr/>
          </p:nvSpPr>
          <p:spPr bwMode="auto">
            <a:xfrm>
              <a:off x="3186" y="1044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2" name="Freeform 70"/>
            <p:cNvSpPr>
              <a:spLocks noChangeArrowheads="1"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3" name="Freeform 71"/>
            <p:cNvSpPr>
              <a:spLocks noChangeArrowheads="1"/>
            </p:cNvSpPr>
            <p:nvPr/>
          </p:nvSpPr>
          <p:spPr bwMode="auto">
            <a:xfrm>
              <a:off x="4024" y="1692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4" name="Freeform 72"/>
            <p:cNvSpPr>
              <a:spLocks noChangeArrowheads="1"/>
            </p:cNvSpPr>
            <p:nvPr/>
          </p:nvSpPr>
          <p:spPr bwMode="auto">
            <a:xfrm>
              <a:off x="4255" y="1643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5" name="Freeform 73"/>
            <p:cNvSpPr>
              <a:spLocks noChangeArrowheads="1"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6" name="Freeform 74"/>
            <p:cNvSpPr>
              <a:spLocks noChangeArrowheads="1"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7" name="Freeform 75"/>
            <p:cNvSpPr>
              <a:spLocks noChangeArrowheads="1"/>
            </p:cNvSpPr>
            <p:nvPr/>
          </p:nvSpPr>
          <p:spPr bwMode="auto">
            <a:xfrm>
              <a:off x="3934" y="1402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8" name="Freeform 76"/>
            <p:cNvSpPr>
              <a:spLocks noChangeArrowheads="1"/>
            </p:cNvSpPr>
            <p:nvPr/>
          </p:nvSpPr>
          <p:spPr bwMode="auto">
            <a:xfrm>
              <a:off x="3968" y="1445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89" name="Freeform 77"/>
            <p:cNvSpPr>
              <a:spLocks noChangeArrowheads="1"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0" name="Freeform 78"/>
            <p:cNvSpPr>
              <a:spLocks noChangeArrowheads="1"/>
            </p:cNvSpPr>
            <p:nvPr/>
          </p:nvSpPr>
          <p:spPr bwMode="auto">
            <a:xfrm>
              <a:off x="4029" y="1498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1" name="Freeform 79"/>
            <p:cNvSpPr>
              <a:spLocks noChangeArrowheads="1"/>
            </p:cNvSpPr>
            <p:nvPr/>
          </p:nvSpPr>
          <p:spPr bwMode="auto">
            <a:xfrm>
              <a:off x="4019" y="1462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2" name="Freeform 80"/>
            <p:cNvSpPr>
              <a:spLocks noChangeArrowheads="1"/>
            </p:cNvSpPr>
            <p:nvPr/>
          </p:nvSpPr>
          <p:spPr bwMode="auto">
            <a:xfrm>
              <a:off x="3993" y="1437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3" name="Freeform 81"/>
            <p:cNvSpPr>
              <a:spLocks noChangeArrowheads="1"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4" name="Freeform 82"/>
            <p:cNvSpPr>
              <a:spLocks noChangeArrowheads="1"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5" name="Freeform 83"/>
            <p:cNvSpPr>
              <a:spLocks noChangeArrowheads="1"/>
            </p:cNvSpPr>
            <p:nvPr/>
          </p:nvSpPr>
          <p:spPr bwMode="auto">
            <a:xfrm>
              <a:off x="2391" y="100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6" name="Freeform 84"/>
            <p:cNvSpPr>
              <a:spLocks noChangeArrowheads="1"/>
            </p:cNvSpPr>
            <p:nvPr/>
          </p:nvSpPr>
          <p:spPr bwMode="auto">
            <a:xfrm>
              <a:off x="2475" y="204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7" name="Freeform 85"/>
            <p:cNvSpPr>
              <a:spLocks noChangeArrowheads="1"/>
            </p:cNvSpPr>
            <p:nvPr/>
          </p:nvSpPr>
          <p:spPr bwMode="auto">
            <a:xfrm>
              <a:off x="2680" y="48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8" name="Freeform 86"/>
            <p:cNvSpPr>
              <a:spLocks noChangeArrowheads="1"/>
            </p:cNvSpPr>
            <p:nvPr/>
          </p:nvSpPr>
          <p:spPr bwMode="auto">
            <a:xfrm>
              <a:off x="2710" y="61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199" name="Freeform 87"/>
            <p:cNvSpPr>
              <a:spLocks noChangeArrowheads="1"/>
            </p:cNvSpPr>
            <p:nvPr/>
          </p:nvSpPr>
          <p:spPr bwMode="auto">
            <a:xfrm>
              <a:off x="2764" y="64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0" name="Freeform 88"/>
            <p:cNvSpPr>
              <a:spLocks noChangeArrowheads="1"/>
            </p:cNvSpPr>
            <p:nvPr/>
          </p:nvSpPr>
          <p:spPr bwMode="auto">
            <a:xfrm>
              <a:off x="3113" y="91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1" name="Freeform 89"/>
            <p:cNvSpPr>
              <a:spLocks noChangeArrowheads="1"/>
            </p:cNvSpPr>
            <p:nvPr/>
          </p:nvSpPr>
          <p:spPr bwMode="auto">
            <a:xfrm>
              <a:off x="3203" y="90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2" name="Freeform 90"/>
            <p:cNvSpPr>
              <a:spLocks noChangeArrowheads="1"/>
            </p:cNvSpPr>
            <p:nvPr/>
          </p:nvSpPr>
          <p:spPr bwMode="auto">
            <a:xfrm>
              <a:off x="3182" y="119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3" name="Freeform 91"/>
            <p:cNvSpPr>
              <a:spLocks noChangeArrowheads="1"/>
            </p:cNvSpPr>
            <p:nvPr/>
          </p:nvSpPr>
          <p:spPr bwMode="auto">
            <a:xfrm>
              <a:off x="3434" y="343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4" name="Freeform 92"/>
            <p:cNvSpPr>
              <a:spLocks noChangeArrowheads="1"/>
            </p:cNvSpPr>
            <p:nvPr/>
          </p:nvSpPr>
          <p:spPr bwMode="auto">
            <a:xfrm>
              <a:off x="3495" y="461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5" name="Freeform 93"/>
            <p:cNvSpPr>
              <a:spLocks noChangeArrowheads="1"/>
            </p:cNvSpPr>
            <p:nvPr/>
          </p:nvSpPr>
          <p:spPr bwMode="auto">
            <a:xfrm>
              <a:off x="3459" y="541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6" name="Freeform 94"/>
            <p:cNvSpPr>
              <a:spLocks noChangeArrowheads="1"/>
            </p:cNvSpPr>
            <p:nvPr/>
          </p:nvSpPr>
          <p:spPr bwMode="auto">
            <a:xfrm>
              <a:off x="2398" y="37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7" name="Freeform 95"/>
            <p:cNvSpPr>
              <a:spLocks noChangeArrowheads="1"/>
            </p:cNvSpPr>
            <p:nvPr/>
          </p:nvSpPr>
          <p:spPr bwMode="auto">
            <a:xfrm>
              <a:off x="2291" y="46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8" name="Freeform 96"/>
            <p:cNvSpPr>
              <a:spLocks noChangeArrowheads="1"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09" name="Freeform 97"/>
            <p:cNvSpPr>
              <a:spLocks noChangeArrowheads="1"/>
            </p:cNvSpPr>
            <p:nvPr/>
          </p:nvSpPr>
          <p:spPr bwMode="auto">
            <a:xfrm>
              <a:off x="2376" y="36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0" name="Freeform 98"/>
            <p:cNvSpPr>
              <a:spLocks noChangeArrowheads="1"/>
            </p:cNvSpPr>
            <p:nvPr/>
          </p:nvSpPr>
          <p:spPr bwMode="auto">
            <a:xfrm>
              <a:off x="2358" y="54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1" name="Freeform 99"/>
            <p:cNvSpPr>
              <a:spLocks noChangeArrowheads="1"/>
            </p:cNvSpPr>
            <p:nvPr/>
          </p:nvSpPr>
          <p:spPr bwMode="auto">
            <a:xfrm>
              <a:off x="3498" y="70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2" name="Freeform 100"/>
            <p:cNvSpPr>
              <a:spLocks noChangeArrowheads="1"/>
            </p:cNvSpPr>
            <p:nvPr/>
          </p:nvSpPr>
          <p:spPr bwMode="auto">
            <a:xfrm>
              <a:off x="2614" y="1522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3" name="Freeform 101"/>
            <p:cNvSpPr>
              <a:spLocks noChangeArrowheads="1"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4" name="Freeform 102"/>
            <p:cNvSpPr>
              <a:spLocks noChangeArrowheads="1"/>
            </p:cNvSpPr>
            <p:nvPr/>
          </p:nvSpPr>
          <p:spPr bwMode="auto">
            <a:xfrm>
              <a:off x="2587" y="1361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5" name="Freeform 103"/>
            <p:cNvSpPr>
              <a:spLocks noChangeArrowheads="1"/>
            </p:cNvSpPr>
            <p:nvPr/>
          </p:nvSpPr>
          <p:spPr bwMode="auto">
            <a:xfrm>
              <a:off x="2647" y="128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6" name="Freeform 104"/>
            <p:cNvSpPr>
              <a:spLocks noChangeArrowheads="1"/>
            </p:cNvSpPr>
            <p:nvPr/>
          </p:nvSpPr>
          <p:spPr bwMode="auto">
            <a:xfrm>
              <a:off x="2623" y="1287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7" name="Freeform 105"/>
            <p:cNvSpPr>
              <a:spLocks noChangeArrowheads="1"/>
            </p:cNvSpPr>
            <p:nvPr/>
          </p:nvSpPr>
          <p:spPr bwMode="auto">
            <a:xfrm>
              <a:off x="2612" y="130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8" name="Freeform 106"/>
            <p:cNvSpPr>
              <a:spLocks noChangeArrowheads="1"/>
            </p:cNvSpPr>
            <p:nvPr/>
          </p:nvSpPr>
          <p:spPr bwMode="auto">
            <a:xfrm>
              <a:off x="2587" y="1343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19" name="Freeform 107"/>
            <p:cNvSpPr>
              <a:spLocks noChangeArrowheads="1"/>
            </p:cNvSpPr>
            <p:nvPr/>
          </p:nvSpPr>
          <p:spPr bwMode="auto">
            <a:xfrm>
              <a:off x="2606" y="133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20" name="Freeform 108"/>
            <p:cNvSpPr>
              <a:spLocks noChangeArrowheads="1"/>
            </p:cNvSpPr>
            <p:nvPr/>
          </p:nvSpPr>
          <p:spPr bwMode="auto">
            <a:xfrm>
              <a:off x="1873" y="342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21" name="Freeform 109"/>
            <p:cNvSpPr>
              <a:spLocks noChangeArrowheads="1"/>
            </p:cNvSpPr>
            <p:nvPr/>
          </p:nvSpPr>
          <p:spPr bwMode="auto">
            <a:xfrm>
              <a:off x="1812" y="308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  <p:sp>
          <p:nvSpPr>
            <p:cNvPr id="222" name="Freeform 110"/>
            <p:cNvSpPr>
              <a:spLocks noChangeArrowheads="1"/>
            </p:cNvSpPr>
            <p:nvPr/>
          </p:nvSpPr>
          <p:spPr bwMode="auto">
            <a:xfrm>
              <a:off x="1574" y="91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45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1" y="492238"/>
            <a:ext cx="9780273" cy="1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7038" y="115474"/>
            <a:ext cx="8086838" cy="355311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TextBox 11"/>
          <p:cNvSpPr txBox="1"/>
          <p:nvPr userDrawn="1"/>
        </p:nvSpPr>
        <p:spPr bwMode="gray">
          <a:xfrm flipH="1">
            <a:off x="9277418" y="7152644"/>
            <a:ext cx="432066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F684CE-B7BB-4223-BA2B-B47808B845F1}" type="slidenum">
              <a:rPr lang="en-US" sz="675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fld>
            <a:endParaRPr lang="en-US" sz="67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0" y="293710"/>
            <a:ext cx="8801100" cy="1222375"/>
          </a:xfrm>
          <a:prstGeom prst="rect">
            <a:avLst/>
          </a:prstGeom>
        </p:spPr>
        <p:txBody>
          <a:bodyPr lIns="97786" tIns="48893" rIns="97786" bIns="4889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711326"/>
            <a:ext cx="4319058" cy="4840266"/>
          </a:xfrm>
          <a:prstGeom prst="rect">
            <a:avLst/>
          </a:prstGeom>
        </p:spPr>
        <p:txBody>
          <a:bodyPr lIns="97786" tIns="48893" rIns="97786" bIns="48893"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992" y="1711326"/>
            <a:ext cx="4319058" cy="4840266"/>
          </a:xfrm>
          <a:prstGeom prst="rect">
            <a:avLst/>
          </a:prstGeom>
        </p:spPr>
        <p:txBody>
          <a:bodyPr lIns="97786" tIns="48893" rIns="97786" bIns="48893"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0" y="293710"/>
            <a:ext cx="8801100" cy="1222375"/>
          </a:xfrm>
          <a:prstGeom prst="rect">
            <a:avLst/>
          </a:prstGeom>
        </p:spPr>
        <p:txBody>
          <a:bodyPr lIns="97786" tIns="48893" rIns="97786" bIns="4889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8950" y="1711326"/>
            <a:ext cx="4319058" cy="4840266"/>
          </a:xfrm>
          <a:prstGeom prst="rect">
            <a:avLst/>
          </a:prstGeom>
        </p:spPr>
        <p:txBody>
          <a:bodyPr lIns="97786" tIns="48893" rIns="97786" bIns="48893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992" y="1711326"/>
            <a:ext cx="4319058" cy="4840266"/>
          </a:xfrm>
          <a:prstGeom prst="rect">
            <a:avLst/>
          </a:prstGeom>
        </p:spPr>
        <p:txBody>
          <a:bodyPr lIns="97786" tIns="48893" rIns="97786" bIns="48893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0" y="293710"/>
            <a:ext cx="8801100" cy="1222375"/>
          </a:xfrm>
          <a:prstGeom prst="rect">
            <a:avLst/>
          </a:prstGeom>
        </p:spPr>
        <p:txBody>
          <a:bodyPr lIns="97786" tIns="48893" rIns="97786" bIns="4889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711326"/>
            <a:ext cx="8801100" cy="4840266"/>
          </a:xfrm>
          <a:prstGeom prst="rect">
            <a:avLst/>
          </a:prstGeom>
        </p:spPr>
        <p:txBody>
          <a:bodyPr lIns="97786" tIns="48893" rIns="97786" bIns="48893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9140" y="1578893"/>
            <a:ext cx="677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商务礼仪培训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59392" y="651933"/>
            <a:ext cx="8334221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坐  姿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02415" y="2959167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71855" y="2948980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3317" name="Picture 5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34" y="1955800"/>
            <a:ext cx="2363258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55800"/>
            <a:ext cx="26892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蹲  姿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979540" y="2612827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4340" name="Picture 4" descr="标准蹲姿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3" y="1896380"/>
            <a:ext cx="4004976" cy="5237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4" y="651933"/>
            <a:ext cx="2607733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上 车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028745" y="2546615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48892" y="651933"/>
            <a:ext cx="2607733" cy="66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 anchor="b"/>
          <a:lstStyle/>
          <a:p>
            <a:pPr algn="ctr"/>
            <a:r>
              <a:rPr lang="zh-CN" altLang="en-US" sz="4300"/>
              <a:t>下 车</a:t>
            </a:r>
            <a:r>
              <a:rPr lang="zh-CN" altLang="en-US" sz="4700">
                <a:solidFill>
                  <a:schemeClr val="tx2"/>
                </a:solidFill>
              </a:rPr>
              <a:t> </a:t>
            </a:r>
            <a:endParaRPr lang="zh-CN" altLang="en-US" sz="4700">
              <a:solidFill>
                <a:schemeClr val="tx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09235" y="2521149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5366" name="Picture 6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9" y="1792817"/>
            <a:ext cx="3156105" cy="487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689225"/>
            <a:ext cx="4563533" cy="301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59392" y="814916"/>
            <a:ext cx="8334221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行礼的方式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80177" y="2918421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64898" y="2811463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344525" y="2887861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6390" name="Picture 6" descr="8"/>
          <p:cNvPicPr>
            <a:picLocks noChangeAspect="1" noChangeArrowheads="1"/>
          </p:cNvPicPr>
          <p:nvPr/>
        </p:nvPicPr>
        <p:blipFill>
          <a:blip r:embed="rId1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2" y="2607734"/>
            <a:ext cx="2037292" cy="334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9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33" y="2689225"/>
            <a:ext cx="1955800" cy="350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296958" y="2933700"/>
            <a:ext cx="1222375" cy="977900"/>
          </a:xfrm>
          <a:prstGeom prst="wedgeEllipseCallout">
            <a:avLst>
              <a:gd name="adj1" fmla="val -80694"/>
              <a:gd name="adj2" fmla="val 43750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900">
                <a:latin typeface="Times New Roman" panose="02020603050405020304" pitchFamily="18" charset="0"/>
              </a:rPr>
              <a:t>30度行礼</a:t>
            </a:r>
            <a:endParaRPr lang="zh-CN" altLang="en-US" sz="1900">
              <a:latin typeface="Times New Roman" panose="02020603050405020304" pitchFamily="18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2444750" y="2933700"/>
            <a:ext cx="1222375" cy="977900"/>
          </a:xfrm>
          <a:prstGeom prst="wedgeEllipseCallout">
            <a:avLst>
              <a:gd name="adj1" fmla="val -66528"/>
              <a:gd name="adj2" fmla="val 7395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900">
                <a:latin typeface="Times New Roman" panose="02020603050405020304" pitchFamily="18" charset="0"/>
              </a:rPr>
              <a:t>15度行礼</a:t>
            </a:r>
            <a:endParaRPr lang="zh-CN" altLang="en-US" sz="1900">
              <a:latin typeface="Times New Roman" panose="02020603050405020304" pitchFamily="18" charset="0"/>
            </a:endParaRPr>
          </a:p>
        </p:txBody>
      </p:sp>
      <p:pic>
        <p:nvPicPr>
          <p:cNvPr id="16394" name="Picture 10" descr="10"/>
          <p:cNvPicPr>
            <a:picLocks noChangeAspect="1" noChangeArrowheads="1"/>
          </p:cNvPicPr>
          <p:nvPr/>
        </p:nvPicPr>
        <p:blipFill>
          <a:blip r:embed="rId3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34" y="2852209"/>
            <a:ext cx="2118783" cy="309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8067675" y="2933700"/>
            <a:ext cx="1222375" cy="977900"/>
          </a:xfrm>
          <a:prstGeom prst="wedgeEllipseCallout">
            <a:avLst>
              <a:gd name="adj1" fmla="val -58056"/>
              <a:gd name="adj2" fmla="val 58333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900">
                <a:latin typeface="Times New Roman" panose="02020603050405020304" pitchFamily="18" charset="0"/>
              </a:rPr>
              <a:t>45度行礼</a:t>
            </a:r>
            <a:endParaRPr lang="zh-CN" altLang="en-US" sz="19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977900"/>
            <a:ext cx="8334221" cy="170283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5100" b="1"/>
              <a:t>礼仪篇</a:t>
            </a:r>
            <a:br>
              <a:rPr lang="zh-CN" altLang="en-US" sz="5100" b="1"/>
            </a:br>
            <a:r>
              <a:rPr lang="zh-CN" altLang="en-US" b="1">
                <a:solidFill>
                  <a:schemeClr val="tx1"/>
                </a:solidFill>
              </a:rPr>
              <a:t>商务礼仪</a:t>
            </a:r>
            <a:r>
              <a:rPr lang="zh-CN" altLang="en-US" sz="5800"/>
              <a:t> </a:t>
            </a:r>
            <a:endParaRPr lang="zh-CN" altLang="en-US" sz="5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38931" y="2582268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7412" name="Picture 4" descr="C:\Documents and Settings\Administrator\桌面\概念车.jpg概念车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4" y="2736763"/>
            <a:ext cx="8779029" cy="447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25967" y="896408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介绍的礼节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466850" y="2363258"/>
            <a:ext cx="7497233" cy="448204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/>
              <a:t> </a:t>
            </a:r>
            <a:r>
              <a:rPr lang="zh-CN" altLang="en-US" b="1"/>
              <a:t>先介绍位卑者给位尊者：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b="1"/>
              <a:t>年轻的给年长的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b="1"/>
              <a:t>自己公司的同事给别家公司的同事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b="1"/>
              <a:t>低级主管给高级主管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/>
              <a:t>公司同事给客户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b="1"/>
              <a:t>非官方人事给官方人士</a:t>
            </a:r>
            <a:endParaRPr lang="zh-CN" altLang="en-US" b="1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b="1"/>
              <a:t>本国同事给外国同事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33425" y="896408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握手的礼仪</a:t>
            </a:r>
            <a:r>
              <a:rPr lang="zh-CN" altLang="en-US" sz="4300"/>
              <a:t> </a:t>
            </a:r>
            <a:endParaRPr lang="zh-CN" altLang="en-US" sz="4300"/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2281767" y="2689225"/>
            <a:ext cx="6111875" cy="358563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/>
              <a:t>            </a:t>
            </a:r>
            <a:r>
              <a:rPr lang="zh-CN" altLang="en-US" b="1"/>
              <a:t>何时要握手?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endParaRPr lang="zh-CN" altLang="en-US" sz="2600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/>
              <a:t>遇见认识人</a:t>
            </a:r>
            <a:endParaRPr lang="zh-CN" altLang="en-US" sz="2600" b="1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/>
              <a:t>与人道别</a:t>
            </a:r>
            <a:endParaRPr lang="zh-CN" altLang="en-US" sz="2600" b="1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/>
              <a:t>某人进你的办公室或离开时</a:t>
            </a:r>
            <a:endParaRPr lang="zh-CN" altLang="en-US" sz="2600" b="1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/>
              <a:t>被相互介绍时</a:t>
            </a:r>
            <a:endParaRPr lang="zh-CN" altLang="en-US" sz="2600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/>
              <a:t>安慰某人时 </a:t>
            </a:r>
            <a:endParaRPr lang="zh-CN" altLang="en-US" sz="2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0" y="977900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交换名片的礼仪</a:t>
            </a:r>
            <a:r>
              <a:rPr lang="zh-CN" altLang="en-US" sz="4300"/>
              <a:t> </a:t>
            </a:r>
            <a:endParaRPr lang="zh-CN" altLang="en-US" sz="4300"/>
          </a:p>
        </p:txBody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59392" y="1955800"/>
            <a:ext cx="8312150" cy="48895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 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 *  </a:t>
            </a:r>
            <a:r>
              <a:rPr lang="zh-CN" altLang="en-US" sz="2100" b="1"/>
              <a:t>如果是坐着，尽可能起身接受对方递来的名片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*  </a:t>
            </a:r>
            <a:r>
              <a:rPr lang="zh-CN" altLang="en-US" sz="2100" b="1"/>
              <a:t>辈份较低者，率先以右手递出个人的名片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*  </a:t>
            </a:r>
            <a:r>
              <a:rPr lang="zh-CN" altLang="en-US" sz="2100" b="1"/>
              <a:t>到别处拜访时，经上司介绍后，再递出名片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*  </a:t>
            </a:r>
            <a:r>
              <a:rPr lang="zh-CN" altLang="en-US" sz="2100" b="1"/>
              <a:t>接受名片时，应以双手去接，并确定其姓名和职务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*  </a:t>
            </a:r>
            <a:r>
              <a:rPr lang="zh-CN" altLang="en-US" sz="2100" b="1"/>
              <a:t>接受名片后，不宜随手置于桌上 </a:t>
            </a:r>
            <a:endParaRPr lang="zh-CN" altLang="en-US" sz="21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/>
              <a:t>        *  经常检查皮夹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*  </a:t>
            </a:r>
            <a:r>
              <a:rPr lang="zh-CN" altLang="en-US" sz="2100" b="1"/>
              <a:t>不可递出污旧或皱折的名片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*  </a:t>
            </a:r>
            <a:r>
              <a:rPr lang="zh-CN" altLang="en-US" sz="2100" b="1"/>
              <a:t>名片夹或皮夹置于西装内袋，避免由裤子后方的口袋掏出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*  </a:t>
            </a:r>
            <a:r>
              <a:rPr lang="zh-CN" altLang="en-US" sz="2100" b="1"/>
              <a:t>尽量避免在对方的名片上书写不相关的东西 </a:t>
            </a:r>
            <a:endParaRPr lang="zh-CN" altLang="en-US" sz="21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*  </a:t>
            </a:r>
            <a:r>
              <a:rPr lang="zh-CN" altLang="en-US" sz="2100" b="1"/>
              <a:t>不要无意识地玩弄对方的名片 </a:t>
            </a:r>
            <a:endParaRPr lang="zh-CN" altLang="en-US" sz="21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/>
              <a:t>        *  上司在 时不要先递交名片，要等上司递上名片后才能递上</a:t>
            </a:r>
            <a:endParaRPr lang="zh-CN" altLang="en-US" sz="21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/>
              <a:t>            自己的名片 </a:t>
            </a:r>
            <a:endParaRPr lang="zh-CN" altLang="en-US" sz="2100" b="1"/>
          </a:p>
          <a:p>
            <a:pPr>
              <a:buFont typeface="Wingdings" panose="05000000000000000000" pitchFamily="2" charset="2"/>
              <a:buNone/>
            </a:pPr>
            <a:endParaRPr lang="zh-CN" altLang="en-US" sz="21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896408"/>
            <a:ext cx="8334221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会客室入座的礼仪1</a:t>
            </a:r>
            <a:r>
              <a:rPr lang="zh-CN" altLang="en-US" sz="4300"/>
              <a:t> </a:t>
            </a:r>
            <a:endParaRPr lang="zh-CN" altLang="en-US" sz="4300"/>
          </a:p>
        </p:txBody>
      </p:sp>
      <p:grpSp>
        <p:nvGrpSpPr>
          <p:cNvPr id="21507" name="Group 3"/>
          <p:cNvGrpSpPr/>
          <p:nvPr/>
        </p:nvGrpSpPr>
        <p:grpSpPr bwMode="auto">
          <a:xfrm>
            <a:off x="2200275" y="2037292"/>
            <a:ext cx="6030383" cy="4970992"/>
            <a:chOff x="0" y="0"/>
            <a:chExt cx="3780" cy="4836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780" cy="48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AutoShape 5"/>
            <p:cNvSpPr/>
            <p:nvPr/>
          </p:nvSpPr>
          <p:spPr bwMode="auto">
            <a:xfrm>
              <a:off x="966" y="108"/>
              <a:ext cx="1440" cy="960"/>
            </a:xfrm>
            <a:prstGeom prst="callout1">
              <a:avLst>
                <a:gd name="adj1" fmla="val 18750"/>
                <a:gd name="adj2" fmla="val -8333"/>
                <a:gd name="adj3" fmla="val -16667"/>
                <a:gd name="adj4" fmla="val -30625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b="0">
                  <a:latin typeface="Times New Roman" panose="02020603050405020304" pitchFamily="18" charset="0"/>
                </a:rPr>
                <a:t>门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440" y="1422"/>
              <a:ext cx="900" cy="2028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700" y="1578"/>
              <a:ext cx="540" cy="624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b="0">
                  <a:latin typeface="宋体" panose="02010600030101010101" pitchFamily="2" charset="-122"/>
                </a:rPr>
                <a:t>A</a:t>
              </a:r>
              <a:endParaRPr lang="en-US" b="0">
                <a:latin typeface="宋体" panose="02010600030101010101" pitchFamily="2" charset="-122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700" y="2670"/>
              <a:ext cx="540" cy="624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b="0">
                  <a:latin typeface="宋体" panose="02010600030101010101" pitchFamily="2" charset="-122"/>
                </a:rPr>
                <a:t>B</a:t>
              </a:r>
              <a:endParaRPr lang="en-US" b="0">
                <a:latin typeface="宋体" panose="02010600030101010101" pitchFamily="2" charset="-122"/>
              </a:endParaRP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540" y="1578"/>
              <a:ext cx="540" cy="624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b="0">
                  <a:latin typeface="宋体" panose="02010600030101010101" pitchFamily="2" charset="-122"/>
                </a:rPr>
                <a:t>D</a:t>
              </a:r>
              <a:endParaRPr lang="en-US" b="0">
                <a:latin typeface="宋体" panose="02010600030101010101" pitchFamily="2" charset="-122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540" y="2670"/>
              <a:ext cx="540" cy="624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b="0">
                  <a:latin typeface="Times New Roman" panose="02020603050405020304" pitchFamily="18" charset="0"/>
                </a:rPr>
                <a:t>C</a:t>
              </a:r>
              <a:endParaRPr lang="en-US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59392" y="814917"/>
            <a:ext cx="6926792" cy="76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300"/>
              <a:t>会客室入坐的礼仪2</a:t>
            </a:r>
            <a:endParaRPr lang="zh-CN" altLang="en-US" sz="4300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2444750" y="3341158"/>
            <a:ext cx="3667125" cy="1466850"/>
          </a:xfrm>
          <a:prstGeom prst="ellipse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 anchor="ctr"/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85358" y="2526242"/>
            <a:ext cx="814917" cy="7334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 anchor="ctr"/>
          <a:lstStyle/>
          <a:p>
            <a:endParaRPr lang="zh-CN" alt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55800" y="2607733"/>
            <a:ext cx="733425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48342" y="2689225"/>
            <a:ext cx="407458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66850" y="4970992"/>
            <a:ext cx="733425" cy="7334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 anchor="ctr"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629834" y="5133975"/>
            <a:ext cx="407458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193367" y="2526242"/>
            <a:ext cx="733425" cy="651933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 anchor="ctr"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356350" y="2689225"/>
            <a:ext cx="48895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193367" y="4889500"/>
            <a:ext cx="733425" cy="651933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 anchor="ctr"/>
          <a:lstStyle/>
          <a:p>
            <a:endParaRPr lang="zh-CN" alt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356350" y="4970992"/>
            <a:ext cx="407458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endParaRPr lang="en-US"/>
          </a:p>
        </p:txBody>
      </p:sp>
      <p:sp>
        <p:nvSpPr>
          <p:cNvPr id="22541" name="AutoShape 13"/>
          <p:cNvSpPr/>
          <p:nvPr/>
        </p:nvSpPr>
        <p:spPr bwMode="auto">
          <a:xfrm>
            <a:off x="7578725" y="5459942"/>
            <a:ext cx="977900" cy="651933"/>
          </a:xfrm>
          <a:prstGeom prst="borderCallout2">
            <a:avLst>
              <a:gd name="adj1" fmla="val 18750"/>
              <a:gd name="adj2" fmla="val 108333"/>
              <a:gd name="adj3" fmla="val 18750"/>
              <a:gd name="adj4" fmla="val 108333"/>
              <a:gd name="adj5" fmla="val 110940"/>
              <a:gd name="adj6" fmla="val 22205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/>
          <a:lstStyle/>
          <a:p>
            <a:pPr algn="ctr"/>
            <a:r>
              <a:rPr lang="zh-CN" altLang="en-US"/>
              <a:t>门</a:t>
            </a:r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33425" y="1874308"/>
            <a:ext cx="0" cy="44005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33425" y="1874308"/>
            <a:ext cx="676380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7497233" y="1874308"/>
            <a:ext cx="0" cy="44005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733425" y="6274858"/>
            <a:ext cx="676380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86" tIns="48893" rIns="97786" bIns="48893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她们给你的感觉有什么不同？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28745" y="2638293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987999" y="2546615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5125" name="Picture 5" descr="职业女装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12" y="1972778"/>
            <a:ext cx="3388695" cy="48928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休闲女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96" y="1972778"/>
            <a:ext cx="3926879" cy="492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814917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记程车的座位次序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3555" name="Group 3"/>
          <p:cNvGrpSpPr/>
          <p:nvPr/>
        </p:nvGrpSpPr>
        <p:grpSpPr bwMode="auto">
          <a:xfrm>
            <a:off x="2363258" y="2526241"/>
            <a:ext cx="6098293" cy="4083073"/>
            <a:chOff x="0" y="0"/>
            <a:chExt cx="4680" cy="3120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62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3400">
                  <a:latin typeface="Times New Roman" panose="02020603050405020304" pitchFamily="18" charset="0"/>
                </a:rPr>
                <a:t>司机</a:t>
              </a:r>
              <a:endParaRPr lang="zh-CN" altLang="en-US" sz="3400">
                <a:latin typeface="Times New Roman" panose="02020603050405020304" pitchFamily="18" charset="0"/>
              </a:endParaRP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3060" y="0"/>
              <a:ext cx="162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400">
                  <a:latin typeface="宋体" panose="02010600030101010101" pitchFamily="2" charset="-122"/>
                </a:rPr>
                <a:t>D</a:t>
              </a:r>
              <a:endParaRPr lang="en-US" sz="3400">
                <a:latin typeface="宋体" panose="02010600030101010101" pitchFamily="2" charset="-122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0" y="2340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400">
                  <a:latin typeface="Times New Roman" panose="02020603050405020304" pitchFamily="18" charset="0"/>
                </a:rPr>
                <a:t>C</a:t>
              </a:r>
              <a:endParaRPr lang="en-US" sz="3400">
                <a:latin typeface="Times New Roman" panose="02020603050405020304" pitchFamily="18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00" y="2340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400">
                  <a:latin typeface="宋体" panose="02010600030101010101" pitchFamily="2" charset="-122"/>
                </a:rPr>
                <a:t>B</a:t>
              </a:r>
              <a:endParaRPr lang="en-US" sz="3400">
                <a:latin typeface="宋体" panose="02010600030101010101" pitchFamily="2" charset="-122"/>
              </a:endParaRP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3600" y="2340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400">
                  <a:latin typeface="宋体" panose="02010600030101010101" pitchFamily="2" charset="-122"/>
                </a:rPr>
                <a:t>A</a:t>
              </a:r>
              <a:endParaRPr lang="en-US" sz="34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0" y="896408"/>
            <a:ext cx="8334221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3800" b="1"/>
              <a:t>主人开车时的座位次序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4579" name="Group 3"/>
          <p:cNvGrpSpPr/>
          <p:nvPr/>
        </p:nvGrpSpPr>
        <p:grpSpPr bwMode="auto">
          <a:xfrm>
            <a:off x="2526242" y="2200275"/>
            <a:ext cx="6030383" cy="4139098"/>
            <a:chOff x="0" y="0"/>
            <a:chExt cx="4680" cy="2964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62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3000">
                  <a:latin typeface="Times New Roman" panose="02020603050405020304" pitchFamily="18" charset="0"/>
                </a:rPr>
                <a:t>主人</a:t>
              </a:r>
              <a:endParaRPr lang="zh-CN" altLang="en-US" sz="3000">
                <a:latin typeface="Times New Roman" panose="02020603050405020304" pitchFamily="18" charset="0"/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3060" y="0"/>
              <a:ext cx="162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000">
                  <a:latin typeface="宋体" panose="02010600030101010101" pitchFamily="2" charset="-122"/>
                </a:rPr>
                <a:t>A</a:t>
              </a:r>
              <a:endParaRPr lang="en-US" sz="3000">
                <a:latin typeface="宋体" panose="02010600030101010101" pitchFamily="2" charset="-122"/>
              </a:endParaRP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0" y="2184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000">
                  <a:latin typeface="宋体" panose="02010600030101010101" pitchFamily="2" charset="-122"/>
                </a:rPr>
                <a:t>D</a:t>
              </a:r>
              <a:endParaRPr lang="en-US" sz="3000">
                <a:latin typeface="宋体" panose="02010600030101010101" pitchFamily="2" charset="-122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800" y="2184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000">
                  <a:latin typeface="宋体" panose="02010600030101010101" pitchFamily="2" charset="-122"/>
                </a:rPr>
                <a:t>C</a:t>
              </a:r>
              <a:endParaRPr lang="en-US" sz="3000">
                <a:latin typeface="宋体" panose="02010600030101010101" pitchFamily="2" charset="-122"/>
              </a:endParaRP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3600" y="2184"/>
              <a:ext cx="1080" cy="78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3000">
                  <a:latin typeface="宋体" panose="02010600030101010101" pitchFamily="2" charset="-122"/>
                </a:rPr>
                <a:t>B</a:t>
              </a:r>
              <a:endParaRPr lang="en-US" sz="3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814917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3800" b="1"/>
              <a:t>商务交往的四忌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178175" y="2607733"/>
            <a:ext cx="3911600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800" b="1"/>
              <a:t>举止粗俗</a:t>
            </a:r>
            <a:endParaRPr lang="zh-CN" altLang="en-US" sz="38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3800" b="1"/>
              <a:t>乱发脾气</a:t>
            </a:r>
            <a:endParaRPr lang="zh-CN" altLang="en-US" sz="38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800" b="1"/>
              <a:t>飞短流长</a:t>
            </a:r>
            <a:endParaRPr lang="zh-CN" altLang="en-US" sz="38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800" b="1"/>
              <a:t>说话过头 </a:t>
            </a:r>
            <a:endParaRPr lang="zh-CN" altLang="en-US" sz="3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51933" y="733425"/>
            <a:ext cx="8334221" cy="66042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3800" b="1"/>
              <a:t>与上司相处的礼仪</a:t>
            </a:r>
            <a:endParaRPr lang="zh-CN" altLang="en-US" sz="3800"/>
          </a:p>
        </p:txBody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466850" y="2852208"/>
            <a:ext cx="7741708" cy="228176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*  </a:t>
            </a:r>
            <a:r>
              <a:rPr lang="zh-CN" altLang="en-US" b="1"/>
              <a:t>理解：人人都有难念的经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*  </a:t>
            </a:r>
            <a:r>
              <a:rPr lang="zh-CN" altLang="en-US" b="1"/>
              <a:t>保持距离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*  不卑不亢 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59392" y="651933"/>
            <a:ext cx="8334221" cy="82340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3800" b="1"/>
              <a:t>与同事相处的礼仪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2852208" y="2526242"/>
            <a:ext cx="5948892" cy="301519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zh-CN" altLang="en-US" sz="3000" b="1"/>
              <a:t>真诚合作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*  </a:t>
            </a:r>
            <a:r>
              <a:rPr lang="zh-CN" altLang="en-US" sz="3000" b="1"/>
              <a:t>同甘共苦  一个好汉三个帮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*  </a:t>
            </a:r>
            <a:r>
              <a:rPr lang="zh-CN" altLang="en-US" sz="3000" b="1"/>
              <a:t>公平竞争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*  </a:t>
            </a:r>
            <a:r>
              <a:rPr lang="zh-CN" altLang="en-US" sz="3000" b="1"/>
              <a:t>宽以待人   人非圣贤，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       孰能无过 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0" y="0"/>
            <a:ext cx="8334221" cy="12223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目光接触的技巧</a:t>
            </a:r>
            <a:r>
              <a:rPr lang="zh-CN" altLang="en-US" sz="4300"/>
              <a:t> </a:t>
            </a:r>
            <a:endParaRPr lang="zh-CN" altLang="en-US" sz="43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12101" y="2770717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212101" y="2760530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201915" y="2765624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28678" name="Picture 6" descr="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2" y="2852208"/>
            <a:ext cx="236325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118784" y="1303867"/>
            <a:ext cx="1385358" cy="1792817"/>
          </a:xfrm>
          <a:prstGeom prst="wedgeEllipseCallout">
            <a:avLst>
              <a:gd name="adj1" fmla="val -63602"/>
              <a:gd name="adj2" fmla="val 38731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700">
                <a:latin typeface="Times New Roman" panose="02020603050405020304" pitchFamily="18" charset="0"/>
              </a:rPr>
              <a:t>视线向下表现权威感和优越感，</a:t>
            </a:r>
            <a:endParaRPr lang="zh-CN" altLang="en-US" sz="1700">
              <a:latin typeface="Times New Roman" panose="02020603050405020304" pitchFamily="18" charset="0"/>
            </a:endParaRPr>
          </a:p>
        </p:txBody>
      </p:sp>
      <p:pic>
        <p:nvPicPr>
          <p:cNvPr id="28680" name="Picture 8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17" y="2852208"/>
            <a:ext cx="2526242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133975" y="1222375"/>
            <a:ext cx="1466850" cy="1711325"/>
          </a:xfrm>
          <a:prstGeom prst="wedgeEllipseCallout">
            <a:avLst>
              <a:gd name="adj1" fmla="val -33333"/>
              <a:gd name="adj2" fmla="val 67361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700">
                <a:latin typeface="Times New Roman" panose="02020603050405020304" pitchFamily="18" charset="0"/>
              </a:rPr>
              <a:t>视线向上表现服从与任人摆布。</a:t>
            </a:r>
            <a:endParaRPr lang="zh-CN" altLang="en-US" sz="1700">
              <a:latin typeface="Times New Roman" panose="02020603050405020304" pitchFamily="18" charset="0"/>
            </a:endParaRPr>
          </a:p>
        </p:txBody>
      </p:sp>
      <p:pic>
        <p:nvPicPr>
          <p:cNvPr id="28682" name="Picture 10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92" y="2852208"/>
            <a:ext cx="24447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7904692" y="1385358"/>
            <a:ext cx="1466850" cy="1604368"/>
          </a:xfrm>
          <a:prstGeom prst="wedgeEllipseCallout">
            <a:avLst>
              <a:gd name="adj1" fmla="val -44213"/>
              <a:gd name="adj2" fmla="val 60583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lIns="97786" tIns="48893" rIns="97786" bIns="48893"/>
          <a:lstStyle/>
          <a:p>
            <a:pPr algn="just" eaLnBrk="0" hangingPunct="0"/>
            <a:r>
              <a:rPr lang="zh-CN" altLang="en-US" sz="1700">
                <a:latin typeface="Times New Roman" panose="02020603050405020304" pitchFamily="18" charset="0"/>
              </a:rPr>
              <a:t>视线水平表现客观和理智。</a:t>
            </a:r>
            <a:endParaRPr lang="zh-CN" altLang="en-US" sz="17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814917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电话沟通的技巧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59392" y="2118784"/>
            <a:ext cx="8312150" cy="383010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b="1"/>
              <a:t>保持最优美的声音</a:t>
            </a:r>
            <a:endParaRPr lang="zh-CN" altLang="en-US" b="1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b="1"/>
              <a:t> 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                    *  </a:t>
            </a:r>
            <a:r>
              <a:rPr lang="zh-CN" altLang="en-US" b="1"/>
              <a:t>速度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                    *  </a:t>
            </a:r>
            <a:r>
              <a:rPr lang="zh-CN" altLang="en-US" b="1"/>
              <a:t>音调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                    *  </a:t>
            </a:r>
            <a:r>
              <a:rPr lang="zh-CN" altLang="en-US" b="1"/>
              <a:t>音量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*  </a:t>
            </a:r>
            <a:r>
              <a:rPr lang="zh-CN" altLang="en-US" b="1">
                <a:latin typeface="Times New Roman" panose="02020603050405020304" pitchFamily="18" charset="0"/>
              </a:rPr>
              <a:t>笑容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733425"/>
            <a:ext cx="8334221" cy="90489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接电话的技巧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955801" y="2118783"/>
            <a:ext cx="6802857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 sz="3000">
                <a:latin typeface="Wingdings" panose="05000000000000000000" pitchFamily="2" charset="2"/>
              </a:rPr>
              <a:t>  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 *  </a:t>
            </a:r>
            <a:r>
              <a:rPr lang="zh-CN" altLang="en-US" sz="3000" b="1"/>
              <a:t>铃声响起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拿起听筒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报出名字及问候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确认对方名字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询问来电事项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再汇总确认来电事项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Wingdings" panose="05000000000000000000" pitchFamily="2" charset="2"/>
              </a:rPr>
              <a:t>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礼貌地结束电话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         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zh-CN" altLang="en-US" sz="3000" b="1"/>
              <a:t>挂电话 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59392" y="814917"/>
            <a:ext cx="8334221" cy="82340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打电话的技巧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711325" y="2281767"/>
            <a:ext cx="7373299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latin typeface="Wingdings" panose="05000000000000000000" pitchFamily="2" charset="2"/>
              </a:rPr>
              <a:t>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 *  </a:t>
            </a:r>
            <a:r>
              <a:rPr lang="zh-CN" altLang="en-US" b="1"/>
              <a:t>拨出电话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Wingdings" panose="05000000000000000000" pitchFamily="2" charset="2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b="1"/>
              <a:t>自我介绍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Wingdings" panose="05000000000000000000" pitchFamily="2" charset="2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b="1"/>
              <a:t>确定对方及问候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Wingdings" panose="05000000000000000000" pitchFamily="2" charset="2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b="1"/>
              <a:t>说明来电事项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Wingdings" panose="05000000000000000000" pitchFamily="2" charset="2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b="1"/>
              <a:t>再汇总确认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               *  </a:t>
            </a:r>
            <a:r>
              <a:rPr lang="zh-CN" altLang="en-US" b="1"/>
              <a:t>礼貌地结束谈话 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zh-CN" altLang="en-US" b="1"/>
              <a:t>挂断电话 </a:t>
            </a:r>
            <a:endParaRPr lang="zh-C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96408" y="896408"/>
            <a:ext cx="8334221" cy="90489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电话注意事项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140883" y="2118783"/>
            <a:ext cx="8312150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Char char=" 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zh-CN" altLang="en-US" sz="1900" b="1"/>
              <a:t>听到电话铃响，若口中正嚼东西，不要立刻接听电话，应迅速</a:t>
            </a:r>
            <a:endParaRPr lang="zh-CN" altLang="en-US" sz="1900" b="1"/>
          </a:p>
          <a:p>
            <a:pPr>
              <a:buFont typeface="Wingdings" panose="05000000000000000000" pitchFamily="2" charset="2"/>
              <a:buChar char=" "/>
            </a:pPr>
            <a:r>
              <a:rPr lang="zh-CN" altLang="en-US" sz="1900" b="1"/>
              <a:t>            吐出食物，再接电话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Char char=" 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* </a:t>
            </a:r>
            <a:r>
              <a:rPr lang="zh-CN" altLang="en-US" sz="1900" b="1"/>
              <a:t>听到电话铃响，若正嬉笑或争执，一定要等情绪平稳后再接电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Char char=" "/>
            </a:pPr>
            <a:r>
              <a:rPr lang="zh-CN" altLang="en-US" sz="1900" b="1"/>
              <a:t>            话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接电话时的开头问候语要有精神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电话交谈时要配合肢体动作如微笑、点头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讲电话的声音不要过大，话筒离口的距离不要过近</a:t>
            </a:r>
            <a:endParaRPr lang="zh-CN" altLang="en-US" sz="1900" b="1"/>
          </a:p>
          <a:p>
            <a:pPr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若是代听电话，一定要主动问客户是否需要留言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接听让人久等的电话，要向来电者致歉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电话来时正和来客交谈，应告诉对方有客人在，待会给他回电</a:t>
            </a:r>
            <a:endParaRPr lang="zh-CN" altLang="en-US" sz="19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1900" b="1">
                <a:latin typeface="Wingdings" panose="05000000000000000000" pitchFamily="2" charset="2"/>
              </a:rPr>
              <a:t>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* </a:t>
            </a:r>
            <a:r>
              <a:rPr lang="zh-CN" altLang="en-US" sz="1900" b="1"/>
              <a:t>工作时朋友来电，应扼要迅速地结束电话</a:t>
            </a:r>
            <a:endParaRPr lang="zh-CN" altLang="en-US" sz="19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 b="1"/>
              <a:t>               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1900" b="1"/>
              <a:t>接到投诉电话，千万不能与对方争吵</a:t>
            </a:r>
            <a:r>
              <a:rPr lang="zh-CN" altLang="en-US" sz="1700" b="1"/>
              <a:t> </a:t>
            </a:r>
            <a:endParaRPr lang="zh-CN" altLang="en-US" sz="1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男士西装选择的技巧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>
            <p:ph type="body" sz="half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3000" b="1"/>
              <a:t>面料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3000" b="1"/>
              <a:t>色彩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b="1"/>
              <a:t>图案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sz="3000" b="1"/>
              <a:t>款式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sz="3000" b="1"/>
              <a:t>造型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sz="3000" b="1"/>
              <a:t>尺寸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3000" b="1"/>
              <a:t>   做工 </a:t>
            </a:r>
            <a:endParaRPr lang="zh-CN" altLang="en-US" sz="3000" b="1"/>
          </a:p>
        </p:txBody>
      </p:sp>
      <p:pic>
        <p:nvPicPr>
          <p:cNvPr id="6148" name="Picture 4" descr="正装男模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0" y="651933"/>
            <a:ext cx="8334221" cy="98638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拜访客户的礼仪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64819" y="2157832"/>
            <a:ext cx="8312150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/>
              <a:t>   </a:t>
            </a:r>
            <a:r>
              <a:rPr lang="zh-CN" altLang="en-US" sz="3000" b="1"/>
              <a:t>步骤１．事先约定时间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步骤２．做好准备工作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步骤3.   出发前在与拜访对象确认一次,算好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           时间出发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步骤４．至客户办公大楼前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步骤５．进入室内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步骤６．见到拜访对象</a:t>
            </a:r>
            <a:endParaRPr lang="zh-CN" altLang="en-US" sz="3000" b="1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步骤７．商谈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步骤８． 告辞 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0883" y="733425"/>
            <a:ext cx="8334221" cy="7419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奉茶和咖啡的礼仪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64819" y="2157832"/>
            <a:ext cx="8312150" cy="440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步骤1． 准备好器具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步骤２．将茶或咖啡等用品放在托盘上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步骤３．先将托盘放在桌上再端送给客                      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             人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步骤４．奉茶或咖啡时客人优先</a:t>
            </a:r>
            <a:endParaRPr lang="zh-CN" altLang="en-US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/>
              <a:t>步骤５．留意奉茶或咖啡的动作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步骤６．拿起托盘退出会客室 </a:t>
            </a:r>
            <a:endParaRPr lang="zh-CN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" descr="握手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41" y="2226967"/>
            <a:ext cx="2731434" cy="229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81388" y="1002831"/>
            <a:ext cx="188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Heiti SC Medium" charset="-122"/>
                <a:ea typeface="Heiti SC Medium" charset="-122"/>
                <a:cs typeface="Heiti SC Medium" charset="-122"/>
              </a:rPr>
              <a:t>谢谢！</a:t>
            </a:r>
            <a:endParaRPr lang="zh-CN" altLang="en-US" sz="6000" b="1" dirty="0">
              <a:solidFill>
                <a:srgbClr val="C00000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96408" y="733425"/>
            <a:ext cx="8334221" cy="90489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穿西装的七原则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2689225" y="2444750"/>
            <a:ext cx="5906449" cy="399309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just">
              <a:buFont typeface="Wingdings" panose="05000000000000000000" pitchFamily="2" charset="2"/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    *   </a:t>
            </a:r>
            <a:r>
              <a:rPr lang="zh-CN" altLang="en-US" sz="3000" b="1"/>
              <a:t>要拆除衣袖上的商标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要熨烫平整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要扣好纽扣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要不倦不挽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要慎穿毛衫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要巧配内衣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*  要少装东西 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1" y="814917"/>
            <a:ext cx="8335918" cy="85057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不同款式的领带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140883" y="2118783"/>
            <a:ext cx="8312150" cy="4645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/>
              <a:t>       *  </a:t>
            </a:r>
            <a:r>
              <a:rPr lang="zh-CN" altLang="en-US" sz="3000" b="1"/>
              <a:t>斜纹：果断权威、稳重理性，适合在谈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      判、主持会议、演讲的场合</a:t>
            </a:r>
            <a:r>
              <a:rPr lang="zh-CN" altLang="en-US" sz="3000" b="1">
                <a:latin typeface="Times New Roman" panose="02020603050405020304"/>
              </a:rPr>
              <a:t> 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*    </a:t>
            </a:r>
            <a:r>
              <a:rPr lang="zh-CN" altLang="en-US" sz="3000" b="1"/>
              <a:t>圆点、方格：中规中矩、按部就班、适 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       合初次见面和见长辈上司时用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 *    不规则图案：活泼、有个性、创意和朝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      气，较随意，适合酒会、宴会和约会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/>
              </a:rPr>
              <a:t> </a:t>
            </a:r>
            <a:endParaRPr lang="zh-CN" altLang="en-US" sz="30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领带夹</a:t>
            </a:r>
            <a:r>
              <a:rPr lang="zh-CN" altLang="en-US" sz="3000"/>
              <a:t>：</a:t>
            </a:r>
            <a:r>
              <a:rPr lang="zh-CN" altLang="en-US" sz="3000" b="1"/>
              <a:t>已婚人士之标志，应在领结下3/5处</a:t>
            </a:r>
            <a:r>
              <a:rPr lang="zh-CN" altLang="en-US" sz="3000"/>
              <a:t> </a:t>
            </a:r>
            <a:endParaRPr lang="zh-CN" altLang="en-US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女士套裙选择的技巧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>
            <p:ph type="body" sz="half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000" b="1"/>
              <a:t>面料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b="1"/>
              <a:t>色彩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000" b="1"/>
              <a:t>图案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000" b="1"/>
              <a:t>点缀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zh-CN" altLang="en-US" sz="3000" b="1"/>
              <a:t>尺寸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b="1"/>
              <a:t>造型</a:t>
            </a:r>
            <a:endParaRPr lang="zh-CN" altLang="en-US" sz="3000" b="1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b="1"/>
              <a:t>款式 </a:t>
            </a:r>
            <a:endParaRPr lang="zh-CN" altLang="en-US" sz="3000" b="1"/>
          </a:p>
        </p:txBody>
      </p:sp>
      <p:pic>
        <p:nvPicPr>
          <p:cNvPr id="9220" name="Picture 4" descr="职业套裙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化  妆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243" name="Rectangle 3"/>
          <p:cNvSpPr>
            <a:spLocks noChangeArrowheads="1"/>
          </p:cNvSpPr>
          <p:nvPr>
            <p:ph type="body" sz="half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just">
              <a:buFont typeface="Wingdings" panose="05000000000000000000" pitchFamily="2" charset="2"/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 *  </a:t>
            </a:r>
            <a:r>
              <a:rPr lang="zh-CN" altLang="en-US" sz="3000" b="1"/>
              <a:t>粉底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  *  </a:t>
            </a:r>
            <a:r>
              <a:rPr lang="zh-CN" altLang="en-US" sz="3000" b="1"/>
              <a:t>眼影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眉毛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睫毛膏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胭脂</a:t>
            </a:r>
            <a:endParaRPr lang="zh-CN" altLang="en-US" sz="30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唇膏</a:t>
            </a:r>
            <a:endParaRPr lang="zh-CN" altLang="en-US" sz="3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/>
              <a:t>     *  香水 </a:t>
            </a:r>
            <a:endParaRPr lang="zh-CN" altLang="en-US" sz="3000" b="1"/>
          </a:p>
        </p:txBody>
      </p:sp>
      <p:pic>
        <p:nvPicPr>
          <p:cNvPr id="10244" name="Picture 4" descr="职场美女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7900" y="570442"/>
            <a:ext cx="8334221" cy="82340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sz="4300" b="1"/>
              <a:t>养成良好的个人卫生习惯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59392" y="1955801"/>
            <a:ext cx="8312150" cy="5091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头发：整洁、无头屑，头发软者可用摩丝 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   定型。在办公室里，留长发的女士不披头 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   散发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眼睛：清洁、无分泌物，避免眼睛布满血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   丝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 *  </a:t>
            </a:r>
            <a:r>
              <a:rPr lang="zh-CN" altLang="en-US" sz="3000" b="1"/>
              <a:t>鼻子：别让鼻毛探头探脑，勿当众抠鼻子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*  嘴巴、牙齿：清洁、无食品残留物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/>
              </a:rPr>
              <a:t> </a:t>
            </a:r>
            <a:r>
              <a:rPr lang="zh-CN" altLang="en-US" sz="3000" b="1"/>
              <a:t>    *  指甲：清洁，定期修剪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  *  </a:t>
            </a:r>
            <a:r>
              <a:rPr lang="zh-CN" altLang="en-US" sz="3000" b="1"/>
              <a:t>男士的胡子：每日一理，刮干净</a:t>
            </a:r>
            <a:endParaRPr lang="zh-CN" altLang="en-US" sz="3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/>
              <a:t>     *  配件及饰物：检查有否污损或被碰歪了 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7786" tIns="48893" rIns="97786" bIns="48893" numCol="1" anchor="t" anchorCtr="0" compatLnSpc="1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站   姿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2291" name="Picture 3" descr="标准站姿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5" y="1741884"/>
            <a:ext cx="4319058" cy="484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181542" y="1879402"/>
            <a:ext cx="9779000" cy="37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86" tIns="48893" rIns="97786" bIns="48893">
            <a:spAutoFit/>
          </a:bodyPr>
          <a:lstStyle/>
          <a:p>
            <a:endParaRPr lang="zh-CN" altLang="en-US"/>
          </a:p>
        </p:txBody>
      </p:sp>
      <p:pic>
        <p:nvPicPr>
          <p:cNvPr id="12293" name="Picture 5" descr="标准站姿男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97" y="1741884"/>
            <a:ext cx="4004976" cy="484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演示</Application>
  <PresentationFormat>自定义</PresentationFormat>
  <Paragraphs>272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Lantinghei SC Demibold</vt:lpstr>
      <vt:lpstr>黑体</vt:lpstr>
      <vt:lpstr>微软雅黑</vt:lpstr>
      <vt:lpstr>Arial</vt:lpstr>
      <vt:lpstr>Times New Roman</vt:lpstr>
      <vt:lpstr>Times New Roman</vt:lpstr>
      <vt:lpstr>Calibri</vt:lpstr>
      <vt:lpstr>Arial Unicode MS</vt:lpstr>
      <vt:lpstr>Heiti SC Medium</vt:lpstr>
      <vt:lpstr>1_Office 主题​​</vt:lpstr>
      <vt:lpstr>PowerPoint 演示文稿</vt:lpstr>
      <vt:lpstr>她们给你的感觉有什么不同？ </vt:lpstr>
      <vt:lpstr>男士西装选择的技巧 </vt:lpstr>
      <vt:lpstr>穿西装的七原则 </vt:lpstr>
      <vt:lpstr>不同款式的领带 </vt:lpstr>
      <vt:lpstr>女士套裙选择的技巧 </vt:lpstr>
      <vt:lpstr>化  妆 </vt:lpstr>
      <vt:lpstr>养成良好的个人卫生习惯 </vt:lpstr>
      <vt:lpstr>站   姿 </vt:lpstr>
      <vt:lpstr>坐  姿 </vt:lpstr>
      <vt:lpstr>蹲  姿 </vt:lpstr>
      <vt:lpstr>上 车 </vt:lpstr>
      <vt:lpstr>行礼的方式</vt:lpstr>
      <vt:lpstr>礼仪篇 商务礼仪 </vt:lpstr>
      <vt:lpstr>介绍的礼节 </vt:lpstr>
      <vt:lpstr>握手的礼仪 </vt:lpstr>
      <vt:lpstr>交换名片的礼仪 </vt:lpstr>
      <vt:lpstr>会客室入座的礼仪1 </vt:lpstr>
      <vt:lpstr>PowerPoint 演示文稿</vt:lpstr>
      <vt:lpstr>记程车的座位次序 </vt:lpstr>
      <vt:lpstr>主人开车时的座位次序 </vt:lpstr>
      <vt:lpstr>商务交往的四忌 </vt:lpstr>
      <vt:lpstr>与上司相处的礼仪</vt:lpstr>
      <vt:lpstr>与同事相处的礼仪 </vt:lpstr>
      <vt:lpstr>目光接触的技巧 </vt:lpstr>
      <vt:lpstr>电话沟通的技巧 </vt:lpstr>
      <vt:lpstr>接电话的技巧 </vt:lpstr>
      <vt:lpstr>打电话的技巧 </vt:lpstr>
      <vt:lpstr>电话注意事项 </vt:lpstr>
      <vt:lpstr>拜访客户的礼仪 </vt:lpstr>
      <vt:lpstr>奉茶和咖啡的礼仪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DTF</cp:lastModifiedBy>
  <cp:revision>409</cp:revision>
  <cp:lastPrinted>2016-02-25T09:18:00Z</cp:lastPrinted>
  <dcterms:created xsi:type="dcterms:W3CDTF">2014-01-11T01:22:00Z</dcterms:created>
  <dcterms:modified xsi:type="dcterms:W3CDTF">2019-10-21T07:27:25Z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