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72" r:id="rId2"/>
  </p:sldMasterIdLst>
  <p:notesMasterIdLst>
    <p:notesMasterId r:id="rId29"/>
  </p:notesMasterIdLst>
  <p:sldIdLst>
    <p:sldId id="288" r:id="rId3"/>
    <p:sldId id="262" r:id="rId4"/>
    <p:sldId id="292" r:id="rId5"/>
    <p:sldId id="263" r:id="rId6"/>
    <p:sldId id="289" r:id="rId7"/>
    <p:sldId id="290" r:id="rId8"/>
    <p:sldId id="291" r:id="rId9"/>
    <p:sldId id="312" r:id="rId10"/>
    <p:sldId id="293" r:id="rId11"/>
    <p:sldId id="294" r:id="rId12"/>
    <p:sldId id="295" r:id="rId13"/>
    <p:sldId id="296" r:id="rId14"/>
    <p:sldId id="297" r:id="rId15"/>
    <p:sldId id="298" r:id="rId16"/>
    <p:sldId id="299" r:id="rId17"/>
    <p:sldId id="313" r:id="rId18"/>
    <p:sldId id="301" r:id="rId19"/>
    <p:sldId id="302" r:id="rId20"/>
    <p:sldId id="303" r:id="rId21"/>
    <p:sldId id="314" r:id="rId22"/>
    <p:sldId id="305" r:id="rId23"/>
    <p:sldId id="306" r:id="rId24"/>
    <p:sldId id="307" r:id="rId25"/>
    <p:sldId id="308" r:id="rId26"/>
    <p:sldId id="311" r:id="rId27"/>
    <p:sldId id="315" r:id="rId28"/>
  </p:sldIdLst>
  <p:sldSz cx="9144000" cy="5143500" type="screen16x9"/>
  <p:notesSz cx="6858000" cy="9144000"/>
  <p:custDataLst>
    <p:tags r:id="rId30"/>
  </p:custDataLst>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CF2"/>
    <a:srgbClr val="10CF9B"/>
    <a:srgbClr val="C8FAFC"/>
    <a:srgbClr val="0BD0D9"/>
    <a:srgbClr val="DDF5FF"/>
    <a:srgbClr val="C1EDFF"/>
    <a:srgbClr val="009DD9"/>
    <a:srgbClr val="DCEDFC"/>
    <a:srgbClr val="0F6FC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13" autoAdjust="0"/>
    <p:restoredTop sz="94660"/>
  </p:normalViewPr>
  <p:slideViewPr>
    <p:cSldViewPr snapToGrid="0">
      <p:cViewPr>
        <p:scale>
          <a:sx n="125" d="100"/>
          <a:sy n="125" d="100"/>
        </p:scale>
        <p:origin x="-1224" y="-54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572166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2727189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83295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9619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566585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987894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575702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1186768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2449854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2453999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63762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3370625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27254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214509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56229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89522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1439485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6573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04654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76832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24398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42101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427003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39458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49763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8590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6565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61567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64711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81224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26681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55337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38465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679104" y="5025070"/>
            <a:ext cx="1224136" cy="118430"/>
          </a:xfrm>
          <a:prstGeom prst="rect">
            <a:avLst/>
          </a:prstGeom>
          <a:noFill/>
        </p:spPr>
        <p:txBody>
          <a:bodyPr wrap="square" rtlCol="0">
            <a:spAutoFit/>
          </a:bodyPr>
          <a:lstStyle/>
          <a:p>
            <a:pPr defTabSz="914400">
              <a:lnSpc>
                <a:spcPct val="200000"/>
              </a:lnSpc>
            </a:pPr>
            <a:r>
              <a:rPr lang="en-US" altLang="zh-CN" sz="100" dirty="0" smtClean="0">
                <a:solidFill>
                  <a:prstClr val="black"/>
                </a:solidFill>
                <a:latin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hlinkClick r:id="rId2"/>
              </a:rPr>
              <a:t>下载</a:t>
            </a:r>
            <a:r>
              <a:rPr lang="zh-CN" altLang="en-US" sz="100" dirty="0" smtClean="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endParaRPr lang="en-US" altLang="zh-CN" sz="100" dirty="0" smtClean="0">
              <a:solidFill>
                <a:prstClr val="black"/>
              </a:solidFill>
              <a:latin typeface="微软雅黑" panose="020B0503020204020204" pitchFamily="34" charset="-122"/>
            </a:endParaRPr>
          </a:p>
        </p:txBody>
      </p:sp>
    </p:spTree>
    <p:extLst>
      <p:ext uri="{BB962C8B-B14F-4D97-AF65-F5344CB8AC3E}">
        <p14:creationId xmlns:p14="http://schemas.microsoft.com/office/powerpoint/2010/main" val="63434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250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50562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2021/7/2</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965614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2021/7/2</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279921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73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5938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6002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67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69097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49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9284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23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9FC23C1C-D998-427E-BB6D-94548BA38712}"/>
              </a:ext>
            </a:extLst>
          </p:cNvPr>
          <p:cNvSpPr txBox="1"/>
          <p:nvPr/>
        </p:nvSpPr>
        <p:spPr>
          <a:xfrm>
            <a:off x="4436576" y="2093497"/>
            <a:ext cx="4140994" cy="830997"/>
          </a:xfrm>
          <a:prstGeom prst="rect">
            <a:avLst/>
          </a:prstGeom>
          <a:noFill/>
        </p:spPr>
        <p:txBody>
          <a:bodyPr wrap="square" rtlCol="0">
            <a:spAutoFit/>
            <a:scene3d>
              <a:camera prst="orthographicFront"/>
              <a:lightRig rig="threePt" dir="t"/>
            </a:scene3d>
            <a:sp3d contourW="12700"/>
          </a:bodyPr>
          <a:lstStyle/>
          <a:p>
            <a:pPr algn="r"/>
            <a:r>
              <a:rPr lang="zh-CN" altLang="en-US" sz="4800" b="1" dirty="0">
                <a:solidFill>
                  <a:schemeClr val="tx1">
                    <a:lumMod val="85000"/>
                    <a:lumOff val="15000"/>
                  </a:schemeClr>
                </a:solidFill>
                <a:cs typeface="+mn-ea"/>
                <a:sym typeface="+mn-lt"/>
              </a:rPr>
              <a:t>财务知识培训</a:t>
            </a:r>
          </a:p>
        </p:txBody>
      </p:sp>
      <p:sp>
        <p:nvSpPr>
          <p:cNvPr id="6" name="文本框 5">
            <a:extLst>
              <a:ext uri="{FF2B5EF4-FFF2-40B4-BE49-F238E27FC236}">
                <a16:creationId xmlns="" xmlns:a16="http://schemas.microsoft.com/office/drawing/2014/main" id="{FD2DB21A-7C64-46CA-A28E-CDADCBEFDC92}"/>
              </a:ext>
            </a:extLst>
          </p:cNvPr>
          <p:cNvSpPr txBox="1"/>
          <p:nvPr/>
        </p:nvSpPr>
        <p:spPr>
          <a:xfrm>
            <a:off x="5642441" y="966302"/>
            <a:ext cx="2935129" cy="646331"/>
          </a:xfrm>
          <a:prstGeom prst="rect">
            <a:avLst/>
          </a:prstGeom>
          <a:noFill/>
        </p:spPr>
        <p:txBody>
          <a:bodyPr wrap="square" rtlCol="0">
            <a:spAutoFit/>
            <a:scene3d>
              <a:camera prst="orthographicFront"/>
              <a:lightRig rig="threePt" dir="t"/>
            </a:scene3d>
            <a:sp3d contourW="12700"/>
          </a:bodyPr>
          <a:lstStyle/>
          <a:p>
            <a:pPr algn="dist"/>
            <a:r>
              <a:rPr lang="en-US" altLang="zh-CN" sz="3600" b="1" dirty="0">
                <a:solidFill>
                  <a:schemeClr val="accent2"/>
                </a:solidFill>
                <a:cs typeface="+mn-ea"/>
                <a:sym typeface="+mn-lt"/>
              </a:rPr>
              <a:t>FINANCIAL</a:t>
            </a:r>
            <a:endParaRPr lang="zh-CN" altLang="en-US" sz="3600" b="1" dirty="0">
              <a:solidFill>
                <a:schemeClr val="accent2"/>
              </a:solidFill>
              <a:cs typeface="+mn-ea"/>
              <a:sym typeface="+mn-lt"/>
            </a:endParaRPr>
          </a:p>
        </p:txBody>
      </p:sp>
      <p:sp>
        <p:nvSpPr>
          <p:cNvPr id="8" name="文本框 7">
            <a:extLst>
              <a:ext uri="{FF2B5EF4-FFF2-40B4-BE49-F238E27FC236}">
                <a16:creationId xmlns="" xmlns:a16="http://schemas.microsoft.com/office/drawing/2014/main" id="{0A462190-69C8-4690-A6DA-8A3AACFE3585}"/>
              </a:ext>
            </a:extLst>
          </p:cNvPr>
          <p:cNvSpPr txBox="1"/>
          <p:nvPr/>
        </p:nvSpPr>
        <p:spPr>
          <a:xfrm>
            <a:off x="6091545" y="1556041"/>
            <a:ext cx="2486025" cy="507831"/>
          </a:xfrm>
          <a:prstGeom prst="rect">
            <a:avLst/>
          </a:prstGeom>
          <a:noFill/>
        </p:spPr>
        <p:txBody>
          <a:bodyPr wrap="square" rtlCol="0">
            <a:spAutoFit/>
            <a:scene3d>
              <a:camera prst="orthographicFront"/>
              <a:lightRig rig="threePt" dir="t"/>
            </a:scene3d>
            <a:sp3d contourW="12700"/>
          </a:bodyPr>
          <a:lstStyle/>
          <a:p>
            <a:pPr algn="dist"/>
            <a:r>
              <a:rPr lang="en-US" altLang="zh-CN" sz="2700" dirty="0">
                <a:solidFill>
                  <a:schemeClr val="tx1">
                    <a:lumMod val="85000"/>
                    <a:lumOff val="15000"/>
                  </a:schemeClr>
                </a:solidFill>
                <a:cs typeface="+mn-ea"/>
                <a:sym typeface="+mn-lt"/>
              </a:rPr>
              <a:t>TRAINING</a:t>
            </a:r>
            <a:endParaRPr lang="zh-CN" altLang="en-US" sz="2700" dirty="0">
              <a:solidFill>
                <a:schemeClr val="tx1">
                  <a:lumMod val="85000"/>
                  <a:lumOff val="15000"/>
                </a:schemeClr>
              </a:solidFill>
              <a:cs typeface="+mn-ea"/>
              <a:sym typeface="+mn-lt"/>
            </a:endParaRPr>
          </a:p>
        </p:txBody>
      </p:sp>
      <p:sp>
        <p:nvSpPr>
          <p:cNvPr id="10" name="文本框 9">
            <a:extLst>
              <a:ext uri="{FF2B5EF4-FFF2-40B4-BE49-F238E27FC236}">
                <a16:creationId xmlns="" xmlns:a16="http://schemas.microsoft.com/office/drawing/2014/main" id="{B33E3953-73A1-4B18-ACD0-B7A78A4F8E03}"/>
              </a:ext>
            </a:extLst>
          </p:cNvPr>
          <p:cNvSpPr txBox="1"/>
          <p:nvPr/>
        </p:nvSpPr>
        <p:spPr>
          <a:xfrm>
            <a:off x="7019776" y="3552744"/>
            <a:ext cx="1369507"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tx1">
                    <a:lumMod val="85000"/>
                    <a:lumOff val="15000"/>
                  </a:schemeClr>
                </a:solidFill>
                <a:cs typeface="+mn-ea"/>
                <a:sym typeface="+mn-lt"/>
              </a:rPr>
              <a:t>讲师</a:t>
            </a:r>
            <a:r>
              <a:rPr lang="zh-CN" altLang="en-US" sz="1200" dirty="0" smtClean="0">
                <a:solidFill>
                  <a:schemeClr val="tx1">
                    <a:lumMod val="85000"/>
                    <a:lumOff val="15000"/>
                  </a:schemeClr>
                </a:solidFill>
                <a:cs typeface="+mn-ea"/>
                <a:sym typeface="+mn-lt"/>
              </a:rPr>
              <a:t>：第一</a:t>
            </a:r>
            <a:r>
              <a:rPr lang="en-US" altLang="zh-CN" sz="1200" dirty="0" smtClean="0">
                <a:solidFill>
                  <a:schemeClr val="tx1">
                    <a:lumMod val="85000"/>
                    <a:lumOff val="15000"/>
                  </a:schemeClr>
                </a:solidFill>
                <a:cs typeface="+mn-ea"/>
                <a:sym typeface="+mn-lt"/>
              </a:rPr>
              <a:t>PPT</a:t>
            </a:r>
            <a:endParaRPr lang="zh-CN" altLang="en-US" sz="1200" dirty="0">
              <a:solidFill>
                <a:schemeClr val="tx1">
                  <a:lumMod val="85000"/>
                  <a:lumOff val="15000"/>
                </a:schemeClr>
              </a:solidFill>
              <a:cs typeface="+mn-ea"/>
              <a:sym typeface="+mn-lt"/>
            </a:endParaRPr>
          </a:p>
        </p:txBody>
      </p:sp>
      <p:sp>
        <p:nvSpPr>
          <p:cNvPr id="11" name="文本框 10">
            <a:extLst>
              <a:ext uri="{FF2B5EF4-FFF2-40B4-BE49-F238E27FC236}">
                <a16:creationId xmlns="" xmlns:a16="http://schemas.microsoft.com/office/drawing/2014/main" id="{49DDD4CF-874D-4852-81B5-703867893D30}"/>
              </a:ext>
            </a:extLst>
          </p:cNvPr>
          <p:cNvSpPr txBox="1"/>
          <p:nvPr/>
        </p:nvSpPr>
        <p:spPr>
          <a:xfrm>
            <a:off x="7019776" y="3913763"/>
            <a:ext cx="1552323"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tx1">
                    <a:lumMod val="85000"/>
                    <a:lumOff val="15000"/>
                  </a:schemeClr>
                </a:solidFill>
                <a:cs typeface="+mn-ea"/>
                <a:sym typeface="+mn-lt"/>
              </a:rPr>
              <a:t>时间：</a:t>
            </a:r>
            <a:r>
              <a:rPr lang="en-US" altLang="zh-CN" sz="1200" dirty="0" smtClean="0">
                <a:solidFill>
                  <a:schemeClr val="tx1">
                    <a:lumMod val="85000"/>
                    <a:lumOff val="15000"/>
                  </a:schemeClr>
                </a:solidFill>
                <a:cs typeface="+mn-ea"/>
                <a:sym typeface="+mn-lt"/>
              </a:rPr>
              <a:t>20XX.XX.XX</a:t>
            </a:r>
            <a:endParaRPr lang="zh-CN" altLang="en-US" sz="1200" dirty="0">
              <a:solidFill>
                <a:schemeClr val="tx1">
                  <a:lumMod val="85000"/>
                  <a:lumOff val="15000"/>
                </a:schemeClr>
              </a:solidFill>
              <a:cs typeface="+mn-ea"/>
              <a:sym typeface="+mn-lt"/>
            </a:endParaRPr>
          </a:p>
        </p:txBody>
      </p:sp>
      <p:grpSp>
        <p:nvGrpSpPr>
          <p:cNvPr id="12" name="Group 15">
            <a:extLst>
              <a:ext uri="{FF2B5EF4-FFF2-40B4-BE49-F238E27FC236}">
                <a16:creationId xmlns="" xmlns:a16="http://schemas.microsoft.com/office/drawing/2014/main" id="{2DC0032D-2709-4909-875C-89E2B7F51B27}"/>
              </a:ext>
            </a:extLst>
          </p:cNvPr>
          <p:cNvGrpSpPr/>
          <p:nvPr/>
        </p:nvGrpSpPr>
        <p:grpSpPr>
          <a:xfrm>
            <a:off x="6795537" y="3590842"/>
            <a:ext cx="177717" cy="177719"/>
            <a:chOff x="-1781053" y="2925885"/>
            <a:chExt cx="717306" cy="717306"/>
          </a:xfrm>
        </p:grpSpPr>
        <p:sp>
          <p:nvSpPr>
            <p:cNvPr id="13" name="椭圆 12">
              <a:extLst>
                <a:ext uri="{FF2B5EF4-FFF2-40B4-BE49-F238E27FC236}">
                  <a16:creationId xmlns="" xmlns:a16="http://schemas.microsoft.com/office/drawing/2014/main" id="{D4F79FE5-C749-4AEE-A807-153726565682}"/>
                </a:ext>
              </a:extLst>
            </p:cNvPr>
            <p:cNvSpPr/>
            <p:nvPr/>
          </p:nvSpPr>
          <p:spPr>
            <a:xfrm>
              <a:off x="-1781053" y="2925885"/>
              <a:ext cx="717306" cy="7173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sp>
          <p:nvSpPr>
            <p:cNvPr id="14" name="Oval 14">
              <a:extLst>
                <a:ext uri="{FF2B5EF4-FFF2-40B4-BE49-F238E27FC236}">
                  <a16:creationId xmlns="" xmlns:a16="http://schemas.microsoft.com/office/drawing/2014/main" id="{31CC2D55-EE75-4869-B11B-F75FE8E44B71}"/>
                </a:ext>
              </a:extLst>
            </p:cNvPr>
            <p:cNvSpPr/>
            <p:nvPr/>
          </p:nvSpPr>
          <p:spPr>
            <a:xfrm>
              <a:off x="-1608056" y="3099164"/>
              <a:ext cx="371313" cy="370751"/>
            </a:xfrm>
            <a:custGeom>
              <a:avLst/>
              <a:gdLst>
                <a:gd name="connsiteX0" fmla="*/ 296829 w 606086"/>
                <a:gd name="connsiteY0" fmla="*/ 111836 h 605169"/>
                <a:gd name="connsiteX1" fmla="*/ 345700 w 606086"/>
                <a:gd name="connsiteY1" fmla="*/ 122069 h 605169"/>
                <a:gd name="connsiteX2" fmla="*/ 369424 w 606086"/>
                <a:gd name="connsiteY2" fmla="*/ 144052 h 605169"/>
                <a:gd name="connsiteX3" fmla="*/ 395520 w 606086"/>
                <a:gd name="connsiteY3" fmla="*/ 226770 h 605169"/>
                <a:gd name="connsiteX4" fmla="*/ 392104 w 606086"/>
                <a:gd name="connsiteY4" fmla="*/ 239561 h 605169"/>
                <a:gd name="connsiteX5" fmla="*/ 400360 w 606086"/>
                <a:gd name="connsiteY5" fmla="*/ 274430 h 605169"/>
                <a:gd name="connsiteX6" fmla="*/ 383469 w 606086"/>
                <a:gd name="connsiteY6" fmla="*/ 303708 h 605169"/>
                <a:gd name="connsiteX7" fmla="*/ 324444 w 606086"/>
                <a:gd name="connsiteY7" fmla="*/ 376666 h 605169"/>
                <a:gd name="connsiteX8" fmla="*/ 281172 w 606086"/>
                <a:gd name="connsiteY8" fmla="*/ 376761 h 605169"/>
                <a:gd name="connsiteX9" fmla="*/ 222147 w 606086"/>
                <a:gd name="connsiteY9" fmla="*/ 303708 h 605169"/>
                <a:gd name="connsiteX10" fmla="*/ 205350 w 606086"/>
                <a:gd name="connsiteY10" fmla="*/ 274430 h 605169"/>
                <a:gd name="connsiteX11" fmla="*/ 213701 w 606086"/>
                <a:gd name="connsiteY11" fmla="*/ 239656 h 605169"/>
                <a:gd name="connsiteX12" fmla="*/ 210285 w 606086"/>
                <a:gd name="connsiteY12" fmla="*/ 226959 h 605169"/>
                <a:gd name="connsiteX13" fmla="*/ 210190 w 606086"/>
                <a:gd name="connsiteY13" fmla="*/ 186216 h 605169"/>
                <a:gd name="connsiteX14" fmla="*/ 233914 w 606086"/>
                <a:gd name="connsiteY14" fmla="*/ 144715 h 605169"/>
                <a:gd name="connsiteX15" fmla="*/ 255929 w 606086"/>
                <a:gd name="connsiteY15" fmla="*/ 126523 h 605169"/>
                <a:gd name="connsiteX16" fmla="*/ 277376 w 606086"/>
                <a:gd name="connsiteY16" fmla="*/ 115531 h 605169"/>
                <a:gd name="connsiteX17" fmla="*/ 296829 w 606086"/>
                <a:gd name="connsiteY17" fmla="*/ 111836 h 605169"/>
                <a:gd name="connsiteX18" fmla="*/ 304039 w 606086"/>
                <a:gd name="connsiteY18" fmla="*/ 58271 h 605169"/>
                <a:gd name="connsiteX19" fmla="*/ 59309 w 606086"/>
                <a:gd name="connsiteY19" fmla="*/ 302537 h 605169"/>
                <a:gd name="connsiteX20" fmla="*/ 113398 w 606086"/>
                <a:gd name="connsiteY20" fmla="*/ 455559 h 605169"/>
                <a:gd name="connsiteX21" fmla="*/ 149078 w 606086"/>
                <a:gd name="connsiteY21" fmla="*/ 407331 h 605169"/>
                <a:gd name="connsiteX22" fmla="*/ 236001 w 606086"/>
                <a:gd name="connsiteY22" fmla="*/ 367725 h 605169"/>
                <a:gd name="connsiteX23" fmla="*/ 272155 w 606086"/>
                <a:gd name="connsiteY23" fmla="*/ 481804 h 605169"/>
                <a:gd name="connsiteX24" fmla="*/ 277090 w 606086"/>
                <a:gd name="connsiteY24" fmla="*/ 497249 h 605169"/>
                <a:gd name="connsiteX25" fmla="*/ 293316 w 606086"/>
                <a:gd name="connsiteY25" fmla="*/ 451484 h 605169"/>
                <a:gd name="connsiteX26" fmla="*/ 304039 w 606086"/>
                <a:gd name="connsiteY26" fmla="*/ 397193 h 605169"/>
                <a:gd name="connsiteX27" fmla="*/ 314762 w 606086"/>
                <a:gd name="connsiteY27" fmla="*/ 451484 h 605169"/>
                <a:gd name="connsiteX28" fmla="*/ 330894 w 606086"/>
                <a:gd name="connsiteY28" fmla="*/ 496965 h 605169"/>
                <a:gd name="connsiteX29" fmla="*/ 335829 w 606086"/>
                <a:gd name="connsiteY29" fmla="*/ 481710 h 605169"/>
                <a:gd name="connsiteX30" fmla="*/ 335924 w 606086"/>
                <a:gd name="connsiteY30" fmla="*/ 481994 h 605169"/>
                <a:gd name="connsiteX31" fmla="*/ 341617 w 606086"/>
                <a:gd name="connsiteY31" fmla="*/ 463897 h 605169"/>
                <a:gd name="connsiteX32" fmla="*/ 371983 w 606086"/>
                <a:gd name="connsiteY32" fmla="*/ 367915 h 605169"/>
                <a:gd name="connsiteX33" fmla="*/ 458906 w 606086"/>
                <a:gd name="connsiteY33" fmla="*/ 407426 h 605169"/>
                <a:gd name="connsiteX34" fmla="*/ 494586 w 606086"/>
                <a:gd name="connsiteY34" fmla="*/ 455653 h 605169"/>
                <a:gd name="connsiteX35" fmla="*/ 548770 w 606086"/>
                <a:gd name="connsiteY35" fmla="*/ 302537 h 605169"/>
                <a:gd name="connsiteX36" fmla="*/ 304039 w 606086"/>
                <a:gd name="connsiteY36" fmla="*/ 58271 h 605169"/>
                <a:gd name="connsiteX37" fmla="*/ 302996 w 606086"/>
                <a:gd name="connsiteY37" fmla="*/ 0 h 605169"/>
                <a:gd name="connsiteX38" fmla="*/ 606086 w 606086"/>
                <a:gd name="connsiteY38" fmla="*/ 302537 h 605169"/>
                <a:gd name="connsiteX39" fmla="*/ 302996 w 606086"/>
                <a:gd name="connsiteY39" fmla="*/ 605169 h 605169"/>
                <a:gd name="connsiteX40" fmla="*/ 0 w 606086"/>
                <a:gd name="connsiteY40" fmla="*/ 302537 h 605169"/>
                <a:gd name="connsiteX41" fmla="*/ 302996 w 606086"/>
                <a:gd name="connsiteY41"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6086" h="605169">
                  <a:moveTo>
                    <a:pt x="296829" y="111836"/>
                  </a:moveTo>
                  <a:cubicBezTo>
                    <a:pt x="318086" y="109941"/>
                    <a:pt x="334123" y="115247"/>
                    <a:pt x="345700" y="122069"/>
                  </a:cubicBezTo>
                  <a:cubicBezTo>
                    <a:pt x="362876" y="131544"/>
                    <a:pt x="369424" y="144052"/>
                    <a:pt x="369424" y="144052"/>
                  </a:cubicBezTo>
                  <a:cubicBezTo>
                    <a:pt x="369424" y="144052"/>
                    <a:pt x="408806" y="146799"/>
                    <a:pt x="395520" y="226770"/>
                  </a:cubicBezTo>
                  <a:cubicBezTo>
                    <a:pt x="394761" y="231128"/>
                    <a:pt x="393622" y="235297"/>
                    <a:pt x="392104" y="239561"/>
                  </a:cubicBezTo>
                  <a:cubicBezTo>
                    <a:pt x="400075" y="238803"/>
                    <a:pt x="409280" y="243351"/>
                    <a:pt x="400360" y="274430"/>
                  </a:cubicBezTo>
                  <a:cubicBezTo>
                    <a:pt x="394002" y="297075"/>
                    <a:pt x="388023" y="303329"/>
                    <a:pt x="383469" y="303708"/>
                  </a:cubicBezTo>
                  <a:cubicBezTo>
                    <a:pt x="379293" y="330522"/>
                    <a:pt x="357942" y="364538"/>
                    <a:pt x="324444" y="376666"/>
                  </a:cubicBezTo>
                  <a:cubicBezTo>
                    <a:pt x="310494" y="381688"/>
                    <a:pt x="295026" y="381688"/>
                    <a:pt x="281172" y="376761"/>
                  </a:cubicBezTo>
                  <a:cubicBezTo>
                    <a:pt x="247009" y="364728"/>
                    <a:pt x="226322" y="330617"/>
                    <a:pt x="222147" y="303708"/>
                  </a:cubicBezTo>
                  <a:cubicBezTo>
                    <a:pt x="217782" y="303329"/>
                    <a:pt x="211803" y="297075"/>
                    <a:pt x="205350" y="274430"/>
                  </a:cubicBezTo>
                  <a:cubicBezTo>
                    <a:pt x="196525" y="243446"/>
                    <a:pt x="205825" y="238898"/>
                    <a:pt x="213701" y="239656"/>
                  </a:cubicBezTo>
                  <a:cubicBezTo>
                    <a:pt x="212183" y="235392"/>
                    <a:pt x="211044" y="231128"/>
                    <a:pt x="210285" y="226959"/>
                  </a:cubicBezTo>
                  <a:cubicBezTo>
                    <a:pt x="207533" y="212557"/>
                    <a:pt x="206774" y="199102"/>
                    <a:pt x="210190" y="186216"/>
                  </a:cubicBezTo>
                  <a:cubicBezTo>
                    <a:pt x="214176" y="169066"/>
                    <a:pt x="223475" y="155327"/>
                    <a:pt x="233914" y="144715"/>
                  </a:cubicBezTo>
                  <a:cubicBezTo>
                    <a:pt x="240556" y="137609"/>
                    <a:pt x="247958" y="131544"/>
                    <a:pt x="255929" y="126523"/>
                  </a:cubicBezTo>
                  <a:cubicBezTo>
                    <a:pt x="262382" y="121975"/>
                    <a:pt x="269499" y="118184"/>
                    <a:pt x="277376" y="115531"/>
                  </a:cubicBezTo>
                  <a:cubicBezTo>
                    <a:pt x="283544" y="113447"/>
                    <a:pt x="289997" y="112215"/>
                    <a:pt x="296829" y="111836"/>
                  </a:cubicBezTo>
                  <a:close/>
                  <a:moveTo>
                    <a:pt x="304039" y="58271"/>
                  </a:moveTo>
                  <a:cubicBezTo>
                    <a:pt x="168911" y="58271"/>
                    <a:pt x="59309" y="167613"/>
                    <a:pt x="59309" y="302537"/>
                  </a:cubicBezTo>
                  <a:cubicBezTo>
                    <a:pt x="59309" y="360524"/>
                    <a:pt x="79616" y="413774"/>
                    <a:pt x="113398" y="455559"/>
                  </a:cubicBezTo>
                  <a:cubicBezTo>
                    <a:pt x="115675" y="435851"/>
                    <a:pt x="124026" y="413584"/>
                    <a:pt x="149078" y="407331"/>
                  </a:cubicBezTo>
                  <a:cubicBezTo>
                    <a:pt x="196999" y="395203"/>
                    <a:pt x="236001" y="367725"/>
                    <a:pt x="236001" y="367725"/>
                  </a:cubicBezTo>
                  <a:lnTo>
                    <a:pt x="272155" y="481804"/>
                  </a:lnTo>
                  <a:lnTo>
                    <a:pt x="277090" y="497249"/>
                  </a:lnTo>
                  <a:lnTo>
                    <a:pt x="293316" y="451484"/>
                  </a:lnTo>
                  <a:cubicBezTo>
                    <a:pt x="252797" y="395013"/>
                    <a:pt x="304039" y="397193"/>
                    <a:pt x="304039" y="397193"/>
                  </a:cubicBezTo>
                  <a:cubicBezTo>
                    <a:pt x="304039" y="397193"/>
                    <a:pt x="355377" y="395013"/>
                    <a:pt x="314762" y="451484"/>
                  </a:cubicBezTo>
                  <a:lnTo>
                    <a:pt x="330894" y="496965"/>
                  </a:lnTo>
                  <a:lnTo>
                    <a:pt x="335829" y="481710"/>
                  </a:lnTo>
                  <a:lnTo>
                    <a:pt x="335924" y="481994"/>
                  </a:lnTo>
                  <a:lnTo>
                    <a:pt x="341617" y="463897"/>
                  </a:lnTo>
                  <a:lnTo>
                    <a:pt x="371983" y="367915"/>
                  </a:lnTo>
                  <a:cubicBezTo>
                    <a:pt x="371983" y="367915"/>
                    <a:pt x="410985" y="395298"/>
                    <a:pt x="458906" y="407426"/>
                  </a:cubicBezTo>
                  <a:cubicBezTo>
                    <a:pt x="483958" y="413774"/>
                    <a:pt x="492308" y="435945"/>
                    <a:pt x="494586" y="455653"/>
                  </a:cubicBezTo>
                  <a:cubicBezTo>
                    <a:pt x="528368" y="413774"/>
                    <a:pt x="548770" y="360524"/>
                    <a:pt x="548770" y="302537"/>
                  </a:cubicBezTo>
                  <a:cubicBezTo>
                    <a:pt x="548770" y="167613"/>
                    <a:pt x="439168" y="58271"/>
                    <a:pt x="304039" y="58271"/>
                  </a:cubicBezTo>
                  <a:close/>
                  <a:moveTo>
                    <a:pt x="302996" y="0"/>
                  </a:moveTo>
                  <a:cubicBezTo>
                    <a:pt x="470388" y="0"/>
                    <a:pt x="606086" y="135398"/>
                    <a:pt x="606086" y="302537"/>
                  </a:cubicBezTo>
                  <a:cubicBezTo>
                    <a:pt x="606086" y="469676"/>
                    <a:pt x="470388" y="605169"/>
                    <a:pt x="302996" y="605169"/>
                  </a:cubicBezTo>
                  <a:cubicBezTo>
                    <a:pt x="135603" y="605169"/>
                    <a:pt x="0" y="469676"/>
                    <a:pt x="0" y="302537"/>
                  </a:cubicBezTo>
                  <a:cubicBezTo>
                    <a:pt x="0" y="135398"/>
                    <a:pt x="135603" y="0"/>
                    <a:pt x="3029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grpSp>
      <p:grpSp>
        <p:nvGrpSpPr>
          <p:cNvPr id="15" name="Group 16">
            <a:extLst>
              <a:ext uri="{FF2B5EF4-FFF2-40B4-BE49-F238E27FC236}">
                <a16:creationId xmlns="" xmlns:a16="http://schemas.microsoft.com/office/drawing/2014/main" id="{E2678739-6557-4582-ABFB-C7B6F6A8F7E5}"/>
              </a:ext>
            </a:extLst>
          </p:cNvPr>
          <p:cNvGrpSpPr/>
          <p:nvPr/>
        </p:nvGrpSpPr>
        <p:grpSpPr>
          <a:xfrm>
            <a:off x="6795537" y="3951860"/>
            <a:ext cx="177717" cy="177719"/>
            <a:chOff x="-1781053" y="2925885"/>
            <a:chExt cx="717306" cy="717306"/>
          </a:xfrm>
        </p:grpSpPr>
        <p:sp>
          <p:nvSpPr>
            <p:cNvPr id="16" name="椭圆 15">
              <a:extLst>
                <a:ext uri="{FF2B5EF4-FFF2-40B4-BE49-F238E27FC236}">
                  <a16:creationId xmlns="" xmlns:a16="http://schemas.microsoft.com/office/drawing/2014/main" id="{1EF65912-1514-44D6-B039-EAC1928F5716}"/>
                </a:ext>
              </a:extLst>
            </p:cNvPr>
            <p:cNvSpPr/>
            <p:nvPr/>
          </p:nvSpPr>
          <p:spPr>
            <a:xfrm>
              <a:off x="-1781053" y="2925885"/>
              <a:ext cx="717306" cy="7173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sp>
          <p:nvSpPr>
            <p:cNvPr id="17" name="Oval 18">
              <a:extLst>
                <a:ext uri="{FF2B5EF4-FFF2-40B4-BE49-F238E27FC236}">
                  <a16:creationId xmlns="" xmlns:a16="http://schemas.microsoft.com/office/drawing/2014/main" id="{113A0088-5D3E-4FF5-AC89-335F51B237FE}"/>
                </a:ext>
              </a:extLst>
            </p:cNvPr>
            <p:cNvSpPr/>
            <p:nvPr/>
          </p:nvSpPr>
          <p:spPr>
            <a:xfrm>
              <a:off x="-1608056" y="3099179"/>
              <a:ext cx="371313" cy="370722"/>
            </a:xfrm>
            <a:custGeom>
              <a:avLst/>
              <a:gdLst>
                <a:gd name="T0" fmla="*/ 5896 w 7172"/>
                <a:gd name="T1" fmla="*/ 5896 h 7172"/>
                <a:gd name="T2" fmla="*/ 5896 w 7172"/>
                <a:gd name="T3" fmla="*/ 1276 h 7172"/>
                <a:gd name="T4" fmla="*/ 1276 w 7172"/>
                <a:gd name="T5" fmla="*/ 1276 h 7172"/>
                <a:gd name="T6" fmla="*/ 1276 w 7172"/>
                <a:gd name="T7" fmla="*/ 5896 h 7172"/>
                <a:gd name="T8" fmla="*/ 5896 w 7172"/>
                <a:gd name="T9" fmla="*/ 5896 h 7172"/>
                <a:gd name="T10" fmla="*/ 2415 w 7172"/>
                <a:gd name="T11" fmla="*/ 3087 h 7172"/>
                <a:gd name="T12" fmla="*/ 3149 w 7172"/>
                <a:gd name="T13" fmla="*/ 3821 h 7172"/>
                <a:gd name="T14" fmla="*/ 4759 w 7172"/>
                <a:gd name="T15" fmla="*/ 2213 h 7172"/>
                <a:gd name="T16" fmla="*/ 5328 w 7172"/>
                <a:gd name="T17" fmla="*/ 2783 h 7172"/>
                <a:gd name="T18" fmla="*/ 3720 w 7172"/>
                <a:gd name="T19" fmla="*/ 4391 h 7172"/>
                <a:gd name="T20" fmla="*/ 3149 w 7172"/>
                <a:gd name="T21" fmla="*/ 4960 h 7172"/>
                <a:gd name="T22" fmla="*/ 2580 w 7172"/>
                <a:gd name="T23" fmla="*/ 4391 h 7172"/>
                <a:gd name="T24" fmla="*/ 1845 w 7172"/>
                <a:gd name="T25" fmla="*/ 3656 h 7172"/>
                <a:gd name="T26" fmla="*/ 2415 w 7172"/>
                <a:gd name="T27" fmla="*/ 3087 h 7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72" h="7172">
                  <a:moveTo>
                    <a:pt x="5896" y="5896"/>
                  </a:moveTo>
                  <a:cubicBezTo>
                    <a:pt x="7172" y="4620"/>
                    <a:pt x="7172" y="2552"/>
                    <a:pt x="5896" y="1276"/>
                  </a:cubicBezTo>
                  <a:cubicBezTo>
                    <a:pt x="4620" y="0"/>
                    <a:pt x="2552" y="0"/>
                    <a:pt x="1276" y="1276"/>
                  </a:cubicBezTo>
                  <a:cubicBezTo>
                    <a:pt x="0" y="2552"/>
                    <a:pt x="0" y="4620"/>
                    <a:pt x="1276" y="5896"/>
                  </a:cubicBezTo>
                  <a:cubicBezTo>
                    <a:pt x="2552" y="7172"/>
                    <a:pt x="4621" y="7172"/>
                    <a:pt x="5896" y="5896"/>
                  </a:cubicBezTo>
                  <a:close/>
                  <a:moveTo>
                    <a:pt x="2415" y="3087"/>
                  </a:moveTo>
                  <a:lnTo>
                    <a:pt x="3149" y="3821"/>
                  </a:lnTo>
                  <a:lnTo>
                    <a:pt x="4759" y="2213"/>
                  </a:lnTo>
                  <a:lnTo>
                    <a:pt x="5328" y="2783"/>
                  </a:lnTo>
                  <a:lnTo>
                    <a:pt x="3720" y="4391"/>
                  </a:lnTo>
                  <a:lnTo>
                    <a:pt x="3149" y="4960"/>
                  </a:lnTo>
                  <a:lnTo>
                    <a:pt x="2580" y="4391"/>
                  </a:lnTo>
                  <a:lnTo>
                    <a:pt x="1845" y="3656"/>
                  </a:lnTo>
                  <a:lnTo>
                    <a:pt x="2415" y="30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grpSp>
      <p:cxnSp>
        <p:nvCxnSpPr>
          <p:cNvPr id="31" name="直接连接符 30">
            <a:extLst>
              <a:ext uri="{FF2B5EF4-FFF2-40B4-BE49-F238E27FC236}">
                <a16:creationId xmlns="" xmlns:a16="http://schemas.microsoft.com/office/drawing/2014/main" id="{32F1FED5-FC8A-454C-999F-818C4FE90AC5}"/>
              </a:ext>
            </a:extLst>
          </p:cNvPr>
          <p:cNvCxnSpPr>
            <a:cxnSpLocks/>
          </p:cNvCxnSpPr>
          <p:nvPr/>
        </p:nvCxnSpPr>
        <p:spPr>
          <a:xfrm>
            <a:off x="6141207" y="1551754"/>
            <a:ext cx="238670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4583D75D-CBB0-4EC8-A2A9-1EAC99B1F680}"/>
              </a:ext>
            </a:extLst>
          </p:cNvPr>
          <p:cNvCxnSpPr/>
          <p:nvPr/>
        </p:nvCxnSpPr>
        <p:spPr>
          <a:xfrm>
            <a:off x="6141207" y="2041692"/>
            <a:ext cx="238670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82" name="文本框 4681">
            <a:extLst>
              <a:ext uri="{FF2B5EF4-FFF2-40B4-BE49-F238E27FC236}">
                <a16:creationId xmlns="" xmlns:a16="http://schemas.microsoft.com/office/drawing/2014/main" id="{9FC23C1C-D998-427E-BB6D-94548BA38712}"/>
              </a:ext>
            </a:extLst>
          </p:cNvPr>
          <p:cNvSpPr txBox="1"/>
          <p:nvPr/>
        </p:nvSpPr>
        <p:spPr>
          <a:xfrm>
            <a:off x="4779476" y="2930383"/>
            <a:ext cx="3798094" cy="338554"/>
          </a:xfrm>
          <a:prstGeom prst="rect">
            <a:avLst/>
          </a:prstGeom>
          <a:noFill/>
        </p:spPr>
        <p:txBody>
          <a:bodyPr wrap="square" rtlCol="0">
            <a:spAutoFit/>
            <a:scene3d>
              <a:camera prst="orthographicFront"/>
              <a:lightRig rig="threePt" dir="t"/>
            </a:scene3d>
            <a:sp3d contourW="12700"/>
          </a:bodyPr>
          <a:lstStyle/>
          <a:p>
            <a:pPr algn="r"/>
            <a:r>
              <a:rPr lang="zh-CN" altLang="en-US" sz="1600" dirty="0">
                <a:solidFill>
                  <a:schemeClr val="tx1">
                    <a:lumMod val="85000"/>
                    <a:lumOff val="15000"/>
                  </a:schemeClr>
                </a:solidFill>
                <a:cs typeface="+mn-ea"/>
                <a:sym typeface="+mn-lt"/>
              </a:rPr>
              <a:t>入职培训</a:t>
            </a:r>
            <a:r>
              <a:rPr lang="en-US" altLang="zh-CN" sz="1600" dirty="0">
                <a:solidFill>
                  <a:schemeClr val="tx1">
                    <a:lumMod val="85000"/>
                    <a:lumOff val="15000"/>
                  </a:schemeClr>
                </a:solidFill>
                <a:cs typeface="+mn-ea"/>
                <a:sym typeface="+mn-lt"/>
              </a:rPr>
              <a:t>/</a:t>
            </a:r>
            <a:r>
              <a:rPr lang="zh-CN" altLang="en-US" sz="1600" dirty="0">
                <a:solidFill>
                  <a:schemeClr val="tx1">
                    <a:lumMod val="85000"/>
                    <a:lumOff val="15000"/>
                  </a:schemeClr>
                </a:solidFill>
                <a:cs typeface="+mn-ea"/>
                <a:sym typeface="+mn-lt"/>
              </a:rPr>
              <a:t>员工培训</a:t>
            </a:r>
            <a:r>
              <a:rPr lang="en-US" altLang="zh-CN" sz="1600" dirty="0">
                <a:solidFill>
                  <a:schemeClr val="tx1">
                    <a:lumMod val="85000"/>
                    <a:lumOff val="15000"/>
                  </a:schemeClr>
                </a:solidFill>
                <a:cs typeface="+mn-ea"/>
                <a:sym typeface="+mn-lt"/>
              </a:rPr>
              <a:t>/</a:t>
            </a:r>
            <a:r>
              <a:rPr lang="zh-CN" altLang="en-US" sz="1600" dirty="0">
                <a:solidFill>
                  <a:schemeClr val="tx1">
                    <a:lumMod val="85000"/>
                    <a:lumOff val="15000"/>
                  </a:schemeClr>
                </a:solidFill>
                <a:cs typeface="+mn-ea"/>
                <a:sym typeface="+mn-lt"/>
              </a:rPr>
              <a:t>财务知识培训</a:t>
            </a:r>
            <a:r>
              <a:rPr lang="en-US" altLang="zh-CN" sz="1600" dirty="0">
                <a:solidFill>
                  <a:schemeClr val="tx1">
                    <a:lumMod val="85000"/>
                    <a:lumOff val="15000"/>
                  </a:schemeClr>
                </a:solidFill>
                <a:cs typeface="+mn-ea"/>
                <a:sym typeface="+mn-lt"/>
              </a:rPr>
              <a:t>PPT</a:t>
            </a:r>
            <a:endParaRPr lang="zh-CN" altLang="en-US" sz="1600" dirty="0">
              <a:solidFill>
                <a:schemeClr val="tx1">
                  <a:lumMod val="85000"/>
                  <a:lumOff val="15000"/>
                </a:schemeClr>
              </a:solidFill>
              <a:cs typeface="+mn-ea"/>
              <a:sym typeface="+mn-lt"/>
            </a:endParaRPr>
          </a:p>
        </p:txBody>
      </p:sp>
      <p:pic>
        <p:nvPicPr>
          <p:cNvPr id="3" name="图片 2">
            <a:extLst>
              <a:ext uri="{FF2B5EF4-FFF2-40B4-BE49-F238E27FC236}">
                <a16:creationId xmlns="" xmlns:a16="http://schemas.microsoft.com/office/drawing/2014/main" id="{F8CA5D6D-412C-4AD0-B393-5989AAAC1A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1918" y="504421"/>
            <a:ext cx="4134658" cy="4134658"/>
          </a:xfrm>
          <a:prstGeom prst="rect">
            <a:avLst/>
          </a:prstGeom>
        </p:spPr>
      </p:pic>
    </p:spTree>
    <p:extLst>
      <p:ext uri="{BB962C8B-B14F-4D97-AF65-F5344CB8AC3E}">
        <p14:creationId xmlns:p14="http://schemas.microsoft.com/office/powerpoint/2010/main" val="3637721093"/>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4682"/>
                                        </p:tgtEl>
                                        <p:attrNameLst>
                                          <p:attrName>style.visibility</p:attrName>
                                        </p:attrNameLst>
                                      </p:cBhvr>
                                      <p:to>
                                        <p:strVal val="visible"/>
                                      </p:to>
                                    </p:set>
                                    <p:animEffect transition="in" filter="fade">
                                      <p:cBhvr>
                                        <p:cTn id="30" dur="1000"/>
                                        <p:tgtEl>
                                          <p:spTgt spid="4682"/>
                                        </p:tgtEl>
                                      </p:cBhvr>
                                    </p:animEffect>
                                    <p:anim calcmode="lin" valueType="num">
                                      <p:cBhvr>
                                        <p:cTn id="31" dur="1000" fill="hold"/>
                                        <p:tgtEl>
                                          <p:spTgt spid="4682"/>
                                        </p:tgtEl>
                                        <p:attrNameLst>
                                          <p:attrName>ppt_x</p:attrName>
                                        </p:attrNameLst>
                                      </p:cBhvr>
                                      <p:tavLst>
                                        <p:tav tm="0">
                                          <p:val>
                                            <p:strVal val="#ppt_x"/>
                                          </p:val>
                                        </p:tav>
                                        <p:tav tm="100000">
                                          <p:val>
                                            <p:strVal val="#ppt_x"/>
                                          </p:val>
                                        </p:tav>
                                      </p:tavLst>
                                    </p:anim>
                                    <p:anim calcmode="lin" valueType="num">
                                      <p:cBhvr>
                                        <p:cTn id="32" dur="1000" fill="hold"/>
                                        <p:tgtEl>
                                          <p:spTgt spid="468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468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5FD30379-1822-4F9C-9A52-81044613AF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59103" y="1099517"/>
            <a:ext cx="4189812" cy="3236313"/>
          </a:xfrm>
          <a:prstGeom prst="rect">
            <a:avLst/>
          </a:prstGeom>
        </p:spPr>
      </p:pic>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财务报表概述</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文本框 12">
            <a:extLst>
              <a:ext uri="{FF2B5EF4-FFF2-40B4-BE49-F238E27FC236}">
                <a16:creationId xmlns="" xmlns:a16="http://schemas.microsoft.com/office/drawing/2014/main" id="{17AB7306-200F-44BD-9D6D-413F9CB8E1E7}"/>
              </a:ext>
            </a:extLst>
          </p:cNvPr>
          <p:cNvSpPr txBox="1"/>
          <p:nvPr/>
        </p:nvSpPr>
        <p:spPr>
          <a:xfrm>
            <a:off x="1133956" y="1285794"/>
            <a:ext cx="1956429" cy="1015663"/>
          </a:xfrm>
          <a:prstGeom prst="rect">
            <a:avLst/>
          </a:prstGeom>
          <a:noFill/>
        </p:spPr>
        <p:txBody>
          <a:bodyPr wrap="square" rtlCol="0">
            <a:spAutoFit/>
            <a:scene3d>
              <a:camera prst="orthographicFront"/>
              <a:lightRig rig="threePt" dir="t"/>
            </a:scene3d>
            <a:sp3d contourW="12700"/>
          </a:bodyPr>
          <a:lstStyle/>
          <a:p>
            <a:pPr marL="214313" indent="-214313">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净利润通过利润分配形成留存收益和应付利润分别进入资产负债表的权益和负债</a:t>
            </a:r>
          </a:p>
        </p:txBody>
      </p:sp>
      <p:sp>
        <p:nvSpPr>
          <p:cNvPr id="14" name="文本框 13">
            <a:extLst>
              <a:ext uri="{FF2B5EF4-FFF2-40B4-BE49-F238E27FC236}">
                <a16:creationId xmlns="" xmlns:a16="http://schemas.microsoft.com/office/drawing/2014/main" id="{9B9B6426-29C1-4C1B-8C65-217F090CBB42}"/>
              </a:ext>
            </a:extLst>
          </p:cNvPr>
          <p:cNvSpPr txBox="1"/>
          <p:nvPr/>
        </p:nvSpPr>
        <p:spPr>
          <a:xfrm>
            <a:off x="2058911" y="4351888"/>
            <a:ext cx="5047373" cy="301621"/>
          </a:xfrm>
          <a:prstGeom prst="rect">
            <a:avLst/>
          </a:prstGeom>
          <a:noFill/>
        </p:spPr>
        <p:txBody>
          <a:bodyPr wrap="square" rtlCol="0">
            <a:spAutoFit/>
            <a:scene3d>
              <a:camera prst="orthographicFront"/>
              <a:lightRig rig="threePt" dir="t"/>
            </a:scene3d>
            <a:sp3d contourW="12700"/>
          </a:bodyPr>
          <a:lstStyle/>
          <a:p>
            <a:pPr marL="214313" indent="-214313" algn="ctr">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净利润经过现金性和非现金性相关调整，得出经营性现金净流量</a:t>
            </a:r>
          </a:p>
        </p:txBody>
      </p:sp>
      <p:sp>
        <p:nvSpPr>
          <p:cNvPr id="15" name="文本框 14">
            <a:extLst>
              <a:ext uri="{FF2B5EF4-FFF2-40B4-BE49-F238E27FC236}">
                <a16:creationId xmlns="" xmlns:a16="http://schemas.microsoft.com/office/drawing/2014/main" id="{22D6ADF8-3E41-4FD5-9EB0-612DEA4DB10F}"/>
              </a:ext>
            </a:extLst>
          </p:cNvPr>
          <p:cNvSpPr txBox="1"/>
          <p:nvPr/>
        </p:nvSpPr>
        <p:spPr>
          <a:xfrm>
            <a:off x="6598649" y="857690"/>
            <a:ext cx="1743639" cy="784830"/>
          </a:xfrm>
          <a:prstGeom prst="rect">
            <a:avLst/>
          </a:prstGeom>
          <a:noFill/>
        </p:spPr>
        <p:txBody>
          <a:bodyPr wrap="square" rtlCol="0">
            <a:spAutoFit/>
            <a:scene3d>
              <a:camera prst="orthographicFront"/>
              <a:lightRig rig="threePt" dir="t"/>
            </a:scene3d>
            <a:sp3d contourW="12700"/>
          </a:bodyPr>
          <a:lstStyle/>
          <a:p>
            <a:pPr marL="214313" indent="-214313">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现金净流量反映资产负债表中货币资金的变化情况</a:t>
            </a:r>
          </a:p>
        </p:txBody>
      </p:sp>
      <p:sp>
        <p:nvSpPr>
          <p:cNvPr id="26" name="对话气泡: 矩形 12">
            <a:extLst>
              <a:ext uri="{FF2B5EF4-FFF2-40B4-BE49-F238E27FC236}">
                <a16:creationId xmlns="" xmlns:a16="http://schemas.microsoft.com/office/drawing/2014/main" id="{E57D343B-FBDE-4827-BE8F-F6BBCA4EDEB1}"/>
              </a:ext>
            </a:extLst>
          </p:cNvPr>
          <p:cNvSpPr/>
          <p:nvPr/>
        </p:nvSpPr>
        <p:spPr>
          <a:xfrm>
            <a:off x="993714" y="1216842"/>
            <a:ext cx="2191293" cy="1122254"/>
          </a:xfrm>
          <a:prstGeom prst="wedgeRectCallout">
            <a:avLst>
              <a:gd name="adj1" fmla="val 60883"/>
              <a:gd name="adj2" fmla="val 37667"/>
            </a:avLst>
          </a:prstGeom>
          <a:no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27" name="对话气泡: 矩形 25">
            <a:extLst>
              <a:ext uri="{FF2B5EF4-FFF2-40B4-BE49-F238E27FC236}">
                <a16:creationId xmlns="" xmlns:a16="http://schemas.microsoft.com/office/drawing/2014/main" id="{CB37C67C-A000-4CFC-858E-1BD0B09F8B66}"/>
              </a:ext>
            </a:extLst>
          </p:cNvPr>
          <p:cNvSpPr/>
          <p:nvPr/>
        </p:nvSpPr>
        <p:spPr>
          <a:xfrm>
            <a:off x="6374822" y="788738"/>
            <a:ext cx="2191293" cy="1122254"/>
          </a:xfrm>
          <a:prstGeom prst="wedgeRectCallout">
            <a:avLst>
              <a:gd name="adj1" fmla="val -56526"/>
              <a:gd name="adj2" fmla="val 37212"/>
            </a:avLst>
          </a:prstGeom>
          <a:no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28" name="任意多边形: 形状 36">
            <a:extLst>
              <a:ext uri="{FF2B5EF4-FFF2-40B4-BE49-F238E27FC236}">
                <a16:creationId xmlns="" xmlns:a16="http://schemas.microsoft.com/office/drawing/2014/main" id="{F9B7358E-D165-4306-9153-E7585B452D79}"/>
              </a:ext>
            </a:extLst>
          </p:cNvPr>
          <p:cNvSpPr/>
          <p:nvPr/>
        </p:nvSpPr>
        <p:spPr>
          <a:xfrm>
            <a:off x="1267339" y="3929372"/>
            <a:ext cx="6695876" cy="732230"/>
          </a:xfrm>
          <a:custGeom>
            <a:avLst/>
            <a:gdLst>
              <a:gd name="connsiteX0" fmla="*/ 3351469 w 6702940"/>
              <a:gd name="connsiteY0" fmla="*/ 0 h 944507"/>
              <a:gd name="connsiteX1" fmla="*/ 3612262 w 6702940"/>
              <a:gd name="connsiteY1" fmla="*/ 449643 h 944507"/>
              <a:gd name="connsiteX2" fmla="*/ 6702940 w 6702940"/>
              <a:gd name="connsiteY2" fmla="*/ 449643 h 944507"/>
              <a:gd name="connsiteX3" fmla="*/ 6702940 w 6702940"/>
              <a:gd name="connsiteY3" fmla="*/ 944507 h 944507"/>
              <a:gd name="connsiteX4" fmla="*/ 0 w 6702940"/>
              <a:gd name="connsiteY4" fmla="*/ 944507 h 944507"/>
              <a:gd name="connsiteX5" fmla="*/ 0 w 6702940"/>
              <a:gd name="connsiteY5" fmla="*/ 449643 h 944507"/>
              <a:gd name="connsiteX6" fmla="*/ 3090676 w 6702940"/>
              <a:gd name="connsiteY6" fmla="*/ 449643 h 94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2940" h="944507">
                <a:moveTo>
                  <a:pt x="3351469" y="0"/>
                </a:moveTo>
                <a:lnTo>
                  <a:pt x="3612262" y="449643"/>
                </a:lnTo>
                <a:lnTo>
                  <a:pt x="6702940" y="449643"/>
                </a:lnTo>
                <a:lnTo>
                  <a:pt x="6702940" y="944507"/>
                </a:lnTo>
                <a:lnTo>
                  <a:pt x="0" y="944507"/>
                </a:lnTo>
                <a:lnTo>
                  <a:pt x="0" y="449643"/>
                </a:lnTo>
                <a:lnTo>
                  <a:pt x="3090676" y="449643"/>
                </a:lnTo>
                <a:close/>
              </a:path>
            </a:pathLst>
          </a:custGeom>
          <a:no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dirty="0">
              <a:cs typeface="+mn-ea"/>
              <a:sym typeface="+mn-lt"/>
            </a:endParaRPr>
          </a:p>
        </p:txBody>
      </p:sp>
      <p:grpSp>
        <p:nvGrpSpPr>
          <p:cNvPr id="5" name="组合 4">
            <a:extLst>
              <a:ext uri="{FF2B5EF4-FFF2-40B4-BE49-F238E27FC236}">
                <a16:creationId xmlns="" xmlns:a16="http://schemas.microsoft.com/office/drawing/2014/main" id="{DF653A74-61E1-4307-B405-DC917E7BED6B}"/>
              </a:ext>
            </a:extLst>
          </p:cNvPr>
          <p:cNvGrpSpPr/>
          <p:nvPr/>
        </p:nvGrpSpPr>
        <p:grpSpPr>
          <a:xfrm>
            <a:off x="3569877" y="884012"/>
            <a:ext cx="1502267" cy="1117676"/>
            <a:chOff x="5619969" y="-96642"/>
            <a:chExt cx="2091852" cy="1556322"/>
          </a:xfrm>
        </p:grpSpPr>
        <p:sp>
          <p:nvSpPr>
            <p:cNvPr id="136" name="îŝḷîḓé-Oval 33">
              <a:extLst>
                <a:ext uri="{FF2B5EF4-FFF2-40B4-BE49-F238E27FC236}">
                  <a16:creationId xmlns="" xmlns:a16="http://schemas.microsoft.com/office/drawing/2014/main" id="{383E592F-79C9-4903-A9DF-1E6E183F6305}"/>
                </a:ext>
              </a:extLst>
            </p:cNvPr>
            <p:cNvSpPr/>
            <p:nvPr/>
          </p:nvSpPr>
          <p:spPr>
            <a:xfrm>
              <a:off x="5619969" y="-96642"/>
              <a:ext cx="1556322" cy="1556322"/>
            </a:xfrm>
            <a:prstGeom prst="ellipse">
              <a:avLst/>
            </a:prstGeom>
            <a:solidFill>
              <a:srgbClr val="0F6FC6">
                <a:alpha val="57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7" name="îŝḷîḓé-Oval 34">
              <a:extLst>
                <a:ext uri="{FF2B5EF4-FFF2-40B4-BE49-F238E27FC236}">
                  <a16:creationId xmlns="" xmlns:a16="http://schemas.microsoft.com/office/drawing/2014/main" id="{29351B88-F2A4-4BC2-BA31-B5D444607EF8}"/>
                </a:ext>
              </a:extLst>
            </p:cNvPr>
            <p:cNvSpPr/>
            <p:nvPr/>
          </p:nvSpPr>
          <p:spPr>
            <a:xfrm>
              <a:off x="5720610" y="3998"/>
              <a:ext cx="1355040" cy="1355040"/>
            </a:xfrm>
            <a:prstGeom prst="ellipse">
              <a:avLst/>
            </a:prstGeom>
            <a:solidFill>
              <a:srgbClr val="0F6FC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4" name="组合 3">
              <a:extLst>
                <a:ext uri="{FF2B5EF4-FFF2-40B4-BE49-F238E27FC236}">
                  <a16:creationId xmlns="" xmlns:a16="http://schemas.microsoft.com/office/drawing/2014/main" id="{427AD8D4-2085-4D89-BEF6-AC1893DEC402}"/>
                </a:ext>
              </a:extLst>
            </p:cNvPr>
            <p:cNvGrpSpPr/>
            <p:nvPr/>
          </p:nvGrpSpPr>
          <p:grpSpPr>
            <a:xfrm rot="2173635">
              <a:off x="5741360" y="168433"/>
              <a:ext cx="1970461" cy="837726"/>
              <a:chOff x="5826850" y="-111329"/>
              <a:chExt cx="1970461" cy="837726"/>
            </a:xfrm>
          </p:grpSpPr>
          <p:sp>
            <p:nvSpPr>
              <p:cNvPr id="138" name="îŝḷîḓé-箭头: 五边形 10">
                <a:extLst>
                  <a:ext uri="{FF2B5EF4-FFF2-40B4-BE49-F238E27FC236}">
                    <a16:creationId xmlns="" xmlns:a16="http://schemas.microsoft.com/office/drawing/2014/main" id="{D33D77CC-A841-4067-A7FE-AD1375325EA6}"/>
                  </a:ext>
                </a:extLst>
              </p:cNvPr>
              <p:cNvSpPr/>
              <p:nvPr/>
            </p:nvSpPr>
            <p:spPr>
              <a:xfrm rot="19500000">
                <a:off x="6756553" y="-111329"/>
                <a:ext cx="1040758" cy="396830"/>
              </a:xfrm>
              <a:prstGeom prst="homePlate">
                <a:avLst/>
              </a:prstGeom>
              <a:solidFill>
                <a:srgbClr val="0F6FC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39" name="文本框 138">
                <a:extLst>
                  <a:ext uri="{FF2B5EF4-FFF2-40B4-BE49-F238E27FC236}">
                    <a16:creationId xmlns="" xmlns:a16="http://schemas.microsoft.com/office/drawing/2014/main" id="{064FAED4-EBE0-46FD-978D-5DE21C02CB8A}"/>
                  </a:ext>
                </a:extLst>
              </p:cNvPr>
              <p:cNvSpPr txBox="1"/>
              <p:nvPr/>
            </p:nvSpPr>
            <p:spPr>
              <a:xfrm rot="19453671">
                <a:off x="5826850" y="254973"/>
                <a:ext cx="1719373" cy="471424"/>
              </a:xfrm>
              <a:prstGeom prst="rect">
                <a:avLst/>
              </a:prstGeom>
              <a:noFill/>
            </p:spPr>
            <p:txBody>
              <a:bodyPr wrap="square" rtlCol="0">
                <a:spAutoFit/>
              </a:bodyPr>
              <a:lstStyle/>
              <a:p>
                <a:pPr algn="ctr"/>
                <a:r>
                  <a:rPr lang="zh-CN" altLang="en-US" sz="1600" b="1" dirty="0">
                    <a:solidFill>
                      <a:schemeClr val="bg1"/>
                    </a:solidFill>
                    <a:cs typeface="+mn-ea"/>
                    <a:sym typeface="+mn-lt"/>
                  </a:rPr>
                  <a:t>资产负债表</a:t>
                </a:r>
              </a:p>
            </p:txBody>
          </p:sp>
        </p:grpSp>
      </p:grpSp>
      <p:grpSp>
        <p:nvGrpSpPr>
          <p:cNvPr id="140" name="组合 139">
            <a:extLst>
              <a:ext uri="{FF2B5EF4-FFF2-40B4-BE49-F238E27FC236}">
                <a16:creationId xmlns="" xmlns:a16="http://schemas.microsoft.com/office/drawing/2014/main" id="{6268EC7B-8086-4D98-9A87-DBA95267E1E6}"/>
              </a:ext>
            </a:extLst>
          </p:cNvPr>
          <p:cNvGrpSpPr/>
          <p:nvPr/>
        </p:nvGrpSpPr>
        <p:grpSpPr>
          <a:xfrm>
            <a:off x="993714" y="2807908"/>
            <a:ext cx="1502267" cy="1117676"/>
            <a:chOff x="5619969" y="-96642"/>
            <a:chExt cx="2091851" cy="1556322"/>
          </a:xfrm>
          <a:solidFill>
            <a:srgbClr val="0BD0D9"/>
          </a:solidFill>
        </p:grpSpPr>
        <p:sp>
          <p:nvSpPr>
            <p:cNvPr id="141" name="îŝḷîḓé-Oval 33">
              <a:extLst>
                <a:ext uri="{FF2B5EF4-FFF2-40B4-BE49-F238E27FC236}">
                  <a16:creationId xmlns="" xmlns:a16="http://schemas.microsoft.com/office/drawing/2014/main" id="{683E4381-035B-431F-80B4-C5884C9E286D}"/>
                </a:ext>
              </a:extLst>
            </p:cNvPr>
            <p:cNvSpPr/>
            <p:nvPr/>
          </p:nvSpPr>
          <p:spPr>
            <a:xfrm>
              <a:off x="5619969" y="-96642"/>
              <a:ext cx="1556322" cy="1556322"/>
            </a:xfrm>
            <a:prstGeom prst="ellipse">
              <a:avLst/>
            </a:prstGeom>
            <a:solidFill>
              <a:srgbClr val="0BD0D9">
                <a:alpha val="57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2" name="îŝḷîḓé-Oval 34">
              <a:extLst>
                <a:ext uri="{FF2B5EF4-FFF2-40B4-BE49-F238E27FC236}">
                  <a16:creationId xmlns="" xmlns:a16="http://schemas.microsoft.com/office/drawing/2014/main" id="{C9B92729-9D0B-4C78-B504-A031B95F0127}"/>
                </a:ext>
              </a:extLst>
            </p:cNvPr>
            <p:cNvSpPr/>
            <p:nvPr/>
          </p:nvSpPr>
          <p:spPr>
            <a:xfrm>
              <a:off x="5720610" y="3998"/>
              <a:ext cx="1355040" cy="135504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143" name="组合 142">
              <a:extLst>
                <a:ext uri="{FF2B5EF4-FFF2-40B4-BE49-F238E27FC236}">
                  <a16:creationId xmlns="" xmlns:a16="http://schemas.microsoft.com/office/drawing/2014/main" id="{25999FDF-A237-43A6-9019-08E0F884DBF5}"/>
                </a:ext>
              </a:extLst>
            </p:cNvPr>
            <p:cNvGrpSpPr/>
            <p:nvPr/>
          </p:nvGrpSpPr>
          <p:grpSpPr>
            <a:xfrm rot="2173635">
              <a:off x="5741359" y="168433"/>
              <a:ext cx="1970461" cy="837726"/>
              <a:chOff x="5826850" y="-111329"/>
              <a:chExt cx="1970461" cy="837726"/>
            </a:xfrm>
            <a:grpFill/>
          </p:grpSpPr>
          <p:sp>
            <p:nvSpPr>
              <p:cNvPr id="144" name="îŝḷîḓé-箭头: 五边形 10">
                <a:extLst>
                  <a:ext uri="{FF2B5EF4-FFF2-40B4-BE49-F238E27FC236}">
                    <a16:creationId xmlns="" xmlns:a16="http://schemas.microsoft.com/office/drawing/2014/main" id="{3AB38C36-5450-4E50-9720-CC774FE1ECFA}"/>
                  </a:ext>
                </a:extLst>
              </p:cNvPr>
              <p:cNvSpPr/>
              <p:nvPr/>
            </p:nvSpPr>
            <p:spPr>
              <a:xfrm rot="19500000">
                <a:off x="6756553" y="-111329"/>
                <a:ext cx="1040758" cy="396830"/>
              </a:xfrm>
              <a:prstGeom prst="homePlat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45" name="文本框 144">
                <a:extLst>
                  <a:ext uri="{FF2B5EF4-FFF2-40B4-BE49-F238E27FC236}">
                    <a16:creationId xmlns="" xmlns:a16="http://schemas.microsoft.com/office/drawing/2014/main" id="{A4E32453-20C8-4978-9E6F-0E5822934D3F}"/>
                  </a:ext>
                </a:extLst>
              </p:cNvPr>
              <p:cNvSpPr txBox="1"/>
              <p:nvPr/>
            </p:nvSpPr>
            <p:spPr>
              <a:xfrm rot="19453671">
                <a:off x="5826850" y="254973"/>
                <a:ext cx="1719375" cy="471424"/>
              </a:xfrm>
              <a:prstGeom prst="rect">
                <a:avLst/>
              </a:prstGeom>
              <a:noFill/>
            </p:spPr>
            <p:txBody>
              <a:bodyPr wrap="square" rtlCol="0">
                <a:spAutoFit/>
              </a:bodyPr>
              <a:lstStyle/>
              <a:p>
                <a:pPr algn="ctr"/>
                <a:r>
                  <a:rPr lang="zh-CN" altLang="en-US" sz="1600" b="1" dirty="0">
                    <a:solidFill>
                      <a:schemeClr val="bg1"/>
                    </a:solidFill>
                    <a:cs typeface="+mn-ea"/>
                    <a:sym typeface="+mn-lt"/>
                  </a:rPr>
                  <a:t>现金流量表</a:t>
                </a:r>
              </a:p>
            </p:txBody>
          </p:sp>
        </p:grpSp>
      </p:grpSp>
      <p:grpSp>
        <p:nvGrpSpPr>
          <p:cNvPr id="146" name="组合 145">
            <a:extLst>
              <a:ext uri="{FF2B5EF4-FFF2-40B4-BE49-F238E27FC236}">
                <a16:creationId xmlns="" xmlns:a16="http://schemas.microsoft.com/office/drawing/2014/main" id="{A01E5039-F415-45CD-8C06-A3A39A4F636B}"/>
              </a:ext>
            </a:extLst>
          </p:cNvPr>
          <p:cNvGrpSpPr/>
          <p:nvPr/>
        </p:nvGrpSpPr>
        <p:grpSpPr>
          <a:xfrm>
            <a:off x="6117352" y="2743339"/>
            <a:ext cx="1493521" cy="1117676"/>
            <a:chOff x="5191484" y="-96642"/>
            <a:chExt cx="2079673" cy="1556322"/>
          </a:xfrm>
          <a:solidFill>
            <a:srgbClr val="0BD0D9"/>
          </a:solidFill>
        </p:grpSpPr>
        <p:sp>
          <p:nvSpPr>
            <p:cNvPr id="147" name="îŝḷîḓé-Oval 33">
              <a:extLst>
                <a:ext uri="{FF2B5EF4-FFF2-40B4-BE49-F238E27FC236}">
                  <a16:creationId xmlns="" xmlns:a16="http://schemas.microsoft.com/office/drawing/2014/main" id="{CE0D1EBE-2C49-4A8C-B66A-5D554D24C84F}"/>
                </a:ext>
              </a:extLst>
            </p:cNvPr>
            <p:cNvSpPr/>
            <p:nvPr/>
          </p:nvSpPr>
          <p:spPr>
            <a:xfrm>
              <a:off x="5619969" y="-96642"/>
              <a:ext cx="1556322" cy="1556322"/>
            </a:xfrm>
            <a:prstGeom prst="ellipse">
              <a:avLst/>
            </a:prstGeom>
            <a:solidFill>
              <a:srgbClr val="009DD9">
                <a:alpha val="57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48" name="îŝḷîḓé-Oval 34">
              <a:extLst>
                <a:ext uri="{FF2B5EF4-FFF2-40B4-BE49-F238E27FC236}">
                  <a16:creationId xmlns="" xmlns:a16="http://schemas.microsoft.com/office/drawing/2014/main" id="{76990C24-CD60-4A50-AD57-D65A609A0242}"/>
                </a:ext>
              </a:extLst>
            </p:cNvPr>
            <p:cNvSpPr/>
            <p:nvPr/>
          </p:nvSpPr>
          <p:spPr>
            <a:xfrm>
              <a:off x="5720610" y="3998"/>
              <a:ext cx="1355040" cy="1355040"/>
            </a:xfrm>
            <a:prstGeom prst="ellipse">
              <a:avLst/>
            </a:prstGeom>
            <a:solidFill>
              <a:srgbClr val="009DD9"/>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149" name="组合 148">
              <a:extLst>
                <a:ext uri="{FF2B5EF4-FFF2-40B4-BE49-F238E27FC236}">
                  <a16:creationId xmlns="" xmlns:a16="http://schemas.microsoft.com/office/drawing/2014/main" id="{814520DF-5C04-492D-8A0C-AC478691D7BB}"/>
                </a:ext>
              </a:extLst>
            </p:cNvPr>
            <p:cNvGrpSpPr/>
            <p:nvPr/>
          </p:nvGrpSpPr>
          <p:grpSpPr>
            <a:xfrm rot="2173635">
              <a:off x="5191484" y="272730"/>
              <a:ext cx="2079673" cy="946671"/>
              <a:chOff x="5466552" y="254973"/>
              <a:chExt cx="2079673" cy="946671"/>
            </a:xfrm>
            <a:grpFill/>
          </p:grpSpPr>
          <p:sp>
            <p:nvSpPr>
              <p:cNvPr id="150" name="îŝḷîḓé-箭头: 五边形 10">
                <a:extLst>
                  <a:ext uri="{FF2B5EF4-FFF2-40B4-BE49-F238E27FC236}">
                    <a16:creationId xmlns="" xmlns:a16="http://schemas.microsoft.com/office/drawing/2014/main" id="{E3503547-F7D8-432C-87EF-C3B39EA334D4}"/>
                  </a:ext>
                </a:extLst>
              </p:cNvPr>
              <p:cNvSpPr/>
              <p:nvPr/>
            </p:nvSpPr>
            <p:spPr>
              <a:xfrm rot="19352730" flipH="1">
                <a:off x="5466552" y="804815"/>
                <a:ext cx="1040758" cy="396829"/>
              </a:xfrm>
              <a:prstGeom prst="homePlate">
                <a:avLst/>
              </a:prstGeom>
              <a:solidFill>
                <a:srgbClr val="009DD9"/>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51" name="文本框 150">
                <a:extLst>
                  <a:ext uri="{FF2B5EF4-FFF2-40B4-BE49-F238E27FC236}">
                    <a16:creationId xmlns="" xmlns:a16="http://schemas.microsoft.com/office/drawing/2014/main" id="{33FF5501-CDDD-4B06-B2D5-ABBC4CAAA173}"/>
                  </a:ext>
                </a:extLst>
              </p:cNvPr>
              <p:cNvSpPr txBox="1"/>
              <p:nvPr/>
            </p:nvSpPr>
            <p:spPr>
              <a:xfrm rot="19453671">
                <a:off x="5826850" y="254973"/>
                <a:ext cx="1719375" cy="471424"/>
              </a:xfrm>
              <a:prstGeom prst="rect">
                <a:avLst/>
              </a:prstGeom>
              <a:noFill/>
            </p:spPr>
            <p:txBody>
              <a:bodyPr wrap="square" rtlCol="0">
                <a:spAutoFit/>
              </a:bodyPr>
              <a:lstStyle/>
              <a:p>
                <a:pPr algn="ctr"/>
                <a:r>
                  <a:rPr lang="zh-CN" altLang="en-US" sz="1600" b="1" dirty="0">
                    <a:solidFill>
                      <a:schemeClr val="bg1"/>
                    </a:solidFill>
                    <a:cs typeface="+mn-ea"/>
                    <a:sym typeface="+mn-lt"/>
                  </a:rPr>
                  <a:t>现金流量表</a:t>
                </a:r>
              </a:p>
            </p:txBody>
          </p:sp>
        </p:grpSp>
      </p:grpSp>
    </p:spTree>
    <p:extLst>
      <p:ext uri="{BB962C8B-B14F-4D97-AF65-F5344CB8AC3E}">
        <p14:creationId xmlns:p14="http://schemas.microsoft.com/office/powerpoint/2010/main" val="28095421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par>
                          <p:cTn id="21" fill="hold">
                            <p:stCondLst>
                              <p:cond delay="1000"/>
                            </p:stCondLst>
                            <p:childTnLst>
                              <p:par>
                                <p:cTn id="22" presetID="3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style.rotation</p:attrName>
                                        </p:attrNameLst>
                                      </p:cBhvr>
                                      <p:tavLst>
                                        <p:tav tm="0">
                                          <p:val>
                                            <p:fltVal val="90"/>
                                          </p:val>
                                        </p:tav>
                                        <p:tav tm="100000">
                                          <p:val>
                                            <p:fltVal val="0"/>
                                          </p:val>
                                        </p:tav>
                                      </p:tavLst>
                                    </p:anim>
                                    <p:animEffect transition="in" filter="fade">
                                      <p:cBhvr>
                                        <p:cTn id="27" dur="1000"/>
                                        <p:tgtEl>
                                          <p:spTgt spid="5"/>
                                        </p:tgtEl>
                                      </p:cBhvr>
                                    </p:animEffect>
                                  </p:childTnLst>
                                </p:cTn>
                              </p:par>
                              <p:par>
                                <p:cTn id="28" presetID="31" presetClass="entr" presetSubtype="0" fill="hold" nodeType="withEffect">
                                  <p:stCondLst>
                                    <p:cond delay="0"/>
                                  </p:stCondLst>
                                  <p:childTnLst>
                                    <p:set>
                                      <p:cBhvr>
                                        <p:cTn id="29" dur="1" fill="hold">
                                          <p:stCondLst>
                                            <p:cond delay="0"/>
                                          </p:stCondLst>
                                        </p:cTn>
                                        <p:tgtEl>
                                          <p:spTgt spid="140"/>
                                        </p:tgtEl>
                                        <p:attrNameLst>
                                          <p:attrName>style.visibility</p:attrName>
                                        </p:attrNameLst>
                                      </p:cBhvr>
                                      <p:to>
                                        <p:strVal val="visible"/>
                                      </p:to>
                                    </p:set>
                                    <p:anim calcmode="lin" valueType="num">
                                      <p:cBhvr>
                                        <p:cTn id="30" dur="1000" fill="hold"/>
                                        <p:tgtEl>
                                          <p:spTgt spid="140"/>
                                        </p:tgtEl>
                                        <p:attrNameLst>
                                          <p:attrName>ppt_w</p:attrName>
                                        </p:attrNameLst>
                                      </p:cBhvr>
                                      <p:tavLst>
                                        <p:tav tm="0">
                                          <p:val>
                                            <p:fltVal val="0"/>
                                          </p:val>
                                        </p:tav>
                                        <p:tav tm="100000">
                                          <p:val>
                                            <p:strVal val="#ppt_w"/>
                                          </p:val>
                                        </p:tav>
                                      </p:tavLst>
                                    </p:anim>
                                    <p:anim calcmode="lin" valueType="num">
                                      <p:cBhvr>
                                        <p:cTn id="31" dur="1000" fill="hold"/>
                                        <p:tgtEl>
                                          <p:spTgt spid="140"/>
                                        </p:tgtEl>
                                        <p:attrNameLst>
                                          <p:attrName>ppt_h</p:attrName>
                                        </p:attrNameLst>
                                      </p:cBhvr>
                                      <p:tavLst>
                                        <p:tav tm="0">
                                          <p:val>
                                            <p:fltVal val="0"/>
                                          </p:val>
                                        </p:tav>
                                        <p:tav tm="100000">
                                          <p:val>
                                            <p:strVal val="#ppt_h"/>
                                          </p:val>
                                        </p:tav>
                                      </p:tavLst>
                                    </p:anim>
                                    <p:anim calcmode="lin" valueType="num">
                                      <p:cBhvr>
                                        <p:cTn id="32" dur="1000" fill="hold"/>
                                        <p:tgtEl>
                                          <p:spTgt spid="140"/>
                                        </p:tgtEl>
                                        <p:attrNameLst>
                                          <p:attrName>style.rotation</p:attrName>
                                        </p:attrNameLst>
                                      </p:cBhvr>
                                      <p:tavLst>
                                        <p:tav tm="0">
                                          <p:val>
                                            <p:fltVal val="90"/>
                                          </p:val>
                                        </p:tav>
                                        <p:tav tm="100000">
                                          <p:val>
                                            <p:fltVal val="0"/>
                                          </p:val>
                                        </p:tav>
                                      </p:tavLst>
                                    </p:anim>
                                    <p:animEffect transition="in" filter="fade">
                                      <p:cBhvr>
                                        <p:cTn id="33" dur="1000"/>
                                        <p:tgtEl>
                                          <p:spTgt spid="140"/>
                                        </p:tgtEl>
                                      </p:cBhvr>
                                    </p:animEffect>
                                  </p:childTnLst>
                                </p:cTn>
                              </p:par>
                              <p:par>
                                <p:cTn id="34" presetID="31"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 calcmode="lin" valueType="num">
                                      <p:cBhvr>
                                        <p:cTn id="36" dur="1000" fill="hold"/>
                                        <p:tgtEl>
                                          <p:spTgt spid="146"/>
                                        </p:tgtEl>
                                        <p:attrNameLst>
                                          <p:attrName>ppt_w</p:attrName>
                                        </p:attrNameLst>
                                      </p:cBhvr>
                                      <p:tavLst>
                                        <p:tav tm="0">
                                          <p:val>
                                            <p:fltVal val="0"/>
                                          </p:val>
                                        </p:tav>
                                        <p:tav tm="100000">
                                          <p:val>
                                            <p:strVal val="#ppt_w"/>
                                          </p:val>
                                        </p:tav>
                                      </p:tavLst>
                                    </p:anim>
                                    <p:anim calcmode="lin" valueType="num">
                                      <p:cBhvr>
                                        <p:cTn id="37" dur="1000" fill="hold"/>
                                        <p:tgtEl>
                                          <p:spTgt spid="146"/>
                                        </p:tgtEl>
                                        <p:attrNameLst>
                                          <p:attrName>ppt_h</p:attrName>
                                        </p:attrNameLst>
                                      </p:cBhvr>
                                      <p:tavLst>
                                        <p:tav tm="0">
                                          <p:val>
                                            <p:fltVal val="0"/>
                                          </p:val>
                                        </p:tav>
                                        <p:tav tm="100000">
                                          <p:val>
                                            <p:strVal val="#ppt_h"/>
                                          </p:val>
                                        </p:tav>
                                      </p:tavLst>
                                    </p:anim>
                                    <p:anim calcmode="lin" valueType="num">
                                      <p:cBhvr>
                                        <p:cTn id="38" dur="1000" fill="hold"/>
                                        <p:tgtEl>
                                          <p:spTgt spid="146"/>
                                        </p:tgtEl>
                                        <p:attrNameLst>
                                          <p:attrName>style.rotation</p:attrName>
                                        </p:attrNameLst>
                                      </p:cBhvr>
                                      <p:tavLst>
                                        <p:tav tm="0">
                                          <p:val>
                                            <p:fltVal val="90"/>
                                          </p:val>
                                        </p:tav>
                                        <p:tav tm="100000">
                                          <p:val>
                                            <p:fltVal val="0"/>
                                          </p:val>
                                        </p:tav>
                                      </p:tavLst>
                                    </p:anim>
                                    <p:animEffect transition="in" filter="fade">
                                      <p:cBhvr>
                                        <p:cTn id="39" dur="1000"/>
                                        <p:tgtEl>
                                          <p:spTgt spid="146"/>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利润表概述</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矩形 12">
            <a:extLst>
              <a:ext uri="{FF2B5EF4-FFF2-40B4-BE49-F238E27FC236}">
                <a16:creationId xmlns="" xmlns:a16="http://schemas.microsoft.com/office/drawing/2014/main" id="{2AE2ABA7-A499-4672-9C68-59EAB1CE2842}"/>
              </a:ext>
            </a:extLst>
          </p:cNvPr>
          <p:cNvSpPr/>
          <p:nvPr/>
        </p:nvSpPr>
        <p:spPr>
          <a:xfrm>
            <a:off x="777921" y="1907116"/>
            <a:ext cx="3716178" cy="993397"/>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4" name="文本框 13">
            <a:extLst>
              <a:ext uri="{FF2B5EF4-FFF2-40B4-BE49-F238E27FC236}">
                <a16:creationId xmlns="" xmlns:a16="http://schemas.microsoft.com/office/drawing/2014/main" id="{CAA71FAB-353E-4005-9765-01DA65C3333F}"/>
              </a:ext>
            </a:extLst>
          </p:cNvPr>
          <p:cNvSpPr txBox="1"/>
          <p:nvPr/>
        </p:nvSpPr>
        <p:spPr>
          <a:xfrm>
            <a:off x="752630" y="1153154"/>
            <a:ext cx="3867656" cy="646331"/>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accent2"/>
                </a:solidFill>
                <a:cs typeface="+mn-ea"/>
                <a:sym typeface="+mn-lt"/>
              </a:rPr>
              <a:t>利润表又称损益表，</a:t>
            </a:r>
            <a:endParaRPr lang="en-US" altLang="zh-CN" sz="1800" b="1" dirty="0">
              <a:solidFill>
                <a:schemeClr val="accent2"/>
              </a:solidFill>
              <a:cs typeface="+mn-ea"/>
              <a:sym typeface="+mn-lt"/>
            </a:endParaRPr>
          </a:p>
          <a:p>
            <a:r>
              <a:rPr lang="zh-CN" altLang="en-US" sz="1800" dirty="0">
                <a:solidFill>
                  <a:schemeClr val="accent2"/>
                </a:solidFill>
                <a:cs typeface="+mn-ea"/>
                <a:sym typeface="+mn-lt"/>
              </a:rPr>
              <a:t>是用来解释企业的利润是如何产生的</a:t>
            </a:r>
          </a:p>
        </p:txBody>
      </p:sp>
      <p:sp>
        <p:nvSpPr>
          <p:cNvPr id="15" name="文本框 14">
            <a:extLst>
              <a:ext uri="{FF2B5EF4-FFF2-40B4-BE49-F238E27FC236}">
                <a16:creationId xmlns="" xmlns:a16="http://schemas.microsoft.com/office/drawing/2014/main" id="{EA37894C-A2B6-48A0-B848-6FD4BAA7CB68}"/>
              </a:ext>
            </a:extLst>
          </p:cNvPr>
          <p:cNvSpPr txBox="1"/>
          <p:nvPr/>
        </p:nvSpPr>
        <p:spPr>
          <a:xfrm>
            <a:off x="787446" y="1933145"/>
            <a:ext cx="3798093" cy="931217"/>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500" dirty="0">
                <a:solidFill>
                  <a:schemeClr val="tx1">
                    <a:lumMod val="85000"/>
                    <a:lumOff val="15000"/>
                  </a:schemeClr>
                </a:solidFill>
                <a:cs typeface="+mn-ea"/>
                <a:sym typeface="+mn-lt"/>
              </a:rPr>
              <a:t>利润表记载企业在一定时期内收入、成本费用和非经营性的损益，从中可以看出企业产生的净利润（或净亏损）</a:t>
            </a:r>
          </a:p>
        </p:txBody>
      </p:sp>
      <p:sp>
        <p:nvSpPr>
          <p:cNvPr id="16" name="文本框 15">
            <a:extLst>
              <a:ext uri="{FF2B5EF4-FFF2-40B4-BE49-F238E27FC236}">
                <a16:creationId xmlns="" xmlns:a16="http://schemas.microsoft.com/office/drawing/2014/main" id="{6DB9EECE-8C2F-473E-BA47-C73FC15C1BBB}"/>
              </a:ext>
            </a:extLst>
          </p:cNvPr>
          <p:cNvSpPr txBox="1"/>
          <p:nvPr/>
        </p:nvSpPr>
        <p:spPr>
          <a:xfrm>
            <a:off x="787447" y="3194565"/>
            <a:ext cx="3134066" cy="323165"/>
          </a:xfrm>
          <a:prstGeom prst="rect">
            <a:avLst/>
          </a:prstGeom>
          <a:noFill/>
        </p:spPr>
        <p:txBody>
          <a:bodyPr wrap="square" rtlCol="0">
            <a:spAutoFit/>
            <a:scene3d>
              <a:camera prst="orthographicFront"/>
              <a:lightRig rig="threePt" dir="t"/>
            </a:scene3d>
            <a:sp3d contourW="12700"/>
          </a:bodyPr>
          <a:lstStyle/>
          <a:p>
            <a:r>
              <a:rPr lang="zh-CN" altLang="en-US" sz="1500" dirty="0">
                <a:solidFill>
                  <a:schemeClr val="tx1">
                    <a:lumMod val="85000"/>
                    <a:lumOff val="15000"/>
                  </a:schemeClr>
                </a:solidFill>
                <a:cs typeface="+mn-ea"/>
                <a:sym typeface="+mn-lt"/>
              </a:rPr>
              <a:t>损益表遵循的会计等式：</a:t>
            </a:r>
          </a:p>
        </p:txBody>
      </p:sp>
      <p:sp>
        <p:nvSpPr>
          <p:cNvPr id="17" name="文本框 16">
            <a:extLst>
              <a:ext uri="{FF2B5EF4-FFF2-40B4-BE49-F238E27FC236}">
                <a16:creationId xmlns="" xmlns:a16="http://schemas.microsoft.com/office/drawing/2014/main" id="{9E09431B-8BD3-443E-BDD5-82CC0F1FF7CC}"/>
              </a:ext>
            </a:extLst>
          </p:cNvPr>
          <p:cNvSpPr txBox="1"/>
          <p:nvPr/>
        </p:nvSpPr>
        <p:spPr>
          <a:xfrm>
            <a:off x="787447" y="3695660"/>
            <a:ext cx="4030394"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cs typeface="+mn-ea"/>
                <a:sym typeface="+mn-lt"/>
              </a:rPr>
              <a:t>利润  </a:t>
            </a:r>
            <a:r>
              <a:rPr lang="en-US" altLang="zh-CN" sz="2400" b="1" dirty="0">
                <a:solidFill>
                  <a:schemeClr val="tx1">
                    <a:lumMod val="85000"/>
                    <a:lumOff val="15000"/>
                  </a:schemeClr>
                </a:solidFill>
                <a:cs typeface="+mn-ea"/>
                <a:sym typeface="+mn-lt"/>
              </a:rPr>
              <a:t>=  </a:t>
            </a:r>
            <a:r>
              <a:rPr lang="zh-CN" altLang="en-US" sz="2400" b="1" dirty="0">
                <a:solidFill>
                  <a:schemeClr val="tx1">
                    <a:lumMod val="85000"/>
                    <a:lumOff val="15000"/>
                  </a:schemeClr>
                </a:solidFill>
                <a:cs typeface="+mn-ea"/>
                <a:sym typeface="+mn-lt"/>
              </a:rPr>
              <a:t>收入－成本费用</a:t>
            </a:r>
          </a:p>
        </p:txBody>
      </p:sp>
      <p:cxnSp>
        <p:nvCxnSpPr>
          <p:cNvPr id="84" name="直接连接符 83">
            <a:extLst>
              <a:ext uri="{FF2B5EF4-FFF2-40B4-BE49-F238E27FC236}">
                <a16:creationId xmlns="" xmlns:a16="http://schemas.microsoft.com/office/drawing/2014/main" id="{F348DD20-6777-40BA-BEAE-8A5DC38648E0}"/>
              </a:ext>
            </a:extLst>
          </p:cNvPr>
          <p:cNvCxnSpPr>
            <a:cxnSpLocks/>
          </p:cNvCxnSpPr>
          <p:nvPr/>
        </p:nvCxnSpPr>
        <p:spPr>
          <a:xfrm>
            <a:off x="787446" y="4193486"/>
            <a:ext cx="338851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 xmlns:a16="http://schemas.microsoft.com/office/drawing/2014/main" id="{D74C45D7-4AD4-41F6-9838-F64D42F60F4A}"/>
              </a:ext>
            </a:extLst>
          </p:cNvPr>
          <p:cNvCxnSpPr>
            <a:cxnSpLocks/>
          </p:cNvCxnSpPr>
          <p:nvPr/>
        </p:nvCxnSpPr>
        <p:spPr>
          <a:xfrm>
            <a:off x="787446" y="4235153"/>
            <a:ext cx="3388518" cy="0"/>
          </a:xfrm>
          <a:prstGeom prst="line">
            <a:avLst/>
          </a:prstGeom>
          <a:ln w="19050">
            <a:solidFill>
              <a:srgbClr val="333436"/>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 xmlns:a16="http://schemas.microsoft.com/office/drawing/2014/main" id="{F28D0C64-7E75-4845-9C68-02221609D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22489" y="723920"/>
            <a:ext cx="2874183" cy="3695660"/>
          </a:xfrm>
          <a:prstGeom prst="rect">
            <a:avLst/>
          </a:prstGeom>
        </p:spPr>
      </p:pic>
    </p:spTree>
    <p:extLst>
      <p:ext uri="{BB962C8B-B14F-4D97-AF65-F5344CB8AC3E}">
        <p14:creationId xmlns:p14="http://schemas.microsoft.com/office/powerpoint/2010/main" val="318551131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fade">
                                      <p:cBhvr>
                                        <p:cTn id="37" dur="1000"/>
                                        <p:tgtEl>
                                          <p:spTgt spid="85"/>
                                        </p:tgtEl>
                                      </p:cBhvr>
                                    </p:animEffect>
                                    <p:anim calcmode="lin" valueType="num">
                                      <p:cBhvr>
                                        <p:cTn id="38" dur="1000" fill="hold"/>
                                        <p:tgtEl>
                                          <p:spTgt spid="85"/>
                                        </p:tgtEl>
                                        <p:attrNameLst>
                                          <p:attrName>ppt_x</p:attrName>
                                        </p:attrNameLst>
                                      </p:cBhvr>
                                      <p:tavLst>
                                        <p:tav tm="0">
                                          <p:val>
                                            <p:strVal val="#ppt_x"/>
                                          </p:val>
                                        </p:tav>
                                        <p:tav tm="100000">
                                          <p:val>
                                            <p:strVal val="#ppt_x"/>
                                          </p:val>
                                        </p:tav>
                                      </p:tavLst>
                                    </p:anim>
                                    <p:anim calcmode="lin" valueType="num">
                                      <p:cBhvr>
                                        <p:cTn id="39" dur="1000" fill="hold"/>
                                        <p:tgtEl>
                                          <p:spTgt spid="85"/>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2" presetClass="entr" presetSubtype="4"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利润表概述</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grpSp>
        <p:nvGrpSpPr>
          <p:cNvPr id="13" name="组合 12">
            <a:extLst>
              <a:ext uri="{FF2B5EF4-FFF2-40B4-BE49-F238E27FC236}">
                <a16:creationId xmlns="" xmlns:a16="http://schemas.microsoft.com/office/drawing/2014/main" id="{637020F0-8E4A-440B-8CE1-98A6C2D4B4A5}"/>
              </a:ext>
            </a:extLst>
          </p:cNvPr>
          <p:cNvGrpSpPr/>
          <p:nvPr/>
        </p:nvGrpSpPr>
        <p:grpSpPr>
          <a:xfrm>
            <a:off x="1661093" y="1756458"/>
            <a:ext cx="5821814" cy="669414"/>
            <a:chOff x="2338162" y="2603197"/>
            <a:chExt cx="7762418" cy="892551"/>
          </a:xfrm>
        </p:grpSpPr>
        <p:sp>
          <p:nvSpPr>
            <p:cNvPr id="14" name="文本框 13">
              <a:extLst>
                <a:ext uri="{FF2B5EF4-FFF2-40B4-BE49-F238E27FC236}">
                  <a16:creationId xmlns="" xmlns:a16="http://schemas.microsoft.com/office/drawing/2014/main" id="{CAA71FAB-353E-4005-9765-01DA65C3333F}"/>
                </a:ext>
              </a:extLst>
            </p:cNvPr>
            <p:cNvSpPr txBox="1"/>
            <p:nvPr/>
          </p:nvSpPr>
          <p:spPr>
            <a:xfrm>
              <a:off x="2338162" y="2603197"/>
              <a:ext cx="3032124" cy="892551"/>
            </a:xfrm>
            <a:prstGeom prst="rect">
              <a:avLst/>
            </a:prstGeom>
            <a:noFill/>
          </p:spPr>
          <p:txBody>
            <a:bodyPr wrap="square" rtlCol="0">
              <a:spAutoFit/>
              <a:scene3d>
                <a:camera prst="orthographicFront"/>
                <a:lightRig rig="threePt" dir="t"/>
              </a:scene3d>
              <a:sp3d contourW="12700"/>
            </a:bodyPr>
            <a:lstStyle/>
            <a:p>
              <a:pPr algn="ctr">
                <a:lnSpc>
                  <a:spcPct val="125000"/>
                </a:lnSpc>
              </a:pPr>
              <a:r>
                <a:rPr lang="zh-CN" altLang="en-US" sz="1500" b="1" dirty="0">
                  <a:solidFill>
                    <a:schemeClr val="accent2"/>
                  </a:solidFill>
                  <a:cs typeface="+mn-ea"/>
                  <a:sym typeface="+mn-lt"/>
                </a:rPr>
                <a:t>如果收入大于成本费用</a:t>
              </a:r>
              <a:endParaRPr lang="en-US" altLang="zh-CN" sz="1500" b="1" dirty="0">
                <a:solidFill>
                  <a:schemeClr val="accent2"/>
                </a:solidFill>
                <a:cs typeface="+mn-ea"/>
                <a:sym typeface="+mn-lt"/>
              </a:endParaRPr>
            </a:p>
            <a:p>
              <a:pPr algn="ctr">
                <a:lnSpc>
                  <a:spcPct val="125000"/>
                </a:lnSpc>
              </a:pPr>
              <a:r>
                <a:rPr lang="zh-CN" altLang="en-US" sz="1500" dirty="0">
                  <a:solidFill>
                    <a:schemeClr val="accent2"/>
                  </a:solidFill>
                  <a:cs typeface="+mn-ea"/>
                  <a:sym typeface="+mn-lt"/>
                </a:rPr>
                <a:t>就会形成企业的利润</a:t>
              </a:r>
            </a:p>
          </p:txBody>
        </p:sp>
        <p:sp>
          <p:nvSpPr>
            <p:cNvPr id="15" name="文本框 14">
              <a:extLst>
                <a:ext uri="{FF2B5EF4-FFF2-40B4-BE49-F238E27FC236}">
                  <a16:creationId xmlns="" xmlns:a16="http://schemas.microsoft.com/office/drawing/2014/main" id="{35B7E556-99E9-4940-ABCD-2F3E3E63511D}"/>
                </a:ext>
              </a:extLst>
            </p:cNvPr>
            <p:cNvSpPr txBox="1"/>
            <p:nvPr/>
          </p:nvSpPr>
          <p:spPr>
            <a:xfrm>
              <a:off x="7068456" y="2603197"/>
              <a:ext cx="3032124" cy="856644"/>
            </a:xfrm>
            <a:prstGeom prst="rect">
              <a:avLst/>
            </a:prstGeom>
            <a:noFill/>
          </p:spPr>
          <p:txBody>
            <a:bodyPr wrap="square" rtlCol="0">
              <a:spAutoFit/>
              <a:scene3d>
                <a:camera prst="orthographicFront"/>
                <a:lightRig rig="threePt" dir="t"/>
              </a:scene3d>
              <a:sp3d contourW="12700"/>
            </a:bodyPr>
            <a:lstStyle/>
            <a:p>
              <a:pPr algn="ctr">
                <a:lnSpc>
                  <a:spcPct val="125000"/>
                </a:lnSpc>
              </a:pPr>
              <a:r>
                <a:rPr lang="zh-CN" altLang="en-US" sz="1500" b="1" dirty="0">
                  <a:solidFill>
                    <a:schemeClr val="tx1">
                      <a:lumMod val="85000"/>
                      <a:lumOff val="15000"/>
                    </a:schemeClr>
                  </a:solidFill>
                  <a:cs typeface="+mn-ea"/>
                  <a:sym typeface="+mn-lt"/>
                </a:rPr>
                <a:t>如果收入小于成本费用</a:t>
              </a:r>
              <a:endParaRPr lang="en-US" altLang="zh-CN" sz="1500" b="1" dirty="0">
                <a:solidFill>
                  <a:schemeClr val="tx1">
                    <a:lumMod val="85000"/>
                    <a:lumOff val="15000"/>
                  </a:schemeClr>
                </a:solidFill>
                <a:cs typeface="+mn-ea"/>
                <a:sym typeface="+mn-lt"/>
              </a:endParaRPr>
            </a:p>
            <a:p>
              <a:pPr algn="ctr">
                <a:lnSpc>
                  <a:spcPct val="125000"/>
                </a:lnSpc>
              </a:pPr>
              <a:r>
                <a:rPr lang="zh-CN" altLang="en-US" sz="1500" dirty="0">
                  <a:solidFill>
                    <a:schemeClr val="tx1">
                      <a:lumMod val="85000"/>
                      <a:lumOff val="15000"/>
                    </a:schemeClr>
                  </a:solidFill>
                  <a:cs typeface="+mn-ea"/>
                  <a:sym typeface="+mn-lt"/>
                </a:rPr>
                <a:t>就会使企业发生亏损</a:t>
              </a:r>
            </a:p>
          </p:txBody>
        </p:sp>
      </p:grpSp>
      <p:cxnSp>
        <p:nvCxnSpPr>
          <p:cNvPr id="16" name="直接连接符 15">
            <a:extLst>
              <a:ext uri="{FF2B5EF4-FFF2-40B4-BE49-F238E27FC236}">
                <a16:creationId xmlns="" xmlns:a16="http://schemas.microsoft.com/office/drawing/2014/main" id="{21DB51CB-3E89-494F-BE6E-BD13C1D0812C}"/>
              </a:ext>
            </a:extLst>
          </p:cNvPr>
          <p:cNvCxnSpPr/>
          <p:nvPr/>
        </p:nvCxnSpPr>
        <p:spPr>
          <a:xfrm>
            <a:off x="4572000" y="1665515"/>
            <a:ext cx="0" cy="2418329"/>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 xmlns:a16="http://schemas.microsoft.com/office/drawing/2014/main" id="{6E249143-B933-43EC-B0BA-1203643DE94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09219" y="2528612"/>
            <a:ext cx="1751290" cy="2305084"/>
          </a:xfrm>
          <a:prstGeom prst="rect">
            <a:avLst/>
          </a:prstGeom>
        </p:spPr>
      </p:pic>
      <p:pic>
        <p:nvPicPr>
          <p:cNvPr id="5" name="图片 4">
            <a:extLst>
              <a:ext uri="{FF2B5EF4-FFF2-40B4-BE49-F238E27FC236}">
                <a16:creationId xmlns="" xmlns:a16="http://schemas.microsoft.com/office/drawing/2014/main" id="{7F188B44-4AE2-49C3-85C7-D8A8486127C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505369" y="2571750"/>
            <a:ext cx="1866378" cy="1683111"/>
          </a:xfrm>
          <a:prstGeom prst="rect">
            <a:avLst/>
          </a:prstGeom>
        </p:spPr>
      </p:pic>
    </p:spTree>
    <p:extLst>
      <p:ext uri="{BB962C8B-B14F-4D97-AF65-F5344CB8AC3E}">
        <p14:creationId xmlns:p14="http://schemas.microsoft.com/office/powerpoint/2010/main" val="21504682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现金流量表概述</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矩形 12">
            <a:extLst>
              <a:ext uri="{FF2B5EF4-FFF2-40B4-BE49-F238E27FC236}">
                <a16:creationId xmlns="" xmlns:a16="http://schemas.microsoft.com/office/drawing/2014/main" id="{4118E316-5F07-4908-B0EC-F8987294CA1C}"/>
              </a:ext>
            </a:extLst>
          </p:cNvPr>
          <p:cNvSpPr/>
          <p:nvPr/>
        </p:nvSpPr>
        <p:spPr>
          <a:xfrm>
            <a:off x="679747" y="1415224"/>
            <a:ext cx="5012570" cy="1011985"/>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4" name="文本框 13">
            <a:extLst>
              <a:ext uri="{FF2B5EF4-FFF2-40B4-BE49-F238E27FC236}">
                <a16:creationId xmlns="" xmlns:a16="http://schemas.microsoft.com/office/drawing/2014/main" id="{CAA71FAB-353E-4005-9765-01DA65C3333F}"/>
              </a:ext>
            </a:extLst>
          </p:cNvPr>
          <p:cNvSpPr txBox="1"/>
          <p:nvPr/>
        </p:nvSpPr>
        <p:spPr>
          <a:xfrm>
            <a:off x="802006" y="1465571"/>
            <a:ext cx="4885538" cy="957955"/>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500" dirty="0">
                <a:solidFill>
                  <a:schemeClr val="tx1">
                    <a:lumMod val="85000"/>
                    <a:lumOff val="15000"/>
                  </a:schemeClr>
                </a:solidFill>
                <a:cs typeface="+mn-ea"/>
                <a:sym typeface="+mn-lt"/>
              </a:rPr>
              <a:t>反映在一定会计期间内企业现金和现金等价物流入和流出的报表，体现了企业资产的流动性。企业的血液，贯穿企业经营的全过程中，以收付实现制作为记录原则  </a:t>
            </a:r>
          </a:p>
        </p:txBody>
      </p:sp>
      <p:sp>
        <p:nvSpPr>
          <p:cNvPr id="183" name="文本框 182">
            <a:extLst>
              <a:ext uri="{FF2B5EF4-FFF2-40B4-BE49-F238E27FC236}">
                <a16:creationId xmlns="" xmlns:a16="http://schemas.microsoft.com/office/drawing/2014/main" id="{AEA3C9FF-3DEE-4AA2-80BF-60F29DA90109}"/>
              </a:ext>
            </a:extLst>
          </p:cNvPr>
          <p:cNvSpPr txBox="1"/>
          <p:nvPr/>
        </p:nvSpPr>
        <p:spPr>
          <a:xfrm>
            <a:off x="802007" y="3086657"/>
            <a:ext cx="3134066" cy="323165"/>
          </a:xfrm>
          <a:prstGeom prst="rect">
            <a:avLst/>
          </a:prstGeom>
          <a:noFill/>
        </p:spPr>
        <p:txBody>
          <a:bodyPr wrap="square" rtlCol="0">
            <a:spAutoFit/>
            <a:scene3d>
              <a:camera prst="orthographicFront"/>
              <a:lightRig rig="threePt" dir="t"/>
            </a:scene3d>
            <a:sp3d contourW="12700"/>
          </a:bodyPr>
          <a:lstStyle/>
          <a:p>
            <a:r>
              <a:rPr lang="zh-CN" altLang="en-US" sz="1500" dirty="0">
                <a:solidFill>
                  <a:schemeClr val="tx1">
                    <a:lumMod val="85000"/>
                    <a:lumOff val="15000"/>
                  </a:schemeClr>
                </a:solidFill>
                <a:cs typeface="+mn-ea"/>
                <a:sym typeface="+mn-lt"/>
              </a:rPr>
              <a:t>现金流量表遵循的会计等式：</a:t>
            </a:r>
          </a:p>
        </p:txBody>
      </p:sp>
      <p:sp>
        <p:nvSpPr>
          <p:cNvPr id="184" name="文本框 183">
            <a:extLst>
              <a:ext uri="{FF2B5EF4-FFF2-40B4-BE49-F238E27FC236}">
                <a16:creationId xmlns="" xmlns:a16="http://schemas.microsoft.com/office/drawing/2014/main" id="{756EF608-3108-4BD9-BC1F-D75E81B2F2CC}"/>
              </a:ext>
            </a:extLst>
          </p:cNvPr>
          <p:cNvSpPr txBox="1"/>
          <p:nvPr/>
        </p:nvSpPr>
        <p:spPr>
          <a:xfrm>
            <a:off x="802007" y="3587752"/>
            <a:ext cx="5067299"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85000"/>
                    <a:lumOff val="15000"/>
                  </a:schemeClr>
                </a:solidFill>
                <a:cs typeface="+mn-ea"/>
                <a:sym typeface="+mn-lt"/>
              </a:rPr>
              <a:t>现金净流量  </a:t>
            </a:r>
            <a:r>
              <a:rPr lang="en-US" altLang="zh-CN" sz="2400" b="1" dirty="0">
                <a:solidFill>
                  <a:schemeClr val="tx1">
                    <a:lumMod val="85000"/>
                    <a:lumOff val="15000"/>
                  </a:schemeClr>
                </a:solidFill>
                <a:cs typeface="+mn-ea"/>
                <a:sym typeface="+mn-lt"/>
              </a:rPr>
              <a:t>=  </a:t>
            </a:r>
            <a:r>
              <a:rPr lang="zh-CN" altLang="en-US" sz="2400" b="1" dirty="0">
                <a:solidFill>
                  <a:schemeClr val="tx1">
                    <a:lumMod val="85000"/>
                    <a:lumOff val="15000"/>
                  </a:schemeClr>
                </a:solidFill>
                <a:cs typeface="+mn-ea"/>
                <a:sym typeface="+mn-lt"/>
              </a:rPr>
              <a:t>现金流入－现金流出</a:t>
            </a:r>
          </a:p>
        </p:txBody>
      </p:sp>
      <p:cxnSp>
        <p:nvCxnSpPr>
          <p:cNvPr id="185" name="直接连接符 184">
            <a:extLst>
              <a:ext uri="{FF2B5EF4-FFF2-40B4-BE49-F238E27FC236}">
                <a16:creationId xmlns="" xmlns:a16="http://schemas.microsoft.com/office/drawing/2014/main" id="{215D9FC3-CD1B-46A3-B9AB-344B4A78777F}"/>
              </a:ext>
            </a:extLst>
          </p:cNvPr>
          <p:cNvCxnSpPr>
            <a:cxnSpLocks/>
          </p:cNvCxnSpPr>
          <p:nvPr/>
        </p:nvCxnSpPr>
        <p:spPr>
          <a:xfrm>
            <a:off x="802007" y="4085578"/>
            <a:ext cx="4887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 xmlns:a16="http://schemas.microsoft.com/office/drawing/2014/main" id="{06AA371D-C4E9-400B-B0D2-656E567A7BEB}"/>
              </a:ext>
            </a:extLst>
          </p:cNvPr>
          <p:cNvCxnSpPr>
            <a:cxnSpLocks/>
          </p:cNvCxnSpPr>
          <p:nvPr/>
        </p:nvCxnSpPr>
        <p:spPr>
          <a:xfrm>
            <a:off x="802007" y="4127245"/>
            <a:ext cx="4887000" cy="0"/>
          </a:xfrm>
          <a:prstGeom prst="line">
            <a:avLst/>
          </a:prstGeom>
          <a:ln w="19050">
            <a:solidFill>
              <a:srgbClr val="333436"/>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 xmlns:a16="http://schemas.microsoft.com/office/drawing/2014/main" id="{37C92EF7-C7E7-4C64-9493-AB302FB2D2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97611" y="425048"/>
            <a:ext cx="3348969" cy="4367614"/>
          </a:xfrm>
          <a:prstGeom prst="rect">
            <a:avLst/>
          </a:prstGeom>
        </p:spPr>
      </p:pic>
    </p:spTree>
    <p:extLst>
      <p:ext uri="{BB962C8B-B14F-4D97-AF65-F5344CB8AC3E}">
        <p14:creationId xmlns:p14="http://schemas.microsoft.com/office/powerpoint/2010/main" val="8902610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83"/>
                                        </p:tgtEl>
                                        <p:attrNameLst>
                                          <p:attrName>style.visibility</p:attrName>
                                        </p:attrNameLst>
                                      </p:cBhvr>
                                      <p:to>
                                        <p:strVal val="visible"/>
                                      </p:to>
                                    </p:set>
                                    <p:animEffect transition="in" filter="fade">
                                      <p:cBhvr>
                                        <p:cTn id="14" dur="1000"/>
                                        <p:tgtEl>
                                          <p:spTgt spid="183"/>
                                        </p:tgtEl>
                                      </p:cBhvr>
                                    </p:animEffect>
                                    <p:anim calcmode="lin" valueType="num">
                                      <p:cBhvr>
                                        <p:cTn id="15" dur="1000" fill="hold"/>
                                        <p:tgtEl>
                                          <p:spTgt spid="183"/>
                                        </p:tgtEl>
                                        <p:attrNameLst>
                                          <p:attrName>ppt_x</p:attrName>
                                        </p:attrNameLst>
                                      </p:cBhvr>
                                      <p:tavLst>
                                        <p:tav tm="0">
                                          <p:val>
                                            <p:strVal val="#ppt_x"/>
                                          </p:val>
                                        </p:tav>
                                        <p:tav tm="100000">
                                          <p:val>
                                            <p:strVal val="#ppt_x"/>
                                          </p:val>
                                        </p:tav>
                                      </p:tavLst>
                                    </p:anim>
                                    <p:anim calcmode="lin" valueType="num">
                                      <p:cBhvr>
                                        <p:cTn id="16" dur="1000" fill="hold"/>
                                        <p:tgtEl>
                                          <p:spTgt spid="18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fade">
                                      <p:cBhvr>
                                        <p:cTn id="19" dur="1000"/>
                                        <p:tgtEl>
                                          <p:spTgt spid="184"/>
                                        </p:tgtEl>
                                      </p:cBhvr>
                                    </p:animEffect>
                                    <p:anim calcmode="lin" valueType="num">
                                      <p:cBhvr>
                                        <p:cTn id="20" dur="1000" fill="hold"/>
                                        <p:tgtEl>
                                          <p:spTgt spid="184"/>
                                        </p:tgtEl>
                                        <p:attrNameLst>
                                          <p:attrName>ppt_x</p:attrName>
                                        </p:attrNameLst>
                                      </p:cBhvr>
                                      <p:tavLst>
                                        <p:tav tm="0">
                                          <p:val>
                                            <p:strVal val="#ppt_x"/>
                                          </p:val>
                                        </p:tav>
                                        <p:tav tm="100000">
                                          <p:val>
                                            <p:strVal val="#ppt_x"/>
                                          </p:val>
                                        </p:tav>
                                      </p:tavLst>
                                    </p:anim>
                                    <p:anim calcmode="lin" valueType="num">
                                      <p:cBhvr>
                                        <p:cTn id="21" dur="1000" fill="hold"/>
                                        <p:tgtEl>
                                          <p:spTgt spid="18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5"/>
                                        </p:tgtEl>
                                        <p:attrNameLst>
                                          <p:attrName>style.visibility</p:attrName>
                                        </p:attrNameLst>
                                      </p:cBhvr>
                                      <p:to>
                                        <p:strVal val="visible"/>
                                      </p:to>
                                    </p:set>
                                    <p:animEffect transition="in" filter="fade">
                                      <p:cBhvr>
                                        <p:cTn id="24" dur="1000"/>
                                        <p:tgtEl>
                                          <p:spTgt spid="185"/>
                                        </p:tgtEl>
                                      </p:cBhvr>
                                    </p:animEffect>
                                    <p:anim calcmode="lin" valueType="num">
                                      <p:cBhvr>
                                        <p:cTn id="25" dur="1000" fill="hold"/>
                                        <p:tgtEl>
                                          <p:spTgt spid="185"/>
                                        </p:tgtEl>
                                        <p:attrNameLst>
                                          <p:attrName>ppt_x</p:attrName>
                                        </p:attrNameLst>
                                      </p:cBhvr>
                                      <p:tavLst>
                                        <p:tav tm="0">
                                          <p:val>
                                            <p:strVal val="#ppt_x"/>
                                          </p:val>
                                        </p:tav>
                                        <p:tav tm="100000">
                                          <p:val>
                                            <p:strVal val="#ppt_x"/>
                                          </p:val>
                                        </p:tav>
                                      </p:tavLst>
                                    </p:anim>
                                    <p:anim calcmode="lin" valueType="num">
                                      <p:cBhvr>
                                        <p:cTn id="26" dur="1000" fill="hold"/>
                                        <p:tgtEl>
                                          <p:spTgt spid="18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6"/>
                                        </p:tgtEl>
                                        <p:attrNameLst>
                                          <p:attrName>style.visibility</p:attrName>
                                        </p:attrNameLst>
                                      </p:cBhvr>
                                      <p:to>
                                        <p:strVal val="visible"/>
                                      </p:to>
                                    </p:set>
                                    <p:animEffect transition="in" filter="fade">
                                      <p:cBhvr>
                                        <p:cTn id="29" dur="1000"/>
                                        <p:tgtEl>
                                          <p:spTgt spid="186"/>
                                        </p:tgtEl>
                                      </p:cBhvr>
                                    </p:animEffect>
                                    <p:anim calcmode="lin" valueType="num">
                                      <p:cBhvr>
                                        <p:cTn id="30" dur="1000" fill="hold"/>
                                        <p:tgtEl>
                                          <p:spTgt spid="186"/>
                                        </p:tgtEl>
                                        <p:attrNameLst>
                                          <p:attrName>ppt_x</p:attrName>
                                        </p:attrNameLst>
                                      </p:cBhvr>
                                      <p:tavLst>
                                        <p:tav tm="0">
                                          <p:val>
                                            <p:strVal val="#ppt_x"/>
                                          </p:val>
                                        </p:tav>
                                        <p:tav tm="100000">
                                          <p:val>
                                            <p:strVal val="#ppt_x"/>
                                          </p:val>
                                        </p:tav>
                                      </p:tavLst>
                                    </p:anim>
                                    <p:anim calcmode="lin" valueType="num">
                                      <p:cBhvr>
                                        <p:cTn id="31" dur="1000" fill="hold"/>
                                        <p:tgtEl>
                                          <p:spTgt spid="186"/>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22" presetClass="entr" presetSubtype="4"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83" grpId="0"/>
      <p:bldP spid="1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净利润同现金流量的差异</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文本框 12">
            <a:extLst>
              <a:ext uri="{FF2B5EF4-FFF2-40B4-BE49-F238E27FC236}">
                <a16:creationId xmlns="" xmlns:a16="http://schemas.microsoft.com/office/drawing/2014/main" id="{37CD9452-EE36-48EC-AEB5-F978BA865C40}"/>
              </a:ext>
            </a:extLst>
          </p:cNvPr>
          <p:cNvSpPr txBox="1"/>
          <p:nvPr/>
        </p:nvSpPr>
        <p:spPr>
          <a:xfrm>
            <a:off x="6677851" y="1155734"/>
            <a:ext cx="877163" cy="3225377"/>
          </a:xfrm>
          <a:prstGeom prst="rect">
            <a:avLst/>
          </a:prstGeom>
          <a:noFill/>
        </p:spPr>
        <p:txBody>
          <a:bodyPr vert="eaVert" wrap="square" rtlCol="0">
            <a:spAutoFit/>
            <a:scene3d>
              <a:camera prst="orthographicFront"/>
              <a:lightRig rig="threePt" dir="t"/>
            </a:scene3d>
            <a:sp3d contourW="12700"/>
          </a:bodyPr>
          <a:lstStyle/>
          <a:p>
            <a:r>
              <a:rPr lang="zh-CN" altLang="en-US" sz="1500" dirty="0">
                <a:solidFill>
                  <a:schemeClr val="tx1">
                    <a:lumMod val="85000"/>
                    <a:lumOff val="15000"/>
                  </a:schemeClr>
                </a:solidFill>
                <a:cs typeface="+mn-ea"/>
                <a:sym typeface="+mn-lt"/>
              </a:rPr>
              <a:t>现金的短缺要求公司必须尽快找到其他的融资渠道，来补充经营所需要的流动资金</a:t>
            </a:r>
          </a:p>
        </p:txBody>
      </p:sp>
      <p:grpSp>
        <p:nvGrpSpPr>
          <p:cNvPr id="14" name="组合 13">
            <a:extLst>
              <a:ext uri="{FF2B5EF4-FFF2-40B4-BE49-F238E27FC236}">
                <a16:creationId xmlns="" xmlns:a16="http://schemas.microsoft.com/office/drawing/2014/main" id="{48C2C5E5-75CE-460B-9519-879A632D3FD0}"/>
              </a:ext>
            </a:extLst>
          </p:cNvPr>
          <p:cNvGrpSpPr/>
          <p:nvPr/>
        </p:nvGrpSpPr>
        <p:grpSpPr>
          <a:xfrm>
            <a:off x="3246901" y="1131662"/>
            <a:ext cx="2467318" cy="3323866"/>
            <a:chOff x="1113970" y="2017398"/>
            <a:chExt cx="3289757" cy="4431823"/>
          </a:xfrm>
        </p:grpSpPr>
        <p:grpSp>
          <p:nvGrpSpPr>
            <p:cNvPr id="15" name="组合 14">
              <a:extLst>
                <a:ext uri="{FF2B5EF4-FFF2-40B4-BE49-F238E27FC236}">
                  <a16:creationId xmlns="" xmlns:a16="http://schemas.microsoft.com/office/drawing/2014/main" id="{8F138F14-DC72-408A-8554-EEF0FDF495F2}"/>
                </a:ext>
              </a:extLst>
            </p:cNvPr>
            <p:cNvGrpSpPr/>
            <p:nvPr/>
          </p:nvGrpSpPr>
          <p:grpSpPr>
            <a:xfrm>
              <a:off x="1113971" y="2017398"/>
              <a:ext cx="3289754" cy="1821904"/>
              <a:chOff x="1731962" y="2017398"/>
              <a:chExt cx="3289754" cy="1821904"/>
            </a:xfrm>
          </p:grpSpPr>
          <p:sp>
            <p:nvSpPr>
              <p:cNvPr id="21" name="矩形 20">
                <a:extLst>
                  <a:ext uri="{FF2B5EF4-FFF2-40B4-BE49-F238E27FC236}">
                    <a16:creationId xmlns="" xmlns:a16="http://schemas.microsoft.com/office/drawing/2014/main" id="{6DB77A83-C738-42B3-973C-6654685F83C8}"/>
                  </a:ext>
                </a:extLst>
              </p:cNvPr>
              <p:cNvSpPr/>
              <p:nvPr/>
            </p:nvSpPr>
            <p:spPr>
              <a:xfrm>
                <a:off x="1731962" y="2017398"/>
                <a:ext cx="3289754" cy="609624"/>
              </a:xfrm>
              <a:prstGeom prst="rect">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22" name="矩形 21">
                <a:extLst>
                  <a:ext uri="{FF2B5EF4-FFF2-40B4-BE49-F238E27FC236}">
                    <a16:creationId xmlns="" xmlns:a16="http://schemas.microsoft.com/office/drawing/2014/main" id="{66A1DEA2-07AB-46CA-AB75-06B537A88936}"/>
                  </a:ext>
                </a:extLst>
              </p:cNvPr>
              <p:cNvSpPr/>
              <p:nvPr/>
            </p:nvSpPr>
            <p:spPr>
              <a:xfrm>
                <a:off x="1731962" y="2806142"/>
                <a:ext cx="3289754" cy="1033160"/>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23" name="文本框 22">
                <a:extLst>
                  <a:ext uri="{FF2B5EF4-FFF2-40B4-BE49-F238E27FC236}">
                    <a16:creationId xmlns="" xmlns:a16="http://schemas.microsoft.com/office/drawing/2014/main" id="{CAA71FAB-353E-4005-9765-01DA65C3333F}"/>
                  </a:ext>
                </a:extLst>
              </p:cNvPr>
              <p:cNvSpPr txBox="1"/>
              <p:nvPr/>
            </p:nvSpPr>
            <p:spPr>
              <a:xfrm>
                <a:off x="2180093" y="2107617"/>
                <a:ext cx="2393496" cy="492443"/>
              </a:xfrm>
              <a:prstGeom prst="rect">
                <a:avLst/>
              </a:prstGeom>
              <a:noFill/>
            </p:spPr>
            <p:txBody>
              <a:bodyPr wrap="square" rtlCol="0">
                <a:spAutoFit/>
                <a:scene3d>
                  <a:camera prst="orthographicFront"/>
                  <a:lightRig rig="threePt" dir="t"/>
                </a:scene3d>
                <a:sp3d contourW="12700"/>
              </a:bodyPr>
              <a:lstStyle/>
              <a:p>
                <a:pPr algn="ctr"/>
                <a:r>
                  <a:rPr lang="zh-CN" altLang="en-US" sz="1800" b="1" dirty="0">
                    <a:solidFill>
                      <a:schemeClr val="bg1"/>
                    </a:solidFill>
                    <a:cs typeface="+mn-ea"/>
                    <a:sym typeface="+mn-lt"/>
                  </a:rPr>
                  <a:t>权责发生制</a:t>
                </a:r>
              </a:p>
            </p:txBody>
          </p:sp>
          <p:sp>
            <p:nvSpPr>
              <p:cNvPr id="24" name="文本框 23">
                <a:extLst>
                  <a:ext uri="{FF2B5EF4-FFF2-40B4-BE49-F238E27FC236}">
                    <a16:creationId xmlns="" xmlns:a16="http://schemas.microsoft.com/office/drawing/2014/main" id="{CE6DAE7D-4AF8-43AA-83D4-1E8366A1288E}"/>
                  </a:ext>
                </a:extLst>
              </p:cNvPr>
              <p:cNvSpPr txBox="1"/>
              <p:nvPr/>
            </p:nvSpPr>
            <p:spPr>
              <a:xfrm>
                <a:off x="1926091" y="2883435"/>
                <a:ext cx="2901495" cy="856645"/>
              </a:xfrm>
              <a:prstGeom prst="rect">
                <a:avLst/>
              </a:prstGeom>
              <a:noFill/>
            </p:spPr>
            <p:txBody>
              <a:bodyPr wrap="square" rtlCol="0">
                <a:spAutoFit/>
                <a:scene3d>
                  <a:camera prst="orthographicFront"/>
                  <a:lightRig rig="threePt" dir="t"/>
                </a:scene3d>
                <a:sp3d contourW="12700"/>
              </a:bodyPr>
              <a:lstStyle/>
              <a:p>
                <a:pPr algn="ctr">
                  <a:lnSpc>
                    <a:spcPct val="125000"/>
                  </a:lnSpc>
                </a:pPr>
                <a:r>
                  <a:rPr lang="zh-CN" altLang="en-US" sz="1500" dirty="0">
                    <a:solidFill>
                      <a:schemeClr val="tx1">
                        <a:lumMod val="85000"/>
                        <a:lumOff val="15000"/>
                      </a:schemeClr>
                    </a:solidFill>
                    <a:cs typeface="+mn-ea"/>
                    <a:sym typeface="+mn-lt"/>
                  </a:rPr>
                  <a:t>会计报告显示公司本年实现净利润</a:t>
                </a:r>
                <a:r>
                  <a:rPr lang="en-US" altLang="zh-CN" sz="1500" dirty="0">
                    <a:solidFill>
                      <a:schemeClr val="tx1">
                        <a:lumMod val="85000"/>
                        <a:lumOff val="15000"/>
                      </a:schemeClr>
                    </a:solidFill>
                    <a:cs typeface="+mn-ea"/>
                    <a:sym typeface="+mn-lt"/>
                  </a:rPr>
                  <a:t>100</a:t>
                </a:r>
                <a:r>
                  <a:rPr lang="zh-CN" altLang="en-US" sz="1500" dirty="0">
                    <a:solidFill>
                      <a:schemeClr val="tx1">
                        <a:lumMod val="85000"/>
                        <a:lumOff val="15000"/>
                      </a:schemeClr>
                    </a:solidFill>
                    <a:cs typeface="+mn-ea"/>
                    <a:sym typeface="+mn-lt"/>
                  </a:rPr>
                  <a:t>万元</a:t>
                </a:r>
              </a:p>
            </p:txBody>
          </p:sp>
        </p:grpSp>
        <p:grpSp>
          <p:nvGrpSpPr>
            <p:cNvPr id="16" name="组合 15">
              <a:extLst>
                <a:ext uri="{FF2B5EF4-FFF2-40B4-BE49-F238E27FC236}">
                  <a16:creationId xmlns="" xmlns:a16="http://schemas.microsoft.com/office/drawing/2014/main" id="{6E94B1D8-7168-455A-858C-F5C427559E26}"/>
                </a:ext>
              </a:extLst>
            </p:cNvPr>
            <p:cNvGrpSpPr/>
            <p:nvPr/>
          </p:nvGrpSpPr>
          <p:grpSpPr>
            <a:xfrm>
              <a:off x="1113970" y="4627317"/>
              <a:ext cx="3289757" cy="1821904"/>
              <a:chOff x="317498" y="4627317"/>
              <a:chExt cx="3289757" cy="1821904"/>
            </a:xfrm>
          </p:grpSpPr>
          <p:sp>
            <p:nvSpPr>
              <p:cNvPr id="17" name="矩形 16">
                <a:extLst>
                  <a:ext uri="{FF2B5EF4-FFF2-40B4-BE49-F238E27FC236}">
                    <a16:creationId xmlns="" xmlns:a16="http://schemas.microsoft.com/office/drawing/2014/main" id="{01050251-7DC7-4714-8685-2E98230DA7EA}"/>
                  </a:ext>
                </a:extLst>
              </p:cNvPr>
              <p:cNvSpPr/>
              <p:nvPr/>
            </p:nvSpPr>
            <p:spPr>
              <a:xfrm>
                <a:off x="317501" y="4627317"/>
                <a:ext cx="3289754" cy="609624"/>
              </a:xfrm>
              <a:prstGeom prst="rect">
                <a:avLst/>
              </a:prstGeom>
              <a:solidFill>
                <a:srgbClr val="333436"/>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8" name="矩形 17">
                <a:extLst>
                  <a:ext uri="{FF2B5EF4-FFF2-40B4-BE49-F238E27FC236}">
                    <a16:creationId xmlns="" xmlns:a16="http://schemas.microsoft.com/office/drawing/2014/main" id="{C3FBAEE2-BF49-4DA4-8DFD-0D03EE1CC91A}"/>
                  </a:ext>
                </a:extLst>
              </p:cNvPr>
              <p:cNvSpPr/>
              <p:nvPr/>
            </p:nvSpPr>
            <p:spPr>
              <a:xfrm>
                <a:off x="317498" y="5416061"/>
                <a:ext cx="3289753" cy="1033160"/>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9" name="文本框 18">
                <a:extLst>
                  <a:ext uri="{FF2B5EF4-FFF2-40B4-BE49-F238E27FC236}">
                    <a16:creationId xmlns="" xmlns:a16="http://schemas.microsoft.com/office/drawing/2014/main" id="{65700F2F-6B96-42BE-9B4B-F2B6AFD8D4F4}"/>
                  </a:ext>
                </a:extLst>
              </p:cNvPr>
              <p:cNvSpPr txBox="1"/>
              <p:nvPr/>
            </p:nvSpPr>
            <p:spPr>
              <a:xfrm>
                <a:off x="765629" y="4717536"/>
                <a:ext cx="2393496" cy="492443"/>
              </a:xfrm>
              <a:prstGeom prst="rect">
                <a:avLst/>
              </a:prstGeom>
              <a:noFill/>
            </p:spPr>
            <p:txBody>
              <a:bodyPr wrap="square" rtlCol="0">
                <a:spAutoFit/>
                <a:scene3d>
                  <a:camera prst="orthographicFront"/>
                  <a:lightRig rig="threePt" dir="t"/>
                </a:scene3d>
                <a:sp3d contourW="12700"/>
              </a:bodyPr>
              <a:lstStyle/>
              <a:p>
                <a:pPr algn="ctr"/>
                <a:r>
                  <a:rPr lang="zh-CN" altLang="en-US" sz="1800" b="1" dirty="0">
                    <a:solidFill>
                      <a:schemeClr val="bg1"/>
                    </a:solidFill>
                    <a:cs typeface="+mn-ea"/>
                    <a:sym typeface="+mn-lt"/>
                  </a:rPr>
                  <a:t>收付实现制</a:t>
                </a:r>
              </a:p>
            </p:txBody>
          </p:sp>
          <p:sp>
            <p:nvSpPr>
              <p:cNvPr id="20" name="文本框 19">
                <a:extLst>
                  <a:ext uri="{FF2B5EF4-FFF2-40B4-BE49-F238E27FC236}">
                    <a16:creationId xmlns="" xmlns:a16="http://schemas.microsoft.com/office/drawing/2014/main" id="{7F0DF588-B9E4-4E9B-A021-14A0EEE40C52}"/>
                  </a:ext>
                </a:extLst>
              </p:cNvPr>
              <p:cNvSpPr txBox="1"/>
              <p:nvPr/>
            </p:nvSpPr>
            <p:spPr>
              <a:xfrm>
                <a:off x="511628" y="5493354"/>
                <a:ext cx="2901495" cy="856645"/>
              </a:xfrm>
              <a:prstGeom prst="rect">
                <a:avLst/>
              </a:prstGeom>
              <a:noFill/>
            </p:spPr>
            <p:txBody>
              <a:bodyPr wrap="square" rtlCol="0">
                <a:spAutoFit/>
                <a:scene3d>
                  <a:camera prst="orthographicFront"/>
                  <a:lightRig rig="threePt" dir="t"/>
                </a:scene3d>
                <a:sp3d contourW="12700"/>
              </a:bodyPr>
              <a:lstStyle/>
              <a:p>
                <a:pPr algn="ctr">
                  <a:lnSpc>
                    <a:spcPct val="125000"/>
                  </a:lnSpc>
                </a:pPr>
                <a:r>
                  <a:rPr lang="zh-CN" altLang="en-US" sz="1500" dirty="0">
                    <a:solidFill>
                      <a:schemeClr val="tx1">
                        <a:lumMod val="85000"/>
                        <a:lumOff val="15000"/>
                      </a:schemeClr>
                    </a:solidFill>
                    <a:cs typeface="+mn-ea"/>
                    <a:sym typeface="+mn-lt"/>
                  </a:rPr>
                  <a:t>会计师说公司的经营现金流量为负数</a:t>
                </a:r>
              </a:p>
            </p:txBody>
          </p:sp>
        </p:grpSp>
      </p:grpSp>
      <p:sp>
        <p:nvSpPr>
          <p:cNvPr id="25" name="文本框 24">
            <a:extLst>
              <a:ext uri="{FF2B5EF4-FFF2-40B4-BE49-F238E27FC236}">
                <a16:creationId xmlns="" xmlns:a16="http://schemas.microsoft.com/office/drawing/2014/main" id="{62621BDA-3D64-4769-87C1-254C062D831F}"/>
              </a:ext>
            </a:extLst>
          </p:cNvPr>
          <p:cNvSpPr txBox="1"/>
          <p:nvPr/>
        </p:nvSpPr>
        <p:spPr>
          <a:xfrm>
            <a:off x="1757055" y="1482044"/>
            <a:ext cx="985463" cy="2621880"/>
          </a:xfrm>
          <a:prstGeom prst="rect">
            <a:avLst/>
          </a:prstGeom>
          <a:noFill/>
        </p:spPr>
        <p:txBody>
          <a:bodyPr vert="eaVert" wrap="square" rtlCol="0">
            <a:spAutoFit/>
            <a:scene3d>
              <a:camera prst="orthographicFront"/>
              <a:lightRig rig="threePt" dir="t"/>
            </a:scene3d>
            <a:sp3d contourW="12700"/>
          </a:bodyPr>
          <a:lstStyle/>
          <a:p>
            <a:pPr algn="ctr">
              <a:lnSpc>
                <a:spcPct val="125000"/>
              </a:lnSpc>
            </a:pPr>
            <a:r>
              <a:rPr lang="zh-CN" altLang="en-US" sz="1013" dirty="0">
                <a:solidFill>
                  <a:schemeClr val="tx1">
                    <a:lumMod val="85000"/>
                    <a:lumOff val="15000"/>
                  </a:schemeClr>
                </a:solidFill>
                <a:cs typeface="+mn-ea"/>
                <a:sym typeface="+mn-lt"/>
              </a:rPr>
              <a:t>原因</a:t>
            </a:r>
            <a:endParaRPr lang="en-US" altLang="zh-CN" sz="1013" dirty="0">
              <a:solidFill>
                <a:schemeClr val="tx1">
                  <a:lumMod val="85000"/>
                  <a:lumOff val="15000"/>
                </a:schemeClr>
              </a:solidFill>
              <a:cs typeface="+mn-ea"/>
              <a:sym typeface="+mn-lt"/>
            </a:endParaRPr>
          </a:p>
          <a:p>
            <a:pPr algn="just">
              <a:lnSpc>
                <a:spcPct val="125000"/>
              </a:lnSpc>
            </a:pPr>
            <a:r>
              <a:rPr lang="zh-CN" altLang="en-US" sz="1050" dirty="0">
                <a:solidFill>
                  <a:schemeClr val="tx1">
                    <a:lumMod val="85000"/>
                    <a:lumOff val="15000"/>
                  </a:schemeClr>
                </a:solidFill>
                <a:cs typeface="+mn-ea"/>
                <a:sym typeface="+mn-lt"/>
              </a:rPr>
              <a:t>企业的产品发生积压，由于客户财务困难，企业的应收帐款增加，不能利用商业信用延长付款期限</a:t>
            </a:r>
          </a:p>
        </p:txBody>
      </p:sp>
      <p:grpSp>
        <p:nvGrpSpPr>
          <p:cNvPr id="26" name="组合 25">
            <a:extLst>
              <a:ext uri="{FF2B5EF4-FFF2-40B4-BE49-F238E27FC236}">
                <a16:creationId xmlns="" xmlns:a16="http://schemas.microsoft.com/office/drawing/2014/main" id="{97C6345E-70DF-4A43-8DAC-5B16FD141E6B}"/>
              </a:ext>
            </a:extLst>
          </p:cNvPr>
          <p:cNvGrpSpPr/>
          <p:nvPr/>
        </p:nvGrpSpPr>
        <p:grpSpPr>
          <a:xfrm rot="5400000">
            <a:off x="4254948" y="2479918"/>
            <a:ext cx="480399" cy="626133"/>
            <a:chOff x="4725875" y="4357091"/>
            <a:chExt cx="2740250" cy="349275"/>
          </a:xfrm>
        </p:grpSpPr>
        <p:sp>
          <p:nvSpPr>
            <p:cNvPr id="27" name="箭头: 右 27">
              <a:extLst>
                <a:ext uri="{FF2B5EF4-FFF2-40B4-BE49-F238E27FC236}">
                  <a16:creationId xmlns="" xmlns:a16="http://schemas.microsoft.com/office/drawing/2014/main" id="{EB9E1387-627E-4019-AE71-C5E33278E186}"/>
                </a:ext>
              </a:extLst>
            </p:cNvPr>
            <p:cNvSpPr/>
            <p:nvPr/>
          </p:nvSpPr>
          <p:spPr>
            <a:xfrm>
              <a:off x="4725875" y="4395230"/>
              <a:ext cx="2740250" cy="311136"/>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28" name="箭头: 右 26">
              <a:extLst>
                <a:ext uri="{FF2B5EF4-FFF2-40B4-BE49-F238E27FC236}">
                  <a16:creationId xmlns="" xmlns:a16="http://schemas.microsoft.com/office/drawing/2014/main" id="{EB5F126B-1E9E-4377-9529-97E69CB213D6}"/>
                </a:ext>
              </a:extLst>
            </p:cNvPr>
            <p:cNvSpPr/>
            <p:nvPr/>
          </p:nvSpPr>
          <p:spPr>
            <a:xfrm>
              <a:off x="4725875" y="4357091"/>
              <a:ext cx="2740250" cy="311136"/>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grpSp>
    </p:spTree>
    <p:extLst>
      <p:ext uri="{BB962C8B-B14F-4D97-AF65-F5344CB8AC3E}">
        <p14:creationId xmlns:p14="http://schemas.microsoft.com/office/powerpoint/2010/main" val="41800553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利润表概述</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对话气泡: 矩形 28">
            <a:extLst>
              <a:ext uri="{FF2B5EF4-FFF2-40B4-BE49-F238E27FC236}">
                <a16:creationId xmlns="" xmlns:a16="http://schemas.microsoft.com/office/drawing/2014/main" id="{E401AD6D-70CD-40FD-9CB8-B7694263EC26}"/>
              </a:ext>
            </a:extLst>
          </p:cNvPr>
          <p:cNvSpPr/>
          <p:nvPr/>
        </p:nvSpPr>
        <p:spPr>
          <a:xfrm flipH="1" flipV="1">
            <a:off x="3795425" y="3768168"/>
            <a:ext cx="1548992" cy="414830"/>
          </a:xfrm>
          <a:prstGeom prst="wedgeRectCallout">
            <a:avLst>
              <a:gd name="adj1" fmla="val -1849"/>
              <a:gd name="adj2" fmla="val 85134"/>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4" name="对话气泡: 矩形 29">
            <a:extLst>
              <a:ext uri="{FF2B5EF4-FFF2-40B4-BE49-F238E27FC236}">
                <a16:creationId xmlns="" xmlns:a16="http://schemas.microsoft.com/office/drawing/2014/main" id="{DAFA4678-79D7-4789-8C30-3D0561053C8F}"/>
              </a:ext>
            </a:extLst>
          </p:cNvPr>
          <p:cNvSpPr/>
          <p:nvPr/>
        </p:nvSpPr>
        <p:spPr>
          <a:xfrm flipH="1">
            <a:off x="3795425" y="1615197"/>
            <a:ext cx="1548992" cy="414830"/>
          </a:xfrm>
          <a:prstGeom prst="wedgeRectCallout">
            <a:avLst>
              <a:gd name="adj1" fmla="val -1849"/>
              <a:gd name="adj2" fmla="val 85134"/>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5" name="对话气泡: 矩形 27">
            <a:extLst>
              <a:ext uri="{FF2B5EF4-FFF2-40B4-BE49-F238E27FC236}">
                <a16:creationId xmlns="" xmlns:a16="http://schemas.microsoft.com/office/drawing/2014/main" id="{59D02868-C2E4-4321-AD4B-E9A835E8056C}"/>
              </a:ext>
            </a:extLst>
          </p:cNvPr>
          <p:cNvSpPr/>
          <p:nvPr/>
        </p:nvSpPr>
        <p:spPr>
          <a:xfrm flipV="1">
            <a:off x="1535620" y="3768168"/>
            <a:ext cx="1548990" cy="414830"/>
          </a:xfrm>
          <a:prstGeom prst="wedgeRectCallout">
            <a:avLst>
              <a:gd name="adj1" fmla="val -1849"/>
              <a:gd name="adj2" fmla="val 85134"/>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6" name="对话气泡: 矩形 26">
            <a:extLst>
              <a:ext uri="{FF2B5EF4-FFF2-40B4-BE49-F238E27FC236}">
                <a16:creationId xmlns="" xmlns:a16="http://schemas.microsoft.com/office/drawing/2014/main" id="{13709F31-43AE-4D03-8D27-28D36A15AFE5}"/>
              </a:ext>
            </a:extLst>
          </p:cNvPr>
          <p:cNvSpPr/>
          <p:nvPr/>
        </p:nvSpPr>
        <p:spPr>
          <a:xfrm>
            <a:off x="1535620" y="1615197"/>
            <a:ext cx="1548990" cy="414830"/>
          </a:xfrm>
          <a:prstGeom prst="wedgeRectCallout">
            <a:avLst>
              <a:gd name="adj1" fmla="val -1849"/>
              <a:gd name="adj2" fmla="val 85134"/>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7" name="文本框 16">
            <a:extLst>
              <a:ext uri="{FF2B5EF4-FFF2-40B4-BE49-F238E27FC236}">
                <a16:creationId xmlns="" xmlns:a16="http://schemas.microsoft.com/office/drawing/2014/main" id="{CAA71FAB-353E-4005-9765-01DA65C3333F}"/>
              </a:ext>
            </a:extLst>
          </p:cNvPr>
          <p:cNvSpPr txBox="1"/>
          <p:nvPr/>
        </p:nvSpPr>
        <p:spPr>
          <a:xfrm>
            <a:off x="1577497" y="2241010"/>
            <a:ext cx="1381465" cy="507831"/>
          </a:xfrm>
          <a:prstGeom prst="rect">
            <a:avLst/>
          </a:prstGeom>
          <a:noFill/>
        </p:spPr>
        <p:txBody>
          <a:bodyPr wrap="square" rtlCol="0">
            <a:spAutoFit/>
            <a:scene3d>
              <a:camera prst="orthographicFront"/>
              <a:lightRig rig="threePt" dir="t"/>
            </a:scene3d>
            <a:sp3d contourW="12700"/>
          </a:bodyPr>
          <a:lstStyle/>
          <a:p>
            <a:pPr algn="r"/>
            <a:r>
              <a:rPr lang="zh-CN" altLang="en-US" sz="2700" b="1" dirty="0">
                <a:solidFill>
                  <a:schemeClr val="accent2"/>
                </a:solidFill>
                <a:cs typeface="+mn-ea"/>
                <a:sym typeface="+mn-lt"/>
              </a:rPr>
              <a:t>生存</a:t>
            </a:r>
          </a:p>
        </p:txBody>
      </p:sp>
      <p:sp>
        <p:nvSpPr>
          <p:cNvPr id="18" name="文本框 17">
            <a:extLst>
              <a:ext uri="{FF2B5EF4-FFF2-40B4-BE49-F238E27FC236}">
                <a16:creationId xmlns="" xmlns:a16="http://schemas.microsoft.com/office/drawing/2014/main" id="{C6E49773-48BF-4429-BA3A-973A219441BB}"/>
              </a:ext>
            </a:extLst>
          </p:cNvPr>
          <p:cNvSpPr txBox="1"/>
          <p:nvPr/>
        </p:nvSpPr>
        <p:spPr>
          <a:xfrm>
            <a:off x="1577497" y="3105404"/>
            <a:ext cx="1381465" cy="507831"/>
          </a:xfrm>
          <a:prstGeom prst="rect">
            <a:avLst/>
          </a:prstGeom>
          <a:noFill/>
        </p:spPr>
        <p:txBody>
          <a:bodyPr wrap="square" rtlCol="0">
            <a:spAutoFit/>
            <a:scene3d>
              <a:camera prst="orthographicFront"/>
              <a:lightRig rig="threePt" dir="t"/>
            </a:scene3d>
            <a:sp3d contourW="12700"/>
          </a:bodyPr>
          <a:lstStyle/>
          <a:p>
            <a:pPr algn="r"/>
            <a:r>
              <a:rPr lang="zh-CN" altLang="en-US" sz="2700" b="1" dirty="0">
                <a:solidFill>
                  <a:schemeClr val="accent2"/>
                </a:solidFill>
                <a:cs typeface="+mn-ea"/>
                <a:sym typeface="+mn-lt"/>
              </a:rPr>
              <a:t>生存</a:t>
            </a:r>
          </a:p>
        </p:txBody>
      </p:sp>
      <p:sp>
        <p:nvSpPr>
          <p:cNvPr id="19" name="文本框 18">
            <a:extLst>
              <a:ext uri="{FF2B5EF4-FFF2-40B4-BE49-F238E27FC236}">
                <a16:creationId xmlns="" xmlns:a16="http://schemas.microsoft.com/office/drawing/2014/main" id="{E72CCC55-B90A-4E30-B973-EFA0EEB371EA}"/>
              </a:ext>
            </a:extLst>
          </p:cNvPr>
          <p:cNvSpPr txBox="1"/>
          <p:nvPr/>
        </p:nvSpPr>
        <p:spPr>
          <a:xfrm>
            <a:off x="3926260" y="2241010"/>
            <a:ext cx="1381465" cy="507831"/>
          </a:xfrm>
          <a:prstGeom prst="rect">
            <a:avLst/>
          </a:prstGeom>
          <a:noFill/>
        </p:spPr>
        <p:txBody>
          <a:bodyPr wrap="square" rtlCol="0">
            <a:spAutoFit/>
            <a:scene3d>
              <a:camera prst="orthographicFront"/>
              <a:lightRig rig="threePt" dir="t"/>
            </a:scene3d>
            <a:sp3d contourW="12700"/>
          </a:bodyPr>
          <a:lstStyle/>
          <a:p>
            <a:r>
              <a:rPr lang="zh-CN" altLang="en-US" sz="2700" b="1" dirty="0">
                <a:solidFill>
                  <a:schemeClr val="accent2"/>
                </a:solidFill>
                <a:cs typeface="+mn-ea"/>
                <a:sym typeface="+mn-lt"/>
              </a:rPr>
              <a:t>发展</a:t>
            </a:r>
          </a:p>
        </p:txBody>
      </p:sp>
      <p:sp>
        <p:nvSpPr>
          <p:cNvPr id="20" name="文本框 19">
            <a:extLst>
              <a:ext uri="{FF2B5EF4-FFF2-40B4-BE49-F238E27FC236}">
                <a16:creationId xmlns="" xmlns:a16="http://schemas.microsoft.com/office/drawing/2014/main" id="{9FC80D19-0B21-4546-BB05-BF0BE6FE33E6}"/>
              </a:ext>
            </a:extLst>
          </p:cNvPr>
          <p:cNvSpPr txBox="1"/>
          <p:nvPr/>
        </p:nvSpPr>
        <p:spPr>
          <a:xfrm>
            <a:off x="3926260" y="3105404"/>
            <a:ext cx="1381465" cy="507831"/>
          </a:xfrm>
          <a:prstGeom prst="rect">
            <a:avLst/>
          </a:prstGeom>
          <a:noFill/>
        </p:spPr>
        <p:txBody>
          <a:bodyPr wrap="square" rtlCol="0">
            <a:spAutoFit/>
            <a:scene3d>
              <a:camera prst="orthographicFront"/>
              <a:lightRig rig="threePt" dir="t"/>
            </a:scene3d>
            <a:sp3d contourW="12700"/>
          </a:bodyPr>
          <a:lstStyle/>
          <a:p>
            <a:r>
              <a:rPr lang="zh-CN" altLang="en-US" sz="2700" b="1" dirty="0">
                <a:solidFill>
                  <a:schemeClr val="accent2"/>
                </a:solidFill>
                <a:cs typeface="+mn-ea"/>
                <a:sym typeface="+mn-lt"/>
              </a:rPr>
              <a:t>生存</a:t>
            </a:r>
          </a:p>
        </p:txBody>
      </p:sp>
      <p:sp>
        <p:nvSpPr>
          <p:cNvPr id="21" name="文本框 20">
            <a:extLst>
              <a:ext uri="{FF2B5EF4-FFF2-40B4-BE49-F238E27FC236}">
                <a16:creationId xmlns="" xmlns:a16="http://schemas.microsoft.com/office/drawing/2014/main" id="{588CFCA1-DA09-469E-962B-8075953BA0F7}"/>
              </a:ext>
            </a:extLst>
          </p:cNvPr>
          <p:cNvSpPr txBox="1"/>
          <p:nvPr/>
        </p:nvSpPr>
        <p:spPr>
          <a:xfrm>
            <a:off x="1577497" y="1656428"/>
            <a:ext cx="1381465" cy="323165"/>
          </a:xfrm>
          <a:prstGeom prst="rect">
            <a:avLst/>
          </a:prstGeom>
          <a:noFill/>
        </p:spPr>
        <p:txBody>
          <a:bodyPr wrap="square" rtlCol="0">
            <a:spAutoFit/>
            <a:scene3d>
              <a:camera prst="orthographicFront"/>
              <a:lightRig rig="threePt" dir="t"/>
            </a:scene3d>
            <a:sp3d contourW="12700"/>
          </a:bodyPr>
          <a:lstStyle/>
          <a:p>
            <a:pPr algn="r"/>
            <a:r>
              <a:rPr lang="zh-CN" altLang="en-US" sz="1500" dirty="0">
                <a:solidFill>
                  <a:schemeClr val="tx1">
                    <a:lumMod val="85000"/>
                    <a:lumOff val="15000"/>
                  </a:schemeClr>
                </a:solidFill>
                <a:cs typeface="+mn-ea"/>
                <a:sym typeface="+mn-lt"/>
              </a:rPr>
              <a:t>企业经营困难</a:t>
            </a:r>
          </a:p>
        </p:txBody>
      </p:sp>
      <p:sp>
        <p:nvSpPr>
          <p:cNvPr id="22" name="文本框 21">
            <a:extLst>
              <a:ext uri="{FF2B5EF4-FFF2-40B4-BE49-F238E27FC236}">
                <a16:creationId xmlns="" xmlns:a16="http://schemas.microsoft.com/office/drawing/2014/main" id="{436D6627-624D-404F-B51B-181D0F224DC2}"/>
              </a:ext>
            </a:extLst>
          </p:cNvPr>
          <p:cNvSpPr txBox="1"/>
          <p:nvPr/>
        </p:nvSpPr>
        <p:spPr>
          <a:xfrm>
            <a:off x="3926260" y="1656428"/>
            <a:ext cx="1381465" cy="323165"/>
          </a:xfrm>
          <a:prstGeom prst="rect">
            <a:avLst/>
          </a:prstGeom>
          <a:noFill/>
        </p:spPr>
        <p:txBody>
          <a:bodyPr wrap="square" rtlCol="0">
            <a:spAutoFit/>
            <a:scene3d>
              <a:camera prst="orthographicFront"/>
              <a:lightRig rig="threePt" dir="t"/>
            </a:scene3d>
            <a:sp3d contourW="12700"/>
          </a:bodyPr>
          <a:lstStyle/>
          <a:p>
            <a:r>
              <a:rPr lang="zh-CN" altLang="en-US" sz="1500" dirty="0">
                <a:solidFill>
                  <a:schemeClr val="tx1">
                    <a:lumMod val="85000"/>
                    <a:lumOff val="15000"/>
                  </a:schemeClr>
                </a:solidFill>
                <a:cs typeface="+mn-ea"/>
                <a:sym typeface="+mn-lt"/>
              </a:rPr>
              <a:t>企业健康发展</a:t>
            </a:r>
          </a:p>
        </p:txBody>
      </p:sp>
      <p:sp>
        <p:nvSpPr>
          <p:cNvPr id="23" name="文本框 22">
            <a:extLst>
              <a:ext uri="{FF2B5EF4-FFF2-40B4-BE49-F238E27FC236}">
                <a16:creationId xmlns="" xmlns:a16="http://schemas.microsoft.com/office/drawing/2014/main" id="{361BB75F-A08D-4EB2-B543-30B90BCF88FE}"/>
              </a:ext>
            </a:extLst>
          </p:cNvPr>
          <p:cNvSpPr txBox="1"/>
          <p:nvPr/>
        </p:nvSpPr>
        <p:spPr>
          <a:xfrm>
            <a:off x="1577497" y="3837800"/>
            <a:ext cx="1381465" cy="323165"/>
          </a:xfrm>
          <a:prstGeom prst="rect">
            <a:avLst/>
          </a:prstGeom>
          <a:noFill/>
        </p:spPr>
        <p:txBody>
          <a:bodyPr wrap="square" rtlCol="0">
            <a:spAutoFit/>
            <a:scene3d>
              <a:camera prst="orthographicFront"/>
              <a:lightRig rig="threePt" dir="t"/>
            </a:scene3d>
            <a:sp3d contourW="12700"/>
          </a:bodyPr>
          <a:lstStyle/>
          <a:p>
            <a:pPr algn="r"/>
            <a:r>
              <a:rPr lang="zh-CN" altLang="en-US" sz="1500" dirty="0">
                <a:solidFill>
                  <a:schemeClr val="tx1">
                    <a:lumMod val="85000"/>
                    <a:lumOff val="15000"/>
                  </a:schemeClr>
                </a:solidFill>
                <a:cs typeface="+mn-ea"/>
                <a:sym typeface="+mn-lt"/>
              </a:rPr>
              <a:t>企业面临关闭</a:t>
            </a:r>
          </a:p>
        </p:txBody>
      </p:sp>
      <p:sp>
        <p:nvSpPr>
          <p:cNvPr id="24" name="文本框 23">
            <a:extLst>
              <a:ext uri="{FF2B5EF4-FFF2-40B4-BE49-F238E27FC236}">
                <a16:creationId xmlns="" xmlns:a16="http://schemas.microsoft.com/office/drawing/2014/main" id="{F3A515F3-F27C-4F93-AF87-790072D9249A}"/>
              </a:ext>
            </a:extLst>
          </p:cNvPr>
          <p:cNvSpPr txBox="1"/>
          <p:nvPr/>
        </p:nvSpPr>
        <p:spPr>
          <a:xfrm>
            <a:off x="3926260" y="3837800"/>
            <a:ext cx="1381465" cy="323165"/>
          </a:xfrm>
          <a:prstGeom prst="rect">
            <a:avLst/>
          </a:prstGeom>
          <a:noFill/>
        </p:spPr>
        <p:txBody>
          <a:bodyPr wrap="square" rtlCol="0">
            <a:spAutoFit/>
            <a:scene3d>
              <a:camera prst="orthographicFront"/>
              <a:lightRig rig="threePt" dir="t"/>
            </a:scene3d>
            <a:sp3d contourW="12700"/>
          </a:bodyPr>
          <a:lstStyle/>
          <a:p>
            <a:r>
              <a:rPr lang="zh-CN" altLang="en-US" sz="1500" dirty="0">
                <a:solidFill>
                  <a:schemeClr val="tx1">
                    <a:lumMod val="85000"/>
                    <a:lumOff val="15000"/>
                  </a:schemeClr>
                </a:solidFill>
                <a:cs typeface="+mn-ea"/>
                <a:sym typeface="+mn-lt"/>
              </a:rPr>
              <a:t>企业经营困难</a:t>
            </a:r>
          </a:p>
        </p:txBody>
      </p:sp>
      <p:grpSp>
        <p:nvGrpSpPr>
          <p:cNvPr id="25" name="组合 24">
            <a:extLst>
              <a:ext uri="{FF2B5EF4-FFF2-40B4-BE49-F238E27FC236}">
                <a16:creationId xmlns="" xmlns:a16="http://schemas.microsoft.com/office/drawing/2014/main" id="{923DD10A-C614-4209-A212-DFCB0582664D}"/>
              </a:ext>
            </a:extLst>
          </p:cNvPr>
          <p:cNvGrpSpPr/>
          <p:nvPr/>
        </p:nvGrpSpPr>
        <p:grpSpPr>
          <a:xfrm>
            <a:off x="904868" y="1466079"/>
            <a:ext cx="4574561" cy="2899004"/>
            <a:chOff x="1799456" y="1524000"/>
            <a:chExt cx="7297174" cy="4624387"/>
          </a:xfrm>
        </p:grpSpPr>
        <p:cxnSp>
          <p:nvCxnSpPr>
            <p:cNvPr id="26" name="直接箭头连接符 25">
              <a:extLst>
                <a:ext uri="{FF2B5EF4-FFF2-40B4-BE49-F238E27FC236}">
                  <a16:creationId xmlns="" xmlns:a16="http://schemas.microsoft.com/office/drawing/2014/main" id="{072727EC-76F7-47BB-8CB1-ECD7E5EC54CA}"/>
                </a:ext>
              </a:extLst>
            </p:cNvPr>
            <p:cNvCxnSpPr>
              <a:cxnSpLocks/>
            </p:cNvCxnSpPr>
            <p:nvPr/>
          </p:nvCxnSpPr>
          <p:spPr>
            <a:xfrm>
              <a:off x="1799456" y="3836193"/>
              <a:ext cx="7297174" cy="0"/>
            </a:xfrm>
            <a:prstGeom prst="straightConnector1">
              <a:avLst/>
            </a:prstGeom>
            <a:ln w="28575">
              <a:solidFill>
                <a:srgbClr val="3334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 xmlns:a16="http://schemas.microsoft.com/office/drawing/2014/main" id="{72E8CFA9-CBFC-4CC3-BAFF-C4D1003F0969}"/>
                </a:ext>
              </a:extLst>
            </p:cNvPr>
            <p:cNvCxnSpPr/>
            <p:nvPr/>
          </p:nvCxnSpPr>
          <p:spPr>
            <a:xfrm flipV="1">
              <a:off x="5864934" y="1524000"/>
              <a:ext cx="0" cy="4624387"/>
            </a:xfrm>
            <a:prstGeom prst="straightConnector1">
              <a:avLst/>
            </a:prstGeom>
            <a:ln w="28575">
              <a:solidFill>
                <a:srgbClr val="333436"/>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 xmlns:a16="http://schemas.microsoft.com/office/drawing/2014/main" id="{CED7D024-E182-44E9-87B7-32F858A5AAF1}"/>
              </a:ext>
            </a:extLst>
          </p:cNvPr>
          <p:cNvSpPr txBox="1"/>
          <p:nvPr/>
        </p:nvSpPr>
        <p:spPr>
          <a:xfrm>
            <a:off x="2773649" y="1075557"/>
            <a:ext cx="1381465"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tx1">
                    <a:lumMod val="85000"/>
                    <a:lumOff val="15000"/>
                  </a:schemeClr>
                </a:solidFill>
                <a:cs typeface="+mn-ea"/>
                <a:sym typeface="+mn-lt"/>
              </a:rPr>
              <a:t>经营性现金流</a:t>
            </a:r>
          </a:p>
        </p:txBody>
      </p:sp>
      <p:sp>
        <p:nvSpPr>
          <p:cNvPr id="29" name="文本框 28">
            <a:extLst>
              <a:ext uri="{FF2B5EF4-FFF2-40B4-BE49-F238E27FC236}">
                <a16:creationId xmlns="" xmlns:a16="http://schemas.microsoft.com/office/drawing/2014/main" id="{C0969112-CCD8-4329-9A1B-81DED63D213C}"/>
              </a:ext>
            </a:extLst>
          </p:cNvPr>
          <p:cNvSpPr txBox="1"/>
          <p:nvPr/>
        </p:nvSpPr>
        <p:spPr>
          <a:xfrm>
            <a:off x="5568811" y="2765540"/>
            <a:ext cx="945356" cy="323165"/>
          </a:xfrm>
          <a:prstGeom prst="rect">
            <a:avLst/>
          </a:prstGeom>
          <a:noFill/>
        </p:spPr>
        <p:txBody>
          <a:bodyPr wrap="square" rtlCol="0">
            <a:spAutoFit/>
            <a:scene3d>
              <a:camera prst="orthographicFront"/>
              <a:lightRig rig="threePt" dir="t"/>
            </a:scene3d>
            <a:sp3d contourW="12700"/>
          </a:bodyPr>
          <a:lstStyle/>
          <a:p>
            <a:r>
              <a:rPr lang="zh-CN" altLang="en-US" sz="1500" dirty="0">
                <a:solidFill>
                  <a:schemeClr val="tx1">
                    <a:lumMod val="85000"/>
                    <a:lumOff val="15000"/>
                  </a:schemeClr>
                </a:solidFill>
                <a:cs typeface="+mn-ea"/>
                <a:sym typeface="+mn-lt"/>
              </a:rPr>
              <a:t>净 利 润</a:t>
            </a:r>
          </a:p>
        </p:txBody>
      </p:sp>
      <p:pic>
        <p:nvPicPr>
          <p:cNvPr id="3" name="图片 2">
            <a:extLst>
              <a:ext uri="{FF2B5EF4-FFF2-40B4-BE49-F238E27FC236}">
                <a16:creationId xmlns="" xmlns:a16="http://schemas.microsoft.com/office/drawing/2014/main" id="{0585518E-4ABF-42A0-9CF3-F858A3110D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71938" y="1886354"/>
            <a:ext cx="1989129" cy="1758372"/>
          </a:xfrm>
          <a:prstGeom prst="rect">
            <a:avLst/>
          </a:prstGeom>
        </p:spPr>
      </p:pic>
    </p:spTree>
    <p:extLst>
      <p:ext uri="{BB962C8B-B14F-4D97-AF65-F5344CB8AC3E}">
        <p14:creationId xmlns:p14="http://schemas.microsoft.com/office/powerpoint/2010/main" val="373715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80D23F2-F05E-4FB8-92F7-9032719744AC}"/>
              </a:ext>
            </a:extLst>
          </p:cNvPr>
          <p:cNvSpPr txBox="1">
            <a:spLocks/>
          </p:cNvSpPr>
          <p:nvPr/>
        </p:nvSpPr>
        <p:spPr>
          <a:xfrm>
            <a:off x="2489673" y="1831622"/>
            <a:ext cx="1179811" cy="1327286"/>
          </a:xfrm>
          <a:prstGeom prst="rect">
            <a:avLst/>
          </a:prstGeom>
        </p:spPr>
        <p:txBody>
          <a:bodyPr wrap="none" lIns="0" tIns="0" rIns="0" bIns="0" anchor="ctr">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85800">
              <a:spcBef>
                <a:spcPct val="20000"/>
              </a:spcBef>
              <a:defRPr/>
            </a:pPr>
            <a:r>
              <a:rPr lang="en-US" sz="8625" dirty="0">
                <a:solidFill>
                  <a:schemeClr val="accent2"/>
                </a:solidFill>
                <a:latin typeface="Impact" panose="020B0806030902050204" pitchFamily="34" charset="0"/>
                <a:cs typeface="+mn-ea"/>
                <a:sym typeface="+mn-lt"/>
              </a:rPr>
              <a:t>03</a:t>
            </a:r>
          </a:p>
        </p:txBody>
      </p:sp>
      <p:grpSp>
        <p:nvGrpSpPr>
          <p:cNvPr id="2" name="组合 1">
            <a:extLst>
              <a:ext uri="{FF2B5EF4-FFF2-40B4-BE49-F238E27FC236}">
                <a16:creationId xmlns="" xmlns:a16="http://schemas.microsoft.com/office/drawing/2014/main" id="{41B33BFA-D6D1-4B39-ABA0-2D6EFD67215D}"/>
              </a:ext>
            </a:extLst>
          </p:cNvPr>
          <p:cNvGrpSpPr/>
          <p:nvPr/>
        </p:nvGrpSpPr>
        <p:grpSpPr>
          <a:xfrm>
            <a:off x="3709119" y="2056683"/>
            <a:ext cx="2959006" cy="929135"/>
            <a:chOff x="4937125" y="4724640"/>
            <a:chExt cx="3945341" cy="1238847"/>
          </a:xfrm>
        </p:grpSpPr>
        <p:sp>
          <p:nvSpPr>
            <p:cNvPr id="5" name="文本框 4">
              <a:extLst>
                <a:ext uri="{FF2B5EF4-FFF2-40B4-BE49-F238E27FC236}">
                  <a16:creationId xmlns="" xmlns:a16="http://schemas.microsoft.com/office/drawing/2014/main" id="{C64F4B55-5832-4EE8-834D-B2424210A822}"/>
                </a:ext>
              </a:extLst>
            </p:cNvPr>
            <p:cNvSpPr txBox="1"/>
            <p:nvPr/>
          </p:nvSpPr>
          <p:spPr>
            <a:xfrm>
              <a:off x="4994677" y="5224823"/>
              <a:ext cx="3887789" cy="738664"/>
            </a:xfrm>
            <a:prstGeom prst="rect">
              <a:avLst/>
            </a:prstGeom>
            <a:noFill/>
          </p:spPr>
          <p:txBody>
            <a:bodyPr wrap="square" rtlCol="0">
              <a:spAutoFit/>
              <a:scene3d>
                <a:camera prst="orthographicFront"/>
                <a:lightRig rig="threePt" dir="t"/>
              </a:scene3d>
              <a:sp3d contourW="12700"/>
            </a:bodyPr>
            <a:lstStyle/>
            <a:p>
              <a:pPr algn="dist"/>
              <a:r>
                <a:rPr lang="zh-CN" altLang="en-US" sz="3000" dirty="0">
                  <a:solidFill>
                    <a:schemeClr val="tx1">
                      <a:lumMod val="75000"/>
                      <a:lumOff val="25000"/>
                    </a:schemeClr>
                  </a:solidFill>
                  <a:cs typeface="+mn-ea"/>
                  <a:sym typeface="+mn-lt"/>
                </a:rPr>
                <a:t>财务分析指标</a:t>
              </a:r>
            </a:p>
          </p:txBody>
        </p:sp>
        <p:sp>
          <p:nvSpPr>
            <p:cNvPr id="6" name="文本框 5">
              <a:extLst>
                <a:ext uri="{FF2B5EF4-FFF2-40B4-BE49-F238E27FC236}">
                  <a16:creationId xmlns="" xmlns:a16="http://schemas.microsoft.com/office/drawing/2014/main" id="{5DFDB764-5043-42B8-98F3-040A8CCCAECF}"/>
                </a:ext>
              </a:extLst>
            </p:cNvPr>
            <p:cNvSpPr txBox="1"/>
            <p:nvPr/>
          </p:nvSpPr>
          <p:spPr>
            <a:xfrm>
              <a:off x="4937125" y="4724640"/>
              <a:ext cx="2581274" cy="615553"/>
            </a:xfrm>
            <a:prstGeom prst="rect">
              <a:avLst/>
            </a:prstGeom>
            <a:noFill/>
          </p:spPr>
          <p:txBody>
            <a:bodyPr wrap="square" rtlCol="0">
              <a:spAutoFit/>
              <a:scene3d>
                <a:camera prst="orthographicFront"/>
                <a:lightRig rig="threePt" dir="t"/>
              </a:scene3d>
              <a:sp3d contourW="12700"/>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solidFill>
                    <a:schemeClr val="tx1">
                      <a:lumMod val="75000"/>
                      <a:lumOff val="25000"/>
                    </a:schemeClr>
                  </a:solidFill>
                  <a:latin typeface="+mn-lt"/>
                  <a:ea typeface="+mn-ea"/>
                  <a:cs typeface="+mn-ea"/>
                  <a:sym typeface="+mn-lt"/>
                </a:rPr>
                <a:t>Part Three</a:t>
              </a:r>
              <a:endParaRPr lang="zh-CN" altLang="en-US" sz="2400" dirty="0">
                <a:solidFill>
                  <a:schemeClr val="tx1">
                    <a:lumMod val="75000"/>
                    <a:lumOff val="25000"/>
                  </a:schemeClr>
                </a:solidFill>
                <a:latin typeface="+mn-lt"/>
                <a:ea typeface="+mn-ea"/>
                <a:cs typeface="+mn-ea"/>
                <a:sym typeface="+mn-lt"/>
              </a:endParaRPr>
            </a:p>
          </p:txBody>
        </p:sp>
      </p:grpSp>
      <p:grpSp>
        <p:nvGrpSpPr>
          <p:cNvPr id="11" name="组合 10">
            <a:extLst>
              <a:ext uri="{FF2B5EF4-FFF2-40B4-BE49-F238E27FC236}">
                <a16:creationId xmlns="" xmlns:a16="http://schemas.microsoft.com/office/drawing/2014/main" id="{C6CA459E-69C1-46B0-A9B4-15F1EAE5960F}"/>
              </a:ext>
            </a:extLst>
          </p:cNvPr>
          <p:cNvGrpSpPr/>
          <p:nvPr/>
        </p:nvGrpSpPr>
        <p:grpSpPr>
          <a:xfrm>
            <a:off x="1463204" y="1935889"/>
            <a:ext cx="808449" cy="1118751"/>
            <a:chOff x="516665" y="437030"/>
            <a:chExt cx="808449" cy="1118751"/>
          </a:xfrm>
        </p:grpSpPr>
        <p:sp>
          <p:nvSpPr>
            <p:cNvPr id="7" name="椭圆 6">
              <a:extLst>
                <a:ext uri="{FF2B5EF4-FFF2-40B4-BE49-F238E27FC236}">
                  <a16:creationId xmlns="" xmlns:a16="http://schemas.microsoft.com/office/drawing/2014/main" id="{795E22FB-BC84-4FFF-9D7F-B5836E121103}"/>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FE990940-1BFF-4BB4-853D-FBFCB3DF3DC5}"/>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FC4FCA8F-49A9-4151-BE55-044F45F82A97}"/>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50D24CB5-D1ED-4F4E-87CF-970F4E631826}"/>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 xmlns:a16="http://schemas.microsoft.com/office/drawing/2014/main" id="{9C9C2A78-2E30-4422-8280-14CF70E0F68B}"/>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 xmlns:a16="http://schemas.microsoft.com/office/drawing/2014/main" id="{5D1E70B3-568E-44F5-81FB-F23FCD0D40C2}"/>
              </a:ext>
            </a:extLst>
          </p:cNvPr>
          <p:cNvGrpSpPr/>
          <p:nvPr/>
        </p:nvGrpSpPr>
        <p:grpSpPr>
          <a:xfrm flipH="1">
            <a:off x="6729527" y="1910260"/>
            <a:ext cx="808449" cy="1118751"/>
            <a:chOff x="516665" y="437030"/>
            <a:chExt cx="808449" cy="1118751"/>
          </a:xfrm>
        </p:grpSpPr>
        <p:sp>
          <p:nvSpPr>
            <p:cNvPr id="26" name="椭圆 25">
              <a:extLst>
                <a:ext uri="{FF2B5EF4-FFF2-40B4-BE49-F238E27FC236}">
                  <a16:creationId xmlns="" xmlns:a16="http://schemas.microsoft.com/office/drawing/2014/main" id="{EA30E60B-1F59-468A-9068-8A9467CB49A6}"/>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 xmlns:a16="http://schemas.microsoft.com/office/drawing/2014/main" id="{BA2B276A-1088-4C10-BB6A-7754ABE97BC0}"/>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 xmlns:a16="http://schemas.microsoft.com/office/drawing/2014/main" id="{B69974D9-6995-4284-8FC8-8FF55BE2F475}"/>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 xmlns:a16="http://schemas.microsoft.com/office/drawing/2014/main" id="{77F7BC0F-FEF7-4B07-B8DA-54F63DFE01DC}"/>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 xmlns:a16="http://schemas.microsoft.com/office/drawing/2014/main" id="{4C19FD00-305C-45EC-A81C-7554A6D45949}"/>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13924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企业的经营性现金流量</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544" name="文本框 543">
            <a:extLst>
              <a:ext uri="{FF2B5EF4-FFF2-40B4-BE49-F238E27FC236}">
                <a16:creationId xmlns="" xmlns:a16="http://schemas.microsoft.com/office/drawing/2014/main" id="{CAA71FAB-353E-4005-9765-01DA65C3333F}"/>
              </a:ext>
            </a:extLst>
          </p:cNvPr>
          <p:cNvSpPr txBox="1"/>
          <p:nvPr/>
        </p:nvSpPr>
        <p:spPr>
          <a:xfrm>
            <a:off x="773907" y="2383077"/>
            <a:ext cx="4189979" cy="354521"/>
          </a:xfrm>
          <a:prstGeom prst="rect">
            <a:avLst/>
          </a:prstGeom>
          <a:noFill/>
        </p:spPr>
        <p:txBody>
          <a:bodyPr wrap="square" rtlCol="0">
            <a:spAutoFit/>
            <a:scene3d>
              <a:camera prst="orthographicFront"/>
              <a:lightRig rig="threePt" dir="t"/>
            </a:scene3d>
            <a:sp3d contourW="12700"/>
          </a:bodyPr>
          <a:lstStyle/>
          <a:p>
            <a:pPr marL="257175" indent="-257175">
              <a:lnSpc>
                <a:spcPct val="125000"/>
              </a:lnSpc>
              <a:buFont typeface="Wingdings" panose="05000000000000000000" pitchFamily="2" charset="2"/>
              <a:buChar char="l"/>
            </a:pPr>
            <a:r>
              <a:rPr lang="zh-CN" altLang="en-US" sz="1013" dirty="0">
                <a:solidFill>
                  <a:schemeClr val="tx1">
                    <a:lumMod val="85000"/>
                    <a:lumOff val="15000"/>
                  </a:schemeClr>
                </a:solidFill>
                <a:cs typeface="+mn-ea"/>
                <a:sym typeface="+mn-lt"/>
              </a:rPr>
              <a:t>通过</a:t>
            </a:r>
            <a:r>
              <a:rPr lang="zh-CN" altLang="en-US" sz="1500" b="1" dirty="0">
                <a:solidFill>
                  <a:schemeClr val="tx1">
                    <a:lumMod val="85000"/>
                    <a:lumOff val="15000"/>
                  </a:schemeClr>
                </a:solidFill>
                <a:cs typeface="+mn-ea"/>
                <a:sym typeface="+mn-lt"/>
              </a:rPr>
              <a:t>提升企业盈利能力</a:t>
            </a:r>
            <a:r>
              <a:rPr lang="zh-CN" altLang="en-US" sz="1013" dirty="0">
                <a:solidFill>
                  <a:schemeClr val="tx1">
                    <a:lumMod val="85000"/>
                    <a:lumOff val="15000"/>
                  </a:schemeClr>
                </a:solidFill>
                <a:cs typeface="+mn-ea"/>
                <a:sym typeface="+mn-lt"/>
              </a:rPr>
              <a:t>增加企业自身产生的资金</a:t>
            </a:r>
          </a:p>
        </p:txBody>
      </p:sp>
      <p:sp>
        <p:nvSpPr>
          <p:cNvPr id="545" name="文本框 544">
            <a:extLst>
              <a:ext uri="{FF2B5EF4-FFF2-40B4-BE49-F238E27FC236}">
                <a16:creationId xmlns="" xmlns:a16="http://schemas.microsoft.com/office/drawing/2014/main" id="{6B2BB47C-A050-46FE-88C5-6590F47F3783}"/>
              </a:ext>
            </a:extLst>
          </p:cNvPr>
          <p:cNvSpPr txBox="1"/>
          <p:nvPr/>
        </p:nvSpPr>
        <p:spPr>
          <a:xfrm>
            <a:off x="773908" y="3109037"/>
            <a:ext cx="4303943" cy="643061"/>
          </a:xfrm>
          <a:prstGeom prst="rect">
            <a:avLst/>
          </a:prstGeom>
          <a:noFill/>
        </p:spPr>
        <p:txBody>
          <a:bodyPr wrap="square" rtlCol="0">
            <a:spAutoFit/>
            <a:scene3d>
              <a:camera prst="orthographicFront"/>
              <a:lightRig rig="threePt" dir="t"/>
            </a:scene3d>
            <a:sp3d contourW="12700"/>
          </a:bodyPr>
          <a:lstStyle/>
          <a:p>
            <a:pPr marL="257175" indent="-257175">
              <a:lnSpc>
                <a:spcPct val="125000"/>
              </a:lnSpc>
              <a:buFont typeface="Wingdings" panose="05000000000000000000" pitchFamily="2" charset="2"/>
              <a:buChar char="l"/>
            </a:pPr>
            <a:r>
              <a:rPr lang="zh-CN" altLang="en-US" sz="1013" dirty="0">
                <a:solidFill>
                  <a:schemeClr val="tx1">
                    <a:lumMod val="85000"/>
                    <a:lumOff val="15000"/>
                  </a:schemeClr>
                </a:solidFill>
                <a:cs typeface="+mn-ea"/>
                <a:sym typeface="+mn-lt"/>
              </a:rPr>
              <a:t>通过</a:t>
            </a:r>
            <a:r>
              <a:rPr lang="zh-CN" altLang="en-US" sz="1500" b="1" dirty="0">
                <a:solidFill>
                  <a:schemeClr val="tx1">
                    <a:lumMod val="85000"/>
                    <a:lumOff val="15000"/>
                  </a:schemeClr>
                </a:solidFill>
                <a:cs typeface="+mn-ea"/>
                <a:sym typeface="+mn-lt"/>
              </a:rPr>
              <a:t>存货管理、信用政策管理和供应商付款管理</a:t>
            </a:r>
            <a:r>
              <a:rPr lang="zh-CN" altLang="en-US" sz="1013" dirty="0">
                <a:solidFill>
                  <a:schemeClr val="tx1">
                    <a:lumMod val="85000"/>
                    <a:lumOff val="15000"/>
                  </a:schemeClr>
                </a:solidFill>
                <a:cs typeface="+mn-ea"/>
                <a:sym typeface="+mn-lt"/>
              </a:rPr>
              <a:t>，提高流动资金的管理效率 </a:t>
            </a:r>
          </a:p>
        </p:txBody>
      </p:sp>
      <p:sp>
        <p:nvSpPr>
          <p:cNvPr id="70" name="任意多边形: 形状 69">
            <a:extLst>
              <a:ext uri="{FF2B5EF4-FFF2-40B4-BE49-F238E27FC236}">
                <a16:creationId xmlns="" xmlns:a16="http://schemas.microsoft.com/office/drawing/2014/main" id="{5655BA79-EFB0-4E93-AA4C-5364B9252778}"/>
              </a:ext>
            </a:extLst>
          </p:cNvPr>
          <p:cNvSpPr/>
          <p:nvPr/>
        </p:nvSpPr>
        <p:spPr>
          <a:xfrm>
            <a:off x="784439" y="1527474"/>
            <a:ext cx="5002340" cy="432000"/>
          </a:xfrm>
          <a:custGeom>
            <a:avLst/>
            <a:gdLst>
              <a:gd name="connsiteX0" fmla="*/ 10574 w 5002340"/>
              <a:gd name="connsiteY0" fmla="*/ 0 h 432000"/>
              <a:gd name="connsiteX1" fmla="*/ 4786340 w 5002340"/>
              <a:gd name="connsiteY1" fmla="*/ 0 h 432000"/>
              <a:gd name="connsiteX2" fmla="*/ 5002340 w 5002340"/>
              <a:gd name="connsiteY2" fmla="*/ 216000 h 432000"/>
              <a:gd name="connsiteX3" fmla="*/ 4786340 w 5002340"/>
              <a:gd name="connsiteY3" fmla="*/ 432000 h 432000"/>
              <a:gd name="connsiteX4" fmla="*/ 0 w 5002340"/>
              <a:gd name="connsiteY4" fmla="*/ 432000 h 432000"/>
              <a:gd name="connsiteX5" fmla="*/ 0 w 5002340"/>
              <a:gd name="connsiteY5" fmla="*/ 424088 h 432000"/>
              <a:gd name="connsiteX6" fmla="*/ 186920 w 5002340"/>
              <a:gd name="connsiteY6" fmla="*/ 205873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02340" h="432000">
                <a:moveTo>
                  <a:pt x="10574" y="0"/>
                </a:moveTo>
                <a:lnTo>
                  <a:pt x="4786340" y="0"/>
                </a:lnTo>
                <a:lnTo>
                  <a:pt x="5002340" y="216000"/>
                </a:lnTo>
                <a:lnTo>
                  <a:pt x="4786340" y="432000"/>
                </a:lnTo>
                <a:lnTo>
                  <a:pt x="0" y="432000"/>
                </a:lnTo>
                <a:lnTo>
                  <a:pt x="0" y="424088"/>
                </a:lnTo>
                <a:lnTo>
                  <a:pt x="186920" y="205873"/>
                </a:lnTo>
                <a:close/>
              </a:path>
            </a:pathLst>
          </a:custGeom>
          <a:solidFill>
            <a:schemeClr val="accent1"/>
          </a:solidFill>
          <a:ln w="28575">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547" name="文本框 546">
            <a:extLst>
              <a:ext uri="{FF2B5EF4-FFF2-40B4-BE49-F238E27FC236}">
                <a16:creationId xmlns="" xmlns:a16="http://schemas.microsoft.com/office/drawing/2014/main" id="{4547D2F7-4299-4355-B94F-8F3961A549F9}"/>
              </a:ext>
            </a:extLst>
          </p:cNvPr>
          <p:cNvSpPr txBox="1"/>
          <p:nvPr/>
        </p:nvSpPr>
        <p:spPr>
          <a:xfrm>
            <a:off x="1058616" y="1543976"/>
            <a:ext cx="4212105" cy="415498"/>
          </a:xfrm>
          <a:prstGeom prst="rect">
            <a:avLst/>
          </a:prstGeom>
          <a:noFill/>
        </p:spPr>
        <p:txBody>
          <a:bodyPr wrap="square" rtlCol="0">
            <a:spAutoFit/>
            <a:scene3d>
              <a:camera prst="orthographicFront"/>
              <a:lightRig rig="threePt" dir="t"/>
            </a:scene3d>
            <a:sp3d contourW="12700"/>
          </a:bodyPr>
          <a:lstStyle/>
          <a:p>
            <a:r>
              <a:rPr lang="zh-CN" altLang="en-US" sz="2100" b="1" dirty="0">
                <a:solidFill>
                  <a:schemeClr val="bg1"/>
                </a:solidFill>
                <a:cs typeface="+mn-ea"/>
                <a:sym typeface="+mn-lt"/>
              </a:rPr>
              <a:t>如何增加企业的经营性现金流量</a:t>
            </a:r>
            <a:r>
              <a:rPr lang="en-US" altLang="zh-CN" sz="2100" b="1" dirty="0">
                <a:solidFill>
                  <a:schemeClr val="bg1"/>
                </a:solidFill>
                <a:cs typeface="+mn-ea"/>
                <a:sym typeface="+mn-lt"/>
              </a:rPr>
              <a:t>?</a:t>
            </a:r>
          </a:p>
        </p:txBody>
      </p:sp>
      <p:cxnSp>
        <p:nvCxnSpPr>
          <p:cNvPr id="604" name="直接连接符 603">
            <a:extLst>
              <a:ext uri="{FF2B5EF4-FFF2-40B4-BE49-F238E27FC236}">
                <a16:creationId xmlns="" xmlns:a16="http://schemas.microsoft.com/office/drawing/2014/main" id="{650E8EE0-8ABF-413B-8700-29F22E015493}"/>
              </a:ext>
            </a:extLst>
          </p:cNvPr>
          <p:cNvCxnSpPr>
            <a:cxnSpLocks/>
          </p:cNvCxnSpPr>
          <p:nvPr/>
        </p:nvCxnSpPr>
        <p:spPr>
          <a:xfrm>
            <a:off x="5077852" y="4679762"/>
            <a:ext cx="3430190" cy="0"/>
          </a:xfrm>
          <a:prstGeom prst="line">
            <a:avLst/>
          </a:prstGeom>
          <a:ln w="57150">
            <a:solidFill>
              <a:srgbClr val="333436"/>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 xmlns:a16="http://schemas.microsoft.com/office/drawing/2014/main" id="{5A94E8AB-F4C5-435F-8417-739D11C5EE6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99012" y="1337582"/>
            <a:ext cx="3922259" cy="3920217"/>
          </a:xfrm>
          <a:prstGeom prst="rect">
            <a:avLst/>
          </a:prstGeom>
        </p:spPr>
      </p:pic>
    </p:spTree>
    <p:extLst>
      <p:ext uri="{BB962C8B-B14F-4D97-AF65-F5344CB8AC3E}">
        <p14:creationId xmlns:p14="http://schemas.microsoft.com/office/powerpoint/2010/main" val="111249263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7"/>
                                        </p:tgtEl>
                                        <p:attrNameLst>
                                          <p:attrName>style.visibility</p:attrName>
                                        </p:attrNameLst>
                                      </p:cBhvr>
                                      <p:to>
                                        <p:strVal val="visible"/>
                                      </p:to>
                                    </p:set>
                                    <p:anim calcmode="lin" valueType="num">
                                      <p:cBhvr additive="base">
                                        <p:cTn id="11" dur="500" fill="hold"/>
                                        <p:tgtEl>
                                          <p:spTgt spid="547"/>
                                        </p:tgtEl>
                                        <p:attrNameLst>
                                          <p:attrName>ppt_x</p:attrName>
                                        </p:attrNameLst>
                                      </p:cBhvr>
                                      <p:tavLst>
                                        <p:tav tm="0">
                                          <p:val>
                                            <p:strVal val="0-#ppt_w/2"/>
                                          </p:val>
                                        </p:tav>
                                        <p:tav tm="100000">
                                          <p:val>
                                            <p:strVal val="#ppt_x"/>
                                          </p:val>
                                        </p:tav>
                                      </p:tavLst>
                                    </p:anim>
                                    <p:anim calcmode="lin" valueType="num">
                                      <p:cBhvr additive="base">
                                        <p:cTn id="12" dur="500" fill="hold"/>
                                        <p:tgtEl>
                                          <p:spTgt spid="54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44"/>
                                        </p:tgtEl>
                                        <p:attrNameLst>
                                          <p:attrName>style.visibility</p:attrName>
                                        </p:attrNameLst>
                                      </p:cBhvr>
                                      <p:to>
                                        <p:strVal val="visible"/>
                                      </p:to>
                                    </p:set>
                                    <p:animEffect transition="in" filter="wipe(left)">
                                      <p:cBhvr>
                                        <p:cTn id="16" dur="500"/>
                                        <p:tgtEl>
                                          <p:spTgt spid="54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45"/>
                                        </p:tgtEl>
                                        <p:attrNameLst>
                                          <p:attrName>style.visibility</p:attrName>
                                        </p:attrNameLst>
                                      </p:cBhvr>
                                      <p:to>
                                        <p:strVal val="visible"/>
                                      </p:to>
                                    </p:set>
                                    <p:animEffect transition="in" filter="wipe(left)">
                                      <p:cBhvr>
                                        <p:cTn id="19" dur="500"/>
                                        <p:tgtEl>
                                          <p:spTgt spid="545"/>
                                        </p:tgtEl>
                                      </p:cBhvr>
                                    </p:animEffect>
                                  </p:childTnLst>
                                </p:cTn>
                              </p:par>
                              <p:par>
                                <p:cTn id="20" presetID="42" presetClass="entr" presetSubtype="0" fill="hold" nodeType="withEffect">
                                  <p:stCondLst>
                                    <p:cond delay="0"/>
                                  </p:stCondLst>
                                  <p:childTnLst>
                                    <p:set>
                                      <p:cBhvr>
                                        <p:cTn id="21" dur="1" fill="hold">
                                          <p:stCondLst>
                                            <p:cond delay="0"/>
                                          </p:stCondLst>
                                        </p:cTn>
                                        <p:tgtEl>
                                          <p:spTgt spid="604"/>
                                        </p:tgtEl>
                                        <p:attrNameLst>
                                          <p:attrName>style.visibility</p:attrName>
                                        </p:attrNameLst>
                                      </p:cBhvr>
                                      <p:to>
                                        <p:strVal val="visible"/>
                                      </p:to>
                                    </p:set>
                                    <p:animEffect transition="in" filter="fade">
                                      <p:cBhvr>
                                        <p:cTn id="22" dur="1000"/>
                                        <p:tgtEl>
                                          <p:spTgt spid="604"/>
                                        </p:tgtEl>
                                      </p:cBhvr>
                                    </p:animEffect>
                                    <p:anim calcmode="lin" valueType="num">
                                      <p:cBhvr>
                                        <p:cTn id="23" dur="1000" fill="hold"/>
                                        <p:tgtEl>
                                          <p:spTgt spid="604"/>
                                        </p:tgtEl>
                                        <p:attrNameLst>
                                          <p:attrName>ppt_x</p:attrName>
                                        </p:attrNameLst>
                                      </p:cBhvr>
                                      <p:tavLst>
                                        <p:tav tm="0">
                                          <p:val>
                                            <p:strVal val="#ppt_x"/>
                                          </p:val>
                                        </p:tav>
                                        <p:tav tm="100000">
                                          <p:val>
                                            <p:strVal val="#ppt_x"/>
                                          </p:val>
                                        </p:tav>
                                      </p:tavLst>
                                    </p:anim>
                                    <p:anim calcmode="lin" valueType="num">
                                      <p:cBhvr>
                                        <p:cTn id="24" dur="1000" fill="hold"/>
                                        <p:tgtEl>
                                          <p:spTgt spid="60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 grpId="0"/>
      <p:bldP spid="545" grpId="0"/>
      <p:bldP spid="70" grpId="0" animBg="1"/>
      <p:bldP spid="5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财务预警指标体系</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矩形 12">
            <a:extLst>
              <a:ext uri="{FF2B5EF4-FFF2-40B4-BE49-F238E27FC236}">
                <a16:creationId xmlns="" xmlns:a16="http://schemas.microsoft.com/office/drawing/2014/main" id="{FEDB895A-A730-4D2A-B5D7-F49462B72AB6}"/>
              </a:ext>
            </a:extLst>
          </p:cNvPr>
          <p:cNvSpPr/>
          <p:nvPr/>
        </p:nvSpPr>
        <p:spPr>
          <a:xfrm>
            <a:off x="838867" y="1826709"/>
            <a:ext cx="1609725" cy="1186906"/>
          </a:xfrm>
          <a:prstGeom prst="rect">
            <a:avLst/>
          </a:prstGeom>
          <a:blipFill>
            <a:blip r:embed="rId3" cstate="screen">
              <a:extLst>
                <a:ext uri="{28A0092B-C50C-407E-A947-70E740481C1C}">
                  <a14:useLocalDpi xmlns:a14="http://schemas.microsoft.com/office/drawing/2010/main"/>
                </a:ext>
              </a:extLst>
            </a:blip>
            <a:stretch>
              <a:fillRect/>
            </a:stretch>
          </a:blip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4" name="矩形 13">
            <a:extLst>
              <a:ext uri="{FF2B5EF4-FFF2-40B4-BE49-F238E27FC236}">
                <a16:creationId xmlns="" xmlns:a16="http://schemas.microsoft.com/office/drawing/2014/main" id="{8924C8EF-3298-4EA2-AB18-A291A7C6DF19}"/>
              </a:ext>
            </a:extLst>
          </p:cNvPr>
          <p:cNvSpPr/>
          <p:nvPr/>
        </p:nvSpPr>
        <p:spPr>
          <a:xfrm>
            <a:off x="2791667" y="1826709"/>
            <a:ext cx="1609725" cy="1186906"/>
          </a:xfrm>
          <a:prstGeom prst="rect">
            <a:avLst/>
          </a:prstGeom>
          <a:blipFill>
            <a:blip r:embed="rId4" cstate="screen">
              <a:extLst>
                <a:ext uri="{28A0092B-C50C-407E-A947-70E740481C1C}">
                  <a14:useLocalDpi xmlns:a14="http://schemas.microsoft.com/office/drawing/2010/main"/>
                </a:ext>
              </a:extLst>
            </a:blip>
            <a:stretch>
              <a:fillRect/>
            </a:stretch>
          </a:blip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5" name="矩形 14">
            <a:extLst>
              <a:ext uri="{FF2B5EF4-FFF2-40B4-BE49-F238E27FC236}">
                <a16:creationId xmlns="" xmlns:a16="http://schemas.microsoft.com/office/drawing/2014/main" id="{BA977D2B-BF5C-4DD4-A618-43AF7F04E662}"/>
              </a:ext>
            </a:extLst>
          </p:cNvPr>
          <p:cNvSpPr/>
          <p:nvPr/>
        </p:nvSpPr>
        <p:spPr>
          <a:xfrm>
            <a:off x="4744466" y="1826709"/>
            <a:ext cx="1609725" cy="1186906"/>
          </a:xfrm>
          <a:prstGeom prst="rect">
            <a:avLst/>
          </a:prstGeom>
          <a:blipFill>
            <a:blip r:embed="rId5" cstate="screen">
              <a:extLst>
                <a:ext uri="{28A0092B-C50C-407E-A947-70E740481C1C}">
                  <a14:useLocalDpi xmlns:a14="http://schemas.microsoft.com/office/drawing/2010/main"/>
                </a:ext>
              </a:extLst>
            </a:blip>
            <a:stretch>
              <a:fillRect/>
            </a:stretch>
          </a:blip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6" name="矩形 15">
            <a:extLst>
              <a:ext uri="{FF2B5EF4-FFF2-40B4-BE49-F238E27FC236}">
                <a16:creationId xmlns="" xmlns:a16="http://schemas.microsoft.com/office/drawing/2014/main" id="{6715D879-39EA-4A5A-BC97-5A14D27C4A56}"/>
              </a:ext>
            </a:extLst>
          </p:cNvPr>
          <p:cNvSpPr/>
          <p:nvPr/>
        </p:nvSpPr>
        <p:spPr>
          <a:xfrm>
            <a:off x="6697266" y="1826709"/>
            <a:ext cx="1609725" cy="1186906"/>
          </a:xfrm>
          <a:prstGeom prst="rect">
            <a:avLst/>
          </a:prstGeom>
          <a:blipFill>
            <a:blip r:embed="rId6" cstate="screen">
              <a:extLst>
                <a:ext uri="{28A0092B-C50C-407E-A947-70E740481C1C}">
                  <a14:useLocalDpi xmlns:a14="http://schemas.microsoft.com/office/drawing/2010/main"/>
                </a:ext>
              </a:extLst>
            </a:blip>
            <a:stretch>
              <a:fillRect/>
            </a:stretch>
          </a:blip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7" name="矩形 23">
            <a:extLst>
              <a:ext uri="{FF2B5EF4-FFF2-40B4-BE49-F238E27FC236}">
                <a16:creationId xmlns="" xmlns:a16="http://schemas.microsoft.com/office/drawing/2014/main" id="{E112C2F9-9C22-4B9C-9789-7FADF44F1B94}"/>
              </a:ext>
            </a:extLst>
          </p:cNvPr>
          <p:cNvSpPr/>
          <p:nvPr/>
        </p:nvSpPr>
        <p:spPr>
          <a:xfrm>
            <a:off x="955024" y="3248460"/>
            <a:ext cx="1322784" cy="346250"/>
          </a:xfrm>
          <a:prstGeom prst="homePlate">
            <a:avLst>
              <a:gd name="adj" fmla="val 0"/>
            </a:avLst>
          </a:prstGeom>
          <a:solidFill>
            <a:schemeClr val="accent1"/>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8" name="矩形 24">
            <a:extLst>
              <a:ext uri="{FF2B5EF4-FFF2-40B4-BE49-F238E27FC236}">
                <a16:creationId xmlns="" xmlns:a16="http://schemas.microsoft.com/office/drawing/2014/main" id="{9C97AF73-1EC4-42BD-9EC1-CDD91F2364B4}"/>
              </a:ext>
            </a:extLst>
          </p:cNvPr>
          <p:cNvSpPr/>
          <p:nvPr/>
        </p:nvSpPr>
        <p:spPr>
          <a:xfrm>
            <a:off x="2907824" y="3248460"/>
            <a:ext cx="1322784" cy="346250"/>
          </a:xfrm>
          <a:prstGeom prst="homePlate">
            <a:avLst>
              <a:gd name="adj" fmla="val 0"/>
            </a:avLst>
          </a:prstGeom>
          <a:solidFill>
            <a:schemeClr val="accent2"/>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9" name="矩形 25">
            <a:extLst>
              <a:ext uri="{FF2B5EF4-FFF2-40B4-BE49-F238E27FC236}">
                <a16:creationId xmlns="" xmlns:a16="http://schemas.microsoft.com/office/drawing/2014/main" id="{B5AB002C-92AD-49FF-ACF5-E080C077D513}"/>
              </a:ext>
            </a:extLst>
          </p:cNvPr>
          <p:cNvSpPr/>
          <p:nvPr/>
        </p:nvSpPr>
        <p:spPr>
          <a:xfrm>
            <a:off x="4860623" y="3248460"/>
            <a:ext cx="1322784" cy="346250"/>
          </a:xfrm>
          <a:prstGeom prst="homePlate">
            <a:avLst>
              <a:gd name="adj" fmla="val 0"/>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20" name="矩形 26">
            <a:extLst>
              <a:ext uri="{FF2B5EF4-FFF2-40B4-BE49-F238E27FC236}">
                <a16:creationId xmlns="" xmlns:a16="http://schemas.microsoft.com/office/drawing/2014/main" id="{2BF0A9CD-5AED-43AA-B0B0-FA557A809A2A}"/>
              </a:ext>
            </a:extLst>
          </p:cNvPr>
          <p:cNvSpPr/>
          <p:nvPr/>
        </p:nvSpPr>
        <p:spPr>
          <a:xfrm>
            <a:off x="6813423" y="3248460"/>
            <a:ext cx="1322784" cy="346250"/>
          </a:xfrm>
          <a:prstGeom prst="homePlate">
            <a:avLst>
              <a:gd name="adj" fmla="val 0"/>
            </a:avLst>
          </a:prstGeom>
          <a:solidFill>
            <a:schemeClr val="accent4"/>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21" name="文本框 20">
            <a:extLst>
              <a:ext uri="{FF2B5EF4-FFF2-40B4-BE49-F238E27FC236}">
                <a16:creationId xmlns="" xmlns:a16="http://schemas.microsoft.com/office/drawing/2014/main" id="{CAA71FAB-353E-4005-9765-01DA65C3333F}"/>
              </a:ext>
            </a:extLst>
          </p:cNvPr>
          <p:cNvSpPr txBox="1"/>
          <p:nvPr/>
        </p:nvSpPr>
        <p:spPr>
          <a:xfrm>
            <a:off x="1121165" y="3260521"/>
            <a:ext cx="989933"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偿债能力</a:t>
            </a:r>
          </a:p>
        </p:txBody>
      </p:sp>
      <p:sp>
        <p:nvSpPr>
          <p:cNvPr id="22" name="文本框 21">
            <a:extLst>
              <a:ext uri="{FF2B5EF4-FFF2-40B4-BE49-F238E27FC236}">
                <a16:creationId xmlns="" xmlns:a16="http://schemas.microsoft.com/office/drawing/2014/main" id="{6B2BB47C-A050-46FE-88C5-6590F47F3783}"/>
              </a:ext>
            </a:extLst>
          </p:cNvPr>
          <p:cNvSpPr txBox="1"/>
          <p:nvPr/>
        </p:nvSpPr>
        <p:spPr>
          <a:xfrm>
            <a:off x="3073965" y="3260521"/>
            <a:ext cx="989933"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营运能力</a:t>
            </a:r>
          </a:p>
        </p:txBody>
      </p:sp>
      <p:sp>
        <p:nvSpPr>
          <p:cNvPr id="23" name="文本框 22">
            <a:extLst>
              <a:ext uri="{FF2B5EF4-FFF2-40B4-BE49-F238E27FC236}">
                <a16:creationId xmlns="" xmlns:a16="http://schemas.microsoft.com/office/drawing/2014/main" id="{CB369653-B615-40FC-A57C-001ABF77FD4A}"/>
              </a:ext>
            </a:extLst>
          </p:cNvPr>
          <p:cNvSpPr txBox="1"/>
          <p:nvPr/>
        </p:nvSpPr>
        <p:spPr>
          <a:xfrm>
            <a:off x="5026765" y="3260521"/>
            <a:ext cx="989933"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盈利能力</a:t>
            </a:r>
          </a:p>
        </p:txBody>
      </p:sp>
      <p:sp>
        <p:nvSpPr>
          <p:cNvPr id="24" name="文本框 23">
            <a:extLst>
              <a:ext uri="{FF2B5EF4-FFF2-40B4-BE49-F238E27FC236}">
                <a16:creationId xmlns="" xmlns:a16="http://schemas.microsoft.com/office/drawing/2014/main" id="{E0C2D598-48A9-40BF-9D95-B152CF3EFDC6}"/>
              </a:ext>
            </a:extLst>
          </p:cNvPr>
          <p:cNvSpPr txBox="1"/>
          <p:nvPr/>
        </p:nvSpPr>
        <p:spPr>
          <a:xfrm>
            <a:off x="6979565" y="3260521"/>
            <a:ext cx="989933"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发展能力</a:t>
            </a:r>
          </a:p>
        </p:txBody>
      </p:sp>
      <p:sp>
        <p:nvSpPr>
          <p:cNvPr id="25" name="矩形 24">
            <a:extLst>
              <a:ext uri="{FF2B5EF4-FFF2-40B4-BE49-F238E27FC236}">
                <a16:creationId xmlns="" xmlns:a16="http://schemas.microsoft.com/office/drawing/2014/main" id="{D6074991-CF30-4AFD-BE6B-5FF0B0C9D3C2}"/>
              </a:ext>
            </a:extLst>
          </p:cNvPr>
          <p:cNvSpPr/>
          <p:nvPr/>
        </p:nvSpPr>
        <p:spPr bwMode="auto">
          <a:xfrm>
            <a:off x="838867" y="3738570"/>
            <a:ext cx="1699022" cy="355482"/>
          </a:xfrm>
          <a:prstGeom prst="rect">
            <a:avLst/>
          </a:prstGeom>
        </p:spPr>
        <p:txBody>
          <a:bodyPr>
            <a:spAutoFit/>
            <a:scene3d>
              <a:camera prst="orthographicFront"/>
              <a:lightRig rig="threePt" dir="t"/>
            </a:scene3d>
            <a:sp3d contourW="12700"/>
          </a:bodyPr>
          <a:lstStyle/>
          <a:p>
            <a:pPr algn="ctr">
              <a:lnSpc>
                <a:spcPct val="114000"/>
              </a:lnSpc>
              <a:defRPr/>
            </a:pPr>
            <a:r>
              <a:rPr lang="en-US" altLang="zh-CN" sz="750" dirty="0">
                <a:solidFill>
                  <a:schemeClr val="tx1">
                    <a:lumMod val="65000"/>
                    <a:lumOff val="35000"/>
                  </a:schemeClr>
                </a:solidFill>
                <a:cs typeface="+mn-ea"/>
                <a:sym typeface="+mn-lt"/>
              </a:rPr>
              <a:t>This template is exclusively designed by Fei </a:t>
            </a:r>
            <a:r>
              <a:rPr lang="en-US" altLang="zh-CN" sz="750" dirty="0" err="1">
                <a:solidFill>
                  <a:schemeClr val="tx1">
                    <a:lumMod val="65000"/>
                    <a:lumOff val="35000"/>
                  </a:schemeClr>
                </a:solidFill>
                <a:cs typeface="+mn-ea"/>
                <a:sym typeface="+mn-lt"/>
              </a:rPr>
              <a:t>er</a:t>
            </a:r>
            <a:r>
              <a:rPr lang="en-US" altLang="zh-CN" sz="750" dirty="0">
                <a:solidFill>
                  <a:schemeClr val="tx1">
                    <a:lumMod val="65000"/>
                    <a:lumOff val="35000"/>
                  </a:schemeClr>
                </a:solidFill>
                <a:cs typeface="+mn-ea"/>
                <a:sym typeface="+mn-lt"/>
              </a:rPr>
              <a:t> creative</a:t>
            </a:r>
            <a:endParaRPr lang="zh-CN" altLang="en-US" sz="750" dirty="0">
              <a:solidFill>
                <a:schemeClr val="tx1">
                  <a:lumMod val="65000"/>
                  <a:lumOff val="35000"/>
                </a:schemeClr>
              </a:solidFill>
              <a:cs typeface="+mn-ea"/>
              <a:sym typeface="+mn-lt"/>
            </a:endParaRPr>
          </a:p>
        </p:txBody>
      </p:sp>
      <p:sp>
        <p:nvSpPr>
          <p:cNvPr id="26" name="矩形 25">
            <a:extLst>
              <a:ext uri="{FF2B5EF4-FFF2-40B4-BE49-F238E27FC236}">
                <a16:creationId xmlns="" xmlns:a16="http://schemas.microsoft.com/office/drawing/2014/main" id="{84A243F2-849F-42BE-BE47-981110EAE816}"/>
              </a:ext>
            </a:extLst>
          </p:cNvPr>
          <p:cNvSpPr/>
          <p:nvPr/>
        </p:nvSpPr>
        <p:spPr bwMode="auto">
          <a:xfrm>
            <a:off x="2818526" y="3738570"/>
            <a:ext cx="1699022" cy="355482"/>
          </a:xfrm>
          <a:prstGeom prst="rect">
            <a:avLst/>
          </a:prstGeom>
        </p:spPr>
        <p:txBody>
          <a:bodyPr>
            <a:spAutoFit/>
            <a:scene3d>
              <a:camera prst="orthographicFront"/>
              <a:lightRig rig="threePt" dir="t"/>
            </a:scene3d>
            <a:sp3d contourW="12700"/>
          </a:bodyPr>
          <a:lstStyle/>
          <a:p>
            <a:pPr algn="ctr">
              <a:lnSpc>
                <a:spcPct val="114000"/>
              </a:lnSpc>
              <a:defRPr/>
            </a:pPr>
            <a:r>
              <a:rPr lang="en-US" altLang="zh-CN" sz="750" dirty="0">
                <a:solidFill>
                  <a:schemeClr val="tx1">
                    <a:lumMod val="65000"/>
                    <a:lumOff val="35000"/>
                  </a:schemeClr>
                </a:solidFill>
                <a:cs typeface="+mn-ea"/>
                <a:sym typeface="+mn-lt"/>
              </a:rPr>
              <a:t>This template is exclusively designed by Fei </a:t>
            </a:r>
            <a:r>
              <a:rPr lang="en-US" altLang="zh-CN" sz="750" dirty="0" err="1">
                <a:solidFill>
                  <a:schemeClr val="tx1">
                    <a:lumMod val="65000"/>
                    <a:lumOff val="35000"/>
                  </a:schemeClr>
                </a:solidFill>
                <a:cs typeface="+mn-ea"/>
                <a:sym typeface="+mn-lt"/>
              </a:rPr>
              <a:t>er</a:t>
            </a:r>
            <a:r>
              <a:rPr lang="en-US" altLang="zh-CN" sz="750" dirty="0">
                <a:solidFill>
                  <a:schemeClr val="tx1">
                    <a:lumMod val="65000"/>
                    <a:lumOff val="35000"/>
                  </a:schemeClr>
                </a:solidFill>
                <a:cs typeface="+mn-ea"/>
                <a:sym typeface="+mn-lt"/>
              </a:rPr>
              <a:t> creative</a:t>
            </a:r>
            <a:endParaRPr lang="zh-CN" altLang="en-US" sz="750" dirty="0">
              <a:solidFill>
                <a:schemeClr val="tx1">
                  <a:lumMod val="65000"/>
                  <a:lumOff val="35000"/>
                </a:schemeClr>
              </a:solidFill>
              <a:cs typeface="+mn-ea"/>
              <a:sym typeface="+mn-lt"/>
            </a:endParaRPr>
          </a:p>
        </p:txBody>
      </p:sp>
      <p:sp>
        <p:nvSpPr>
          <p:cNvPr id="27" name="矩形 26">
            <a:extLst>
              <a:ext uri="{FF2B5EF4-FFF2-40B4-BE49-F238E27FC236}">
                <a16:creationId xmlns="" xmlns:a16="http://schemas.microsoft.com/office/drawing/2014/main" id="{7B5BE9E8-89B2-4EAA-999E-E122A20BE840}"/>
              </a:ext>
            </a:extLst>
          </p:cNvPr>
          <p:cNvSpPr/>
          <p:nvPr/>
        </p:nvSpPr>
        <p:spPr bwMode="auto">
          <a:xfrm>
            <a:off x="4771326" y="3738570"/>
            <a:ext cx="1699022" cy="355482"/>
          </a:xfrm>
          <a:prstGeom prst="rect">
            <a:avLst/>
          </a:prstGeom>
        </p:spPr>
        <p:txBody>
          <a:bodyPr>
            <a:spAutoFit/>
            <a:scene3d>
              <a:camera prst="orthographicFront"/>
              <a:lightRig rig="threePt" dir="t"/>
            </a:scene3d>
            <a:sp3d contourW="12700"/>
          </a:bodyPr>
          <a:lstStyle/>
          <a:p>
            <a:pPr algn="ctr">
              <a:lnSpc>
                <a:spcPct val="114000"/>
              </a:lnSpc>
              <a:defRPr/>
            </a:pPr>
            <a:r>
              <a:rPr lang="en-US" altLang="zh-CN" sz="750" dirty="0">
                <a:solidFill>
                  <a:schemeClr val="tx1">
                    <a:lumMod val="65000"/>
                    <a:lumOff val="35000"/>
                  </a:schemeClr>
                </a:solidFill>
                <a:cs typeface="+mn-ea"/>
                <a:sym typeface="+mn-lt"/>
              </a:rPr>
              <a:t>This template is exclusively designed by Fei </a:t>
            </a:r>
            <a:r>
              <a:rPr lang="en-US" altLang="zh-CN" sz="750" dirty="0" err="1">
                <a:solidFill>
                  <a:schemeClr val="tx1">
                    <a:lumMod val="65000"/>
                    <a:lumOff val="35000"/>
                  </a:schemeClr>
                </a:solidFill>
                <a:cs typeface="+mn-ea"/>
                <a:sym typeface="+mn-lt"/>
              </a:rPr>
              <a:t>er</a:t>
            </a:r>
            <a:r>
              <a:rPr lang="en-US" altLang="zh-CN" sz="750" dirty="0">
                <a:solidFill>
                  <a:schemeClr val="tx1">
                    <a:lumMod val="65000"/>
                    <a:lumOff val="35000"/>
                  </a:schemeClr>
                </a:solidFill>
                <a:cs typeface="+mn-ea"/>
                <a:sym typeface="+mn-lt"/>
              </a:rPr>
              <a:t> creative</a:t>
            </a:r>
            <a:endParaRPr lang="zh-CN" altLang="en-US" sz="750" dirty="0">
              <a:solidFill>
                <a:schemeClr val="tx1">
                  <a:lumMod val="65000"/>
                  <a:lumOff val="35000"/>
                </a:schemeClr>
              </a:solidFill>
              <a:cs typeface="+mn-ea"/>
              <a:sym typeface="+mn-lt"/>
            </a:endParaRPr>
          </a:p>
        </p:txBody>
      </p:sp>
      <p:sp>
        <p:nvSpPr>
          <p:cNvPr id="28" name="矩形 27">
            <a:extLst>
              <a:ext uri="{FF2B5EF4-FFF2-40B4-BE49-F238E27FC236}">
                <a16:creationId xmlns="" xmlns:a16="http://schemas.microsoft.com/office/drawing/2014/main" id="{AC737FE8-E148-4469-8C32-F7111F740BF1}"/>
              </a:ext>
            </a:extLst>
          </p:cNvPr>
          <p:cNvSpPr/>
          <p:nvPr/>
        </p:nvSpPr>
        <p:spPr bwMode="auto">
          <a:xfrm>
            <a:off x="6724126" y="3738570"/>
            <a:ext cx="1699022" cy="355482"/>
          </a:xfrm>
          <a:prstGeom prst="rect">
            <a:avLst/>
          </a:prstGeom>
        </p:spPr>
        <p:txBody>
          <a:bodyPr>
            <a:spAutoFit/>
            <a:scene3d>
              <a:camera prst="orthographicFront"/>
              <a:lightRig rig="threePt" dir="t"/>
            </a:scene3d>
            <a:sp3d contourW="12700"/>
          </a:bodyPr>
          <a:lstStyle/>
          <a:p>
            <a:pPr algn="ctr">
              <a:lnSpc>
                <a:spcPct val="114000"/>
              </a:lnSpc>
              <a:defRPr/>
            </a:pPr>
            <a:r>
              <a:rPr lang="en-US" altLang="zh-CN" sz="750" dirty="0">
                <a:solidFill>
                  <a:schemeClr val="tx1">
                    <a:lumMod val="65000"/>
                    <a:lumOff val="35000"/>
                  </a:schemeClr>
                </a:solidFill>
                <a:cs typeface="+mn-ea"/>
                <a:sym typeface="+mn-lt"/>
              </a:rPr>
              <a:t>This template is exclusively designed by Fei </a:t>
            </a:r>
            <a:r>
              <a:rPr lang="en-US" altLang="zh-CN" sz="750" dirty="0" err="1">
                <a:solidFill>
                  <a:schemeClr val="tx1">
                    <a:lumMod val="65000"/>
                    <a:lumOff val="35000"/>
                  </a:schemeClr>
                </a:solidFill>
                <a:cs typeface="+mn-ea"/>
                <a:sym typeface="+mn-lt"/>
              </a:rPr>
              <a:t>er</a:t>
            </a:r>
            <a:r>
              <a:rPr lang="en-US" altLang="zh-CN" sz="750" dirty="0">
                <a:solidFill>
                  <a:schemeClr val="tx1">
                    <a:lumMod val="65000"/>
                    <a:lumOff val="35000"/>
                  </a:schemeClr>
                </a:solidFill>
                <a:cs typeface="+mn-ea"/>
                <a:sym typeface="+mn-lt"/>
              </a:rPr>
              <a:t> creative</a:t>
            </a:r>
            <a:endParaRPr lang="zh-CN" altLang="en-US" sz="75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132228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0-#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0-#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0-#ppt_w/2"/>
                                          </p:val>
                                        </p:tav>
                                        <p:tav tm="100000">
                                          <p:val>
                                            <p:strVal val="#ppt_x"/>
                                          </p:val>
                                        </p:tav>
                                      </p:tavLst>
                                    </p:anim>
                                    <p:anim calcmode="lin" valueType="num">
                                      <p:cBhvr additive="base">
                                        <p:cTn id="37" dur="500" fill="hold"/>
                                        <p:tgtEl>
                                          <p:spTgt spid="2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0-#ppt_w/2"/>
                                          </p:val>
                                        </p:tav>
                                        <p:tav tm="100000">
                                          <p:val>
                                            <p:strVal val="#ppt_x"/>
                                          </p:val>
                                        </p:tav>
                                      </p:tavLst>
                                    </p:anim>
                                    <p:anim calcmode="lin" valueType="num">
                                      <p:cBhvr additive="base">
                                        <p:cTn id="41" dur="500" fill="hold"/>
                                        <p:tgtEl>
                                          <p:spTgt spid="21"/>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0-#ppt_w/2"/>
                                          </p:val>
                                        </p:tav>
                                        <p:tav tm="100000">
                                          <p:val>
                                            <p:strVal val="#ppt_x"/>
                                          </p:val>
                                        </p:tav>
                                      </p:tavLst>
                                    </p:anim>
                                    <p:anim calcmode="lin" valueType="num">
                                      <p:cBhvr additive="base">
                                        <p:cTn id="45" dur="500" fill="hold"/>
                                        <p:tgtEl>
                                          <p:spTgt spid="22"/>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0-#ppt_w/2"/>
                                          </p:val>
                                        </p:tav>
                                        <p:tav tm="100000">
                                          <p:val>
                                            <p:strVal val="#ppt_x"/>
                                          </p:val>
                                        </p:tav>
                                      </p:tavLst>
                                    </p:anim>
                                    <p:anim calcmode="lin" valueType="num">
                                      <p:cBhvr additive="base">
                                        <p:cTn id="49" dur="500" fill="hold"/>
                                        <p:tgtEl>
                                          <p:spTgt spid="2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会计生涯</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44" name="Rectangle 1">
            <a:extLst>
              <a:ext uri="{FF2B5EF4-FFF2-40B4-BE49-F238E27FC236}">
                <a16:creationId xmlns="" xmlns:a16="http://schemas.microsoft.com/office/drawing/2014/main" id="{6F5B571C-0924-47E8-8DCE-08D44AD26835}"/>
              </a:ext>
            </a:extLst>
          </p:cNvPr>
          <p:cNvSpPr/>
          <p:nvPr/>
        </p:nvSpPr>
        <p:spPr>
          <a:xfrm>
            <a:off x="1154514" y="3744809"/>
            <a:ext cx="3381273" cy="529577"/>
          </a:xfrm>
          <a:prstGeom prst="rect">
            <a:avLst/>
          </a:prstGeom>
          <a:gradFill flip="none" rotWithShape="1">
            <a:gsLst>
              <a:gs pos="1000">
                <a:srgbClr val="10CF9B"/>
              </a:gs>
              <a:gs pos="100000">
                <a:srgbClr val="D4FCF2"/>
              </a:gs>
            </a:gsLst>
            <a:lin ang="10800000" scaled="1"/>
            <a:tileRect/>
          </a:gradFill>
          <a:ln w="34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5" name="Rectangle 2">
            <a:extLst>
              <a:ext uri="{FF2B5EF4-FFF2-40B4-BE49-F238E27FC236}">
                <a16:creationId xmlns="" xmlns:a16="http://schemas.microsoft.com/office/drawing/2014/main" id="{14FCBBBC-82CB-4C3F-B7BD-582F503F7A39}"/>
              </a:ext>
            </a:extLst>
          </p:cNvPr>
          <p:cNvSpPr/>
          <p:nvPr/>
        </p:nvSpPr>
        <p:spPr>
          <a:xfrm>
            <a:off x="1626045" y="3110546"/>
            <a:ext cx="3552080" cy="529577"/>
          </a:xfrm>
          <a:prstGeom prst="rect">
            <a:avLst/>
          </a:prstGeom>
          <a:gradFill flip="none" rotWithShape="1">
            <a:gsLst>
              <a:gs pos="0">
                <a:srgbClr val="0BD0D9"/>
              </a:gs>
              <a:gs pos="100000">
                <a:srgbClr val="C8FAFC"/>
              </a:gs>
            </a:gsLst>
            <a:lin ang="10800000" scaled="1"/>
            <a:tileRect/>
          </a:gradFill>
          <a:ln w="34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6" name="Rectangle 3">
            <a:extLst>
              <a:ext uri="{FF2B5EF4-FFF2-40B4-BE49-F238E27FC236}">
                <a16:creationId xmlns="" xmlns:a16="http://schemas.microsoft.com/office/drawing/2014/main" id="{A9654460-B355-4B9F-B763-86132CD94CA0}"/>
              </a:ext>
            </a:extLst>
          </p:cNvPr>
          <p:cNvSpPr/>
          <p:nvPr/>
        </p:nvSpPr>
        <p:spPr>
          <a:xfrm>
            <a:off x="1968484" y="2528626"/>
            <a:ext cx="3566619" cy="529577"/>
          </a:xfrm>
          <a:prstGeom prst="rect">
            <a:avLst/>
          </a:prstGeom>
          <a:gradFill flip="none" rotWithShape="1">
            <a:gsLst>
              <a:gs pos="4000">
                <a:srgbClr val="DDF5FF"/>
              </a:gs>
              <a:gs pos="100000">
                <a:srgbClr val="009DD9"/>
              </a:gs>
            </a:gsLst>
            <a:lin ang="0" scaled="0"/>
            <a:tileRect/>
          </a:gradFill>
          <a:ln w="34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7" name="任意多边形: 形状 56">
            <a:extLst>
              <a:ext uri="{FF2B5EF4-FFF2-40B4-BE49-F238E27FC236}">
                <a16:creationId xmlns="" xmlns:a16="http://schemas.microsoft.com/office/drawing/2014/main" id="{F9F0CEE8-DFDB-4FA9-85FB-A905C4140BE9}"/>
              </a:ext>
            </a:extLst>
          </p:cNvPr>
          <p:cNvSpPr/>
          <p:nvPr/>
        </p:nvSpPr>
        <p:spPr>
          <a:xfrm>
            <a:off x="2236859" y="1371189"/>
            <a:ext cx="3609293" cy="1058583"/>
          </a:xfrm>
          <a:custGeom>
            <a:avLst/>
            <a:gdLst>
              <a:gd name="connsiteX0" fmla="*/ 0 w 3609293"/>
              <a:gd name="connsiteY0" fmla="*/ 0 h 1058583"/>
              <a:gd name="connsiteX1" fmla="*/ 3609293 w 3609293"/>
              <a:gd name="connsiteY1" fmla="*/ 0 h 1058583"/>
              <a:gd name="connsiteX2" fmla="*/ 3609293 w 3609293"/>
              <a:gd name="connsiteY2" fmla="*/ 529006 h 1058583"/>
              <a:gd name="connsiteX3" fmla="*/ 3609293 w 3609293"/>
              <a:gd name="connsiteY3" fmla="*/ 529577 h 1058583"/>
              <a:gd name="connsiteX4" fmla="*/ 3609293 w 3609293"/>
              <a:gd name="connsiteY4" fmla="*/ 1058583 h 1058583"/>
              <a:gd name="connsiteX5" fmla="*/ 4840 w 3609293"/>
              <a:gd name="connsiteY5" fmla="*/ 1058583 h 1058583"/>
              <a:gd name="connsiteX6" fmla="*/ 4840 w 3609293"/>
              <a:gd name="connsiteY6" fmla="*/ 529577 h 1058583"/>
              <a:gd name="connsiteX7" fmla="*/ 0 w 3609293"/>
              <a:gd name="connsiteY7" fmla="*/ 529577 h 105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9293" h="1058583">
                <a:moveTo>
                  <a:pt x="0" y="0"/>
                </a:moveTo>
                <a:lnTo>
                  <a:pt x="3609293" y="0"/>
                </a:lnTo>
                <a:lnTo>
                  <a:pt x="3609293" y="529006"/>
                </a:lnTo>
                <a:lnTo>
                  <a:pt x="3609293" y="529577"/>
                </a:lnTo>
                <a:lnTo>
                  <a:pt x="3609293" y="1058583"/>
                </a:lnTo>
                <a:lnTo>
                  <a:pt x="4840" y="1058583"/>
                </a:lnTo>
                <a:lnTo>
                  <a:pt x="4840" y="529577"/>
                </a:lnTo>
                <a:lnTo>
                  <a:pt x="0" y="529577"/>
                </a:lnTo>
                <a:close/>
              </a:path>
            </a:pathLst>
          </a:custGeom>
          <a:gradFill flip="none" rotWithShape="1">
            <a:gsLst>
              <a:gs pos="0">
                <a:srgbClr val="DCEDFC"/>
              </a:gs>
              <a:gs pos="100000">
                <a:srgbClr val="0F6FC6"/>
              </a:gs>
            </a:gsLst>
            <a:lin ang="0" scaled="0"/>
            <a:tileRect/>
          </a:gradFill>
          <a:ln w="34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2400">
              <a:cs typeface="+mn-ea"/>
              <a:sym typeface="+mn-lt"/>
            </a:endParaRPr>
          </a:p>
        </p:txBody>
      </p:sp>
      <p:sp>
        <p:nvSpPr>
          <p:cNvPr id="49" name="Freeform: Shape 6">
            <a:extLst>
              <a:ext uri="{FF2B5EF4-FFF2-40B4-BE49-F238E27FC236}">
                <a16:creationId xmlns="" xmlns:a16="http://schemas.microsoft.com/office/drawing/2014/main" id="{3575E34F-7A56-47B9-8088-2D5CA222D7A0}"/>
              </a:ext>
            </a:extLst>
          </p:cNvPr>
          <p:cNvSpPr>
            <a:spLocks/>
          </p:cNvSpPr>
          <p:nvPr/>
        </p:nvSpPr>
        <p:spPr bwMode="auto">
          <a:xfrm>
            <a:off x="4041506" y="3757104"/>
            <a:ext cx="3622486" cy="528437"/>
          </a:xfrm>
          <a:custGeom>
            <a:avLst/>
            <a:gdLst>
              <a:gd name="connsiteX0" fmla="*/ 343490 w 3464820"/>
              <a:gd name="connsiteY0" fmla="*/ 0 h 601707"/>
              <a:gd name="connsiteX1" fmla="*/ 1146865 w 3464820"/>
              <a:gd name="connsiteY1" fmla="*/ 0 h 601707"/>
              <a:gd name="connsiteX2" fmla="*/ 1251746 w 3464820"/>
              <a:gd name="connsiteY2" fmla="*/ 0 h 601707"/>
              <a:gd name="connsiteX3" fmla="*/ 2200326 w 3464820"/>
              <a:gd name="connsiteY3" fmla="*/ 0 h 601707"/>
              <a:gd name="connsiteX4" fmla="*/ 2341984 w 3464820"/>
              <a:gd name="connsiteY4" fmla="*/ 0 h 601707"/>
              <a:gd name="connsiteX5" fmla="*/ 3117831 w 3464820"/>
              <a:gd name="connsiteY5" fmla="*/ 0 h 601707"/>
              <a:gd name="connsiteX6" fmla="*/ 3464820 w 3464820"/>
              <a:gd name="connsiteY6" fmla="*/ 601707 h 601707"/>
              <a:gd name="connsiteX7" fmla="*/ 2489936 w 3464820"/>
              <a:gd name="connsiteY7" fmla="*/ 601707 h 601707"/>
              <a:gd name="connsiteX8" fmla="*/ 2317288 w 3464820"/>
              <a:gd name="connsiteY8" fmla="*/ 601707 h 601707"/>
              <a:gd name="connsiteX9" fmla="*/ 1135963 w 3464820"/>
              <a:gd name="connsiteY9" fmla="*/ 601707 h 601707"/>
              <a:gd name="connsiteX10" fmla="*/ 998913 w 3464820"/>
              <a:gd name="connsiteY10" fmla="*/ 601707 h 601707"/>
              <a:gd name="connsiteX11" fmla="*/ 0 w 3464820"/>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4820" h="601707">
                <a:moveTo>
                  <a:pt x="343490" y="0"/>
                </a:moveTo>
                <a:lnTo>
                  <a:pt x="1146865" y="0"/>
                </a:lnTo>
                <a:lnTo>
                  <a:pt x="1251746" y="0"/>
                </a:lnTo>
                <a:lnTo>
                  <a:pt x="2200326" y="0"/>
                </a:lnTo>
                <a:lnTo>
                  <a:pt x="2341984" y="0"/>
                </a:lnTo>
                <a:lnTo>
                  <a:pt x="3117831" y="0"/>
                </a:lnTo>
                <a:lnTo>
                  <a:pt x="3464820" y="601707"/>
                </a:lnTo>
                <a:lnTo>
                  <a:pt x="2489936" y="601707"/>
                </a:lnTo>
                <a:lnTo>
                  <a:pt x="2317288" y="601707"/>
                </a:lnTo>
                <a:lnTo>
                  <a:pt x="1135963" y="601707"/>
                </a:lnTo>
                <a:lnTo>
                  <a:pt x="998913" y="601707"/>
                </a:lnTo>
                <a:lnTo>
                  <a:pt x="0" y="601707"/>
                </a:lnTo>
                <a:close/>
              </a:path>
            </a:pathLst>
          </a:custGeom>
          <a:solidFill>
            <a:srgbClr val="10CF9B"/>
          </a:solidFill>
          <a:ln w="34925">
            <a:solidFill>
              <a:schemeClr val="bg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nchor="ctr"/>
          <a:lstStyle/>
          <a:p>
            <a:pPr algn="ctr"/>
            <a:endParaRPr sz="2400">
              <a:cs typeface="+mn-ea"/>
              <a:sym typeface="+mn-lt"/>
            </a:endParaRPr>
          </a:p>
        </p:txBody>
      </p:sp>
      <p:sp>
        <p:nvSpPr>
          <p:cNvPr id="50" name="Freeform: Shape 7">
            <a:extLst>
              <a:ext uri="{FF2B5EF4-FFF2-40B4-BE49-F238E27FC236}">
                <a16:creationId xmlns="" xmlns:a16="http://schemas.microsoft.com/office/drawing/2014/main" id="{61E66C83-6415-4E4A-A6BA-D76565238521}"/>
              </a:ext>
            </a:extLst>
          </p:cNvPr>
          <p:cNvSpPr>
            <a:spLocks/>
          </p:cNvSpPr>
          <p:nvPr/>
        </p:nvSpPr>
        <p:spPr bwMode="auto">
          <a:xfrm>
            <a:off x="4479730" y="3141208"/>
            <a:ext cx="2746039" cy="528437"/>
          </a:xfrm>
          <a:custGeom>
            <a:avLst/>
            <a:gdLst>
              <a:gd name="connsiteX0" fmla="*/ 346988 w 2779807"/>
              <a:gd name="connsiteY0" fmla="*/ 0 h 601707"/>
              <a:gd name="connsiteX1" fmla="*/ 921015 w 2779807"/>
              <a:gd name="connsiteY1" fmla="*/ 0 h 601707"/>
              <a:gd name="connsiteX2" fmla="*/ 1035767 w 2779807"/>
              <a:gd name="connsiteY2" fmla="*/ 0 h 601707"/>
              <a:gd name="connsiteX3" fmla="*/ 1744040 w 2779807"/>
              <a:gd name="connsiteY3" fmla="*/ 0 h 601707"/>
              <a:gd name="connsiteX4" fmla="*/ 1843696 w 2779807"/>
              <a:gd name="connsiteY4" fmla="*/ 0 h 601707"/>
              <a:gd name="connsiteX5" fmla="*/ 2432819 w 2779807"/>
              <a:gd name="connsiteY5" fmla="*/ 0 h 601707"/>
              <a:gd name="connsiteX6" fmla="*/ 2779807 w 2779807"/>
              <a:gd name="connsiteY6" fmla="*/ 601707 h 601707"/>
              <a:gd name="connsiteX7" fmla="*/ 1997758 w 2779807"/>
              <a:gd name="connsiteY7" fmla="*/ 601707 h 601707"/>
              <a:gd name="connsiteX8" fmla="*/ 1862302 w 2779807"/>
              <a:gd name="connsiteY8" fmla="*/ 601707 h 601707"/>
              <a:gd name="connsiteX9" fmla="*/ 917505 w 2779807"/>
              <a:gd name="connsiteY9" fmla="*/ 601707 h 601707"/>
              <a:gd name="connsiteX10" fmla="*/ 766953 w 2779807"/>
              <a:gd name="connsiteY10" fmla="*/ 601707 h 601707"/>
              <a:gd name="connsiteX11" fmla="*/ 0 w 2779807"/>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9807" h="601707">
                <a:moveTo>
                  <a:pt x="346988" y="0"/>
                </a:moveTo>
                <a:lnTo>
                  <a:pt x="921015" y="0"/>
                </a:lnTo>
                <a:lnTo>
                  <a:pt x="1035767" y="0"/>
                </a:lnTo>
                <a:lnTo>
                  <a:pt x="1744040" y="0"/>
                </a:lnTo>
                <a:lnTo>
                  <a:pt x="1843696" y="0"/>
                </a:lnTo>
                <a:lnTo>
                  <a:pt x="2432819" y="0"/>
                </a:lnTo>
                <a:lnTo>
                  <a:pt x="2779807" y="601707"/>
                </a:lnTo>
                <a:lnTo>
                  <a:pt x="1997758" y="601707"/>
                </a:lnTo>
                <a:lnTo>
                  <a:pt x="1862302" y="601707"/>
                </a:lnTo>
                <a:lnTo>
                  <a:pt x="917505" y="601707"/>
                </a:lnTo>
                <a:lnTo>
                  <a:pt x="766953" y="601707"/>
                </a:lnTo>
                <a:lnTo>
                  <a:pt x="0" y="601707"/>
                </a:lnTo>
                <a:close/>
              </a:path>
            </a:pathLst>
          </a:custGeom>
          <a:solidFill>
            <a:srgbClr val="0BD0D9"/>
          </a:solidFill>
          <a:ln w="34925">
            <a:solidFill>
              <a:schemeClr val="bg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nchor="ctr"/>
          <a:lstStyle/>
          <a:p>
            <a:pPr algn="ctr"/>
            <a:endParaRPr sz="2400">
              <a:cs typeface="+mn-ea"/>
              <a:sym typeface="+mn-lt"/>
            </a:endParaRPr>
          </a:p>
        </p:txBody>
      </p:sp>
      <p:sp>
        <p:nvSpPr>
          <p:cNvPr id="51" name="Freeform: Shape 8">
            <a:extLst>
              <a:ext uri="{FF2B5EF4-FFF2-40B4-BE49-F238E27FC236}">
                <a16:creationId xmlns="" xmlns:a16="http://schemas.microsoft.com/office/drawing/2014/main" id="{60169B87-970C-4D5A-B187-00E666D53139}"/>
              </a:ext>
            </a:extLst>
          </p:cNvPr>
          <p:cNvSpPr>
            <a:spLocks/>
          </p:cNvSpPr>
          <p:nvPr/>
        </p:nvSpPr>
        <p:spPr bwMode="auto">
          <a:xfrm>
            <a:off x="4883418" y="2525313"/>
            <a:ext cx="1938663" cy="528437"/>
          </a:xfrm>
          <a:custGeom>
            <a:avLst/>
            <a:gdLst>
              <a:gd name="connsiteX0" fmla="*/ 346988 w 2085829"/>
              <a:gd name="connsiteY0" fmla="*/ 0 h 601707"/>
              <a:gd name="connsiteX1" fmla="*/ 761790 w 2085829"/>
              <a:gd name="connsiteY1" fmla="*/ 0 h 601707"/>
              <a:gd name="connsiteX2" fmla="*/ 805741 w 2085829"/>
              <a:gd name="connsiteY2" fmla="*/ 0 h 601707"/>
              <a:gd name="connsiteX3" fmla="*/ 1280088 w 2085829"/>
              <a:gd name="connsiteY3" fmla="*/ 0 h 601707"/>
              <a:gd name="connsiteX4" fmla="*/ 1304153 w 2085829"/>
              <a:gd name="connsiteY4" fmla="*/ 0 h 601707"/>
              <a:gd name="connsiteX5" fmla="*/ 1738841 w 2085829"/>
              <a:gd name="connsiteY5" fmla="*/ 0 h 601707"/>
              <a:gd name="connsiteX6" fmla="*/ 2085829 w 2085829"/>
              <a:gd name="connsiteY6" fmla="*/ 601707 h 601707"/>
              <a:gd name="connsiteX7" fmla="*/ 1437886 w 2085829"/>
              <a:gd name="connsiteY7" fmla="*/ 601707 h 601707"/>
              <a:gd name="connsiteX8" fmla="*/ 1397050 w 2085829"/>
              <a:gd name="connsiteY8" fmla="*/ 601707 h 601707"/>
              <a:gd name="connsiteX9" fmla="*/ 688779 w 2085829"/>
              <a:gd name="connsiteY9" fmla="*/ 601707 h 601707"/>
              <a:gd name="connsiteX10" fmla="*/ 628057 w 2085829"/>
              <a:gd name="connsiteY10" fmla="*/ 601707 h 601707"/>
              <a:gd name="connsiteX11" fmla="*/ 0 w 2085829"/>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5829" h="601707">
                <a:moveTo>
                  <a:pt x="346988" y="0"/>
                </a:moveTo>
                <a:lnTo>
                  <a:pt x="761790" y="0"/>
                </a:lnTo>
                <a:lnTo>
                  <a:pt x="805741" y="0"/>
                </a:lnTo>
                <a:lnTo>
                  <a:pt x="1280088" y="0"/>
                </a:lnTo>
                <a:lnTo>
                  <a:pt x="1304153" y="0"/>
                </a:lnTo>
                <a:lnTo>
                  <a:pt x="1738841" y="0"/>
                </a:lnTo>
                <a:lnTo>
                  <a:pt x="2085829" y="601707"/>
                </a:lnTo>
                <a:lnTo>
                  <a:pt x="1437886" y="601707"/>
                </a:lnTo>
                <a:lnTo>
                  <a:pt x="1397050" y="601707"/>
                </a:lnTo>
                <a:lnTo>
                  <a:pt x="688779" y="601707"/>
                </a:lnTo>
                <a:lnTo>
                  <a:pt x="628057" y="601707"/>
                </a:lnTo>
                <a:lnTo>
                  <a:pt x="0" y="601707"/>
                </a:lnTo>
                <a:close/>
              </a:path>
            </a:pathLst>
          </a:custGeom>
          <a:solidFill>
            <a:srgbClr val="009DD9"/>
          </a:solidFill>
          <a:ln w="34925">
            <a:solidFill>
              <a:schemeClr val="bg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nchor="ctr"/>
          <a:lstStyle/>
          <a:p>
            <a:pPr algn="ctr"/>
            <a:endParaRPr sz="2400" dirty="0">
              <a:cs typeface="+mn-ea"/>
              <a:sym typeface="+mn-lt"/>
            </a:endParaRPr>
          </a:p>
        </p:txBody>
      </p:sp>
      <p:sp>
        <p:nvSpPr>
          <p:cNvPr id="55" name="任意多边形: 形状 54">
            <a:extLst>
              <a:ext uri="{FF2B5EF4-FFF2-40B4-BE49-F238E27FC236}">
                <a16:creationId xmlns="" xmlns:a16="http://schemas.microsoft.com/office/drawing/2014/main" id="{A142BFFB-5137-4295-A057-02D6785AACDB}"/>
              </a:ext>
            </a:extLst>
          </p:cNvPr>
          <p:cNvSpPr>
            <a:spLocks/>
          </p:cNvSpPr>
          <p:nvPr/>
        </p:nvSpPr>
        <p:spPr bwMode="auto">
          <a:xfrm>
            <a:off x="5241567" y="1379840"/>
            <a:ext cx="1222364" cy="1058015"/>
          </a:xfrm>
          <a:custGeom>
            <a:avLst/>
            <a:gdLst>
              <a:gd name="connsiteX0" fmla="*/ 612626 w 1222364"/>
              <a:gd name="connsiteY0" fmla="*/ 0 h 1058015"/>
              <a:gd name="connsiteX1" fmla="*/ 618403 w 1222364"/>
              <a:gd name="connsiteY1" fmla="*/ 4565 h 1058015"/>
              <a:gd name="connsiteX2" fmla="*/ 645132 w 1222364"/>
              <a:gd name="connsiteY2" fmla="*/ 58545 h 1058015"/>
              <a:gd name="connsiteX3" fmla="*/ 916489 w 1222364"/>
              <a:gd name="connsiteY3" fmla="*/ 529579 h 1058015"/>
              <a:gd name="connsiteX4" fmla="*/ 916489 w 1222364"/>
              <a:gd name="connsiteY4" fmla="*/ 529579 h 1058015"/>
              <a:gd name="connsiteX5" fmla="*/ 1222364 w 1222364"/>
              <a:gd name="connsiteY5" fmla="*/ 1058015 h 1058015"/>
              <a:gd name="connsiteX6" fmla="*/ 944537 w 1222364"/>
              <a:gd name="connsiteY6" fmla="*/ 1058015 h 1058015"/>
              <a:gd name="connsiteX7" fmla="*/ 819475 w 1222364"/>
              <a:gd name="connsiteY7" fmla="*/ 1058015 h 1058015"/>
              <a:gd name="connsiteX8" fmla="*/ 402890 w 1222364"/>
              <a:gd name="connsiteY8" fmla="*/ 1058015 h 1058015"/>
              <a:gd name="connsiteX9" fmla="*/ 305875 w 1222364"/>
              <a:gd name="connsiteY9" fmla="*/ 1058015 h 1058015"/>
              <a:gd name="connsiteX10" fmla="*/ 0 w 1222364"/>
              <a:gd name="connsiteY10" fmla="*/ 1058015 h 1058015"/>
              <a:gd name="connsiteX11" fmla="*/ 305876 w 1222364"/>
              <a:gd name="connsiteY11" fmla="*/ 529578 h 1058015"/>
              <a:gd name="connsiteX12" fmla="*/ 305877 w 1222364"/>
              <a:gd name="connsiteY12" fmla="*/ 529578 h 1058015"/>
              <a:gd name="connsiteX13" fmla="*/ 589924 w 1222364"/>
              <a:gd name="connsiteY13" fmla="*/ 38367 h 1058015"/>
              <a:gd name="connsiteX14" fmla="*/ 606849 w 1222364"/>
              <a:gd name="connsiteY14" fmla="*/ 4565 h 1058015"/>
              <a:gd name="connsiteX15" fmla="*/ 611184 w 1222364"/>
              <a:gd name="connsiteY15" fmla="*/ 1139 h 1058015"/>
              <a:gd name="connsiteX16" fmla="*/ 611754 w 1222364"/>
              <a:gd name="connsiteY16" fmla="*/ 1 h 1058015"/>
              <a:gd name="connsiteX17" fmla="*/ 612000 w 1222364"/>
              <a:gd name="connsiteY17" fmla="*/ 495 h 1058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364" h="1058015">
                <a:moveTo>
                  <a:pt x="612626" y="0"/>
                </a:moveTo>
                <a:lnTo>
                  <a:pt x="618403" y="4565"/>
                </a:lnTo>
                <a:lnTo>
                  <a:pt x="645132" y="58545"/>
                </a:lnTo>
                <a:lnTo>
                  <a:pt x="916489" y="529579"/>
                </a:lnTo>
                <a:lnTo>
                  <a:pt x="916489" y="529579"/>
                </a:lnTo>
                <a:lnTo>
                  <a:pt x="1222364" y="1058015"/>
                </a:lnTo>
                <a:lnTo>
                  <a:pt x="944537" y="1058015"/>
                </a:lnTo>
                <a:lnTo>
                  <a:pt x="819475" y="1058015"/>
                </a:lnTo>
                <a:lnTo>
                  <a:pt x="402890" y="1058015"/>
                </a:lnTo>
                <a:lnTo>
                  <a:pt x="305875" y="1058015"/>
                </a:lnTo>
                <a:lnTo>
                  <a:pt x="0" y="1058015"/>
                </a:lnTo>
                <a:lnTo>
                  <a:pt x="305876" y="529578"/>
                </a:lnTo>
                <a:lnTo>
                  <a:pt x="305877" y="529578"/>
                </a:lnTo>
                <a:lnTo>
                  <a:pt x="589924" y="38367"/>
                </a:lnTo>
                <a:lnTo>
                  <a:pt x="606849" y="4565"/>
                </a:lnTo>
                <a:lnTo>
                  <a:pt x="611184" y="1139"/>
                </a:lnTo>
                <a:lnTo>
                  <a:pt x="611754" y="1"/>
                </a:lnTo>
                <a:lnTo>
                  <a:pt x="612000" y="495"/>
                </a:lnTo>
                <a:close/>
              </a:path>
            </a:pathLst>
          </a:custGeom>
          <a:solidFill>
            <a:srgbClr val="0F6FC6"/>
          </a:solidFill>
          <a:ln w="34925">
            <a:solidFill>
              <a:schemeClr val="bg1"/>
            </a:solidFill>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anchor="ctr">
            <a:noAutofit/>
          </a:bodyPr>
          <a:lstStyle/>
          <a:p>
            <a:pPr algn="ctr"/>
            <a:endParaRPr sz="2400">
              <a:cs typeface="+mn-ea"/>
              <a:sym typeface="+mn-lt"/>
            </a:endParaRPr>
          </a:p>
        </p:txBody>
      </p:sp>
      <p:sp>
        <p:nvSpPr>
          <p:cNvPr id="26" name="文本框 25">
            <a:extLst>
              <a:ext uri="{FF2B5EF4-FFF2-40B4-BE49-F238E27FC236}">
                <a16:creationId xmlns="" xmlns:a16="http://schemas.microsoft.com/office/drawing/2014/main" id="{6B231B9A-EB87-451E-9E0D-EECAF844EF3D}"/>
              </a:ext>
            </a:extLst>
          </p:cNvPr>
          <p:cNvSpPr txBox="1"/>
          <p:nvPr/>
        </p:nvSpPr>
        <p:spPr>
          <a:xfrm>
            <a:off x="5217165" y="1796134"/>
            <a:ext cx="1282566" cy="553998"/>
          </a:xfrm>
          <a:prstGeom prst="rect">
            <a:avLst/>
          </a:prstGeom>
          <a:noFill/>
        </p:spPr>
        <p:txBody>
          <a:bodyPr wrap="square" rtlCol="0">
            <a:spAutoFit/>
            <a:scene3d>
              <a:camera prst="orthographicFront"/>
              <a:lightRig rig="threePt" dir="t"/>
            </a:scene3d>
            <a:sp3d contourW="12700">
              <a:contourClr>
                <a:schemeClr val="bg1"/>
              </a:contourClr>
            </a:sp3d>
          </a:bodyPr>
          <a:lstStyle/>
          <a:p>
            <a:pPr algn="ctr"/>
            <a:r>
              <a:rPr lang="zh-CN" altLang="en-US" sz="1500" b="1" dirty="0">
                <a:solidFill>
                  <a:schemeClr val="bg1"/>
                </a:solidFill>
                <a:cs typeface="+mn-ea"/>
                <a:sym typeface="+mn-lt"/>
              </a:rPr>
              <a:t>高级</a:t>
            </a:r>
            <a:endParaRPr lang="en-US" altLang="zh-CN" sz="1500" b="1" dirty="0">
              <a:solidFill>
                <a:schemeClr val="bg1"/>
              </a:solidFill>
              <a:cs typeface="+mn-ea"/>
              <a:sym typeface="+mn-lt"/>
            </a:endParaRPr>
          </a:p>
          <a:p>
            <a:pPr algn="ctr"/>
            <a:r>
              <a:rPr lang="zh-CN" altLang="en-US" sz="1500" b="1" dirty="0">
                <a:solidFill>
                  <a:schemeClr val="bg1"/>
                </a:solidFill>
                <a:cs typeface="+mn-ea"/>
                <a:sym typeface="+mn-lt"/>
              </a:rPr>
              <a:t>会计师</a:t>
            </a:r>
          </a:p>
        </p:txBody>
      </p:sp>
      <p:sp>
        <p:nvSpPr>
          <p:cNvPr id="27" name="文本框 26">
            <a:extLst>
              <a:ext uri="{FF2B5EF4-FFF2-40B4-BE49-F238E27FC236}">
                <a16:creationId xmlns="" xmlns:a16="http://schemas.microsoft.com/office/drawing/2014/main" id="{BF4CFDBE-D6F7-471B-B44A-DB5986F749F9}"/>
              </a:ext>
            </a:extLst>
          </p:cNvPr>
          <p:cNvSpPr txBox="1"/>
          <p:nvPr/>
        </p:nvSpPr>
        <p:spPr>
          <a:xfrm>
            <a:off x="4762816" y="2604431"/>
            <a:ext cx="2179865" cy="323165"/>
          </a:xfrm>
          <a:prstGeom prst="rect">
            <a:avLst/>
          </a:prstGeom>
          <a:noFill/>
        </p:spPr>
        <p:txBody>
          <a:bodyPr wrap="square" rtlCol="0">
            <a:spAutoFit/>
            <a:scene3d>
              <a:camera prst="orthographicFront"/>
              <a:lightRig rig="threePt" dir="t"/>
            </a:scene3d>
            <a:sp3d contourW="12700">
              <a:contourClr>
                <a:srgbClr val="F1AD14"/>
              </a:contourClr>
            </a:sp3d>
          </a:bodyPr>
          <a:lstStyle/>
          <a:p>
            <a:pPr algn="ctr"/>
            <a:r>
              <a:rPr lang="zh-CN" altLang="en-US" sz="1500" b="1" dirty="0">
                <a:solidFill>
                  <a:schemeClr val="bg1"/>
                </a:solidFill>
                <a:cs typeface="+mn-ea"/>
                <a:sym typeface="+mn-lt"/>
              </a:rPr>
              <a:t>中级会计师</a:t>
            </a:r>
          </a:p>
        </p:txBody>
      </p:sp>
      <p:sp>
        <p:nvSpPr>
          <p:cNvPr id="28" name="文本框 27">
            <a:extLst>
              <a:ext uri="{FF2B5EF4-FFF2-40B4-BE49-F238E27FC236}">
                <a16:creationId xmlns="" xmlns:a16="http://schemas.microsoft.com/office/drawing/2014/main" id="{08F7B7B3-51B0-4EB6-AFFE-8A6FD7B5B364}"/>
              </a:ext>
            </a:extLst>
          </p:cNvPr>
          <p:cNvSpPr txBox="1"/>
          <p:nvPr/>
        </p:nvSpPr>
        <p:spPr>
          <a:xfrm>
            <a:off x="4762815" y="3219549"/>
            <a:ext cx="2179865" cy="323165"/>
          </a:xfrm>
          <a:prstGeom prst="rect">
            <a:avLst/>
          </a:prstGeom>
          <a:noFill/>
        </p:spPr>
        <p:txBody>
          <a:bodyPr wrap="square" rtlCol="0">
            <a:spAutoFit/>
            <a:scene3d>
              <a:camera prst="orthographicFront"/>
              <a:lightRig rig="threePt" dir="t"/>
            </a:scene3d>
            <a:sp3d contourW="12700">
              <a:contourClr>
                <a:schemeClr val="bg1"/>
              </a:contourClr>
            </a:sp3d>
          </a:bodyPr>
          <a:lstStyle/>
          <a:p>
            <a:pPr algn="ctr"/>
            <a:r>
              <a:rPr lang="zh-CN" altLang="en-US" sz="1500" b="1" dirty="0">
                <a:solidFill>
                  <a:schemeClr val="bg1"/>
                </a:solidFill>
                <a:cs typeface="+mn-ea"/>
                <a:sym typeface="+mn-lt"/>
              </a:rPr>
              <a:t>助理会计师</a:t>
            </a:r>
          </a:p>
        </p:txBody>
      </p:sp>
      <p:sp>
        <p:nvSpPr>
          <p:cNvPr id="29" name="文本框 28">
            <a:extLst>
              <a:ext uri="{FF2B5EF4-FFF2-40B4-BE49-F238E27FC236}">
                <a16:creationId xmlns="" xmlns:a16="http://schemas.microsoft.com/office/drawing/2014/main" id="{B0761B0A-8564-4E4E-9427-E7810EF67003}"/>
              </a:ext>
            </a:extLst>
          </p:cNvPr>
          <p:cNvSpPr txBox="1"/>
          <p:nvPr/>
        </p:nvSpPr>
        <p:spPr>
          <a:xfrm>
            <a:off x="4762816" y="3891311"/>
            <a:ext cx="2179865" cy="323165"/>
          </a:xfrm>
          <a:prstGeom prst="rect">
            <a:avLst/>
          </a:prstGeom>
          <a:noFill/>
        </p:spPr>
        <p:txBody>
          <a:bodyPr wrap="square" rtlCol="0">
            <a:spAutoFit/>
            <a:scene3d>
              <a:camera prst="orthographicFront"/>
              <a:lightRig rig="threePt" dir="t"/>
            </a:scene3d>
            <a:sp3d contourW="12700">
              <a:contourClr>
                <a:srgbClr val="F1AD14"/>
              </a:contourClr>
            </a:sp3d>
          </a:bodyPr>
          <a:lstStyle/>
          <a:p>
            <a:pPr algn="ctr"/>
            <a:r>
              <a:rPr lang="zh-CN" altLang="en-US" sz="1500" b="1" dirty="0">
                <a:solidFill>
                  <a:schemeClr val="bg1"/>
                </a:solidFill>
                <a:cs typeface="+mn-ea"/>
                <a:sym typeface="+mn-lt"/>
              </a:rPr>
              <a:t>会计从业资格</a:t>
            </a:r>
          </a:p>
        </p:txBody>
      </p:sp>
      <p:sp>
        <p:nvSpPr>
          <p:cNvPr id="17" name="文本框 16">
            <a:extLst>
              <a:ext uri="{FF2B5EF4-FFF2-40B4-BE49-F238E27FC236}">
                <a16:creationId xmlns="" xmlns:a16="http://schemas.microsoft.com/office/drawing/2014/main" id="{9C8365B5-CE92-4E6D-9150-1F5DA0E5EDEC}"/>
              </a:ext>
            </a:extLst>
          </p:cNvPr>
          <p:cNvSpPr txBox="1"/>
          <p:nvPr/>
        </p:nvSpPr>
        <p:spPr>
          <a:xfrm>
            <a:off x="3684288" y="1796134"/>
            <a:ext cx="1379573"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财务总监</a:t>
            </a:r>
          </a:p>
        </p:txBody>
      </p:sp>
      <p:sp>
        <p:nvSpPr>
          <p:cNvPr id="23" name="文本框 22">
            <a:extLst>
              <a:ext uri="{FF2B5EF4-FFF2-40B4-BE49-F238E27FC236}">
                <a16:creationId xmlns="" xmlns:a16="http://schemas.microsoft.com/office/drawing/2014/main" id="{87D44F6E-EE83-4578-8C47-69B7F577418B}"/>
              </a:ext>
            </a:extLst>
          </p:cNvPr>
          <p:cNvSpPr txBox="1"/>
          <p:nvPr/>
        </p:nvSpPr>
        <p:spPr>
          <a:xfrm>
            <a:off x="3402085" y="2626281"/>
            <a:ext cx="1379573"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财务经理</a:t>
            </a:r>
          </a:p>
        </p:txBody>
      </p:sp>
      <p:sp>
        <p:nvSpPr>
          <p:cNvPr id="24" name="文本框 23">
            <a:extLst>
              <a:ext uri="{FF2B5EF4-FFF2-40B4-BE49-F238E27FC236}">
                <a16:creationId xmlns="" xmlns:a16="http://schemas.microsoft.com/office/drawing/2014/main" id="{D52D94B5-45B8-4603-8ADA-08C10A361273}"/>
              </a:ext>
            </a:extLst>
          </p:cNvPr>
          <p:cNvSpPr txBox="1"/>
          <p:nvPr/>
        </p:nvSpPr>
        <p:spPr>
          <a:xfrm>
            <a:off x="3062008" y="3228583"/>
            <a:ext cx="1379573"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会计主管</a:t>
            </a:r>
          </a:p>
        </p:txBody>
      </p:sp>
      <p:sp>
        <p:nvSpPr>
          <p:cNvPr id="25" name="文本框 24">
            <a:extLst>
              <a:ext uri="{FF2B5EF4-FFF2-40B4-BE49-F238E27FC236}">
                <a16:creationId xmlns="" xmlns:a16="http://schemas.microsoft.com/office/drawing/2014/main" id="{7DBFF1E5-C18E-42AA-B1EC-5E9F61359F47}"/>
              </a:ext>
            </a:extLst>
          </p:cNvPr>
          <p:cNvSpPr txBox="1"/>
          <p:nvPr/>
        </p:nvSpPr>
        <p:spPr>
          <a:xfrm>
            <a:off x="2752836" y="3881617"/>
            <a:ext cx="1379573"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会计、出纳</a:t>
            </a:r>
          </a:p>
        </p:txBody>
      </p:sp>
    </p:spTree>
    <p:extLst>
      <p:ext uri="{BB962C8B-B14F-4D97-AF65-F5344CB8AC3E}">
        <p14:creationId xmlns:p14="http://schemas.microsoft.com/office/powerpoint/2010/main" val="2743389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right)">
                                      <p:cBhvr>
                                        <p:cTn id="25" dur="500"/>
                                        <p:tgtEl>
                                          <p:spTgt spid="57"/>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right)">
                                      <p:cBhvr>
                                        <p:cTn id="28" dur="500"/>
                                        <p:tgtEl>
                                          <p:spTgt spid="46"/>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right)">
                                      <p:cBhvr>
                                        <p:cTn id="34" dur="500"/>
                                        <p:tgtEl>
                                          <p:spTgt spid="44"/>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7" grpId="0" animBg="1"/>
      <p:bldP spid="49" grpId="0" animBg="1"/>
      <p:bldP spid="50" grpId="0" animBg="1"/>
      <p:bldP spid="51" grpId="0" animBg="1"/>
      <p:bldP spid="55" grpId="0" animBg="1"/>
      <p:bldP spid="26" grpId="0"/>
      <p:bldP spid="27" grpId="0"/>
      <p:bldP spid="28" grpId="0"/>
      <p:bldP spid="29" grpId="0"/>
      <p:bldP spid="17"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 xmlns:a16="http://schemas.microsoft.com/office/drawing/2014/main" id="{5D72E316-74A6-491F-A158-69CBDF77FEE2}"/>
              </a:ext>
            </a:extLst>
          </p:cNvPr>
          <p:cNvSpPr txBox="1"/>
          <p:nvPr/>
        </p:nvSpPr>
        <p:spPr>
          <a:xfrm>
            <a:off x="2432674" y="1765781"/>
            <a:ext cx="2013497" cy="369332"/>
          </a:xfrm>
          <a:prstGeom prst="rect">
            <a:avLst/>
          </a:prstGeom>
          <a:noFill/>
        </p:spPr>
        <p:txBody>
          <a:bodyPr wrap="square" rtlCol="0">
            <a:spAutoFit/>
            <a:scene3d>
              <a:camera prst="orthographicFront"/>
              <a:lightRig rig="threePt" dir="t"/>
            </a:scene3d>
            <a:sp3d contourW="12700"/>
          </a:bodyPr>
          <a:lstStyle/>
          <a:p>
            <a:r>
              <a:rPr lang="en-US" altLang="zh-CN" sz="1800" b="1" dirty="0">
                <a:cs typeface="+mn-ea"/>
                <a:sym typeface="+mn-lt"/>
              </a:rPr>
              <a:t>01. </a:t>
            </a:r>
            <a:r>
              <a:rPr lang="zh-CN" altLang="en-US" sz="1800" b="1" dirty="0">
                <a:cs typeface="+mn-ea"/>
                <a:sym typeface="+mn-lt"/>
              </a:rPr>
              <a:t>财会基本概念</a:t>
            </a:r>
          </a:p>
        </p:txBody>
      </p:sp>
      <p:sp>
        <p:nvSpPr>
          <p:cNvPr id="10" name="文本框 9">
            <a:extLst>
              <a:ext uri="{FF2B5EF4-FFF2-40B4-BE49-F238E27FC236}">
                <a16:creationId xmlns="" xmlns:a16="http://schemas.microsoft.com/office/drawing/2014/main" id="{F89CFFC7-2E4D-4F5B-9445-C1686F1052A6}"/>
              </a:ext>
            </a:extLst>
          </p:cNvPr>
          <p:cNvSpPr txBox="1"/>
          <p:nvPr/>
        </p:nvSpPr>
        <p:spPr>
          <a:xfrm>
            <a:off x="2432674" y="2410727"/>
            <a:ext cx="2013497" cy="369332"/>
          </a:xfrm>
          <a:prstGeom prst="rect">
            <a:avLst/>
          </a:prstGeom>
          <a:noFill/>
        </p:spPr>
        <p:txBody>
          <a:bodyPr wrap="square" rtlCol="0">
            <a:spAutoFit/>
            <a:scene3d>
              <a:camera prst="orthographicFront"/>
              <a:lightRig rig="threePt" dir="t"/>
            </a:scene3d>
            <a:sp3d contourW="12700"/>
          </a:bodyPr>
          <a:lstStyle/>
          <a:p>
            <a:r>
              <a:rPr lang="en-US" altLang="zh-CN" sz="1800" b="1" dirty="0">
                <a:cs typeface="+mn-ea"/>
                <a:sym typeface="+mn-lt"/>
              </a:rPr>
              <a:t>02. </a:t>
            </a:r>
            <a:r>
              <a:rPr lang="zh-CN" altLang="en-US" sz="1800" b="1" dirty="0">
                <a:cs typeface="+mn-ea"/>
                <a:sym typeface="+mn-lt"/>
              </a:rPr>
              <a:t>财务报表</a:t>
            </a:r>
          </a:p>
        </p:txBody>
      </p:sp>
      <p:sp>
        <p:nvSpPr>
          <p:cNvPr id="11" name="文本框 10">
            <a:extLst>
              <a:ext uri="{FF2B5EF4-FFF2-40B4-BE49-F238E27FC236}">
                <a16:creationId xmlns="" xmlns:a16="http://schemas.microsoft.com/office/drawing/2014/main" id="{3D81B742-DA3B-4A72-BEBE-3DBB8A8E73A1}"/>
              </a:ext>
            </a:extLst>
          </p:cNvPr>
          <p:cNvSpPr txBox="1"/>
          <p:nvPr/>
        </p:nvSpPr>
        <p:spPr>
          <a:xfrm>
            <a:off x="2432674" y="3055673"/>
            <a:ext cx="2534119" cy="369332"/>
          </a:xfrm>
          <a:prstGeom prst="rect">
            <a:avLst/>
          </a:prstGeom>
          <a:noFill/>
        </p:spPr>
        <p:txBody>
          <a:bodyPr wrap="square" rtlCol="0">
            <a:spAutoFit/>
            <a:scene3d>
              <a:camera prst="orthographicFront"/>
              <a:lightRig rig="threePt" dir="t"/>
            </a:scene3d>
            <a:sp3d contourW="12700"/>
          </a:bodyPr>
          <a:lstStyle/>
          <a:p>
            <a:r>
              <a:rPr lang="en-US" altLang="zh-CN" sz="1800" b="1" dirty="0">
                <a:cs typeface="+mn-ea"/>
                <a:sym typeface="+mn-lt"/>
              </a:rPr>
              <a:t>03. </a:t>
            </a:r>
            <a:r>
              <a:rPr lang="zh-CN" altLang="en-US" sz="1800" b="1" dirty="0">
                <a:cs typeface="+mn-ea"/>
                <a:sym typeface="+mn-lt"/>
              </a:rPr>
              <a:t>财务分析基本指标</a:t>
            </a:r>
          </a:p>
        </p:txBody>
      </p:sp>
      <p:sp>
        <p:nvSpPr>
          <p:cNvPr id="12" name="文本框 11">
            <a:extLst>
              <a:ext uri="{FF2B5EF4-FFF2-40B4-BE49-F238E27FC236}">
                <a16:creationId xmlns="" xmlns:a16="http://schemas.microsoft.com/office/drawing/2014/main" id="{ED115C00-6AE6-4C36-BEA9-3F9B59E5ADFC}"/>
              </a:ext>
            </a:extLst>
          </p:cNvPr>
          <p:cNvSpPr txBox="1"/>
          <p:nvPr/>
        </p:nvSpPr>
        <p:spPr>
          <a:xfrm>
            <a:off x="2432674" y="3700618"/>
            <a:ext cx="2013497" cy="369332"/>
          </a:xfrm>
          <a:prstGeom prst="rect">
            <a:avLst/>
          </a:prstGeom>
          <a:noFill/>
        </p:spPr>
        <p:txBody>
          <a:bodyPr wrap="square" rtlCol="0">
            <a:spAutoFit/>
            <a:scene3d>
              <a:camera prst="orthographicFront"/>
              <a:lightRig rig="threePt" dir="t"/>
            </a:scene3d>
            <a:sp3d contourW="12700"/>
          </a:bodyPr>
          <a:lstStyle/>
          <a:p>
            <a:r>
              <a:rPr lang="en-US" altLang="zh-CN" sz="1800" b="1" dirty="0">
                <a:cs typeface="+mn-ea"/>
                <a:sym typeface="+mn-lt"/>
              </a:rPr>
              <a:t>04. </a:t>
            </a:r>
            <a:r>
              <a:rPr lang="zh-CN" altLang="en-US" sz="1800" b="1" dirty="0">
                <a:cs typeface="+mn-ea"/>
                <a:sym typeface="+mn-lt"/>
              </a:rPr>
              <a:t>日常报销</a:t>
            </a:r>
          </a:p>
        </p:txBody>
      </p:sp>
      <p:sp>
        <p:nvSpPr>
          <p:cNvPr id="13" name="文本框 12">
            <a:extLst>
              <a:ext uri="{FF2B5EF4-FFF2-40B4-BE49-F238E27FC236}">
                <a16:creationId xmlns="" xmlns:a16="http://schemas.microsoft.com/office/drawing/2014/main" id="{15F91EE8-BCA8-4AF8-9C81-429A81E0AD69}"/>
              </a:ext>
            </a:extLst>
          </p:cNvPr>
          <p:cNvSpPr txBox="1"/>
          <p:nvPr/>
        </p:nvSpPr>
        <p:spPr>
          <a:xfrm>
            <a:off x="1288216" y="791033"/>
            <a:ext cx="492443" cy="1854675"/>
          </a:xfrm>
          <a:prstGeom prst="rect">
            <a:avLst/>
          </a:prstGeom>
          <a:noFill/>
        </p:spPr>
        <p:txBody>
          <a:bodyPr vert="eaVert" wrap="square" rtlCol="0">
            <a:spAutoFit/>
            <a:scene3d>
              <a:camera prst="orthographicFront"/>
              <a:lightRig rig="threePt" dir="t"/>
            </a:scene3d>
            <a:sp3d contourW="12700"/>
          </a:bodyPr>
          <a:lstStyle/>
          <a:p>
            <a:pPr algn="dist"/>
            <a:r>
              <a:rPr lang="en-US" altLang="zh-CN" sz="2000" dirty="0">
                <a:solidFill>
                  <a:schemeClr val="accent2"/>
                </a:solidFill>
                <a:cs typeface="+mn-ea"/>
                <a:sym typeface="+mn-lt"/>
              </a:rPr>
              <a:t>CONTENTS</a:t>
            </a:r>
            <a:endParaRPr lang="zh-CN" altLang="en-US" sz="2000" dirty="0">
              <a:solidFill>
                <a:schemeClr val="accent2"/>
              </a:solidFill>
              <a:cs typeface="+mn-ea"/>
              <a:sym typeface="+mn-lt"/>
            </a:endParaRPr>
          </a:p>
        </p:txBody>
      </p:sp>
      <p:sp>
        <p:nvSpPr>
          <p:cNvPr id="14" name="文本框 13">
            <a:extLst>
              <a:ext uri="{FF2B5EF4-FFF2-40B4-BE49-F238E27FC236}">
                <a16:creationId xmlns="" xmlns:a16="http://schemas.microsoft.com/office/drawing/2014/main" id="{B6F89916-B8C9-41C2-A168-025BF16F3A4B}"/>
              </a:ext>
            </a:extLst>
          </p:cNvPr>
          <p:cNvSpPr txBox="1"/>
          <p:nvPr/>
        </p:nvSpPr>
        <p:spPr>
          <a:xfrm>
            <a:off x="611108" y="354396"/>
            <a:ext cx="923330" cy="1854675"/>
          </a:xfrm>
          <a:prstGeom prst="rect">
            <a:avLst/>
          </a:prstGeom>
          <a:noFill/>
        </p:spPr>
        <p:txBody>
          <a:bodyPr vert="eaVert" wrap="square" rtlCol="0">
            <a:spAutoFit/>
            <a:scene3d>
              <a:camera prst="orthographicFront"/>
              <a:lightRig rig="threePt" dir="t"/>
            </a:scene3d>
            <a:sp3d contourW="12700"/>
          </a:bodyPr>
          <a:lstStyle/>
          <a:p>
            <a:pPr algn="dist"/>
            <a:r>
              <a:rPr lang="zh-CN" altLang="en-US" sz="4800" b="1" dirty="0">
                <a:solidFill>
                  <a:schemeClr val="accent2"/>
                </a:solidFill>
                <a:cs typeface="+mn-ea"/>
                <a:sym typeface="+mn-lt"/>
              </a:rPr>
              <a:t>目录</a:t>
            </a:r>
          </a:p>
        </p:txBody>
      </p:sp>
      <p:pic>
        <p:nvPicPr>
          <p:cNvPr id="3" name="图片 2">
            <a:extLst>
              <a:ext uri="{FF2B5EF4-FFF2-40B4-BE49-F238E27FC236}">
                <a16:creationId xmlns="" xmlns:a16="http://schemas.microsoft.com/office/drawing/2014/main" id="{D3CF2AF5-0EDF-498A-A516-97F1CBCAB73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06255" y="-428059"/>
            <a:ext cx="4237745" cy="5835728"/>
          </a:xfrm>
          <a:prstGeom prst="rect">
            <a:avLst/>
          </a:prstGeom>
        </p:spPr>
      </p:pic>
    </p:spTree>
    <p:extLst>
      <p:ext uri="{BB962C8B-B14F-4D97-AF65-F5344CB8AC3E}">
        <p14:creationId xmlns:p14="http://schemas.microsoft.com/office/powerpoint/2010/main" val="22528995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80D23F2-F05E-4FB8-92F7-9032719744AC}"/>
              </a:ext>
            </a:extLst>
          </p:cNvPr>
          <p:cNvSpPr txBox="1">
            <a:spLocks/>
          </p:cNvSpPr>
          <p:nvPr/>
        </p:nvSpPr>
        <p:spPr>
          <a:xfrm>
            <a:off x="2506505" y="1831622"/>
            <a:ext cx="1146148" cy="1327286"/>
          </a:xfrm>
          <a:prstGeom prst="rect">
            <a:avLst/>
          </a:prstGeom>
        </p:spPr>
        <p:txBody>
          <a:bodyPr wrap="none" lIns="0" tIns="0" rIns="0" bIns="0" anchor="ctr">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85800">
              <a:spcBef>
                <a:spcPct val="20000"/>
              </a:spcBef>
              <a:defRPr/>
            </a:pPr>
            <a:r>
              <a:rPr lang="en-US" sz="8625" dirty="0">
                <a:solidFill>
                  <a:schemeClr val="accent2"/>
                </a:solidFill>
                <a:latin typeface="Impact" panose="020B0806030902050204" pitchFamily="34" charset="0"/>
                <a:cs typeface="+mn-ea"/>
                <a:sym typeface="+mn-lt"/>
              </a:rPr>
              <a:t>04</a:t>
            </a:r>
          </a:p>
        </p:txBody>
      </p:sp>
      <p:grpSp>
        <p:nvGrpSpPr>
          <p:cNvPr id="2" name="组合 1">
            <a:extLst>
              <a:ext uri="{FF2B5EF4-FFF2-40B4-BE49-F238E27FC236}">
                <a16:creationId xmlns="" xmlns:a16="http://schemas.microsoft.com/office/drawing/2014/main" id="{41B33BFA-D6D1-4B39-ABA0-2D6EFD67215D}"/>
              </a:ext>
            </a:extLst>
          </p:cNvPr>
          <p:cNvGrpSpPr/>
          <p:nvPr/>
        </p:nvGrpSpPr>
        <p:grpSpPr>
          <a:xfrm>
            <a:off x="3709119" y="2056683"/>
            <a:ext cx="2959006" cy="929135"/>
            <a:chOff x="4937125" y="4724640"/>
            <a:chExt cx="3945341" cy="1238847"/>
          </a:xfrm>
        </p:grpSpPr>
        <p:sp>
          <p:nvSpPr>
            <p:cNvPr id="5" name="文本框 4">
              <a:extLst>
                <a:ext uri="{FF2B5EF4-FFF2-40B4-BE49-F238E27FC236}">
                  <a16:creationId xmlns="" xmlns:a16="http://schemas.microsoft.com/office/drawing/2014/main" id="{C64F4B55-5832-4EE8-834D-B2424210A822}"/>
                </a:ext>
              </a:extLst>
            </p:cNvPr>
            <p:cNvSpPr txBox="1"/>
            <p:nvPr/>
          </p:nvSpPr>
          <p:spPr>
            <a:xfrm>
              <a:off x="4994677" y="5224823"/>
              <a:ext cx="3887789" cy="738664"/>
            </a:xfrm>
            <a:prstGeom prst="rect">
              <a:avLst/>
            </a:prstGeom>
            <a:noFill/>
          </p:spPr>
          <p:txBody>
            <a:bodyPr wrap="square" rtlCol="0">
              <a:spAutoFit/>
              <a:scene3d>
                <a:camera prst="orthographicFront"/>
                <a:lightRig rig="threePt" dir="t"/>
              </a:scene3d>
              <a:sp3d contourW="12700"/>
            </a:bodyPr>
            <a:lstStyle/>
            <a:p>
              <a:pPr algn="dist"/>
              <a:r>
                <a:rPr lang="zh-CN" altLang="en-US" sz="3000" dirty="0">
                  <a:solidFill>
                    <a:schemeClr val="tx1">
                      <a:lumMod val="75000"/>
                      <a:lumOff val="25000"/>
                    </a:schemeClr>
                  </a:solidFill>
                  <a:cs typeface="+mn-ea"/>
                  <a:sym typeface="+mn-lt"/>
                </a:rPr>
                <a:t>日常报销</a:t>
              </a:r>
            </a:p>
          </p:txBody>
        </p:sp>
        <p:sp>
          <p:nvSpPr>
            <p:cNvPr id="6" name="文本框 5">
              <a:extLst>
                <a:ext uri="{FF2B5EF4-FFF2-40B4-BE49-F238E27FC236}">
                  <a16:creationId xmlns="" xmlns:a16="http://schemas.microsoft.com/office/drawing/2014/main" id="{5DFDB764-5043-42B8-98F3-040A8CCCAECF}"/>
                </a:ext>
              </a:extLst>
            </p:cNvPr>
            <p:cNvSpPr txBox="1"/>
            <p:nvPr/>
          </p:nvSpPr>
          <p:spPr>
            <a:xfrm>
              <a:off x="4937125" y="4724640"/>
              <a:ext cx="2581274" cy="615553"/>
            </a:xfrm>
            <a:prstGeom prst="rect">
              <a:avLst/>
            </a:prstGeom>
            <a:noFill/>
          </p:spPr>
          <p:txBody>
            <a:bodyPr wrap="square" rtlCol="0">
              <a:spAutoFit/>
              <a:scene3d>
                <a:camera prst="orthographicFront"/>
                <a:lightRig rig="threePt" dir="t"/>
              </a:scene3d>
              <a:sp3d contourW="12700"/>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solidFill>
                    <a:schemeClr val="tx1">
                      <a:lumMod val="75000"/>
                      <a:lumOff val="25000"/>
                    </a:schemeClr>
                  </a:solidFill>
                  <a:latin typeface="+mn-lt"/>
                  <a:ea typeface="+mn-ea"/>
                  <a:cs typeface="+mn-ea"/>
                  <a:sym typeface="+mn-lt"/>
                </a:rPr>
                <a:t>Part Four</a:t>
              </a:r>
              <a:endParaRPr lang="zh-CN" altLang="en-US" sz="2400" dirty="0">
                <a:solidFill>
                  <a:schemeClr val="tx1">
                    <a:lumMod val="75000"/>
                    <a:lumOff val="25000"/>
                  </a:schemeClr>
                </a:solidFill>
                <a:latin typeface="+mn-lt"/>
                <a:ea typeface="+mn-ea"/>
                <a:cs typeface="+mn-ea"/>
                <a:sym typeface="+mn-lt"/>
              </a:endParaRPr>
            </a:p>
          </p:txBody>
        </p:sp>
      </p:grpSp>
      <p:grpSp>
        <p:nvGrpSpPr>
          <p:cNvPr id="11" name="组合 10">
            <a:extLst>
              <a:ext uri="{FF2B5EF4-FFF2-40B4-BE49-F238E27FC236}">
                <a16:creationId xmlns="" xmlns:a16="http://schemas.microsoft.com/office/drawing/2014/main" id="{C6CA459E-69C1-46B0-A9B4-15F1EAE5960F}"/>
              </a:ext>
            </a:extLst>
          </p:cNvPr>
          <p:cNvGrpSpPr/>
          <p:nvPr/>
        </p:nvGrpSpPr>
        <p:grpSpPr>
          <a:xfrm>
            <a:off x="1463204" y="1935889"/>
            <a:ext cx="808449" cy="1118751"/>
            <a:chOff x="516665" y="437030"/>
            <a:chExt cx="808449" cy="1118751"/>
          </a:xfrm>
        </p:grpSpPr>
        <p:sp>
          <p:nvSpPr>
            <p:cNvPr id="7" name="椭圆 6">
              <a:extLst>
                <a:ext uri="{FF2B5EF4-FFF2-40B4-BE49-F238E27FC236}">
                  <a16:creationId xmlns="" xmlns:a16="http://schemas.microsoft.com/office/drawing/2014/main" id="{795E22FB-BC84-4FFF-9D7F-B5836E121103}"/>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FE990940-1BFF-4BB4-853D-FBFCB3DF3DC5}"/>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FC4FCA8F-49A9-4151-BE55-044F45F82A97}"/>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50D24CB5-D1ED-4F4E-87CF-970F4E631826}"/>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 xmlns:a16="http://schemas.microsoft.com/office/drawing/2014/main" id="{9C9C2A78-2E30-4422-8280-14CF70E0F68B}"/>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 xmlns:a16="http://schemas.microsoft.com/office/drawing/2014/main" id="{5D1E70B3-568E-44F5-81FB-F23FCD0D40C2}"/>
              </a:ext>
            </a:extLst>
          </p:cNvPr>
          <p:cNvGrpSpPr/>
          <p:nvPr/>
        </p:nvGrpSpPr>
        <p:grpSpPr>
          <a:xfrm flipH="1">
            <a:off x="6729527" y="1910260"/>
            <a:ext cx="808449" cy="1118751"/>
            <a:chOff x="516665" y="437030"/>
            <a:chExt cx="808449" cy="1118751"/>
          </a:xfrm>
        </p:grpSpPr>
        <p:sp>
          <p:nvSpPr>
            <p:cNvPr id="26" name="椭圆 25">
              <a:extLst>
                <a:ext uri="{FF2B5EF4-FFF2-40B4-BE49-F238E27FC236}">
                  <a16:creationId xmlns="" xmlns:a16="http://schemas.microsoft.com/office/drawing/2014/main" id="{EA30E60B-1F59-468A-9068-8A9467CB49A6}"/>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 xmlns:a16="http://schemas.microsoft.com/office/drawing/2014/main" id="{BA2B276A-1088-4C10-BB6A-7754ABE97BC0}"/>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 xmlns:a16="http://schemas.microsoft.com/office/drawing/2014/main" id="{B69974D9-6995-4284-8FC8-8FF55BE2F475}"/>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 xmlns:a16="http://schemas.microsoft.com/office/drawing/2014/main" id="{77F7BC0F-FEF7-4B07-B8DA-54F63DFE01DC}"/>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 xmlns:a16="http://schemas.microsoft.com/office/drawing/2014/main" id="{4C19FD00-305C-45EC-A81C-7554A6D45949}"/>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87971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日常报销</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37" name="文本框 36">
            <a:extLst>
              <a:ext uri="{FF2B5EF4-FFF2-40B4-BE49-F238E27FC236}">
                <a16:creationId xmlns="" xmlns:a16="http://schemas.microsoft.com/office/drawing/2014/main" id="{9C8365B5-CE92-4E6D-9150-1F5DA0E5EDEC}"/>
              </a:ext>
            </a:extLst>
          </p:cNvPr>
          <p:cNvSpPr txBox="1"/>
          <p:nvPr/>
        </p:nvSpPr>
        <p:spPr>
          <a:xfrm>
            <a:off x="773907" y="757763"/>
            <a:ext cx="3155156" cy="415498"/>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Ø"/>
            </a:pPr>
            <a:r>
              <a:rPr lang="zh-CN" altLang="en-US" sz="2100" b="1" dirty="0">
                <a:solidFill>
                  <a:schemeClr val="tx1">
                    <a:lumMod val="85000"/>
                    <a:lumOff val="15000"/>
                  </a:schemeClr>
                </a:solidFill>
                <a:cs typeface="+mn-ea"/>
                <a:sym typeface="+mn-lt"/>
              </a:rPr>
              <a:t>增值税专用发票</a:t>
            </a:r>
          </a:p>
        </p:txBody>
      </p:sp>
      <p:sp>
        <p:nvSpPr>
          <p:cNvPr id="38" name="文本框 37">
            <a:extLst>
              <a:ext uri="{FF2B5EF4-FFF2-40B4-BE49-F238E27FC236}">
                <a16:creationId xmlns="" xmlns:a16="http://schemas.microsoft.com/office/drawing/2014/main" id="{9640A015-FF3E-406F-BF44-974B62807005}"/>
              </a:ext>
            </a:extLst>
          </p:cNvPr>
          <p:cNvSpPr txBox="1"/>
          <p:nvPr/>
        </p:nvSpPr>
        <p:spPr>
          <a:xfrm>
            <a:off x="6319480" y="3184670"/>
            <a:ext cx="1925922" cy="1304203"/>
          </a:xfrm>
          <a:prstGeom prst="rect">
            <a:avLst/>
          </a:prstGeom>
          <a:noFill/>
        </p:spPr>
        <p:txBody>
          <a:bodyPr wrap="square" rtlCol="0">
            <a:spAutoFit/>
            <a:scene3d>
              <a:camera prst="orthographicFront"/>
              <a:lightRig rig="threePt" dir="t"/>
            </a:scene3d>
            <a:sp3d contourW="12700"/>
          </a:bodyPr>
          <a:lstStyle/>
          <a:p>
            <a:pPr algn="just">
              <a:lnSpc>
                <a:spcPct val="125000"/>
              </a:lnSpc>
            </a:pPr>
            <a:r>
              <a:rPr lang="zh-CN" altLang="en-US" sz="1050" dirty="0">
                <a:solidFill>
                  <a:schemeClr val="tx1">
                    <a:lumMod val="85000"/>
                    <a:lumOff val="15000"/>
                  </a:schemeClr>
                </a:solidFill>
                <a:cs typeface="+mn-ea"/>
                <a:sym typeface="+mn-lt"/>
              </a:rPr>
              <a:t>国家税务总局监制设计印制的，只限于增值税一般纳税人领购使用的，既作为纳税人反映经济活动中的重要会计凭证又是兼记销货方纳税义务和购货方进项税额的合法证明</a:t>
            </a:r>
          </a:p>
        </p:txBody>
      </p:sp>
      <p:pic>
        <p:nvPicPr>
          <p:cNvPr id="5" name="图片 4">
            <a:extLst>
              <a:ext uri="{FF2B5EF4-FFF2-40B4-BE49-F238E27FC236}">
                <a16:creationId xmlns="" xmlns:a16="http://schemas.microsoft.com/office/drawing/2014/main" id="{0DD5FAFF-B23E-4757-BD28-E64477D0B3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3907" y="1513582"/>
            <a:ext cx="5545573" cy="2805217"/>
          </a:xfrm>
          <a:prstGeom prst="rect">
            <a:avLst/>
          </a:prstGeom>
        </p:spPr>
      </p:pic>
      <p:sp>
        <p:nvSpPr>
          <p:cNvPr id="14" name="TextBox 13"/>
          <p:cNvSpPr txBox="1"/>
          <p:nvPr/>
        </p:nvSpPr>
        <p:spPr>
          <a:xfrm>
            <a:off x="1739417" y="4997109"/>
            <a:ext cx="1224136" cy="123111"/>
          </a:xfrm>
          <a:prstGeom prst="rect">
            <a:avLst/>
          </a:prstGeom>
          <a:noFill/>
        </p:spPr>
        <p:txBody>
          <a:bodyPr wrap="square" rtlCol="0">
            <a:spAutoFit/>
          </a:bodyPr>
          <a:lstStyle/>
          <a:p>
            <a:pPr defTabSz="914400">
              <a:lnSpc>
                <a:spcPct val="200000"/>
              </a:lnSpc>
            </a:pPr>
            <a:r>
              <a:rPr lang="en-US" altLang="zh-CN" sz="100" dirty="0" smtClean="0">
                <a:solidFill>
                  <a:schemeClr val="bg1">
                    <a:lumMod val="95000"/>
                  </a:schemeClr>
                </a:solidFill>
                <a:latin typeface="微软雅黑" panose="020B0503020204020204" pitchFamily="34" charset="-122"/>
              </a:rPr>
              <a:t>PPT</a:t>
            </a:r>
            <a:r>
              <a:rPr lang="zh-CN" altLang="en-US" sz="100" dirty="0" smtClean="0">
                <a:solidFill>
                  <a:schemeClr val="bg1">
                    <a:lumMod val="95000"/>
                  </a:schemeClr>
                </a:solidFill>
                <a:latin typeface="微软雅黑" panose="020B0503020204020204" pitchFamily="34" charset="-122"/>
              </a:rPr>
              <a:t>下载 </a:t>
            </a:r>
            <a:r>
              <a:rPr lang="en-US" altLang="zh-CN" sz="100" dirty="0">
                <a:solidFill>
                  <a:schemeClr val="bg1">
                    <a:lumMod val="95000"/>
                  </a:schemeClr>
                </a:solidFill>
                <a:latin typeface="微软雅黑" panose="020B0503020204020204" pitchFamily="34" charset="-122"/>
              </a:rPr>
              <a:t>http://www.1ppt.com/xiazai/</a:t>
            </a:r>
            <a:endParaRPr lang="en-US" altLang="zh-CN" sz="100" dirty="0" smtClean="0">
              <a:solidFill>
                <a:schemeClr val="bg1">
                  <a:lumMod val="95000"/>
                </a:schemeClr>
              </a:solidFill>
              <a:latin typeface="微软雅黑" panose="020B0503020204020204" pitchFamily="34" charset="-122"/>
            </a:endParaRPr>
          </a:p>
        </p:txBody>
      </p:sp>
    </p:spTree>
    <p:extLst>
      <p:ext uri="{BB962C8B-B14F-4D97-AF65-F5344CB8AC3E}">
        <p14:creationId xmlns:p14="http://schemas.microsoft.com/office/powerpoint/2010/main" val="31874799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randombar(horizontal)">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日常报销</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5" name="文本框 14">
            <a:extLst>
              <a:ext uri="{FF2B5EF4-FFF2-40B4-BE49-F238E27FC236}">
                <a16:creationId xmlns="" xmlns:a16="http://schemas.microsoft.com/office/drawing/2014/main" id="{6CA81613-67EB-46A9-9C8B-C662F3E364CB}"/>
              </a:ext>
            </a:extLst>
          </p:cNvPr>
          <p:cNvSpPr txBox="1"/>
          <p:nvPr/>
        </p:nvSpPr>
        <p:spPr>
          <a:xfrm>
            <a:off x="773907" y="822869"/>
            <a:ext cx="3155156" cy="415498"/>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Ø"/>
            </a:pPr>
            <a:r>
              <a:rPr lang="zh-CN" altLang="en-US" sz="2100" b="1" dirty="0">
                <a:solidFill>
                  <a:schemeClr val="tx1">
                    <a:lumMod val="85000"/>
                    <a:lumOff val="15000"/>
                  </a:schemeClr>
                </a:solidFill>
                <a:cs typeface="+mn-ea"/>
                <a:sym typeface="+mn-lt"/>
              </a:rPr>
              <a:t>增值税普通发票</a:t>
            </a:r>
          </a:p>
        </p:txBody>
      </p:sp>
      <p:sp>
        <p:nvSpPr>
          <p:cNvPr id="16" name="文本框 15">
            <a:extLst>
              <a:ext uri="{FF2B5EF4-FFF2-40B4-BE49-F238E27FC236}">
                <a16:creationId xmlns="" xmlns:a16="http://schemas.microsoft.com/office/drawing/2014/main" id="{FA88703C-81A9-4B96-A42F-28E670B5F0B4}"/>
              </a:ext>
            </a:extLst>
          </p:cNvPr>
          <p:cNvSpPr txBox="1"/>
          <p:nvPr/>
        </p:nvSpPr>
        <p:spPr>
          <a:xfrm>
            <a:off x="6319480" y="3184670"/>
            <a:ext cx="1925922" cy="1304203"/>
          </a:xfrm>
          <a:prstGeom prst="rect">
            <a:avLst/>
          </a:prstGeom>
          <a:noFill/>
        </p:spPr>
        <p:txBody>
          <a:bodyPr wrap="square" rtlCol="0">
            <a:spAutoFit/>
            <a:scene3d>
              <a:camera prst="orthographicFront"/>
              <a:lightRig rig="threePt" dir="t"/>
            </a:scene3d>
            <a:sp3d contourW="12700"/>
          </a:bodyPr>
          <a:lstStyle/>
          <a:p>
            <a:pPr algn="just">
              <a:lnSpc>
                <a:spcPct val="125000"/>
              </a:lnSpc>
            </a:pPr>
            <a:r>
              <a:rPr lang="zh-CN" altLang="en-US" sz="1050" dirty="0">
                <a:solidFill>
                  <a:schemeClr val="tx1">
                    <a:lumMod val="85000"/>
                    <a:lumOff val="15000"/>
                  </a:schemeClr>
                </a:solidFill>
                <a:cs typeface="+mn-ea"/>
                <a:sym typeface="+mn-lt"/>
              </a:rPr>
              <a:t>将除商业零售以外的增值税一般纳税人纳入增值税防伪税控系统开具和管理，也就是说一般纳税人可以使用同一套增值税防伪税控系统开具增值税专用发票、增值税普通发票等</a:t>
            </a:r>
          </a:p>
        </p:txBody>
      </p:sp>
      <p:pic>
        <p:nvPicPr>
          <p:cNvPr id="3" name="图片 2">
            <a:extLst>
              <a:ext uri="{FF2B5EF4-FFF2-40B4-BE49-F238E27FC236}">
                <a16:creationId xmlns="" xmlns:a16="http://schemas.microsoft.com/office/drawing/2014/main" id="{BB4A1C6A-34E5-49E2-A32D-447865D8E97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1946" y="1453875"/>
            <a:ext cx="5024247" cy="3126822"/>
          </a:xfrm>
          <a:prstGeom prst="rect">
            <a:avLst/>
          </a:prstGeom>
        </p:spPr>
      </p:pic>
    </p:spTree>
    <p:extLst>
      <p:ext uri="{BB962C8B-B14F-4D97-AF65-F5344CB8AC3E}">
        <p14:creationId xmlns:p14="http://schemas.microsoft.com/office/powerpoint/2010/main" val="4317560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日常报销</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4" name="文本框 13">
            <a:extLst>
              <a:ext uri="{FF2B5EF4-FFF2-40B4-BE49-F238E27FC236}">
                <a16:creationId xmlns="" xmlns:a16="http://schemas.microsoft.com/office/drawing/2014/main" id="{125F2381-C130-4AFB-8074-7C9325E05335}"/>
              </a:ext>
            </a:extLst>
          </p:cNvPr>
          <p:cNvSpPr txBox="1"/>
          <p:nvPr/>
        </p:nvSpPr>
        <p:spPr>
          <a:xfrm>
            <a:off x="773906" y="932576"/>
            <a:ext cx="3155156" cy="415498"/>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Ø"/>
            </a:pPr>
            <a:r>
              <a:rPr lang="zh-CN" altLang="en-US" sz="2100" b="1" dirty="0">
                <a:solidFill>
                  <a:schemeClr val="tx1">
                    <a:lumMod val="85000"/>
                    <a:lumOff val="15000"/>
                  </a:schemeClr>
                </a:solidFill>
                <a:cs typeface="+mn-ea"/>
                <a:sym typeface="+mn-lt"/>
              </a:rPr>
              <a:t>国税定额发票</a:t>
            </a:r>
          </a:p>
        </p:txBody>
      </p:sp>
      <p:sp>
        <p:nvSpPr>
          <p:cNvPr id="16" name="文本框 15">
            <a:extLst>
              <a:ext uri="{FF2B5EF4-FFF2-40B4-BE49-F238E27FC236}">
                <a16:creationId xmlns="" xmlns:a16="http://schemas.microsoft.com/office/drawing/2014/main" id="{382A8306-717D-4B70-B4B0-0FBF8C05C034}"/>
              </a:ext>
            </a:extLst>
          </p:cNvPr>
          <p:cNvSpPr txBox="1"/>
          <p:nvPr/>
        </p:nvSpPr>
        <p:spPr>
          <a:xfrm>
            <a:off x="6319480" y="3184670"/>
            <a:ext cx="1925922" cy="698268"/>
          </a:xfrm>
          <a:prstGeom prst="rect">
            <a:avLst/>
          </a:prstGeom>
          <a:noFill/>
        </p:spPr>
        <p:txBody>
          <a:bodyPr wrap="square" rtlCol="0">
            <a:spAutoFit/>
            <a:scene3d>
              <a:camera prst="orthographicFront"/>
              <a:lightRig rig="threePt" dir="t"/>
            </a:scene3d>
            <a:sp3d contourW="12700"/>
          </a:bodyPr>
          <a:lstStyle/>
          <a:p>
            <a:pPr algn="just">
              <a:lnSpc>
                <a:spcPct val="125000"/>
              </a:lnSpc>
            </a:pPr>
            <a:r>
              <a:rPr lang="zh-CN" altLang="en-US" sz="1050" dirty="0">
                <a:solidFill>
                  <a:schemeClr val="tx1">
                    <a:lumMod val="85000"/>
                    <a:lumOff val="15000"/>
                  </a:schemeClr>
                </a:solidFill>
                <a:cs typeface="+mn-ea"/>
                <a:sym typeface="+mn-lt"/>
              </a:rPr>
              <a:t>经营单位凭借税务登记证去向税务部门去购买的，并在规定时间内要去交纳税金的</a:t>
            </a:r>
          </a:p>
        </p:txBody>
      </p:sp>
      <p:pic>
        <p:nvPicPr>
          <p:cNvPr id="3" name="图片 2">
            <a:extLst>
              <a:ext uri="{FF2B5EF4-FFF2-40B4-BE49-F238E27FC236}">
                <a16:creationId xmlns="" xmlns:a16="http://schemas.microsoft.com/office/drawing/2014/main" id="{697A1D53-52BD-4A8F-82DB-23482C902AC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06" y="1673289"/>
            <a:ext cx="5478976" cy="2057960"/>
          </a:xfrm>
          <a:prstGeom prst="rect">
            <a:avLst/>
          </a:prstGeom>
        </p:spPr>
      </p:pic>
    </p:spTree>
    <p:extLst>
      <p:ext uri="{BB962C8B-B14F-4D97-AF65-F5344CB8AC3E}">
        <p14:creationId xmlns:p14="http://schemas.microsoft.com/office/powerpoint/2010/main" val="18878426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日常报销</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4" name="文本框 13">
            <a:extLst>
              <a:ext uri="{FF2B5EF4-FFF2-40B4-BE49-F238E27FC236}">
                <a16:creationId xmlns="" xmlns:a16="http://schemas.microsoft.com/office/drawing/2014/main" id="{3D060FAB-0015-4241-A5D0-1F52E0449857}"/>
              </a:ext>
            </a:extLst>
          </p:cNvPr>
          <p:cNvSpPr txBox="1"/>
          <p:nvPr/>
        </p:nvSpPr>
        <p:spPr>
          <a:xfrm>
            <a:off x="773907" y="905681"/>
            <a:ext cx="3155156" cy="415498"/>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Ø"/>
            </a:pPr>
            <a:r>
              <a:rPr lang="zh-CN" altLang="en-US" sz="2100" b="1" dirty="0">
                <a:solidFill>
                  <a:schemeClr val="tx1">
                    <a:lumMod val="85000"/>
                    <a:lumOff val="15000"/>
                  </a:schemeClr>
                </a:solidFill>
                <a:cs typeface="+mn-ea"/>
                <a:sym typeface="+mn-lt"/>
              </a:rPr>
              <a:t>国税手写定额发票</a:t>
            </a:r>
          </a:p>
        </p:txBody>
      </p:sp>
      <p:sp>
        <p:nvSpPr>
          <p:cNvPr id="16" name="文本框 15">
            <a:extLst>
              <a:ext uri="{FF2B5EF4-FFF2-40B4-BE49-F238E27FC236}">
                <a16:creationId xmlns="" xmlns:a16="http://schemas.microsoft.com/office/drawing/2014/main" id="{20487E19-BDD3-4C17-A120-FDC1C49C4921}"/>
              </a:ext>
            </a:extLst>
          </p:cNvPr>
          <p:cNvSpPr txBox="1"/>
          <p:nvPr/>
        </p:nvSpPr>
        <p:spPr>
          <a:xfrm>
            <a:off x="6319480" y="3184670"/>
            <a:ext cx="1925922" cy="698268"/>
          </a:xfrm>
          <a:prstGeom prst="rect">
            <a:avLst/>
          </a:prstGeom>
          <a:noFill/>
        </p:spPr>
        <p:txBody>
          <a:bodyPr wrap="square" rtlCol="0">
            <a:spAutoFit/>
            <a:scene3d>
              <a:camera prst="orthographicFront"/>
              <a:lightRig rig="threePt" dir="t"/>
            </a:scene3d>
            <a:sp3d contourW="12700"/>
          </a:bodyPr>
          <a:lstStyle/>
          <a:p>
            <a:pPr algn="just">
              <a:lnSpc>
                <a:spcPct val="125000"/>
              </a:lnSpc>
            </a:pPr>
            <a:r>
              <a:rPr lang="zh-CN" altLang="en-US" sz="1050" dirty="0">
                <a:solidFill>
                  <a:schemeClr val="tx1">
                    <a:lumMod val="85000"/>
                    <a:lumOff val="15000"/>
                  </a:schemeClr>
                </a:solidFill>
                <a:cs typeface="+mn-ea"/>
                <a:sym typeface="+mn-lt"/>
              </a:rPr>
              <a:t>经营单位凭借税务登记证去向税务部门去购买的，并在规定时间内要去交纳税金的</a:t>
            </a:r>
          </a:p>
        </p:txBody>
      </p:sp>
      <p:pic>
        <p:nvPicPr>
          <p:cNvPr id="3" name="图片 2">
            <a:extLst>
              <a:ext uri="{FF2B5EF4-FFF2-40B4-BE49-F238E27FC236}">
                <a16:creationId xmlns="" xmlns:a16="http://schemas.microsoft.com/office/drawing/2014/main" id="{70979E20-D3AF-4BD6-8868-9BC8B331E88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8598" y="1554214"/>
            <a:ext cx="5327390" cy="2683605"/>
          </a:xfrm>
          <a:prstGeom prst="rect">
            <a:avLst/>
          </a:prstGeom>
        </p:spPr>
      </p:pic>
    </p:spTree>
    <p:extLst>
      <p:ext uri="{BB962C8B-B14F-4D97-AF65-F5344CB8AC3E}">
        <p14:creationId xmlns:p14="http://schemas.microsoft.com/office/powerpoint/2010/main" val="32508118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 xmlns:a16="http://schemas.microsoft.com/office/drawing/2014/main" id="{9FC23C1C-D998-427E-BB6D-94548BA38712}"/>
              </a:ext>
            </a:extLst>
          </p:cNvPr>
          <p:cNvSpPr txBox="1"/>
          <p:nvPr/>
        </p:nvSpPr>
        <p:spPr>
          <a:xfrm>
            <a:off x="4436576" y="2093497"/>
            <a:ext cx="4140994" cy="830997"/>
          </a:xfrm>
          <a:prstGeom prst="rect">
            <a:avLst/>
          </a:prstGeom>
          <a:noFill/>
        </p:spPr>
        <p:txBody>
          <a:bodyPr wrap="square" rtlCol="0">
            <a:spAutoFit/>
            <a:scene3d>
              <a:camera prst="orthographicFront"/>
              <a:lightRig rig="threePt" dir="t"/>
            </a:scene3d>
            <a:sp3d contourW="12700"/>
          </a:bodyPr>
          <a:lstStyle/>
          <a:p>
            <a:pPr algn="r"/>
            <a:r>
              <a:rPr lang="zh-CN" altLang="en-US" sz="4800" b="1" dirty="0">
                <a:solidFill>
                  <a:schemeClr val="tx1">
                    <a:lumMod val="85000"/>
                    <a:lumOff val="15000"/>
                  </a:schemeClr>
                </a:solidFill>
                <a:cs typeface="+mn-ea"/>
                <a:sym typeface="+mn-lt"/>
              </a:rPr>
              <a:t>谢谢观看</a:t>
            </a:r>
          </a:p>
        </p:txBody>
      </p:sp>
      <p:sp>
        <p:nvSpPr>
          <p:cNvPr id="6" name="文本框 5">
            <a:extLst>
              <a:ext uri="{FF2B5EF4-FFF2-40B4-BE49-F238E27FC236}">
                <a16:creationId xmlns="" xmlns:a16="http://schemas.microsoft.com/office/drawing/2014/main" id="{FD2DB21A-7C64-46CA-A28E-CDADCBEFDC92}"/>
              </a:ext>
            </a:extLst>
          </p:cNvPr>
          <p:cNvSpPr txBox="1"/>
          <p:nvPr/>
        </p:nvSpPr>
        <p:spPr>
          <a:xfrm>
            <a:off x="5642441" y="966302"/>
            <a:ext cx="2935129" cy="646331"/>
          </a:xfrm>
          <a:prstGeom prst="rect">
            <a:avLst/>
          </a:prstGeom>
          <a:noFill/>
        </p:spPr>
        <p:txBody>
          <a:bodyPr wrap="square" rtlCol="0">
            <a:spAutoFit/>
            <a:scene3d>
              <a:camera prst="orthographicFront"/>
              <a:lightRig rig="threePt" dir="t"/>
            </a:scene3d>
            <a:sp3d contourW="12700"/>
          </a:bodyPr>
          <a:lstStyle/>
          <a:p>
            <a:pPr algn="dist"/>
            <a:r>
              <a:rPr lang="en-US" altLang="zh-CN" sz="3600" b="1" dirty="0">
                <a:solidFill>
                  <a:schemeClr val="accent2"/>
                </a:solidFill>
                <a:cs typeface="+mn-ea"/>
                <a:sym typeface="+mn-lt"/>
              </a:rPr>
              <a:t>FINANCIAL</a:t>
            </a:r>
            <a:endParaRPr lang="zh-CN" altLang="en-US" sz="3600" b="1" dirty="0">
              <a:solidFill>
                <a:schemeClr val="accent2"/>
              </a:solidFill>
              <a:cs typeface="+mn-ea"/>
              <a:sym typeface="+mn-lt"/>
            </a:endParaRPr>
          </a:p>
        </p:txBody>
      </p:sp>
      <p:sp>
        <p:nvSpPr>
          <p:cNvPr id="8" name="文本框 7">
            <a:extLst>
              <a:ext uri="{FF2B5EF4-FFF2-40B4-BE49-F238E27FC236}">
                <a16:creationId xmlns="" xmlns:a16="http://schemas.microsoft.com/office/drawing/2014/main" id="{0A462190-69C8-4690-A6DA-8A3AACFE3585}"/>
              </a:ext>
            </a:extLst>
          </p:cNvPr>
          <p:cNvSpPr txBox="1"/>
          <p:nvPr/>
        </p:nvSpPr>
        <p:spPr>
          <a:xfrm>
            <a:off x="6091545" y="1556041"/>
            <a:ext cx="2486025" cy="507831"/>
          </a:xfrm>
          <a:prstGeom prst="rect">
            <a:avLst/>
          </a:prstGeom>
          <a:noFill/>
        </p:spPr>
        <p:txBody>
          <a:bodyPr wrap="square" rtlCol="0">
            <a:spAutoFit/>
            <a:scene3d>
              <a:camera prst="orthographicFront"/>
              <a:lightRig rig="threePt" dir="t"/>
            </a:scene3d>
            <a:sp3d contourW="12700"/>
          </a:bodyPr>
          <a:lstStyle/>
          <a:p>
            <a:pPr algn="dist"/>
            <a:r>
              <a:rPr lang="en-US" altLang="zh-CN" sz="2700" dirty="0">
                <a:solidFill>
                  <a:schemeClr val="tx1">
                    <a:lumMod val="85000"/>
                    <a:lumOff val="15000"/>
                  </a:schemeClr>
                </a:solidFill>
                <a:cs typeface="+mn-ea"/>
                <a:sym typeface="+mn-lt"/>
              </a:rPr>
              <a:t>TRAINING</a:t>
            </a:r>
            <a:endParaRPr lang="zh-CN" altLang="en-US" sz="2700" dirty="0">
              <a:solidFill>
                <a:schemeClr val="tx1">
                  <a:lumMod val="85000"/>
                  <a:lumOff val="15000"/>
                </a:schemeClr>
              </a:solidFill>
              <a:cs typeface="+mn-ea"/>
              <a:sym typeface="+mn-lt"/>
            </a:endParaRPr>
          </a:p>
        </p:txBody>
      </p:sp>
      <p:sp>
        <p:nvSpPr>
          <p:cNvPr id="10" name="文本框 9">
            <a:extLst>
              <a:ext uri="{FF2B5EF4-FFF2-40B4-BE49-F238E27FC236}">
                <a16:creationId xmlns="" xmlns:a16="http://schemas.microsoft.com/office/drawing/2014/main" id="{B33E3953-73A1-4B18-ACD0-B7A78A4F8E03}"/>
              </a:ext>
            </a:extLst>
          </p:cNvPr>
          <p:cNvSpPr txBox="1"/>
          <p:nvPr/>
        </p:nvSpPr>
        <p:spPr>
          <a:xfrm>
            <a:off x="7019776" y="3552744"/>
            <a:ext cx="1369507"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tx1">
                    <a:lumMod val="85000"/>
                    <a:lumOff val="15000"/>
                  </a:schemeClr>
                </a:solidFill>
                <a:cs typeface="+mn-ea"/>
                <a:sym typeface="+mn-lt"/>
              </a:rPr>
              <a:t>讲师</a:t>
            </a:r>
            <a:r>
              <a:rPr lang="zh-CN" altLang="en-US" sz="1200" dirty="0" smtClean="0">
                <a:solidFill>
                  <a:schemeClr val="tx1">
                    <a:lumMod val="85000"/>
                    <a:lumOff val="15000"/>
                  </a:schemeClr>
                </a:solidFill>
                <a:cs typeface="+mn-ea"/>
                <a:sym typeface="+mn-lt"/>
              </a:rPr>
              <a:t>：第一</a:t>
            </a:r>
            <a:r>
              <a:rPr lang="en-US" altLang="zh-CN" sz="1200" dirty="0" smtClean="0">
                <a:solidFill>
                  <a:schemeClr val="tx1">
                    <a:lumMod val="85000"/>
                    <a:lumOff val="15000"/>
                  </a:schemeClr>
                </a:solidFill>
                <a:cs typeface="+mn-ea"/>
                <a:sym typeface="+mn-lt"/>
              </a:rPr>
              <a:t>PPT</a:t>
            </a:r>
            <a:endParaRPr lang="zh-CN" altLang="en-US" sz="1200" dirty="0">
              <a:solidFill>
                <a:schemeClr val="tx1">
                  <a:lumMod val="85000"/>
                  <a:lumOff val="15000"/>
                </a:schemeClr>
              </a:solidFill>
              <a:cs typeface="+mn-ea"/>
              <a:sym typeface="+mn-lt"/>
            </a:endParaRPr>
          </a:p>
        </p:txBody>
      </p:sp>
      <p:sp>
        <p:nvSpPr>
          <p:cNvPr id="11" name="文本框 10">
            <a:extLst>
              <a:ext uri="{FF2B5EF4-FFF2-40B4-BE49-F238E27FC236}">
                <a16:creationId xmlns="" xmlns:a16="http://schemas.microsoft.com/office/drawing/2014/main" id="{49DDD4CF-874D-4852-81B5-703867893D30}"/>
              </a:ext>
            </a:extLst>
          </p:cNvPr>
          <p:cNvSpPr txBox="1"/>
          <p:nvPr/>
        </p:nvSpPr>
        <p:spPr>
          <a:xfrm>
            <a:off x="7019776" y="3913763"/>
            <a:ext cx="1552323" cy="276999"/>
          </a:xfrm>
          <a:prstGeom prst="rect">
            <a:avLst/>
          </a:prstGeom>
          <a:noFill/>
        </p:spPr>
        <p:txBody>
          <a:bodyPr wrap="square" rtlCol="0">
            <a:spAutoFit/>
            <a:scene3d>
              <a:camera prst="orthographicFront"/>
              <a:lightRig rig="threePt" dir="t"/>
            </a:scene3d>
            <a:sp3d contourW="12700"/>
          </a:bodyPr>
          <a:lstStyle/>
          <a:p>
            <a:r>
              <a:rPr lang="zh-CN" altLang="en-US" sz="1200" dirty="0">
                <a:solidFill>
                  <a:schemeClr val="tx1">
                    <a:lumMod val="85000"/>
                    <a:lumOff val="15000"/>
                  </a:schemeClr>
                </a:solidFill>
                <a:cs typeface="+mn-ea"/>
                <a:sym typeface="+mn-lt"/>
              </a:rPr>
              <a:t>时间：</a:t>
            </a:r>
            <a:r>
              <a:rPr lang="en-US" altLang="zh-CN" sz="1200" dirty="0" smtClean="0">
                <a:solidFill>
                  <a:schemeClr val="tx1">
                    <a:lumMod val="85000"/>
                    <a:lumOff val="15000"/>
                  </a:schemeClr>
                </a:solidFill>
                <a:cs typeface="+mn-ea"/>
                <a:sym typeface="+mn-lt"/>
              </a:rPr>
              <a:t>20XX.XX.XX</a:t>
            </a:r>
            <a:endParaRPr lang="zh-CN" altLang="en-US" sz="1200" dirty="0">
              <a:solidFill>
                <a:schemeClr val="tx1">
                  <a:lumMod val="85000"/>
                  <a:lumOff val="15000"/>
                </a:schemeClr>
              </a:solidFill>
              <a:cs typeface="+mn-ea"/>
              <a:sym typeface="+mn-lt"/>
            </a:endParaRPr>
          </a:p>
        </p:txBody>
      </p:sp>
      <p:grpSp>
        <p:nvGrpSpPr>
          <p:cNvPr id="12" name="Group 15">
            <a:extLst>
              <a:ext uri="{FF2B5EF4-FFF2-40B4-BE49-F238E27FC236}">
                <a16:creationId xmlns="" xmlns:a16="http://schemas.microsoft.com/office/drawing/2014/main" id="{2DC0032D-2709-4909-875C-89E2B7F51B27}"/>
              </a:ext>
            </a:extLst>
          </p:cNvPr>
          <p:cNvGrpSpPr/>
          <p:nvPr/>
        </p:nvGrpSpPr>
        <p:grpSpPr>
          <a:xfrm>
            <a:off x="6795537" y="3590842"/>
            <a:ext cx="177717" cy="177719"/>
            <a:chOff x="-1781053" y="2925885"/>
            <a:chExt cx="717306" cy="717306"/>
          </a:xfrm>
        </p:grpSpPr>
        <p:sp>
          <p:nvSpPr>
            <p:cNvPr id="13" name="椭圆 12">
              <a:extLst>
                <a:ext uri="{FF2B5EF4-FFF2-40B4-BE49-F238E27FC236}">
                  <a16:creationId xmlns="" xmlns:a16="http://schemas.microsoft.com/office/drawing/2014/main" id="{D4F79FE5-C749-4AEE-A807-153726565682}"/>
                </a:ext>
              </a:extLst>
            </p:cNvPr>
            <p:cNvSpPr/>
            <p:nvPr/>
          </p:nvSpPr>
          <p:spPr>
            <a:xfrm>
              <a:off x="-1781053" y="2925885"/>
              <a:ext cx="717306" cy="7173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sp>
          <p:nvSpPr>
            <p:cNvPr id="14" name="Oval 14">
              <a:extLst>
                <a:ext uri="{FF2B5EF4-FFF2-40B4-BE49-F238E27FC236}">
                  <a16:creationId xmlns="" xmlns:a16="http://schemas.microsoft.com/office/drawing/2014/main" id="{31CC2D55-EE75-4869-B11B-F75FE8E44B71}"/>
                </a:ext>
              </a:extLst>
            </p:cNvPr>
            <p:cNvSpPr/>
            <p:nvPr/>
          </p:nvSpPr>
          <p:spPr>
            <a:xfrm>
              <a:off x="-1608056" y="3099164"/>
              <a:ext cx="371313" cy="370751"/>
            </a:xfrm>
            <a:custGeom>
              <a:avLst/>
              <a:gdLst>
                <a:gd name="connsiteX0" fmla="*/ 296829 w 606086"/>
                <a:gd name="connsiteY0" fmla="*/ 111836 h 605169"/>
                <a:gd name="connsiteX1" fmla="*/ 345700 w 606086"/>
                <a:gd name="connsiteY1" fmla="*/ 122069 h 605169"/>
                <a:gd name="connsiteX2" fmla="*/ 369424 w 606086"/>
                <a:gd name="connsiteY2" fmla="*/ 144052 h 605169"/>
                <a:gd name="connsiteX3" fmla="*/ 395520 w 606086"/>
                <a:gd name="connsiteY3" fmla="*/ 226770 h 605169"/>
                <a:gd name="connsiteX4" fmla="*/ 392104 w 606086"/>
                <a:gd name="connsiteY4" fmla="*/ 239561 h 605169"/>
                <a:gd name="connsiteX5" fmla="*/ 400360 w 606086"/>
                <a:gd name="connsiteY5" fmla="*/ 274430 h 605169"/>
                <a:gd name="connsiteX6" fmla="*/ 383469 w 606086"/>
                <a:gd name="connsiteY6" fmla="*/ 303708 h 605169"/>
                <a:gd name="connsiteX7" fmla="*/ 324444 w 606086"/>
                <a:gd name="connsiteY7" fmla="*/ 376666 h 605169"/>
                <a:gd name="connsiteX8" fmla="*/ 281172 w 606086"/>
                <a:gd name="connsiteY8" fmla="*/ 376761 h 605169"/>
                <a:gd name="connsiteX9" fmla="*/ 222147 w 606086"/>
                <a:gd name="connsiteY9" fmla="*/ 303708 h 605169"/>
                <a:gd name="connsiteX10" fmla="*/ 205350 w 606086"/>
                <a:gd name="connsiteY10" fmla="*/ 274430 h 605169"/>
                <a:gd name="connsiteX11" fmla="*/ 213701 w 606086"/>
                <a:gd name="connsiteY11" fmla="*/ 239656 h 605169"/>
                <a:gd name="connsiteX12" fmla="*/ 210285 w 606086"/>
                <a:gd name="connsiteY12" fmla="*/ 226959 h 605169"/>
                <a:gd name="connsiteX13" fmla="*/ 210190 w 606086"/>
                <a:gd name="connsiteY13" fmla="*/ 186216 h 605169"/>
                <a:gd name="connsiteX14" fmla="*/ 233914 w 606086"/>
                <a:gd name="connsiteY14" fmla="*/ 144715 h 605169"/>
                <a:gd name="connsiteX15" fmla="*/ 255929 w 606086"/>
                <a:gd name="connsiteY15" fmla="*/ 126523 h 605169"/>
                <a:gd name="connsiteX16" fmla="*/ 277376 w 606086"/>
                <a:gd name="connsiteY16" fmla="*/ 115531 h 605169"/>
                <a:gd name="connsiteX17" fmla="*/ 296829 w 606086"/>
                <a:gd name="connsiteY17" fmla="*/ 111836 h 605169"/>
                <a:gd name="connsiteX18" fmla="*/ 304039 w 606086"/>
                <a:gd name="connsiteY18" fmla="*/ 58271 h 605169"/>
                <a:gd name="connsiteX19" fmla="*/ 59309 w 606086"/>
                <a:gd name="connsiteY19" fmla="*/ 302537 h 605169"/>
                <a:gd name="connsiteX20" fmla="*/ 113398 w 606086"/>
                <a:gd name="connsiteY20" fmla="*/ 455559 h 605169"/>
                <a:gd name="connsiteX21" fmla="*/ 149078 w 606086"/>
                <a:gd name="connsiteY21" fmla="*/ 407331 h 605169"/>
                <a:gd name="connsiteX22" fmla="*/ 236001 w 606086"/>
                <a:gd name="connsiteY22" fmla="*/ 367725 h 605169"/>
                <a:gd name="connsiteX23" fmla="*/ 272155 w 606086"/>
                <a:gd name="connsiteY23" fmla="*/ 481804 h 605169"/>
                <a:gd name="connsiteX24" fmla="*/ 277090 w 606086"/>
                <a:gd name="connsiteY24" fmla="*/ 497249 h 605169"/>
                <a:gd name="connsiteX25" fmla="*/ 293316 w 606086"/>
                <a:gd name="connsiteY25" fmla="*/ 451484 h 605169"/>
                <a:gd name="connsiteX26" fmla="*/ 304039 w 606086"/>
                <a:gd name="connsiteY26" fmla="*/ 397193 h 605169"/>
                <a:gd name="connsiteX27" fmla="*/ 314762 w 606086"/>
                <a:gd name="connsiteY27" fmla="*/ 451484 h 605169"/>
                <a:gd name="connsiteX28" fmla="*/ 330894 w 606086"/>
                <a:gd name="connsiteY28" fmla="*/ 496965 h 605169"/>
                <a:gd name="connsiteX29" fmla="*/ 335829 w 606086"/>
                <a:gd name="connsiteY29" fmla="*/ 481710 h 605169"/>
                <a:gd name="connsiteX30" fmla="*/ 335924 w 606086"/>
                <a:gd name="connsiteY30" fmla="*/ 481994 h 605169"/>
                <a:gd name="connsiteX31" fmla="*/ 341617 w 606086"/>
                <a:gd name="connsiteY31" fmla="*/ 463897 h 605169"/>
                <a:gd name="connsiteX32" fmla="*/ 371983 w 606086"/>
                <a:gd name="connsiteY32" fmla="*/ 367915 h 605169"/>
                <a:gd name="connsiteX33" fmla="*/ 458906 w 606086"/>
                <a:gd name="connsiteY33" fmla="*/ 407426 h 605169"/>
                <a:gd name="connsiteX34" fmla="*/ 494586 w 606086"/>
                <a:gd name="connsiteY34" fmla="*/ 455653 h 605169"/>
                <a:gd name="connsiteX35" fmla="*/ 548770 w 606086"/>
                <a:gd name="connsiteY35" fmla="*/ 302537 h 605169"/>
                <a:gd name="connsiteX36" fmla="*/ 304039 w 606086"/>
                <a:gd name="connsiteY36" fmla="*/ 58271 h 605169"/>
                <a:gd name="connsiteX37" fmla="*/ 302996 w 606086"/>
                <a:gd name="connsiteY37" fmla="*/ 0 h 605169"/>
                <a:gd name="connsiteX38" fmla="*/ 606086 w 606086"/>
                <a:gd name="connsiteY38" fmla="*/ 302537 h 605169"/>
                <a:gd name="connsiteX39" fmla="*/ 302996 w 606086"/>
                <a:gd name="connsiteY39" fmla="*/ 605169 h 605169"/>
                <a:gd name="connsiteX40" fmla="*/ 0 w 606086"/>
                <a:gd name="connsiteY40" fmla="*/ 302537 h 605169"/>
                <a:gd name="connsiteX41" fmla="*/ 302996 w 606086"/>
                <a:gd name="connsiteY41"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6086" h="605169">
                  <a:moveTo>
                    <a:pt x="296829" y="111836"/>
                  </a:moveTo>
                  <a:cubicBezTo>
                    <a:pt x="318086" y="109941"/>
                    <a:pt x="334123" y="115247"/>
                    <a:pt x="345700" y="122069"/>
                  </a:cubicBezTo>
                  <a:cubicBezTo>
                    <a:pt x="362876" y="131544"/>
                    <a:pt x="369424" y="144052"/>
                    <a:pt x="369424" y="144052"/>
                  </a:cubicBezTo>
                  <a:cubicBezTo>
                    <a:pt x="369424" y="144052"/>
                    <a:pt x="408806" y="146799"/>
                    <a:pt x="395520" y="226770"/>
                  </a:cubicBezTo>
                  <a:cubicBezTo>
                    <a:pt x="394761" y="231128"/>
                    <a:pt x="393622" y="235297"/>
                    <a:pt x="392104" y="239561"/>
                  </a:cubicBezTo>
                  <a:cubicBezTo>
                    <a:pt x="400075" y="238803"/>
                    <a:pt x="409280" y="243351"/>
                    <a:pt x="400360" y="274430"/>
                  </a:cubicBezTo>
                  <a:cubicBezTo>
                    <a:pt x="394002" y="297075"/>
                    <a:pt x="388023" y="303329"/>
                    <a:pt x="383469" y="303708"/>
                  </a:cubicBezTo>
                  <a:cubicBezTo>
                    <a:pt x="379293" y="330522"/>
                    <a:pt x="357942" y="364538"/>
                    <a:pt x="324444" y="376666"/>
                  </a:cubicBezTo>
                  <a:cubicBezTo>
                    <a:pt x="310494" y="381688"/>
                    <a:pt x="295026" y="381688"/>
                    <a:pt x="281172" y="376761"/>
                  </a:cubicBezTo>
                  <a:cubicBezTo>
                    <a:pt x="247009" y="364728"/>
                    <a:pt x="226322" y="330617"/>
                    <a:pt x="222147" y="303708"/>
                  </a:cubicBezTo>
                  <a:cubicBezTo>
                    <a:pt x="217782" y="303329"/>
                    <a:pt x="211803" y="297075"/>
                    <a:pt x="205350" y="274430"/>
                  </a:cubicBezTo>
                  <a:cubicBezTo>
                    <a:pt x="196525" y="243446"/>
                    <a:pt x="205825" y="238898"/>
                    <a:pt x="213701" y="239656"/>
                  </a:cubicBezTo>
                  <a:cubicBezTo>
                    <a:pt x="212183" y="235392"/>
                    <a:pt x="211044" y="231128"/>
                    <a:pt x="210285" y="226959"/>
                  </a:cubicBezTo>
                  <a:cubicBezTo>
                    <a:pt x="207533" y="212557"/>
                    <a:pt x="206774" y="199102"/>
                    <a:pt x="210190" y="186216"/>
                  </a:cubicBezTo>
                  <a:cubicBezTo>
                    <a:pt x="214176" y="169066"/>
                    <a:pt x="223475" y="155327"/>
                    <a:pt x="233914" y="144715"/>
                  </a:cubicBezTo>
                  <a:cubicBezTo>
                    <a:pt x="240556" y="137609"/>
                    <a:pt x="247958" y="131544"/>
                    <a:pt x="255929" y="126523"/>
                  </a:cubicBezTo>
                  <a:cubicBezTo>
                    <a:pt x="262382" y="121975"/>
                    <a:pt x="269499" y="118184"/>
                    <a:pt x="277376" y="115531"/>
                  </a:cubicBezTo>
                  <a:cubicBezTo>
                    <a:pt x="283544" y="113447"/>
                    <a:pt x="289997" y="112215"/>
                    <a:pt x="296829" y="111836"/>
                  </a:cubicBezTo>
                  <a:close/>
                  <a:moveTo>
                    <a:pt x="304039" y="58271"/>
                  </a:moveTo>
                  <a:cubicBezTo>
                    <a:pt x="168911" y="58271"/>
                    <a:pt x="59309" y="167613"/>
                    <a:pt x="59309" y="302537"/>
                  </a:cubicBezTo>
                  <a:cubicBezTo>
                    <a:pt x="59309" y="360524"/>
                    <a:pt x="79616" y="413774"/>
                    <a:pt x="113398" y="455559"/>
                  </a:cubicBezTo>
                  <a:cubicBezTo>
                    <a:pt x="115675" y="435851"/>
                    <a:pt x="124026" y="413584"/>
                    <a:pt x="149078" y="407331"/>
                  </a:cubicBezTo>
                  <a:cubicBezTo>
                    <a:pt x="196999" y="395203"/>
                    <a:pt x="236001" y="367725"/>
                    <a:pt x="236001" y="367725"/>
                  </a:cubicBezTo>
                  <a:lnTo>
                    <a:pt x="272155" y="481804"/>
                  </a:lnTo>
                  <a:lnTo>
                    <a:pt x="277090" y="497249"/>
                  </a:lnTo>
                  <a:lnTo>
                    <a:pt x="293316" y="451484"/>
                  </a:lnTo>
                  <a:cubicBezTo>
                    <a:pt x="252797" y="395013"/>
                    <a:pt x="304039" y="397193"/>
                    <a:pt x="304039" y="397193"/>
                  </a:cubicBezTo>
                  <a:cubicBezTo>
                    <a:pt x="304039" y="397193"/>
                    <a:pt x="355377" y="395013"/>
                    <a:pt x="314762" y="451484"/>
                  </a:cubicBezTo>
                  <a:lnTo>
                    <a:pt x="330894" y="496965"/>
                  </a:lnTo>
                  <a:lnTo>
                    <a:pt x="335829" y="481710"/>
                  </a:lnTo>
                  <a:lnTo>
                    <a:pt x="335924" y="481994"/>
                  </a:lnTo>
                  <a:lnTo>
                    <a:pt x="341617" y="463897"/>
                  </a:lnTo>
                  <a:lnTo>
                    <a:pt x="371983" y="367915"/>
                  </a:lnTo>
                  <a:cubicBezTo>
                    <a:pt x="371983" y="367915"/>
                    <a:pt x="410985" y="395298"/>
                    <a:pt x="458906" y="407426"/>
                  </a:cubicBezTo>
                  <a:cubicBezTo>
                    <a:pt x="483958" y="413774"/>
                    <a:pt x="492308" y="435945"/>
                    <a:pt x="494586" y="455653"/>
                  </a:cubicBezTo>
                  <a:cubicBezTo>
                    <a:pt x="528368" y="413774"/>
                    <a:pt x="548770" y="360524"/>
                    <a:pt x="548770" y="302537"/>
                  </a:cubicBezTo>
                  <a:cubicBezTo>
                    <a:pt x="548770" y="167613"/>
                    <a:pt x="439168" y="58271"/>
                    <a:pt x="304039" y="58271"/>
                  </a:cubicBezTo>
                  <a:close/>
                  <a:moveTo>
                    <a:pt x="302996" y="0"/>
                  </a:moveTo>
                  <a:cubicBezTo>
                    <a:pt x="470388" y="0"/>
                    <a:pt x="606086" y="135398"/>
                    <a:pt x="606086" y="302537"/>
                  </a:cubicBezTo>
                  <a:cubicBezTo>
                    <a:pt x="606086" y="469676"/>
                    <a:pt x="470388" y="605169"/>
                    <a:pt x="302996" y="605169"/>
                  </a:cubicBezTo>
                  <a:cubicBezTo>
                    <a:pt x="135603" y="605169"/>
                    <a:pt x="0" y="469676"/>
                    <a:pt x="0" y="302537"/>
                  </a:cubicBezTo>
                  <a:cubicBezTo>
                    <a:pt x="0" y="135398"/>
                    <a:pt x="135603" y="0"/>
                    <a:pt x="3029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grpSp>
      <p:grpSp>
        <p:nvGrpSpPr>
          <p:cNvPr id="15" name="Group 16">
            <a:extLst>
              <a:ext uri="{FF2B5EF4-FFF2-40B4-BE49-F238E27FC236}">
                <a16:creationId xmlns="" xmlns:a16="http://schemas.microsoft.com/office/drawing/2014/main" id="{E2678739-6557-4582-ABFB-C7B6F6A8F7E5}"/>
              </a:ext>
            </a:extLst>
          </p:cNvPr>
          <p:cNvGrpSpPr/>
          <p:nvPr/>
        </p:nvGrpSpPr>
        <p:grpSpPr>
          <a:xfrm>
            <a:off x="6795537" y="3951860"/>
            <a:ext cx="177717" cy="177719"/>
            <a:chOff x="-1781053" y="2925885"/>
            <a:chExt cx="717306" cy="717306"/>
          </a:xfrm>
        </p:grpSpPr>
        <p:sp>
          <p:nvSpPr>
            <p:cNvPr id="16" name="椭圆 15">
              <a:extLst>
                <a:ext uri="{FF2B5EF4-FFF2-40B4-BE49-F238E27FC236}">
                  <a16:creationId xmlns="" xmlns:a16="http://schemas.microsoft.com/office/drawing/2014/main" id="{1EF65912-1514-44D6-B039-EAC1928F5716}"/>
                </a:ext>
              </a:extLst>
            </p:cNvPr>
            <p:cNvSpPr/>
            <p:nvPr/>
          </p:nvSpPr>
          <p:spPr>
            <a:xfrm>
              <a:off x="-1781053" y="2925885"/>
              <a:ext cx="717306" cy="7173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sp>
          <p:nvSpPr>
            <p:cNvPr id="17" name="Oval 18">
              <a:extLst>
                <a:ext uri="{FF2B5EF4-FFF2-40B4-BE49-F238E27FC236}">
                  <a16:creationId xmlns="" xmlns:a16="http://schemas.microsoft.com/office/drawing/2014/main" id="{113A0088-5D3E-4FF5-AC89-335F51B237FE}"/>
                </a:ext>
              </a:extLst>
            </p:cNvPr>
            <p:cNvSpPr/>
            <p:nvPr/>
          </p:nvSpPr>
          <p:spPr>
            <a:xfrm>
              <a:off x="-1608056" y="3099179"/>
              <a:ext cx="371313" cy="370722"/>
            </a:xfrm>
            <a:custGeom>
              <a:avLst/>
              <a:gdLst>
                <a:gd name="T0" fmla="*/ 5896 w 7172"/>
                <a:gd name="T1" fmla="*/ 5896 h 7172"/>
                <a:gd name="T2" fmla="*/ 5896 w 7172"/>
                <a:gd name="T3" fmla="*/ 1276 h 7172"/>
                <a:gd name="T4" fmla="*/ 1276 w 7172"/>
                <a:gd name="T5" fmla="*/ 1276 h 7172"/>
                <a:gd name="T6" fmla="*/ 1276 w 7172"/>
                <a:gd name="T7" fmla="*/ 5896 h 7172"/>
                <a:gd name="T8" fmla="*/ 5896 w 7172"/>
                <a:gd name="T9" fmla="*/ 5896 h 7172"/>
                <a:gd name="T10" fmla="*/ 2415 w 7172"/>
                <a:gd name="T11" fmla="*/ 3087 h 7172"/>
                <a:gd name="T12" fmla="*/ 3149 w 7172"/>
                <a:gd name="T13" fmla="*/ 3821 h 7172"/>
                <a:gd name="T14" fmla="*/ 4759 w 7172"/>
                <a:gd name="T15" fmla="*/ 2213 h 7172"/>
                <a:gd name="T16" fmla="*/ 5328 w 7172"/>
                <a:gd name="T17" fmla="*/ 2783 h 7172"/>
                <a:gd name="T18" fmla="*/ 3720 w 7172"/>
                <a:gd name="T19" fmla="*/ 4391 h 7172"/>
                <a:gd name="T20" fmla="*/ 3149 w 7172"/>
                <a:gd name="T21" fmla="*/ 4960 h 7172"/>
                <a:gd name="T22" fmla="*/ 2580 w 7172"/>
                <a:gd name="T23" fmla="*/ 4391 h 7172"/>
                <a:gd name="T24" fmla="*/ 1845 w 7172"/>
                <a:gd name="T25" fmla="*/ 3656 h 7172"/>
                <a:gd name="T26" fmla="*/ 2415 w 7172"/>
                <a:gd name="T27" fmla="*/ 3087 h 7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72" h="7172">
                  <a:moveTo>
                    <a:pt x="5896" y="5896"/>
                  </a:moveTo>
                  <a:cubicBezTo>
                    <a:pt x="7172" y="4620"/>
                    <a:pt x="7172" y="2552"/>
                    <a:pt x="5896" y="1276"/>
                  </a:cubicBezTo>
                  <a:cubicBezTo>
                    <a:pt x="4620" y="0"/>
                    <a:pt x="2552" y="0"/>
                    <a:pt x="1276" y="1276"/>
                  </a:cubicBezTo>
                  <a:cubicBezTo>
                    <a:pt x="0" y="2552"/>
                    <a:pt x="0" y="4620"/>
                    <a:pt x="1276" y="5896"/>
                  </a:cubicBezTo>
                  <a:cubicBezTo>
                    <a:pt x="2552" y="7172"/>
                    <a:pt x="4621" y="7172"/>
                    <a:pt x="5896" y="5896"/>
                  </a:cubicBezTo>
                  <a:close/>
                  <a:moveTo>
                    <a:pt x="2415" y="3087"/>
                  </a:moveTo>
                  <a:lnTo>
                    <a:pt x="3149" y="3821"/>
                  </a:lnTo>
                  <a:lnTo>
                    <a:pt x="4759" y="2213"/>
                  </a:lnTo>
                  <a:lnTo>
                    <a:pt x="5328" y="2783"/>
                  </a:lnTo>
                  <a:lnTo>
                    <a:pt x="3720" y="4391"/>
                  </a:lnTo>
                  <a:lnTo>
                    <a:pt x="3149" y="4960"/>
                  </a:lnTo>
                  <a:lnTo>
                    <a:pt x="2580" y="4391"/>
                  </a:lnTo>
                  <a:lnTo>
                    <a:pt x="1845" y="3656"/>
                  </a:lnTo>
                  <a:lnTo>
                    <a:pt x="2415" y="30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500">
                <a:cs typeface="+mn-ea"/>
                <a:sym typeface="+mn-lt"/>
              </a:endParaRPr>
            </a:p>
          </p:txBody>
        </p:sp>
      </p:grpSp>
      <p:cxnSp>
        <p:nvCxnSpPr>
          <p:cNvPr id="31" name="直接连接符 30">
            <a:extLst>
              <a:ext uri="{FF2B5EF4-FFF2-40B4-BE49-F238E27FC236}">
                <a16:creationId xmlns="" xmlns:a16="http://schemas.microsoft.com/office/drawing/2014/main" id="{32F1FED5-FC8A-454C-999F-818C4FE90AC5}"/>
              </a:ext>
            </a:extLst>
          </p:cNvPr>
          <p:cNvCxnSpPr>
            <a:cxnSpLocks/>
          </p:cNvCxnSpPr>
          <p:nvPr/>
        </p:nvCxnSpPr>
        <p:spPr>
          <a:xfrm>
            <a:off x="6141207" y="1551754"/>
            <a:ext cx="238670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4583D75D-CBB0-4EC8-A2A9-1EAC99B1F680}"/>
              </a:ext>
            </a:extLst>
          </p:cNvPr>
          <p:cNvCxnSpPr/>
          <p:nvPr/>
        </p:nvCxnSpPr>
        <p:spPr>
          <a:xfrm>
            <a:off x="6141207" y="2041692"/>
            <a:ext cx="238670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82" name="文本框 4681">
            <a:extLst>
              <a:ext uri="{FF2B5EF4-FFF2-40B4-BE49-F238E27FC236}">
                <a16:creationId xmlns="" xmlns:a16="http://schemas.microsoft.com/office/drawing/2014/main" id="{9FC23C1C-D998-427E-BB6D-94548BA38712}"/>
              </a:ext>
            </a:extLst>
          </p:cNvPr>
          <p:cNvSpPr txBox="1"/>
          <p:nvPr/>
        </p:nvSpPr>
        <p:spPr>
          <a:xfrm>
            <a:off x="4779476" y="2930383"/>
            <a:ext cx="3798094" cy="338554"/>
          </a:xfrm>
          <a:prstGeom prst="rect">
            <a:avLst/>
          </a:prstGeom>
          <a:noFill/>
        </p:spPr>
        <p:txBody>
          <a:bodyPr wrap="square" rtlCol="0">
            <a:spAutoFit/>
            <a:scene3d>
              <a:camera prst="orthographicFront"/>
              <a:lightRig rig="threePt" dir="t"/>
            </a:scene3d>
            <a:sp3d contourW="12700"/>
          </a:bodyPr>
          <a:lstStyle/>
          <a:p>
            <a:pPr algn="r"/>
            <a:r>
              <a:rPr lang="zh-CN" altLang="en-US" sz="1600" dirty="0">
                <a:solidFill>
                  <a:schemeClr val="tx1">
                    <a:lumMod val="85000"/>
                    <a:lumOff val="15000"/>
                  </a:schemeClr>
                </a:solidFill>
                <a:cs typeface="+mn-ea"/>
                <a:sym typeface="+mn-lt"/>
              </a:rPr>
              <a:t>入职培训</a:t>
            </a:r>
            <a:r>
              <a:rPr lang="en-US" altLang="zh-CN" sz="1600" dirty="0">
                <a:solidFill>
                  <a:schemeClr val="tx1">
                    <a:lumMod val="85000"/>
                    <a:lumOff val="15000"/>
                  </a:schemeClr>
                </a:solidFill>
                <a:cs typeface="+mn-ea"/>
                <a:sym typeface="+mn-lt"/>
              </a:rPr>
              <a:t>/</a:t>
            </a:r>
            <a:r>
              <a:rPr lang="zh-CN" altLang="en-US" sz="1600" dirty="0">
                <a:solidFill>
                  <a:schemeClr val="tx1">
                    <a:lumMod val="85000"/>
                    <a:lumOff val="15000"/>
                  </a:schemeClr>
                </a:solidFill>
                <a:cs typeface="+mn-ea"/>
                <a:sym typeface="+mn-lt"/>
              </a:rPr>
              <a:t>员工培训</a:t>
            </a:r>
            <a:r>
              <a:rPr lang="en-US" altLang="zh-CN" sz="1600" dirty="0">
                <a:solidFill>
                  <a:schemeClr val="tx1">
                    <a:lumMod val="85000"/>
                    <a:lumOff val="15000"/>
                  </a:schemeClr>
                </a:solidFill>
                <a:cs typeface="+mn-ea"/>
                <a:sym typeface="+mn-lt"/>
              </a:rPr>
              <a:t>/</a:t>
            </a:r>
            <a:r>
              <a:rPr lang="zh-CN" altLang="en-US" sz="1600" dirty="0">
                <a:solidFill>
                  <a:schemeClr val="tx1">
                    <a:lumMod val="85000"/>
                    <a:lumOff val="15000"/>
                  </a:schemeClr>
                </a:solidFill>
                <a:cs typeface="+mn-ea"/>
                <a:sym typeface="+mn-lt"/>
              </a:rPr>
              <a:t>财务知识培训</a:t>
            </a:r>
            <a:r>
              <a:rPr lang="en-US" altLang="zh-CN" sz="1600" dirty="0">
                <a:solidFill>
                  <a:schemeClr val="tx1">
                    <a:lumMod val="85000"/>
                    <a:lumOff val="15000"/>
                  </a:schemeClr>
                </a:solidFill>
                <a:cs typeface="+mn-ea"/>
                <a:sym typeface="+mn-lt"/>
              </a:rPr>
              <a:t>PPT</a:t>
            </a:r>
            <a:endParaRPr lang="zh-CN" altLang="en-US" sz="1600" dirty="0">
              <a:solidFill>
                <a:schemeClr val="tx1">
                  <a:lumMod val="85000"/>
                  <a:lumOff val="15000"/>
                </a:schemeClr>
              </a:solidFill>
              <a:cs typeface="+mn-ea"/>
              <a:sym typeface="+mn-lt"/>
            </a:endParaRPr>
          </a:p>
        </p:txBody>
      </p:sp>
      <p:pic>
        <p:nvPicPr>
          <p:cNvPr id="3" name="图片 2">
            <a:extLst>
              <a:ext uri="{FF2B5EF4-FFF2-40B4-BE49-F238E27FC236}">
                <a16:creationId xmlns="" xmlns:a16="http://schemas.microsoft.com/office/drawing/2014/main" id="{F8CA5D6D-412C-4AD0-B393-5989AAAC1A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368" y="504421"/>
            <a:ext cx="4134658" cy="4134658"/>
          </a:xfrm>
          <a:prstGeom prst="rect">
            <a:avLst/>
          </a:prstGeom>
        </p:spPr>
      </p:pic>
    </p:spTree>
    <p:extLst>
      <p:ext uri="{BB962C8B-B14F-4D97-AF65-F5344CB8AC3E}">
        <p14:creationId xmlns:p14="http://schemas.microsoft.com/office/powerpoint/2010/main" val="724564220"/>
      </p:ext>
    </p:extLst>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4682"/>
                                        </p:tgtEl>
                                        <p:attrNameLst>
                                          <p:attrName>style.visibility</p:attrName>
                                        </p:attrNameLst>
                                      </p:cBhvr>
                                      <p:to>
                                        <p:strVal val="visible"/>
                                      </p:to>
                                    </p:set>
                                    <p:animEffect transition="in" filter="fade">
                                      <p:cBhvr>
                                        <p:cTn id="30" dur="1000"/>
                                        <p:tgtEl>
                                          <p:spTgt spid="4682"/>
                                        </p:tgtEl>
                                      </p:cBhvr>
                                    </p:animEffect>
                                    <p:anim calcmode="lin" valueType="num">
                                      <p:cBhvr>
                                        <p:cTn id="31" dur="1000" fill="hold"/>
                                        <p:tgtEl>
                                          <p:spTgt spid="4682"/>
                                        </p:tgtEl>
                                        <p:attrNameLst>
                                          <p:attrName>ppt_x</p:attrName>
                                        </p:attrNameLst>
                                      </p:cBhvr>
                                      <p:tavLst>
                                        <p:tav tm="0">
                                          <p:val>
                                            <p:strVal val="#ppt_x"/>
                                          </p:val>
                                        </p:tav>
                                        <p:tav tm="100000">
                                          <p:val>
                                            <p:strVal val="#ppt_x"/>
                                          </p:val>
                                        </p:tav>
                                      </p:tavLst>
                                    </p:anim>
                                    <p:anim calcmode="lin" valueType="num">
                                      <p:cBhvr>
                                        <p:cTn id="32" dur="1000" fill="hold"/>
                                        <p:tgtEl>
                                          <p:spTgt spid="4682"/>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46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8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80D23F2-F05E-4FB8-92F7-9032719744AC}"/>
              </a:ext>
            </a:extLst>
          </p:cNvPr>
          <p:cNvSpPr txBox="1">
            <a:spLocks/>
          </p:cNvSpPr>
          <p:nvPr/>
        </p:nvSpPr>
        <p:spPr>
          <a:xfrm>
            <a:off x="2572229" y="1831622"/>
            <a:ext cx="1014700" cy="1327286"/>
          </a:xfrm>
          <a:prstGeom prst="rect">
            <a:avLst/>
          </a:prstGeom>
        </p:spPr>
        <p:txBody>
          <a:bodyPr wrap="none" lIns="0" tIns="0" rIns="0" bIns="0" anchor="ctr">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85800">
              <a:spcBef>
                <a:spcPct val="20000"/>
              </a:spcBef>
              <a:defRPr/>
            </a:pPr>
            <a:r>
              <a:rPr lang="en-US" sz="8625" dirty="0">
                <a:solidFill>
                  <a:schemeClr val="accent2"/>
                </a:solidFill>
                <a:latin typeface="Impact" panose="020B0806030902050204" pitchFamily="34" charset="0"/>
                <a:cs typeface="+mn-ea"/>
                <a:sym typeface="+mn-lt"/>
              </a:rPr>
              <a:t>01</a:t>
            </a:r>
          </a:p>
        </p:txBody>
      </p:sp>
      <p:grpSp>
        <p:nvGrpSpPr>
          <p:cNvPr id="2" name="组合 1">
            <a:extLst>
              <a:ext uri="{FF2B5EF4-FFF2-40B4-BE49-F238E27FC236}">
                <a16:creationId xmlns="" xmlns:a16="http://schemas.microsoft.com/office/drawing/2014/main" id="{41B33BFA-D6D1-4B39-ABA0-2D6EFD67215D}"/>
              </a:ext>
            </a:extLst>
          </p:cNvPr>
          <p:cNvGrpSpPr/>
          <p:nvPr/>
        </p:nvGrpSpPr>
        <p:grpSpPr>
          <a:xfrm>
            <a:off x="3709119" y="2056683"/>
            <a:ext cx="2959006" cy="929135"/>
            <a:chOff x="4937125" y="4724640"/>
            <a:chExt cx="3945341" cy="1238847"/>
          </a:xfrm>
        </p:grpSpPr>
        <p:sp>
          <p:nvSpPr>
            <p:cNvPr id="5" name="文本框 4">
              <a:extLst>
                <a:ext uri="{FF2B5EF4-FFF2-40B4-BE49-F238E27FC236}">
                  <a16:creationId xmlns="" xmlns:a16="http://schemas.microsoft.com/office/drawing/2014/main" id="{C64F4B55-5832-4EE8-834D-B2424210A822}"/>
                </a:ext>
              </a:extLst>
            </p:cNvPr>
            <p:cNvSpPr txBox="1"/>
            <p:nvPr/>
          </p:nvSpPr>
          <p:spPr>
            <a:xfrm>
              <a:off x="4994677" y="5224823"/>
              <a:ext cx="3887789" cy="738664"/>
            </a:xfrm>
            <a:prstGeom prst="rect">
              <a:avLst/>
            </a:prstGeom>
            <a:noFill/>
          </p:spPr>
          <p:txBody>
            <a:bodyPr wrap="square" rtlCol="0">
              <a:spAutoFit/>
              <a:scene3d>
                <a:camera prst="orthographicFront"/>
                <a:lightRig rig="threePt" dir="t"/>
              </a:scene3d>
              <a:sp3d contourW="12700"/>
            </a:bodyPr>
            <a:lstStyle/>
            <a:p>
              <a:pPr algn="dist"/>
              <a:r>
                <a:rPr lang="zh-CN" altLang="en-US" sz="3000" dirty="0">
                  <a:solidFill>
                    <a:schemeClr val="tx1">
                      <a:lumMod val="75000"/>
                      <a:lumOff val="25000"/>
                    </a:schemeClr>
                  </a:solidFill>
                  <a:cs typeface="+mn-ea"/>
                  <a:sym typeface="+mn-lt"/>
                </a:rPr>
                <a:t>财会基本概念</a:t>
              </a:r>
            </a:p>
          </p:txBody>
        </p:sp>
        <p:sp>
          <p:nvSpPr>
            <p:cNvPr id="6" name="文本框 5">
              <a:extLst>
                <a:ext uri="{FF2B5EF4-FFF2-40B4-BE49-F238E27FC236}">
                  <a16:creationId xmlns="" xmlns:a16="http://schemas.microsoft.com/office/drawing/2014/main" id="{5DFDB764-5043-42B8-98F3-040A8CCCAECF}"/>
                </a:ext>
              </a:extLst>
            </p:cNvPr>
            <p:cNvSpPr txBox="1"/>
            <p:nvPr/>
          </p:nvSpPr>
          <p:spPr>
            <a:xfrm>
              <a:off x="4937125" y="4724640"/>
              <a:ext cx="2581274" cy="615553"/>
            </a:xfrm>
            <a:prstGeom prst="rect">
              <a:avLst/>
            </a:prstGeom>
            <a:noFill/>
          </p:spPr>
          <p:txBody>
            <a:bodyPr wrap="square" rtlCol="0">
              <a:spAutoFit/>
              <a:scene3d>
                <a:camera prst="orthographicFront"/>
                <a:lightRig rig="threePt" dir="t"/>
              </a:scene3d>
              <a:sp3d contourW="12700"/>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solidFill>
                    <a:schemeClr val="tx1">
                      <a:lumMod val="75000"/>
                      <a:lumOff val="25000"/>
                    </a:schemeClr>
                  </a:solidFill>
                  <a:latin typeface="+mn-lt"/>
                  <a:ea typeface="+mn-ea"/>
                  <a:cs typeface="+mn-ea"/>
                  <a:sym typeface="+mn-lt"/>
                </a:rPr>
                <a:t>Part One</a:t>
              </a:r>
              <a:endParaRPr lang="zh-CN" altLang="en-US" sz="2400" dirty="0">
                <a:solidFill>
                  <a:schemeClr val="tx1">
                    <a:lumMod val="75000"/>
                    <a:lumOff val="25000"/>
                  </a:schemeClr>
                </a:solidFill>
                <a:latin typeface="+mn-lt"/>
                <a:ea typeface="+mn-ea"/>
                <a:cs typeface="+mn-ea"/>
                <a:sym typeface="+mn-lt"/>
              </a:endParaRPr>
            </a:p>
          </p:txBody>
        </p:sp>
      </p:grpSp>
      <p:grpSp>
        <p:nvGrpSpPr>
          <p:cNvPr id="11" name="组合 10">
            <a:extLst>
              <a:ext uri="{FF2B5EF4-FFF2-40B4-BE49-F238E27FC236}">
                <a16:creationId xmlns="" xmlns:a16="http://schemas.microsoft.com/office/drawing/2014/main" id="{C6CA459E-69C1-46B0-A9B4-15F1EAE5960F}"/>
              </a:ext>
            </a:extLst>
          </p:cNvPr>
          <p:cNvGrpSpPr/>
          <p:nvPr/>
        </p:nvGrpSpPr>
        <p:grpSpPr>
          <a:xfrm>
            <a:off x="1463204" y="1935889"/>
            <a:ext cx="808449" cy="1118751"/>
            <a:chOff x="516665" y="437030"/>
            <a:chExt cx="808449" cy="1118751"/>
          </a:xfrm>
        </p:grpSpPr>
        <p:sp>
          <p:nvSpPr>
            <p:cNvPr id="7" name="椭圆 6">
              <a:extLst>
                <a:ext uri="{FF2B5EF4-FFF2-40B4-BE49-F238E27FC236}">
                  <a16:creationId xmlns="" xmlns:a16="http://schemas.microsoft.com/office/drawing/2014/main" id="{795E22FB-BC84-4FFF-9D7F-B5836E121103}"/>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FE990940-1BFF-4BB4-853D-FBFCB3DF3DC5}"/>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FC4FCA8F-49A9-4151-BE55-044F45F82A97}"/>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50D24CB5-D1ED-4F4E-87CF-970F4E631826}"/>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 xmlns:a16="http://schemas.microsoft.com/office/drawing/2014/main" id="{9C9C2A78-2E30-4422-8280-14CF70E0F68B}"/>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 xmlns:a16="http://schemas.microsoft.com/office/drawing/2014/main" id="{5D1E70B3-568E-44F5-81FB-F23FCD0D40C2}"/>
              </a:ext>
            </a:extLst>
          </p:cNvPr>
          <p:cNvGrpSpPr/>
          <p:nvPr/>
        </p:nvGrpSpPr>
        <p:grpSpPr>
          <a:xfrm flipH="1">
            <a:off x="6729527" y="1910260"/>
            <a:ext cx="808449" cy="1118751"/>
            <a:chOff x="516665" y="437030"/>
            <a:chExt cx="808449" cy="1118751"/>
          </a:xfrm>
        </p:grpSpPr>
        <p:sp>
          <p:nvSpPr>
            <p:cNvPr id="26" name="椭圆 25">
              <a:extLst>
                <a:ext uri="{FF2B5EF4-FFF2-40B4-BE49-F238E27FC236}">
                  <a16:creationId xmlns="" xmlns:a16="http://schemas.microsoft.com/office/drawing/2014/main" id="{EA30E60B-1F59-468A-9068-8A9467CB49A6}"/>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 xmlns:a16="http://schemas.microsoft.com/office/drawing/2014/main" id="{BA2B276A-1088-4C10-BB6A-7754ABE97BC0}"/>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 xmlns:a16="http://schemas.microsoft.com/office/drawing/2014/main" id="{B69974D9-6995-4284-8FC8-8FF55BE2F475}"/>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 xmlns:a16="http://schemas.microsoft.com/office/drawing/2014/main" id="{77F7BC0F-FEF7-4B07-B8DA-54F63DFE01DC}"/>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 xmlns:a16="http://schemas.microsoft.com/office/drawing/2014/main" id="{4C19FD00-305C-45EC-A81C-7554A6D45949}"/>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487352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1259681" cy="369332"/>
          </a:xfrm>
          <a:prstGeom prst="rect">
            <a:avLst/>
          </a:prstGeom>
          <a:noFill/>
        </p:spPr>
        <p:txBody>
          <a:bodyPr wrap="square" rtlCol="0">
            <a:spAutoFit/>
            <a:scene3d>
              <a:camera prst="orthographicFront"/>
              <a:lightRig rig="threePt" dir="t"/>
            </a:scene3d>
            <a:sp3d contourW="12700"/>
          </a:bodyPr>
          <a:lstStyle/>
          <a:p>
            <a:pPr algn="dist"/>
            <a:r>
              <a:rPr lang="zh-CN" altLang="en-US" sz="1800" b="1" dirty="0">
                <a:solidFill>
                  <a:schemeClr val="tx1">
                    <a:lumMod val="85000"/>
                    <a:lumOff val="15000"/>
                  </a:schemeClr>
                </a:solidFill>
                <a:cs typeface="+mn-ea"/>
                <a:sym typeface="+mn-lt"/>
              </a:rPr>
              <a:t>基本概念</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3" name="文本框 12">
            <a:extLst>
              <a:ext uri="{FF2B5EF4-FFF2-40B4-BE49-F238E27FC236}">
                <a16:creationId xmlns="" xmlns:a16="http://schemas.microsoft.com/office/drawing/2014/main" id="{CAA71FAB-353E-4005-9765-01DA65C3333F}"/>
              </a:ext>
            </a:extLst>
          </p:cNvPr>
          <p:cNvSpPr txBox="1"/>
          <p:nvPr/>
        </p:nvSpPr>
        <p:spPr>
          <a:xfrm>
            <a:off x="796777" y="1608180"/>
            <a:ext cx="1107498" cy="600164"/>
          </a:xfrm>
          <a:prstGeom prst="rect">
            <a:avLst/>
          </a:prstGeom>
          <a:noFill/>
        </p:spPr>
        <p:txBody>
          <a:bodyPr wrap="square" rtlCol="0">
            <a:spAutoFit/>
            <a:scene3d>
              <a:camera prst="orthographicFront"/>
              <a:lightRig rig="threePt" dir="t"/>
            </a:scene3d>
            <a:sp3d contourW="25400">
              <a:contourClr>
                <a:srgbClr val="F1AD14"/>
              </a:contourClr>
            </a:sp3d>
          </a:bodyPr>
          <a:lstStyle>
            <a:defPPr>
              <a:defRPr lang="en-US"/>
            </a:defPPr>
            <a:lvl1pPr algn="ctr">
              <a:defRPr sz="2000" b="1">
                <a:solidFill>
                  <a:schemeClr val="bg1"/>
                </a:solidFill>
                <a:effectLst>
                  <a:outerShdw blurRad="88900" dist="38100" dir="5400000" algn="t" rotWithShape="0">
                    <a:prstClr val="black">
                      <a:alpha val="43000"/>
                    </a:prstClr>
                  </a:outerShdw>
                </a:effectLst>
                <a:latin typeface="Century Gothic" panose="020B0502020202020204" pitchFamily="34" charset="0"/>
                <a:cs typeface="Aharoni" panose="02010803020104030203" pitchFamily="2" charset="-79"/>
              </a:defRPr>
            </a:lvl1pPr>
          </a:lstStyle>
          <a:p>
            <a:pPr algn="dist"/>
            <a:r>
              <a:rPr lang="zh-CN" altLang="en-US" sz="3300" dirty="0">
                <a:solidFill>
                  <a:schemeClr val="accent2"/>
                </a:solidFill>
                <a:effectLst/>
                <a:latin typeface="+mn-lt"/>
                <a:cs typeface="+mn-ea"/>
                <a:sym typeface="+mn-lt"/>
              </a:rPr>
              <a:t>财会</a:t>
            </a:r>
          </a:p>
        </p:txBody>
      </p:sp>
      <p:grpSp>
        <p:nvGrpSpPr>
          <p:cNvPr id="22" name="组合 21">
            <a:extLst>
              <a:ext uri="{FF2B5EF4-FFF2-40B4-BE49-F238E27FC236}">
                <a16:creationId xmlns="" xmlns:a16="http://schemas.microsoft.com/office/drawing/2014/main" id="{AEDC7CF2-267F-49C5-ACC4-6437136EB525}"/>
              </a:ext>
            </a:extLst>
          </p:cNvPr>
          <p:cNvGrpSpPr/>
          <p:nvPr/>
        </p:nvGrpSpPr>
        <p:grpSpPr>
          <a:xfrm>
            <a:off x="4893944" y="1746680"/>
            <a:ext cx="3525710" cy="840847"/>
            <a:chOff x="5651499" y="2651515"/>
            <a:chExt cx="4700946" cy="1121130"/>
          </a:xfrm>
        </p:grpSpPr>
        <p:sp>
          <p:nvSpPr>
            <p:cNvPr id="14" name="文本框 13">
              <a:extLst>
                <a:ext uri="{FF2B5EF4-FFF2-40B4-BE49-F238E27FC236}">
                  <a16:creationId xmlns="" xmlns:a16="http://schemas.microsoft.com/office/drawing/2014/main" id="{BD7F1287-C463-4AD7-B2F4-AC72EFCB53B4}"/>
                </a:ext>
              </a:extLst>
            </p:cNvPr>
            <p:cNvSpPr txBox="1"/>
            <p:nvPr/>
          </p:nvSpPr>
          <p:spPr>
            <a:xfrm>
              <a:off x="5651500" y="2651515"/>
              <a:ext cx="3384550" cy="430887"/>
            </a:xfrm>
            <a:prstGeom prst="rect">
              <a:avLst/>
            </a:prstGeom>
            <a:noFill/>
          </p:spPr>
          <p:txBody>
            <a:bodyPr wrap="square" rtlCol="0">
              <a:spAutoFit/>
              <a:scene3d>
                <a:camera prst="orthographicFront"/>
                <a:lightRig rig="threePt" dir="t"/>
              </a:scene3d>
              <a:sp3d contourW="12700"/>
            </a:bodyPr>
            <a:lstStyle/>
            <a:p>
              <a:r>
                <a:rPr lang="zh-CN" altLang="en-US" sz="1500" b="1" dirty="0">
                  <a:solidFill>
                    <a:schemeClr val="accent2"/>
                  </a:solidFill>
                  <a:cs typeface="+mn-ea"/>
                  <a:sym typeface="+mn-lt"/>
                </a:rPr>
                <a:t>财务管理：</a:t>
              </a:r>
            </a:p>
          </p:txBody>
        </p:sp>
        <p:sp>
          <p:nvSpPr>
            <p:cNvPr id="15" name="文本框 14">
              <a:extLst>
                <a:ext uri="{FF2B5EF4-FFF2-40B4-BE49-F238E27FC236}">
                  <a16:creationId xmlns="" xmlns:a16="http://schemas.microsoft.com/office/drawing/2014/main" id="{0FE2DC5E-6E1E-4935-8BF3-337FA393835C}"/>
                </a:ext>
              </a:extLst>
            </p:cNvPr>
            <p:cNvSpPr txBox="1"/>
            <p:nvPr/>
          </p:nvSpPr>
          <p:spPr>
            <a:xfrm>
              <a:off x="5651499" y="3062707"/>
              <a:ext cx="4700946" cy="709938"/>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chemeClr val="tx1">
                      <a:lumMod val="85000"/>
                      <a:lumOff val="15000"/>
                    </a:schemeClr>
                  </a:solidFill>
                  <a:cs typeface="+mn-ea"/>
                  <a:sym typeface="+mn-lt"/>
                </a:rPr>
                <a:t>现金管理、成本管理、费用管理、固定资产管理、应付管理、应收管理、内部控制</a:t>
              </a:r>
            </a:p>
          </p:txBody>
        </p:sp>
      </p:grpSp>
      <p:grpSp>
        <p:nvGrpSpPr>
          <p:cNvPr id="25" name="组合 24">
            <a:extLst>
              <a:ext uri="{FF2B5EF4-FFF2-40B4-BE49-F238E27FC236}">
                <a16:creationId xmlns="" xmlns:a16="http://schemas.microsoft.com/office/drawing/2014/main" id="{18D0BFAD-4424-43A7-9BBB-5A2DB35E76DF}"/>
              </a:ext>
            </a:extLst>
          </p:cNvPr>
          <p:cNvGrpSpPr/>
          <p:nvPr/>
        </p:nvGrpSpPr>
        <p:grpSpPr>
          <a:xfrm>
            <a:off x="4893944" y="3116820"/>
            <a:ext cx="3525710" cy="840847"/>
            <a:chOff x="5651499" y="4478370"/>
            <a:chExt cx="4700946" cy="1121130"/>
          </a:xfrm>
        </p:grpSpPr>
        <p:sp>
          <p:nvSpPr>
            <p:cNvPr id="16" name="文本框 15">
              <a:extLst>
                <a:ext uri="{FF2B5EF4-FFF2-40B4-BE49-F238E27FC236}">
                  <a16:creationId xmlns="" xmlns:a16="http://schemas.microsoft.com/office/drawing/2014/main" id="{57AE7D67-BBD0-4AAB-BD1B-E10482C8BD64}"/>
                </a:ext>
              </a:extLst>
            </p:cNvPr>
            <p:cNvSpPr txBox="1"/>
            <p:nvPr/>
          </p:nvSpPr>
          <p:spPr>
            <a:xfrm>
              <a:off x="5651500" y="4478370"/>
              <a:ext cx="3384550" cy="430887"/>
            </a:xfrm>
            <a:prstGeom prst="rect">
              <a:avLst/>
            </a:prstGeom>
            <a:noFill/>
          </p:spPr>
          <p:txBody>
            <a:bodyPr wrap="square" rtlCol="0">
              <a:spAutoFit/>
              <a:scene3d>
                <a:camera prst="orthographicFront"/>
                <a:lightRig rig="threePt" dir="t"/>
              </a:scene3d>
              <a:sp3d contourW="12700"/>
            </a:bodyPr>
            <a:lstStyle/>
            <a:p>
              <a:r>
                <a:rPr lang="zh-CN" altLang="en-US" sz="1500" b="1" dirty="0">
                  <a:solidFill>
                    <a:schemeClr val="accent2"/>
                  </a:solidFill>
                  <a:cs typeface="+mn-ea"/>
                  <a:sym typeface="+mn-lt"/>
                </a:rPr>
                <a:t>会计：</a:t>
              </a:r>
            </a:p>
          </p:txBody>
        </p:sp>
        <p:sp>
          <p:nvSpPr>
            <p:cNvPr id="17" name="文本框 16">
              <a:extLst>
                <a:ext uri="{FF2B5EF4-FFF2-40B4-BE49-F238E27FC236}">
                  <a16:creationId xmlns="" xmlns:a16="http://schemas.microsoft.com/office/drawing/2014/main" id="{FE95A948-DDF2-4053-AD2E-F484CD5AF0E2}"/>
                </a:ext>
              </a:extLst>
            </p:cNvPr>
            <p:cNvSpPr txBox="1"/>
            <p:nvPr/>
          </p:nvSpPr>
          <p:spPr>
            <a:xfrm>
              <a:off x="5651499" y="4889562"/>
              <a:ext cx="4700946" cy="709938"/>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chemeClr val="tx1">
                      <a:lumMod val="85000"/>
                      <a:lumOff val="15000"/>
                    </a:schemeClr>
                  </a:solidFill>
                  <a:cs typeface="+mn-ea"/>
                  <a:sym typeface="+mn-lt"/>
                </a:rPr>
                <a:t>对记帐内容的确认（定性）和计量（定量）</a:t>
              </a:r>
              <a:r>
                <a:rPr lang="en-US" altLang="zh-CN" sz="1200" dirty="0">
                  <a:solidFill>
                    <a:schemeClr val="tx1">
                      <a:lumMod val="85000"/>
                      <a:lumOff val="15000"/>
                    </a:schemeClr>
                  </a:solidFill>
                  <a:cs typeface="+mn-ea"/>
                  <a:sym typeface="+mn-lt"/>
                </a:rPr>
                <a:t>--</a:t>
              </a:r>
              <a:r>
                <a:rPr lang="zh-CN" altLang="en-US" sz="1200" dirty="0">
                  <a:solidFill>
                    <a:schemeClr val="tx1">
                      <a:lumMod val="85000"/>
                      <a:lumOff val="15000"/>
                    </a:schemeClr>
                  </a:solidFill>
                  <a:cs typeface="+mn-ea"/>
                  <a:sym typeface="+mn-lt"/>
                </a:rPr>
                <a:t>体现企业管理层意图、对财务状况进行包装</a:t>
              </a:r>
            </a:p>
          </p:txBody>
        </p:sp>
      </p:grpSp>
      <p:pic>
        <p:nvPicPr>
          <p:cNvPr id="3" name="图片 2">
            <a:extLst>
              <a:ext uri="{FF2B5EF4-FFF2-40B4-BE49-F238E27FC236}">
                <a16:creationId xmlns="" xmlns:a16="http://schemas.microsoft.com/office/drawing/2014/main" id="{FD33E8FA-9624-42E7-B22C-C2E7146186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67317" y="1387198"/>
            <a:ext cx="2707510" cy="2707510"/>
          </a:xfrm>
          <a:prstGeom prst="rect">
            <a:avLst/>
          </a:prstGeom>
        </p:spPr>
      </p:pic>
      <p:grpSp>
        <p:nvGrpSpPr>
          <p:cNvPr id="26" name="组合 25">
            <a:extLst>
              <a:ext uri="{FF2B5EF4-FFF2-40B4-BE49-F238E27FC236}">
                <a16:creationId xmlns="" xmlns:a16="http://schemas.microsoft.com/office/drawing/2014/main" id="{A325395E-53E6-4B6B-A5AA-2BCF97EC5401}"/>
              </a:ext>
            </a:extLst>
          </p:cNvPr>
          <p:cNvGrpSpPr/>
          <p:nvPr/>
        </p:nvGrpSpPr>
        <p:grpSpPr>
          <a:xfrm>
            <a:off x="3315305" y="1969994"/>
            <a:ext cx="1525636" cy="1320307"/>
            <a:chOff x="3315305" y="1969994"/>
            <a:chExt cx="1525636" cy="1320307"/>
          </a:xfrm>
        </p:grpSpPr>
        <p:cxnSp>
          <p:nvCxnSpPr>
            <p:cNvPr id="20" name="直接连接符 19">
              <a:extLst>
                <a:ext uri="{FF2B5EF4-FFF2-40B4-BE49-F238E27FC236}">
                  <a16:creationId xmlns="" xmlns:a16="http://schemas.microsoft.com/office/drawing/2014/main" id="{8FB7A8EC-52D5-4418-A45C-3757BF59352D}"/>
                </a:ext>
              </a:extLst>
            </p:cNvPr>
            <p:cNvCxnSpPr>
              <a:cxnSpLocks/>
            </p:cNvCxnSpPr>
            <p:nvPr/>
          </p:nvCxnSpPr>
          <p:spPr>
            <a:xfrm>
              <a:off x="3869487" y="1969994"/>
              <a:ext cx="0" cy="1320307"/>
            </a:xfrm>
            <a:prstGeom prst="line">
              <a:avLst/>
            </a:prstGeom>
            <a:ln w="28575" cap="rnd">
              <a:solidFill>
                <a:srgbClr val="333436"/>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 xmlns:a16="http://schemas.microsoft.com/office/drawing/2014/main" id="{A8839A3B-3455-4CAA-B24C-18DF4C3F7E0D}"/>
                </a:ext>
              </a:extLst>
            </p:cNvPr>
            <p:cNvCxnSpPr/>
            <p:nvPr/>
          </p:nvCxnSpPr>
          <p:spPr>
            <a:xfrm>
              <a:off x="3315305" y="2554062"/>
              <a:ext cx="554182" cy="0"/>
            </a:xfrm>
            <a:prstGeom prst="line">
              <a:avLst/>
            </a:prstGeom>
            <a:ln w="19050">
              <a:gradFill flip="none" rotWithShape="1">
                <a:gsLst>
                  <a:gs pos="0">
                    <a:schemeClr val="bg1"/>
                  </a:gs>
                  <a:gs pos="100000">
                    <a:srgbClr val="333436"/>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 xmlns:a16="http://schemas.microsoft.com/office/drawing/2014/main" id="{4B5402EF-D485-4B9F-9341-0ED8833AB5E2}"/>
                </a:ext>
              </a:extLst>
            </p:cNvPr>
            <p:cNvCxnSpPr>
              <a:cxnSpLocks/>
            </p:cNvCxnSpPr>
            <p:nvPr/>
          </p:nvCxnSpPr>
          <p:spPr>
            <a:xfrm flipH="1">
              <a:off x="3892470" y="1969994"/>
              <a:ext cx="948471" cy="0"/>
            </a:xfrm>
            <a:prstGeom prst="line">
              <a:avLst/>
            </a:prstGeom>
            <a:ln w="28575" cap="rnd">
              <a:solidFill>
                <a:srgbClr val="333436"/>
              </a:solidFill>
              <a:round/>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 xmlns:a16="http://schemas.microsoft.com/office/drawing/2014/main" id="{009B90AC-D1D6-45AD-B7B3-18A39CF3761D}"/>
                </a:ext>
              </a:extLst>
            </p:cNvPr>
            <p:cNvCxnSpPr>
              <a:cxnSpLocks/>
            </p:cNvCxnSpPr>
            <p:nvPr/>
          </p:nvCxnSpPr>
          <p:spPr>
            <a:xfrm flipH="1">
              <a:off x="3869487" y="3290301"/>
              <a:ext cx="948471" cy="0"/>
            </a:xfrm>
            <a:prstGeom prst="line">
              <a:avLst/>
            </a:prstGeom>
            <a:ln w="28575" cap="rnd">
              <a:solidFill>
                <a:srgbClr val="333436"/>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913646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1+#ppt_w/2"/>
                                          </p:val>
                                        </p:tav>
                                        <p:tav tm="100000">
                                          <p:val>
                                            <p:strVal val="#ppt_x"/>
                                          </p:val>
                                        </p:tav>
                                      </p:tavLst>
                                    </p:anim>
                                    <p:anim calcmode="lin" valueType="num">
                                      <p:cBhvr additive="base">
                                        <p:cTn id="2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1259681" cy="369332"/>
          </a:xfrm>
          <a:prstGeom prst="rect">
            <a:avLst/>
          </a:prstGeom>
          <a:noFill/>
        </p:spPr>
        <p:txBody>
          <a:bodyPr wrap="square" rtlCol="0">
            <a:spAutoFit/>
            <a:scene3d>
              <a:camera prst="orthographicFront"/>
              <a:lightRig rig="threePt" dir="t"/>
            </a:scene3d>
            <a:sp3d contourW="12700"/>
          </a:bodyPr>
          <a:lstStyle/>
          <a:p>
            <a:pPr algn="dist"/>
            <a:r>
              <a:rPr lang="zh-CN" altLang="en-US" sz="1800" b="1" dirty="0">
                <a:solidFill>
                  <a:schemeClr val="tx1">
                    <a:lumMod val="85000"/>
                    <a:lumOff val="15000"/>
                  </a:schemeClr>
                </a:solidFill>
                <a:cs typeface="+mn-ea"/>
                <a:sym typeface="+mn-lt"/>
              </a:rPr>
              <a:t>基本概念</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26" name="矩形 125">
            <a:extLst>
              <a:ext uri="{FF2B5EF4-FFF2-40B4-BE49-F238E27FC236}">
                <a16:creationId xmlns="" xmlns:a16="http://schemas.microsoft.com/office/drawing/2014/main" id="{82650DD6-B7C7-4B36-A4A4-D81211B4E163}"/>
              </a:ext>
            </a:extLst>
          </p:cNvPr>
          <p:cNvSpPr/>
          <p:nvPr/>
        </p:nvSpPr>
        <p:spPr>
          <a:xfrm>
            <a:off x="927844" y="1266363"/>
            <a:ext cx="7288310" cy="1386797"/>
          </a:xfrm>
          <a:prstGeom prst="rect">
            <a:avLst/>
          </a:prstGeom>
          <a:solidFill>
            <a:schemeClr val="accent2"/>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27" name="文本框 126">
            <a:extLst>
              <a:ext uri="{FF2B5EF4-FFF2-40B4-BE49-F238E27FC236}">
                <a16:creationId xmlns="" xmlns:a16="http://schemas.microsoft.com/office/drawing/2014/main" id="{CAA71FAB-353E-4005-9765-01DA65C3333F}"/>
              </a:ext>
            </a:extLst>
          </p:cNvPr>
          <p:cNvSpPr txBox="1"/>
          <p:nvPr/>
        </p:nvSpPr>
        <p:spPr>
          <a:xfrm>
            <a:off x="737746" y="716811"/>
            <a:ext cx="4512299" cy="458331"/>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500" dirty="0">
                <a:solidFill>
                  <a:schemeClr val="tx1">
                    <a:lumMod val="85000"/>
                    <a:lumOff val="15000"/>
                  </a:schemeClr>
                </a:solidFill>
                <a:cs typeface="+mn-ea"/>
                <a:sym typeface="+mn-lt"/>
              </a:rPr>
              <a:t>企业利润的确定原则：</a:t>
            </a:r>
            <a:r>
              <a:rPr lang="zh-CN" altLang="en-US" sz="2100" b="1" dirty="0">
                <a:solidFill>
                  <a:schemeClr val="accent2"/>
                </a:solidFill>
                <a:cs typeface="+mn-ea"/>
                <a:sym typeface="+mn-lt"/>
              </a:rPr>
              <a:t>权责发生制</a:t>
            </a:r>
            <a:endParaRPr lang="zh-CN" altLang="en-US" sz="1500" b="1" dirty="0">
              <a:solidFill>
                <a:schemeClr val="accent2"/>
              </a:solidFill>
              <a:cs typeface="+mn-ea"/>
              <a:sym typeface="+mn-lt"/>
            </a:endParaRPr>
          </a:p>
        </p:txBody>
      </p:sp>
      <p:sp>
        <p:nvSpPr>
          <p:cNvPr id="128" name="文本框 127">
            <a:extLst>
              <a:ext uri="{FF2B5EF4-FFF2-40B4-BE49-F238E27FC236}">
                <a16:creationId xmlns="" xmlns:a16="http://schemas.microsoft.com/office/drawing/2014/main" id="{BD7F1287-C463-4AD7-B2F4-AC72EFCB53B4}"/>
              </a:ext>
            </a:extLst>
          </p:cNvPr>
          <p:cNvSpPr txBox="1"/>
          <p:nvPr/>
        </p:nvSpPr>
        <p:spPr>
          <a:xfrm>
            <a:off x="1149472" y="1463067"/>
            <a:ext cx="6845055" cy="890372"/>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cs typeface="+mn-ea"/>
                <a:sym typeface="+mn-lt"/>
              </a:rPr>
              <a:t>权责发生制又称应收应付制原则，是指收入和费用的确认应当以实际的发生为标准。</a:t>
            </a:r>
          </a:p>
          <a:p>
            <a:pPr>
              <a:lnSpc>
                <a:spcPct val="150000"/>
              </a:lnSpc>
            </a:pPr>
            <a:r>
              <a:rPr lang="zh-CN" altLang="en-US" sz="1200" dirty="0">
                <a:solidFill>
                  <a:schemeClr val="bg1"/>
                </a:solidFill>
                <a:cs typeface="+mn-ea"/>
                <a:sym typeface="+mn-lt"/>
              </a:rPr>
              <a:t>也就是说，一切要素的时间确认，特别是收入和费用的时间确认，均以权利已经形成或义务（责任）已经发生为标准。权责发生制是我国企业会计确认、计量和报告的基础。</a:t>
            </a:r>
          </a:p>
        </p:txBody>
      </p:sp>
      <p:sp>
        <p:nvSpPr>
          <p:cNvPr id="129" name="文本框 128">
            <a:extLst>
              <a:ext uri="{FF2B5EF4-FFF2-40B4-BE49-F238E27FC236}">
                <a16:creationId xmlns="" xmlns:a16="http://schemas.microsoft.com/office/drawing/2014/main" id="{57AE7D67-BBD0-4AAB-BD1B-E10482C8BD64}"/>
              </a:ext>
            </a:extLst>
          </p:cNvPr>
          <p:cNvSpPr txBox="1"/>
          <p:nvPr/>
        </p:nvSpPr>
        <p:spPr>
          <a:xfrm>
            <a:off x="1544912" y="3924642"/>
            <a:ext cx="2538413" cy="459357"/>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2100" b="1" dirty="0">
                <a:solidFill>
                  <a:schemeClr val="tx1">
                    <a:lumMod val="85000"/>
                    <a:lumOff val="15000"/>
                  </a:schemeClr>
                </a:solidFill>
                <a:cs typeface="+mn-ea"/>
                <a:sym typeface="+mn-lt"/>
              </a:rPr>
              <a:t>资产</a:t>
            </a:r>
            <a:r>
              <a:rPr lang="en-US" altLang="zh-CN" sz="1500" dirty="0">
                <a:solidFill>
                  <a:schemeClr val="tx1">
                    <a:lumMod val="85000"/>
                    <a:lumOff val="15000"/>
                  </a:schemeClr>
                </a:solidFill>
                <a:cs typeface="+mn-ea"/>
                <a:sym typeface="+mn-lt"/>
              </a:rPr>
              <a:t>=</a:t>
            </a:r>
            <a:r>
              <a:rPr lang="zh-CN" altLang="en-US" sz="1500" dirty="0">
                <a:solidFill>
                  <a:schemeClr val="tx1">
                    <a:lumMod val="85000"/>
                    <a:lumOff val="15000"/>
                  </a:schemeClr>
                </a:solidFill>
                <a:cs typeface="+mn-ea"/>
                <a:sym typeface="+mn-lt"/>
              </a:rPr>
              <a:t>负债</a:t>
            </a:r>
            <a:r>
              <a:rPr lang="en-US" altLang="zh-CN" sz="1500" dirty="0">
                <a:solidFill>
                  <a:schemeClr val="tx1">
                    <a:lumMod val="85000"/>
                    <a:lumOff val="15000"/>
                  </a:schemeClr>
                </a:solidFill>
                <a:cs typeface="+mn-ea"/>
                <a:sym typeface="+mn-lt"/>
              </a:rPr>
              <a:t>+</a:t>
            </a:r>
            <a:r>
              <a:rPr lang="zh-CN" altLang="en-US" sz="1500" dirty="0">
                <a:solidFill>
                  <a:schemeClr val="tx1">
                    <a:lumMod val="85000"/>
                    <a:lumOff val="15000"/>
                  </a:schemeClr>
                </a:solidFill>
                <a:cs typeface="+mn-ea"/>
                <a:sym typeface="+mn-lt"/>
              </a:rPr>
              <a:t>所有者权益</a:t>
            </a:r>
          </a:p>
        </p:txBody>
      </p:sp>
      <p:sp>
        <p:nvSpPr>
          <p:cNvPr id="130" name="文本框 129">
            <a:extLst>
              <a:ext uri="{FF2B5EF4-FFF2-40B4-BE49-F238E27FC236}">
                <a16:creationId xmlns="" xmlns:a16="http://schemas.microsoft.com/office/drawing/2014/main" id="{FE95A948-DDF2-4053-AD2E-F484CD5AF0E2}"/>
              </a:ext>
            </a:extLst>
          </p:cNvPr>
          <p:cNvSpPr txBox="1"/>
          <p:nvPr/>
        </p:nvSpPr>
        <p:spPr>
          <a:xfrm>
            <a:off x="5461649" y="3924642"/>
            <a:ext cx="1939067" cy="459357"/>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2100" b="1" dirty="0">
                <a:solidFill>
                  <a:schemeClr val="tx1">
                    <a:lumMod val="85000"/>
                    <a:lumOff val="15000"/>
                  </a:schemeClr>
                </a:solidFill>
                <a:cs typeface="+mn-ea"/>
                <a:sym typeface="+mn-lt"/>
              </a:rPr>
              <a:t>利润</a:t>
            </a:r>
            <a:r>
              <a:rPr lang="en-US" altLang="zh-CN" sz="1500" dirty="0">
                <a:solidFill>
                  <a:schemeClr val="tx1">
                    <a:lumMod val="85000"/>
                    <a:lumOff val="15000"/>
                  </a:schemeClr>
                </a:solidFill>
                <a:cs typeface="+mn-ea"/>
                <a:sym typeface="+mn-lt"/>
              </a:rPr>
              <a:t>=</a:t>
            </a:r>
            <a:r>
              <a:rPr lang="zh-CN" altLang="en-US" sz="1500" dirty="0">
                <a:solidFill>
                  <a:schemeClr val="tx1">
                    <a:lumMod val="85000"/>
                    <a:lumOff val="15000"/>
                  </a:schemeClr>
                </a:solidFill>
                <a:cs typeface="+mn-ea"/>
                <a:sym typeface="+mn-lt"/>
              </a:rPr>
              <a:t>收入</a:t>
            </a:r>
            <a:r>
              <a:rPr lang="en-US" altLang="zh-CN" sz="1500" dirty="0">
                <a:solidFill>
                  <a:schemeClr val="tx1">
                    <a:lumMod val="85000"/>
                    <a:lumOff val="15000"/>
                  </a:schemeClr>
                </a:solidFill>
                <a:cs typeface="+mn-ea"/>
                <a:sym typeface="+mn-lt"/>
              </a:rPr>
              <a:t>- </a:t>
            </a:r>
            <a:r>
              <a:rPr lang="zh-CN" altLang="en-US" sz="1500" dirty="0">
                <a:solidFill>
                  <a:schemeClr val="tx1">
                    <a:lumMod val="85000"/>
                    <a:lumOff val="15000"/>
                  </a:schemeClr>
                </a:solidFill>
                <a:cs typeface="+mn-ea"/>
                <a:sym typeface="+mn-lt"/>
              </a:rPr>
              <a:t>费用</a:t>
            </a:r>
          </a:p>
        </p:txBody>
      </p:sp>
      <p:pic>
        <p:nvPicPr>
          <p:cNvPr id="3" name="图片 2">
            <a:extLst>
              <a:ext uri="{FF2B5EF4-FFF2-40B4-BE49-F238E27FC236}">
                <a16:creationId xmlns="" xmlns:a16="http://schemas.microsoft.com/office/drawing/2014/main" id="{3FD7BEC0-6328-454C-A0C8-0F8C7C3CCB9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61649" y="2776099"/>
            <a:ext cx="1247132" cy="922689"/>
          </a:xfrm>
          <a:prstGeom prst="rect">
            <a:avLst/>
          </a:prstGeom>
        </p:spPr>
      </p:pic>
      <p:pic>
        <p:nvPicPr>
          <p:cNvPr id="5" name="图片 4">
            <a:extLst>
              <a:ext uri="{FF2B5EF4-FFF2-40B4-BE49-F238E27FC236}">
                <a16:creationId xmlns="" xmlns:a16="http://schemas.microsoft.com/office/drawing/2014/main" id="{19350F49-CF00-42B1-A08B-F44DA7F1F69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24403" y="2942396"/>
            <a:ext cx="1169492" cy="922689"/>
          </a:xfrm>
          <a:prstGeom prst="rect">
            <a:avLst/>
          </a:prstGeom>
        </p:spPr>
      </p:pic>
    </p:spTree>
    <p:extLst>
      <p:ext uri="{BB962C8B-B14F-4D97-AF65-F5344CB8AC3E}">
        <p14:creationId xmlns:p14="http://schemas.microsoft.com/office/powerpoint/2010/main" val="4456094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randombar(horizontal)">
                                      <p:cBhvr>
                                        <p:cTn id="11" dur="500"/>
                                        <p:tgtEl>
                                          <p:spTgt spid="12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randombar(horizontal)">
                                      <p:cBhvr>
                                        <p:cTn id="14" dur="500"/>
                                        <p:tgtEl>
                                          <p:spTgt spid="128"/>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wipe(left)">
                                      <p:cBhvr>
                                        <p:cTn id="24" dur="500"/>
                                        <p:tgtEl>
                                          <p:spTgt spid="129"/>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30"/>
                                        </p:tgtEl>
                                        <p:attrNameLst>
                                          <p:attrName>style.visibility</p:attrName>
                                        </p:attrNameLst>
                                      </p:cBhvr>
                                      <p:to>
                                        <p:strVal val="visible"/>
                                      </p:to>
                                    </p:set>
                                    <p:animEffect transition="in" filter="wipe(left)">
                                      <p:cBhvr>
                                        <p:cTn id="3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p:bldP spid="128" grpId="0"/>
      <p:bldP spid="129" grpId="0"/>
      <p:bldP spid="1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1259681" cy="369332"/>
          </a:xfrm>
          <a:prstGeom prst="rect">
            <a:avLst/>
          </a:prstGeom>
          <a:noFill/>
        </p:spPr>
        <p:txBody>
          <a:bodyPr wrap="square" rtlCol="0">
            <a:spAutoFit/>
            <a:scene3d>
              <a:camera prst="orthographicFront"/>
              <a:lightRig rig="threePt" dir="t"/>
            </a:scene3d>
            <a:sp3d contourW="12700"/>
          </a:bodyPr>
          <a:lstStyle/>
          <a:p>
            <a:pPr algn="dist"/>
            <a:r>
              <a:rPr lang="zh-CN" altLang="en-US" sz="1800" b="1" dirty="0">
                <a:solidFill>
                  <a:schemeClr val="tx1">
                    <a:lumMod val="85000"/>
                    <a:lumOff val="15000"/>
                  </a:schemeClr>
                </a:solidFill>
                <a:cs typeface="+mn-ea"/>
                <a:sym typeface="+mn-lt"/>
              </a:rPr>
              <a:t>基本概念</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sp>
        <p:nvSpPr>
          <p:cNvPr id="105" name="文本框 104">
            <a:extLst>
              <a:ext uri="{FF2B5EF4-FFF2-40B4-BE49-F238E27FC236}">
                <a16:creationId xmlns="" xmlns:a16="http://schemas.microsoft.com/office/drawing/2014/main" id="{CAA71FAB-353E-4005-9765-01DA65C3333F}"/>
              </a:ext>
            </a:extLst>
          </p:cNvPr>
          <p:cNvSpPr txBox="1"/>
          <p:nvPr/>
        </p:nvSpPr>
        <p:spPr>
          <a:xfrm>
            <a:off x="4916216" y="1232244"/>
            <a:ext cx="3371662" cy="1323439"/>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3200" b="1" dirty="0">
                <a:solidFill>
                  <a:schemeClr val="accent2"/>
                </a:solidFill>
                <a:cs typeface="+mn-ea"/>
                <a:sym typeface="+mn-lt"/>
              </a:rPr>
              <a:t>有借必有贷</a:t>
            </a:r>
            <a:r>
              <a:rPr lang="en-US" altLang="zh-CN" sz="3200" b="1" dirty="0">
                <a:solidFill>
                  <a:schemeClr val="accent2"/>
                </a:solidFill>
                <a:cs typeface="+mn-ea"/>
                <a:sym typeface="+mn-lt"/>
              </a:rPr>
              <a:t> </a:t>
            </a:r>
          </a:p>
          <a:p>
            <a:pPr>
              <a:lnSpc>
                <a:spcPct val="125000"/>
              </a:lnSpc>
            </a:pPr>
            <a:r>
              <a:rPr lang="zh-CN" altLang="en-US" sz="3200" b="1" dirty="0">
                <a:solidFill>
                  <a:schemeClr val="accent2"/>
                </a:solidFill>
                <a:cs typeface="+mn-ea"/>
                <a:sym typeface="+mn-lt"/>
              </a:rPr>
              <a:t>       借贷必相等</a:t>
            </a:r>
          </a:p>
        </p:txBody>
      </p:sp>
      <p:sp>
        <p:nvSpPr>
          <p:cNvPr id="106" name="矩形 105">
            <a:extLst>
              <a:ext uri="{FF2B5EF4-FFF2-40B4-BE49-F238E27FC236}">
                <a16:creationId xmlns="" xmlns:a16="http://schemas.microsoft.com/office/drawing/2014/main" id="{ED2EFACC-EBDF-4DB7-A892-F00497C05316}"/>
              </a:ext>
            </a:extLst>
          </p:cNvPr>
          <p:cNvSpPr/>
          <p:nvPr/>
        </p:nvSpPr>
        <p:spPr bwMode="auto">
          <a:xfrm>
            <a:off x="5053420" y="2751174"/>
            <a:ext cx="2948210" cy="1338828"/>
          </a:xfrm>
          <a:prstGeom prst="rect">
            <a:avLst/>
          </a:prstGeom>
        </p:spPr>
        <p:txBody>
          <a:bodyPr wrap="square">
            <a:spAutoFit/>
            <a:scene3d>
              <a:camera prst="orthographicFront"/>
              <a:lightRig rig="threePt" dir="t"/>
            </a:scene3d>
            <a:sp3d contourW="12700"/>
          </a:bodyPr>
          <a:lstStyle/>
          <a:p>
            <a:pPr>
              <a:lnSpc>
                <a:spcPct val="150000"/>
              </a:lnSpc>
            </a:pPr>
            <a:r>
              <a:rPr lang="zh-CN" altLang="en-US" sz="900" dirty="0">
                <a:solidFill>
                  <a:schemeClr val="tx1">
                    <a:lumMod val="65000"/>
                    <a:lumOff val="35000"/>
                  </a:schemeClr>
                </a:solidFill>
                <a:cs typeface="+mn-ea"/>
                <a:sym typeface="+mn-lt"/>
              </a:rPr>
              <a:t>权责发生制又称应收应付制原则，是指收入和费用的确认应当以实际的发生为标准。</a:t>
            </a:r>
          </a:p>
          <a:p>
            <a:pPr>
              <a:lnSpc>
                <a:spcPct val="150000"/>
              </a:lnSpc>
            </a:pPr>
            <a:r>
              <a:rPr lang="zh-CN" altLang="en-US" sz="900" dirty="0">
                <a:solidFill>
                  <a:schemeClr val="tx1">
                    <a:lumMod val="65000"/>
                    <a:lumOff val="35000"/>
                  </a:schemeClr>
                </a:solidFill>
                <a:cs typeface="+mn-ea"/>
                <a:sym typeface="+mn-lt"/>
              </a:rPr>
              <a:t>也就是说，一切要素的时间确认，特别是收入和费用的时间确认，均以权利已经形成或义务（责任）已经发生为标准。权责发生制是我国企业会计确认、计量和报告的基础。</a:t>
            </a:r>
          </a:p>
        </p:txBody>
      </p:sp>
      <p:pic>
        <p:nvPicPr>
          <p:cNvPr id="3" name="图片 2">
            <a:extLst>
              <a:ext uri="{FF2B5EF4-FFF2-40B4-BE49-F238E27FC236}">
                <a16:creationId xmlns="" xmlns:a16="http://schemas.microsoft.com/office/drawing/2014/main" id="{403E336D-B813-4D4A-9314-D5FE638D0B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6122" y="1062318"/>
            <a:ext cx="3455894" cy="3455894"/>
          </a:xfrm>
          <a:prstGeom prst="rect">
            <a:avLst/>
          </a:prstGeom>
        </p:spPr>
      </p:pic>
    </p:spTree>
    <p:extLst>
      <p:ext uri="{BB962C8B-B14F-4D97-AF65-F5344CB8AC3E}">
        <p14:creationId xmlns:p14="http://schemas.microsoft.com/office/powerpoint/2010/main" val="1081125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anim calcmode="lin" valueType="num">
                                      <p:cBhvr>
                                        <p:cTn id="8" dur="1000" fill="hold"/>
                                        <p:tgtEl>
                                          <p:spTgt spid="105"/>
                                        </p:tgtEl>
                                        <p:attrNameLst>
                                          <p:attrName>ppt_x</p:attrName>
                                        </p:attrNameLst>
                                      </p:cBhvr>
                                      <p:tavLst>
                                        <p:tav tm="0">
                                          <p:val>
                                            <p:strVal val="#ppt_x"/>
                                          </p:val>
                                        </p:tav>
                                        <p:tav tm="100000">
                                          <p:val>
                                            <p:strVal val="#ppt_x"/>
                                          </p:val>
                                        </p:tav>
                                      </p:tavLst>
                                    </p:anim>
                                    <p:anim calcmode="lin" valueType="num">
                                      <p:cBhvr>
                                        <p:cTn id="9" dur="1000" fill="hold"/>
                                        <p:tgtEl>
                                          <p:spTgt spid="10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randombar(horizontal)">
                                      <p:cBhvr>
                                        <p:cTn id="13"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企业财务人员岗位及工作内容</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grpSp>
        <p:nvGrpSpPr>
          <p:cNvPr id="13" name="组合 12">
            <a:extLst>
              <a:ext uri="{FF2B5EF4-FFF2-40B4-BE49-F238E27FC236}">
                <a16:creationId xmlns="" xmlns:a16="http://schemas.microsoft.com/office/drawing/2014/main" id="{71D24C41-2250-42ED-844C-B59D3C82C5C2}"/>
              </a:ext>
            </a:extLst>
          </p:cNvPr>
          <p:cNvGrpSpPr/>
          <p:nvPr/>
        </p:nvGrpSpPr>
        <p:grpSpPr>
          <a:xfrm>
            <a:off x="2893371" y="3250144"/>
            <a:ext cx="5646028" cy="1296031"/>
            <a:chOff x="5203477" y="2963934"/>
            <a:chExt cx="7528038" cy="1728041"/>
          </a:xfrm>
        </p:grpSpPr>
        <p:grpSp>
          <p:nvGrpSpPr>
            <p:cNvPr id="14" name="组合 13">
              <a:extLst>
                <a:ext uri="{FF2B5EF4-FFF2-40B4-BE49-F238E27FC236}">
                  <a16:creationId xmlns="" xmlns:a16="http://schemas.microsoft.com/office/drawing/2014/main" id="{0EF5AF5F-FB00-4203-A372-87999F27C9CE}"/>
                </a:ext>
              </a:extLst>
            </p:cNvPr>
            <p:cNvGrpSpPr/>
            <p:nvPr/>
          </p:nvGrpSpPr>
          <p:grpSpPr>
            <a:xfrm>
              <a:off x="5493646" y="3239550"/>
              <a:ext cx="1324818" cy="468000"/>
              <a:chOff x="4660918" y="3239550"/>
              <a:chExt cx="1324818" cy="468000"/>
            </a:xfrm>
          </p:grpSpPr>
          <p:sp>
            <p:nvSpPr>
              <p:cNvPr id="29" name="矩形 28">
                <a:extLst>
                  <a:ext uri="{FF2B5EF4-FFF2-40B4-BE49-F238E27FC236}">
                    <a16:creationId xmlns="" xmlns:a16="http://schemas.microsoft.com/office/drawing/2014/main" id="{89086A8A-5A9A-4AD7-8EC6-DA126230AEEE}"/>
                  </a:ext>
                </a:extLst>
              </p:cNvPr>
              <p:cNvSpPr/>
              <p:nvPr/>
            </p:nvSpPr>
            <p:spPr>
              <a:xfrm>
                <a:off x="4663521" y="3239550"/>
                <a:ext cx="1322215" cy="468000"/>
              </a:xfrm>
              <a:prstGeom prst="rect">
                <a:avLst/>
              </a:prstGeom>
              <a:solidFill>
                <a:schemeClr val="accent1"/>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1">
                  <a:cs typeface="+mn-ea"/>
                  <a:sym typeface="+mn-lt"/>
                </a:endParaRPr>
              </a:p>
            </p:txBody>
          </p:sp>
          <p:sp>
            <p:nvSpPr>
              <p:cNvPr id="30" name="文本框 29">
                <a:extLst>
                  <a:ext uri="{FF2B5EF4-FFF2-40B4-BE49-F238E27FC236}">
                    <a16:creationId xmlns="" xmlns:a16="http://schemas.microsoft.com/office/drawing/2014/main" id="{95D98899-828D-452C-B1BB-080A36A605C9}"/>
                  </a:ext>
                </a:extLst>
              </p:cNvPr>
              <p:cNvSpPr txBox="1"/>
              <p:nvPr/>
            </p:nvSpPr>
            <p:spPr>
              <a:xfrm>
                <a:off x="4660918" y="3273495"/>
                <a:ext cx="1311808" cy="430888"/>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会计主管</a:t>
                </a:r>
              </a:p>
            </p:txBody>
          </p:sp>
        </p:grpSp>
        <p:grpSp>
          <p:nvGrpSpPr>
            <p:cNvPr id="15" name="组合 14">
              <a:extLst>
                <a:ext uri="{FF2B5EF4-FFF2-40B4-BE49-F238E27FC236}">
                  <a16:creationId xmlns="" xmlns:a16="http://schemas.microsoft.com/office/drawing/2014/main" id="{EFF0952B-6FC8-4075-B6C9-7D55F224FF0B}"/>
                </a:ext>
              </a:extLst>
            </p:cNvPr>
            <p:cNvGrpSpPr/>
            <p:nvPr/>
          </p:nvGrpSpPr>
          <p:grpSpPr>
            <a:xfrm>
              <a:off x="5494947" y="3967584"/>
              <a:ext cx="1322215" cy="468000"/>
              <a:chOff x="6378915" y="3239550"/>
              <a:chExt cx="1322215" cy="468000"/>
            </a:xfrm>
          </p:grpSpPr>
          <p:sp>
            <p:nvSpPr>
              <p:cNvPr id="27" name="矩形 26">
                <a:extLst>
                  <a:ext uri="{FF2B5EF4-FFF2-40B4-BE49-F238E27FC236}">
                    <a16:creationId xmlns="" xmlns:a16="http://schemas.microsoft.com/office/drawing/2014/main" id="{81220870-2BDF-41A4-A8E3-8A201040A46D}"/>
                  </a:ext>
                </a:extLst>
              </p:cNvPr>
              <p:cNvSpPr/>
              <p:nvPr/>
            </p:nvSpPr>
            <p:spPr>
              <a:xfrm>
                <a:off x="6378916" y="3239550"/>
                <a:ext cx="1322214" cy="468000"/>
              </a:xfrm>
              <a:prstGeom prst="rect">
                <a:avLst/>
              </a:prstGeom>
              <a:solidFill>
                <a:schemeClr val="accent2"/>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1">
                  <a:cs typeface="+mn-ea"/>
                  <a:sym typeface="+mn-lt"/>
                </a:endParaRPr>
              </a:p>
            </p:txBody>
          </p:sp>
          <p:sp>
            <p:nvSpPr>
              <p:cNvPr id="28" name="文本框 27">
                <a:extLst>
                  <a:ext uri="{FF2B5EF4-FFF2-40B4-BE49-F238E27FC236}">
                    <a16:creationId xmlns="" xmlns:a16="http://schemas.microsoft.com/office/drawing/2014/main" id="{5D6FF3E1-D9EC-4B68-9D56-6CACCC7AC8B9}"/>
                  </a:ext>
                </a:extLst>
              </p:cNvPr>
              <p:cNvSpPr txBox="1"/>
              <p:nvPr/>
            </p:nvSpPr>
            <p:spPr>
              <a:xfrm>
                <a:off x="6378915" y="3273495"/>
                <a:ext cx="1311808" cy="430888"/>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财务主管</a:t>
                </a:r>
              </a:p>
            </p:txBody>
          </p:sp>
        </p:grpSp>
        <p:grpSp>
          <p:nvGrpSpPr>
            <p:cNvPr id="16" name="组合 15">
              <a:extLst>
                <a:ext uri="{FF2B5EF4-FFF2-40B4-BE49-F238E27FC236}">
                  <a16:creationId xmlns="" xmlns:a16="http://schemas.microsoft.com/office/drawing/2014/main" id="{E0A23DD8-973A-4238-BC14-4347877140FB}"/>
                </a:ext>
              </a:extLst>
            </p:cNvPr>
            <p:cNvGrpSpPr/>
            <p:nvPr/>
          </p:nvGrpSpPr>
          <p:grpSpPr>
            <a:xfrm>
              <a:off x="7280947" y="3232326"/>
              <a:ext cx="1322213" cy="468000"/>
              <a:chOff x="9880311" y="1776258"/>
              <a:chExt cx="1322213" cy="468000"/>
            </a:xfrm>
          </p:grpSpPr>
          <p:sp>
            <p:nvSpPr>
              <p:cNvPr id="25" name="矩形 24">
                <a:extLst>
                  <a:ext uri="{FF2B5EF4-FFF2-40B4-BE49-F238E27FC236}">
                    <a16:creationId xmlns="" xmlns:a16="http://schemas.microsoft.com/office/drawing/2014/main" id="{08866113-9CFD-45EC-929F-6DE66F0A37DB}"/>
                  </a:ext>
                </a:extLst>
              </p:cNvPr>
              <p:cNvSpPr/>
              <p:nvPr/>
            </p:nvSpPr>
            <p:spPr>
              <a:xfrm>
                <a:off x="9880311" y="1776258"/>
                <a:ext cx="1322213" cy="468000"/>
              </a:xfrm>
              <a:prstGeom prst="rect">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1">
                  <a:cs typeface="+mn-ea"/>
                  <a:sym typeface="+mn-lt"/>
                </a:endParaRPr>
              </a:p>
            </p:txBody>
          </p:sp>
          <p:sp>
            <p:nvSpPr>
              <p:cNvPr id="26" name="文本框 25">
                <a:extLst>
                  <a:ext uri="{FF2B5EF4-FFF2-40B4-BE49-F238E27FC236}">
                    <a16:creationId xmlns="" xmlns:a16="http://schemas.microsoft.com/office/drawing/2014/main" id="{1F5E5F02-EA60-4C34-8453-667C656754C7}"/>
                  </a:ext>
                </a:extLst>
              </p:cNvPr>
              <p:cNvSpPr txBox="1"/>
              <p:nvPr/>
            </p:nvSpPr>
            <p:spPr>
              <a:xfrm>
                <a:off x="9882911" y="1810205"/>
                <a:ext cx="1311807" cy="430888"/>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财务经理</a:t>
                </a:r>
              </a:p>
            </p:txBody>
          </p:sp>
        </p:grpSp>
        <p:grpSp>
          <p:nvGrpSpPr>
            <p:cNvPr id="17" name="组合 16">
              <a:extLst>
                <a:ext uri="{FF2B5EF4-FFF2-40B4-BE49-F238E27FC236}">
                  <a16:creationId xmlns="" xmlns:a16="http://schemas.microsoft.com/office/drawing/2014/main" id="{2CCB4D13-DDF1-4471-828C-80ED802A33A5}"/>
                </a:ext>
              </a:extLst>
            </p:cNvPr>
            <p:cNvGrpSpPr/>
            <p:nvPr/>
          </p:nvGrpSpPr>
          <p:grpSpPr>
            <a:xfrm>
              <a:off x="7280947" y="3960362"/>
              <a:ext cx="1322215" cy="468000"/>
              <a:chOff x="11595704" y="1776259"/>
              <a:chExt cx="1322215" cy="468000"/>
            </a:xfrm>
          </p:grpSpPr>
          <p:sp>
            <p:nvSpPr>
              <p:cNvPr id="23" name="矩形 22">
                <a:extLst>
                  <a:ext uri="{FF2B5EF4-FFF2-40B4-BE49-F238E27FC236}">
                    <a16:creationId xmlns="" xmlns:a16="http://schemas.microsoft.com/office/drawing/2014/main" id="{CE5FFAEE-BDE2-4F08-AC8F-C47B53DA7382}"/>
                  </a:ext>
                </a:extLst>
              </p:cNvPr>
              <p:cNvSpPr/>
              <p:nvPr/>
            </p:nvSpPr>
            <p:spPr>
              <a:xfrm>
                <a:off x="11595704" y="1776259"/>
                <a:ext cx="1322215" cy="468000"/>
              </a:xfrm>
              <a:prstGeom prst="rect">
                <a:avLst/>
              </a:prstGeom>
              <a:solidFill>
                <a:schemeClr val="accent4"/>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1">
                  <a:cs typeface="+mn-ea"/>
                  <a:sym typeface="+mn-lt"/>
                </a:endParaRPr>
              </a:p>
            </p:txBody>
          </p:sp>
          <p:sp>
            <p:nvSpPr>
              <p:cNvPr id="24" name="文本框 23">
                <a:extLst>
                  <a:ext uri="{FF2B5EF4-FFF2-40B4-BE49-F238E27FC236}">
                    <a16:creationId xmlns="" xmlns:a16="http://schemas.microsoft.com/office/drawing/2014/main" id="{A81A9CAB-2F45-417C-85FA-4B0D83F39BE9}"/>
                  </a:ext>
                </a:extLst>
              </p:cNvPr>
              <p:cNvSpPr txBox="1"/>
              <p:nvPr/>
            </p:nvSpPr>
            <p:spPr>
              <a:xfrm>
                <a:off x="11600906" y="1810206"/>
                <a:ext cx="1311806" cy="430888"/>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财务总监</a:t>
                </a:r>
              </a:p>
            </p:txBody>
          </p:sp>
        </p:grpSp>
        <p:sp>
          <p:nvSpPr>
            <p:cNvPr id="18" name="文本框 17">
              <a:extLst>
                <a:ext uri="{FF2B5EF4-FFF2-40B4-BE49-F238E27FC236}">
                  <a16:creationId xmlns="" xmlns:a16="http://schemas.microsoft.com/office/drawing/2014/main" id="{52605990-F0EF-484D-B1DC-C4862D427510}"/>
                </a:ext>
              </a:extLst>
            </p:cNvPr>
            <p:cNvSpPr txBox="1"/>
            <p:nvPr/>
          </p:nvSpPr>
          <p:spPr>
            <a:xfrm>
              <a:off x="9004665" y="3367511"/>
              <a:ext cx="188513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企业内部管理</a:t>
              </a:r>
            </a:p>
          </p:txBody>
        </p:sp>
        <p:sp>
          <p:nvSpPr>
            <p:cNvPr id="19" name="文本框 18">
              <a:extLst>
                <a:ext uri="{FF2B5EF4-FFF2-40B4-BE49-F238E27FC236}">
                  <a16:creationId xmlns="" xmlns:a16="http://schemas.microsoft.com/office/drawing/2014/main" id="{64E0D414-A660-4EEC-801A-A1BB70F7404E}"/>
                </a:ext>
              </a:extLst>
            </p:cNvPr>
            <p:cNvSpPr txBox="1"/>
            <p:nvPr/>
          </p:nvSpPr>
          <p:spPr>
            <a:xfrm>
              <a:off x="9004667" y="3851583"/>
              <a:ext cx="1779920"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税务</a:t>
              </a:r>
            </a:p>
          </p:txBody>
        </p:sp>
        <p:sp>
          <p:nvSpPr>
            <p:cNvPr id="20" name="文本框 19">
              <a:extLst>
                <a:ext uri="{FF2B5EF4-FFF2-40B4-BE49-F238E27FC236}">
                  <a16:creationId xmlns="" xmlns:a16="http://schemas.microsoft.com/office/drawing/2014/main" id="{F4701308-CB93-4F2A-9F47-59FDD2C5B822}"/>
                </a:ext>
              </a:extLst>
            </p:cNvPr>
            <p:cNvSpPr txBox="1"/>
            <p:nvPr/>
          </p:nvSpPr>
          <p:spPr>
            <a:xfrm>
              <a:off x="10951595" y="3266272"/>
              <a:ext cx="1779920"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工商</a:t>
              </a:r>
            </a:p>
          </p:txBody>
        </p:sp>
        <p:sp>
          <p:nvSpPr>
            <p:cNvPr id="21" name="文本框 20">
              <a:extLst>
                <a:ext uri="{FF2B5EF4-FFF2-40B4-BE49-F238E27FC236}">
                  <a16:creationId xmlns="" xmlns:a16="http://schemas.microsoft.com/office/drawing/2014/main" id="{E144AB83-89A7-4FA8-B022-95AA4BF1A2D2}"/>
                </a:ext>
              </a:extLst>
            </p:cNvPr>
            <p:cNvSpPr txBox="1"/>
            <p:nvPr/>
          </p:nvSpPr>
          <p:spPr>
            <a:xfrm>
              <a:off x="10951595" y="3750342"/>
              <a:ext cx="1779920"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银行</a:t>
              </a:r>
            </a:p>
          </p:txBody>
        </p:sp>
        <p:sp>
          <p:nvSpPr>
            <p:cNvPr id="22" name="矩形 21">
              <a:extLst>
                <a:ext uri="{FF2B5EF4-FFF2-40B4-BE49-F238E27FC236}">
                  <a16:creationId xmlns="" xmlns:a16="http://schemas.microsoft.com/office/drawing/2014/main" id="{30A22054-3722-4814-859D-6E9796B1EF2A}"/>
                </a:ext>
              </a:extLst>
            </p:cNvPr>
            <p:cNvSpPr/>
            <p:nvPr/>
          </p:nvSpPr>
          <p:spPr>
            <a:xfrm>
              <a:off x="5203477" y="2963934"/>
              <a:ext cx="7006891" cy="1728041"/>
            </a:xfrm>
            <a:prstGeom prst="rect">
              <a:avLst/>
            </a:prstGeom>
            <a:no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grpSp>
      <p:grpSp>
        <p:nvGrpSpPr>
          <p:cNvPr id="31" name="组合 30">
            <a:extLst>
              <a:ext uri="{FF2B5EF4-FFF2-40B4-BE49-F238E27FC236}">
                <a16:creationId xmlns="" xmlns:a16="http://schemas.microsoft.com/office/drawing/2014/main" id="{4CC81F77-CD22-4AA5-84CE-491E8FD113B2}"/>
              </a:ext>
            </a:extLst>
          </p:cNvPr>
          <p:cNvGrpSpPr/>
          <p:nvPr/>
        </p:nvGrpSpPr>
        <p:grpSpPr>
          <a:xfrm>
            <a:off x="1268085" y="1121558"/>
            <a:ext cx="1443296" cy="1296031"/>
            <a:chOff x="890086" y="2485638"/>
            <a:chExt cx="1924394" cy="1728041"/>
          </a:xfrm>
        </p:grpSpPr>
        <p:sp>
          <p:nvSpPr>
            <p:cNvPr id="32" name="矩形 31">
              <a:extLst>
                <a:ext uri="{FF2B5EF4-FFF2-40B4-BE49-F238E27FC236}">
                  <a16:creationId xmlns="" xmlns:a16="http://schemas.microsoft.com/office/drawing/2014/main" id="{359B93A5-8923-4528-BF34-11757A2A9576}"/>
                </a:ext>
              </a:extLst>
            </p:cNvPr>
            <p:cNvSpPr/>
            <p:nvPr/>
          </p:nvSpPr>
          <p:spPr>
            <a:xfrm>
              <a:off x="1169858" y="2656838"/>
              <a:ext cx="1322214" cy="468000"/>
            </a:xfrm>
            <a:prstGeom prst="rect">
              <a:avLst/>
            </a:prstGeom>
            <a:solidFill>
              <a:schemeClr val="accent2"/>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1">
                <a:cs typeface="+mn-ea"/>
                <a:sym typeface="+mn-lt"/>
              </a:endParaRPr>
            </a:p>
          </p:txBody>
        </p:sp>
        <p:sp>
          <p:nvSpPr>
            <p:cNvPr id="33" name="文本框 32">
              <a:extLst>
                <a:ext uri="{FF2B5EF4-FFF2-40B4-BE49-F238E27FC236}">
                  <a16:creationId xmlns="" xmlns:a16="http://schemas.microsoft.com/office/drawing/2014/main" id="{CAA71FAB-353E-4005-9765-01DA65C3333F}"/>
                </a:ext>
              </a:extLst>
            </p:cNvPr>
            <p:cNvSpPr txBox="1"/>
            <p:nvPr/>
          </p:nvSpPr>
          <p:spPr>
            <a:xfrm>
              <a:off x="1162051" y="2690784"/>
              <a:ext cx="1311808" cy="430887"/>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出纳</a:t>
              </a:r>
            </a:p>
          </p:txBody>
        </p:sp>
        <p:sp>
          <p:nvSpPr>
            <p:cNvPr id="34" name="文本框 33">
              <a:extLst>
                <a:ext uri="{FF2B5EF4-FFF2-40B4-BE49-F238E27FC236}">
                  <a16:creationId xmlns="" xmlns:a16="http://schemas.microsoft.com/office/drawing/2014/main" id="{846CB2B7-4A32-4A97-8AAA-C6ACFFF61BE4}"/>
                </a:ext>
              </a:extLst>
            </p:cNvPr>
            <p:cNvSpPr txBox="1"/>
            <p:nvPr/>
          </p:nvSpPr>
          <p:spPr>
            <a:xfrm>
              <a:off x="1134213" y="3271695"/>
              <a:ext cx="157306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现金出纳</a:t>
              </a:r>
            </a:p>
          </p:txBody>
        </p:sp>
        <p:sp>
          <p:nvSpPr>
            <p:cNvPr id="35" name="文本框 34">
              <a:extLst>
                <a:ext uri="{FF2B5EF4-FFF2-40B4-BE49-F238E27FC236}">
                  <a16:creationId xmlns="" xmlns:a16="http://schemas.microsoft.com/office/drawing/2014/main" id="{7DC8C0A8-A049-4A00-B8C3-5FFE5FA6C8BE}"/>
                </a:ext>
              </a:extLst>
            </p:cNvPr>
            <p:cNvSpPr txBox="1"/>
            <p:nvPr/>
          </p:nvSpPr>
          <p:spPr>
            <a:xfrm>
              <a:off x="1134213" y="3755767"/>
              <a:ext cx="157306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银行出纳</a:t>
              </a:r>
            </a:p>
          </p:txBody>
        </p:sp>
        <p:sp>
          <p:nvSpPr>
            <p:cNvPr id="36" name="矩形 35">
              <a:extLst>
                <a:ext uri="{FF2B5EF4-FFF2-40B4-BE49-F238E27FC236}">
                  <a16:creationId xmlns="" xmlns:a16="http://schemas.microsoft.com/office/drawing/2014/main" id="{7E1F6CE0-724A-4453-8D8B-119097C7CDD2}"/>
                </a:ext>
              </a:extLst>
            </p:cNvPr>
            <p:cNvSpPr/>
            <p:nvPr/>
          </p:nvSpPr>
          <p:spPr>
            <a:xfrm>
              <a:off x="890086" y="2485638"/>
              <a:ext cx="1924394" cy="1728041"/>
            </a:xfrm>
            <a:prstGeom prst="rect">
              <a:avLst/>
            </a:prstGeom>
            <a:no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grpSp>
        <p:nvGrpSpPr>
          <p:cNvPr id="37" name="组合 36">
            <a:extLst>
              <a:ext uri="{FF2B5EF4-FFF2-40B4-BE49-F238E27FC236}">
                <a16:creationId xmlns="" xmlns:a16="http://schemas.microsoft.com/office/drawing/2014/main" id="{042D47E8-48EB-4C4F-8488-120AA4352E96}"/>
              </a:ext>
            </a:extLst>
          </p:cNvPr>
          <p:cNvGrpSpPr/>
          <p:nvPr/>
        </p:nvGrpSpPr>
        <p:grpSpPr>
          <a:xfrm>
            <a:off x="1268085" y="2531382"/>
            <a:ext cx="1443296" cy="2014793"/>
            <a:chOff x="2971456" y="2493590"/>
            <a:chExt cx="1924394" cy="2686390"/>
          </a:xfrm>
        </p:grpSpPr>
        <p:sp>
          <p:nvSpPr>
            <p:cNvPr id="38" name="矩形 37">
              <a:extLst>
                <a:ext uri="{FF2B5EF4-FFF2-40B4-BE49-F238E27FC236}">
                  <a16:creationId xmlns="" xmlns:a16="http://schemas.microsoft.com/office/drawing/2014/main" id="{2910F210-A905-42A0-9EC6-80E4CF37CE38}"/>
                </a:ext>
              </a:extLst>
            </p:cNvPr>
            <p:cNvSpPr/>
            <p:nvPr/>
          </p:nvSpPr>
          <p:spPr>
            <a:xfrm>
              <a:off x="3277366" y="2656838"/>
              <a:ext cx="1322214" cy="468000"/>
            </a:xfrm>
            <a:prstGeom prst="rect">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b="1">
                <a:cs typeface="+mn-ea"/>
                <a:sym typeface="+mn-lt"/>
              </a:endParaRPr>
            </a:p>
          </p:txBody>
        </p:sp>
        <p:sp>
          <p:nvSpPr>
            <p:cNvPr id="39" name="文本框 38">
              <a:extLst>
                <a:ext uri="{FF2B5EF4-FFF2-40B4-BE49-F238E27FC236}">
                  <a16:creationId xmlns="" xmlns:a16="http://schemas.microsoft.com/office/drawing/2014/main" id="{93B40115-1579-407C-87A5-4CA296F1CCA6}"/>
                </a:ext>
              </a:extLst>
            </p:cNvPr>
            <p:cNvSpPr txBox="1"/>
            <p:nvPr/>
          </p:nvSpPr>
          <p:spPr>
            <a:xfrm>
              <a:off x="3272161" y="2690784"/>
              <a:ext cx="1311808" cy="430887"/>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bg1"/>
                  </a:solidFill>
                  <a:cs typeface="+mn-ea"/>
                  <a:sym typeface="+mn-lt"/>
                </a:rPr>
                <a:t>会计</a:t>
              </a:r>
            </a:p>
          </p:txBody>
        </p:sp>
        <p:sp>
          <p:nvSpPr>
            <p:cNvPr id="40" name="文本框 39">
              <a:extLst>
                <a:ext uri="{FF2B5EF4-FFF2-40B4-BE49-F238E27FC236}">
                  <a16:creationId xmlns="" xmlns:a16="http://schemas.microsoft.com/office/drawing/2014/main" id="{B26C10E5-2D25-417D-B975-0B04B4702E1C}"/>
                </a:ext>
              </a:extLst>
            </p:cNvPr>
            <p:cNvSpPr txBox="1"/>
            <p:nvPr/>
          </p:nvSpPr>
          <p:spPr>
            <a:xfrm>
              <a:off x="3268445" y="3271635"/>
              <a:ext cx="157306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核算会计</a:t>
              </a:r>
            </a:p>
          </p:txBody>
        </p:sp>
        <p:sp>
          <p:nvSpPr>
            <p:cNvPr id="41" name="文本框 40">
              <a:extLst>
                <a:ext uri="{FF2B5EF4-FFF2-40B4-BE49-F238E27FC236}">
                  <a16:creationId xmlns="" xmlns:a16="http://schemas.microsoft.com/office/drawing/2014/main" id="{89BCA9A1-C023-42B2-A555-E8CC586FFBF0}"/>
                </a:ext>
              </a:extLst>
            </p:cNvPr>
            <p:cNvSpPr txBox="1"/>
            <p:nvPr/>
          </p:nvSpPr>
          <p:spPr>
            <a:xfrm>
              <a:off x="3268445" y="3755707"/>
              <a:ext cx="157306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成本会计</a:t>
              </a:r>
            </a:p>
          </p:txBody>
        </p:sp>
        <p:sp>
          <p:nvSpPr>
            <p:cNvPr id="42" name="文本框 41">
              <a:extLst>
                <a:ext uri="{FF2B5EF4-FFF2-40B4-BE49-F238E27FC236}">
                  <a16:creationId xmlns="" xmlns:a16="http://schemas.microsoft.com/office/drawing/2014/main" id="{07376CCD-BB9C-4883-8A81-1D10D37E48C1}"/>
                </a:ext>
              </a:extLst>
            </p:cNvPr>
            <p:cNvSpPr txBox="1"/>
            <p:nvPr/>
          </p:nvSpPr>
          <p:spPr>
            <a:xfrm>
              <a:off x="3268445" y="4239779"/>
              <a:ext cx="157306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记账会计</a:t>
              </a:r>
            </a:p>
          </p:txBody>
        </p:sp>
        <p:sp>
          <p:nvSpPr>
            <p:cNvPr id="43" name="文本框 42">
              <a:extLst>
                <a:ext uri="{FF2B5EF4-FFF2-40B4-BE49-F238E27FC236}">
                  <a16:creationId xmlns="" xmlns:a16="http://schemas.microsoft.com/office/drawing/2014/main" id="{9AC456C8-0808-474E-B182-B9C625DD62A6}"/>
                </a:ext>
              </a:extLst>
            </p:cNvPr>
            <p:cNvSpPr txBox="1"/>
            <p:nvPr/>
          </p:nvSpPr>
          <p:spPr>
            <a:xfrm>
              <a:off x="3268445" y="4723850"/>
              <a:ext cx="1573069" cy="369332"/>
            </a:xfrm>
            <a:prstGeom prst="rect">
              <a:avLst/>
            </a:prstGeom>
            <a:noFill/>
          </p:spPr>
          <p:txBody>
            <a:bodyPr wrap="square" rtlCol="0">
              <a:spAutoFit/>
              <a:scene3d>
                <a:camera prst="orthographicFront"/>
                <a:lightRig rig="threePt" dir="t"/>
              </a:scene3d>
              <a:sp3d contourW="12700"/>
            </a:bodyPr>
            <a:lstStyle/>
            <a:p>
              <a:pPr marL="257175" indent="-257175">
                <a:buFont typeface="Wingdings" panose="05000000000000000000" pitchFamily="2" charset="2"/>
                <a:buChar char="l"/>
              </a:pPr>
              <a:r>
                <a:rPr lang="zh-CN" altLang="en-US" sz="1200" dirty="0">
                  <a:solidFill>
                    <a:schemeClr val="tx1">
                      <a:lumMod val="85000"/>
                      <a:lumOff val="15000"/>
                    </a:schemeClr>
                  </a:solidFill>
                  <a:cs typeface="+mn-ea"/>
                  <a:sym typeface="+mn-lt"/>
                </a:rPr>
                <a:t>往来会计</a:t>
              </a:r>
            </a:p>
          </p:txBody>
        </p:sp>
        <p:sp>
          <p:nvSpPr>
            <p:cNvPr id="44" name="矩形 43">
              <a:extLst>
                <a:ext uri="{FF2B5EF4-FFF2-40B4-BE49-F238E27FC236}">
                  <a16:creationId xmlns="" xmlns:a16="http://schemas.microsoft.com/office/drawing/2014/main" id="{F4CC4B38-FC39-4928-9059-6E362AA83441}"/>
                </a:ext>
              </a:extLst>
            </p:cNvPr>
            <p:cNvSpPr/>
            <p:nvPr/>
          </p:nvSpPr>
          <p:spPr>
            <a:xfrm>
              <a:off x="2971456" y="2493590"/>
              <a:ext cx="1924394" cy="2686390"/>
            </a:xfrm>
            <a:prstGeom prst="rect">
              <a:avLst/>
            </a:prstGeom>
            <a:no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grpSp>
      <p:pic>
        <p:nvPicPr>
          <p:cNvPr id="3" name="图片 2">
            <a:extLst>
              <a:ext uri="{FF2B5EF4-FFF2-40B4-BE49-F238E27FC236}">
                <a16:creationId xmlns="" xmlns:a16="http://schemas.microsoft.com/office/drawing/2014/main" id="{652A28D2-C13E-4E47-980F-E1C92516D53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11082" y="1224404"/>
            <a:ext cx="3347033" cy="2040159"/>
          </a:xfrm>
          <a:prstGeom prst="rect">
            <a:avLst/>
          </a:prstGeom>
        </p:spPr>
      </p:pic>
    </p:spTree>
    <p:extLst>
      <p:ext uri="{BB962C8B-B14F-4D97-AF65-F5344CB8AC3E}">
        <p14:creationId xmlns:p14="http://schemas.microsoft.com/office/powerpoint/2010/main" val="2597824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500"/>
                                        <p:tgtEl>
                                          <p:spTgt spid="3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A80D23F2-F05E-4FB8-92F7-9032719744AC}"/>
              </a:ext>
            </a:extLst>
          </p:cNvPr>
          <p:cNvSpPr txBox="1">
            <a:spLocks/>
          </p:cNvSpPr>
          <p:nvPr/>
        </p:nvSpPr>
        <p:spPr>
          <a:xfrm>
            <a:off x="2504902" y="1831622"/>
            <a:ext cx="1149354" cy="1327286"/>
          </a:xfrm>
          <a:prstGeom prst="rect">
            <a:avLst/>
          </a:prstGeom>
        </p:spPr>
        <p:txBody>
          <a:bodyPr wrap="none" lIns="0" tIns="0" rIns="0" bIns="0" anchor="ctr">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685800">
              <a:spcBef>
                <a:spcPct val="20000"/>
              </a:spcBef>
              <a:defRPr/>
            </a:pPr>
            <a:r>
              <a:rPr lang="en-US" sz="8625" dirty="0">
                <a:solidFill>
                  <a:schemeClr val="accent2"/>
                </a:solidFill>
                <a:latin typeface="Impact" panose="020B0806030902050204" pitchFamily="34" charset="0"/>
                <a:cs typeface="+mn-ea"/>
                <a:sym typeface="+mn-lt"/>
              </a:rPr>
              <a:t>02</a:t>
            </a:r>
          </a:p>
        </p:txBody>
      </p:sp>
      <p:grpSp>
        <p:nvGrpSpPr>
          <p:cNvPr id="2" name="组合 1">
            <a:extLst>
              <a:ext uri="{FF2B5EF4-FFF2-40B4-BE49-F238E27FC236}">
                <a16:creationId xmlns="" xmlns:a16="http://schemas.microsoft.com/office/drawing/2014/main" id="{41B33BFA-D6D1-4B39-ABA0-2D6EFD67215D}"/>
              </a:ext>
            </a:extLst>
          </p:cNvPr>
          <p:cNvGrpSpPr/>
          <p:nvPr/>
        </p:nvGrpSpPr>
        <p:grpSpPr>
          <a:xfrm>
            <a:off x="3709119" y="2056683"/>
            <a:ext cx="2959006" cy="929135"/>
            <a:chOff x="4937125" y="4724640"/>
            <a:chExt cx="3945341" cy="1238847"/>
          </a:xfrm>
        </p:grpSpPr>
        <p:sp>
          <p:nvSpPr>
            <p:cNvPr id="5" name="文本框 4">
              <a:extLst>
                <a:ext uri="{FF2B5EF4-FFF2-40B4-BE49-F238E27FC236}">
                  <a16:creationId xmlns="" xmlns:a16="http://schemas.microsoft.com/office/drawing/2014/main" id="{C64F4B55-5832-4EE8-834D-B2424210A822}"/>
                </a:ext>
              </a:extLst>
            </p:cNvPr>
            <p:cNvSpPr txBox="1"/>
            <p:nvPr/>
          </p:nvSpPr>
          <p:spPr>
            <a:xfrm>
              <a:off x="4994677" y="5224823"/>
              <a:ext cx="3887789" cy="738664"/>
            </a:xfrm>
            <a:prstGeom prst="rect">
              <a:avLst/>
            </a:prstGeom>
            <a:noFill/>
          </p:spPr>
          <p:txBody>
            <a:bodyPr wrap="square" rtlCol="0">
              <a:spAutoFit/>
              <a:scene3d>
                <a:camera prst="orthographicFront"/>
                <a:lightRig rig="threePt" dir="t"/>
              </a:scene3d>
              <a:sp3d contourW="12700"/>
            </a:bodyPr>
            <a:lstStyle/>
            <a:p>
              <a:pPr algn="dist"/>
              <a:r>
                <a:rPr lang="zh-CN" altLang="en-US" sz="3000" dirty="0">
                  <a:solidFill>
                    <a:schemeClr val="tx1">
                      <a:lumMod val="75000"/>
                      <a:lumOff val="25000"/>
                    </a:schemeClr>
                  </a:solidFill>
                  <a:cs typeface="+mn-ea"/>
                  <a:sym typeface="+mn-lt"/>
                </a:rPr>
                <a:t>财务报表</a:t>
              </a:r>
            </a:p>
          </p:txBody>
        </p:sp>
        <p:sp>
          <p:nvSpPr>
            <p:cNvPr id="6" name="文本框 5">
              <a:extLst>
                <a:ext uri="{FF2B5EF4-FFF2-40B4-BE49-F238E27FC236}">
                  <a16:creationId xmlns="" xmlns:a16="http://schemas.microsoft.com/office/drawing/2014/main" id="{5DFDB764-5043-42B8-98F3-040A8CCCAECF}"/>
                </a:ext>
              </a:extLst>
            </p:cNvPr>
            <p:cNvSpPr txBox="1"/>
            <p:nvPr/>
          </p:nvSpPr>
          <p:spPr>
            <a:xfrm>
              <a:off x="4937125" y="4724640"/>
              <a:ext cx="2581274" cy="615553"/>
            </a:xfrm>
            <a:prstGeom prst="rect">
              <a:avLst/>
            </a:prstGeom>
            <a:noFill/>
          </p:spPr>
          <p:txBody>
            <a:bodyPr wrap="square" rtlCol="0">
              <a:spAutoFit/>
              <a:scene3d>
                <a:camera prst="orthographicFront"/>
                <a:lightRig rig="threePt" dir="t"/>
              </a:scene3d>
              <a:sp3d contourW="12700"/>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2400" dirty="0">
                  <a:solidFill>
                    <a:schemeClr val="tx1">
                      <a:lumMod val="75000"/>
                      <a:lumOff val="25000"/>
                    </a:schemeClr>
                  </a:solidFill>
                  <a:latin typeface="+mn-lt"/>
                  <a:ea typeface="+mn-ea"/>
                  <a:cs typeface="+mn-ea"/>
                  <a:sym typeface="+mn-lt"/>
                </a:rPr>
                <a:t>Part Two</a:t>
              </a:r>
              <a:endParaRPr lang="zh-CN" altLang="en-US" sz="2400" dirty="0">
                <a:solidFill>
                  <a:schemeClr val="tx1">
                    <a:lumMod val="75000"/>
                    <a:lumOff val="25000"/>
                  </a:schemeClr>
                </a:solidFill>
                <a:latin typeface="+mn-lt"/>
                <a:ea typeface="+mn-ea"/>
                <a:cs typeface="+mn-ea"/>
                <a:sym typeface="+mn-lt"/>
              </a:endParaRPr>
            </a:p>
          </p:txBody>
        </p:sp>
      </p:grpSp>
      <p:grpSp>
        <p:nvGrpSpPr>
          <p:cNvPr id="11" name="组合 10">
            <a:extLst>
              <a:ext uri="{FF2B5EF4-FFF2-40B4-BE49-F238E27FC236}">
                <a16:creationId xmlns="" xmlns:a16="http://schemas.microsoft.com/office/drawing/2014/main" id="{C6CA459E-69C1-46B0-A9B4-15F1EAE5960F}"/>
              </a:ext>
            </a:extLst>
          </p:cNvPr>
          <p:cNvGrpSpPr/>
          <p:nvPr/>
        </p:nvGrpSpPr>
        <p:grpSpPr>
          <a:xfrm>
            <a:off x="1463204" y="1935889"/>
            <a:ext cx="808449" cy="1118751"/>
            <a:chOff x="516665" y="437030"/>
            <a:chExt cx="808449" cy="1118751"/>
          </a:xfrm>
        </p:grpSpPr>
        <p:sp>
          <p:nvSpPr>
            <p:cNvPr id="7" name="椭圆 6">
              <a:extLst>
                <a:ext uri="{FF2B5EF4-FFF2-40B4-BE49-F238E27FC236}">
                  <a16:creationId xmlns="" xmlns:a16="http://schemas.microsoft.com/office/drawing/2014/main" id="{795E22FB-BC84-4FFF-9D7F-B5836E121103}"/>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FE990940-1BFF-4BB4-853D-FBFCB3DF3DC5}"/>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FC4FCA8F-49A9-4151-BE55-044F45F82A97}"/>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50D24CB5-D1ED-4F4E-87CF-970F4E631826}"/>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 xmlns:a16="http://schemas.microsoft.com/office/drawing/2014/main" id="{9C9C2A78-2E30-4422-8280-14CF70E0F68B}"/>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 xmlns:a16="http://schemas.microsoft.com/office/drawing/2014/main" id="{5D1E70B3-568E-44F5-81FB-F23FCD0D40C2}"/>
              </a:ext>
            </a:extLst>
          </p:cNvPr>
          <p:cNvGrpSpPr/>
          <p:nvPr/>
        </p:nvGrpSpPr>
        <p:grpSpPr>
          <a:xfrm flipH="1">
            <a:off x="6729527" y="1910260"/>
            <a:ext cx="808449" cy="1118751"/>
            <a:chOff x="516665" y="437030"/>
            <a:chExt cx="808449" cy="1118751"/>
          </a:xfrm>
        </p:grpSpPr>
        <p:sp>
          <p:nvSpPr>
            <p:cNvPr id="26" name="椭圆 25">
              <a:extLst>
                <a:ext uri="{FF2B5EF4-FFF2-40B4-BE49-F238E27FC236}">
                  <a16:creationId xmlns="" xmlns:a16="http://schemas.microsoft.com/office/drawing/2014/main" id="{EA30E60B-1F59-468A-9068-8A9467CB49A6}"/>
                </a:ext>
              </a:extLst>
            </p:cNvPr>
            <p:cNvSpPr/>
            <p:nvPr/>
          </p:nvSpPr>
          <p:spPr>
            <a:xfrm>
              <a:off x="906007" y="437030"/>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 xmlns:a16="http://schemas.microsoft.com/office/drawing/2014/main" id="{BA2B276A-1088-4C10-BB6A-7754ABE97BC0}"/>
                </a:ext>
              </a:extLst>
            </p:cNvPr>
            <p:cNvSpPr/>
            <p:nvPr/>
          </p:nvSpPr>
          <p:spPr>
            <a:xfrm>
              <a:off x="826199" y="1248934"/>
              <a:ext cx="306847" cy="306847"/>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 xmlns:a16="http://schemas.microsoft.com/office/drawing/2014/main" id="{B69974D9-6995-4284-8FC8-8FF55BE2F475}"/>
                </a:ext>
              </a:extLst>
            </p:cNvPr>
            <p:cNvSpPr/>
            <p:nvPr/>
          </p:nvSpPr>
          <p:spPr>
            <a:xfrm>
              <a:off x="516665" y="873251"/>
              <a:ext cx="211210" cy="211210"/>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 xmlns:a16="http://schemas.microsoft.com/office/drawing/2014/main" id="{77F7BC0F-FEF7-4B07-B8DA-54F63DFE01DC}"/>
                </a:ext>
              </a:extLst>
            </p:cNvPr>
            <p:cNvSpPr/>
            <p:nvPr/>
          </p:nvSpPr>
          <p:spPr>
            <a:xfrm>
              <a:off x="1060333" y="843222"/>
              <a:ext cx="127555" cy="127555"/>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 xmlns:a16="http://schemas.microsoft.com/office/drawing/2014/main" id="{4C19FD00-305C-45EC-A81C-7554A6D45949}"/>
                </a:ext>
              </a:extLst>
            </p:cNvPr>
            <p:cNvSpPr/>
            <p:nvPr/>
          </p:nvSpPr>
          <p:spPr>
            <a:xfrm flipH="1" flipV="1">
              <a:off x="1251155" y="733142"/>
              <a:ext cx="73959" cy="73959"/>
            </a:xfrm>
            <a:prstGeom prst="ellipse">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829123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24665809-24ED-404F-B2E8-B5B2739A39B9}"/>
              </a:ext>
            </a:extLst>
          </p:cNvPr>
          <p:cNvSpPr txBox="1"/>
          <p:nvPr/>
        </p:nvSpPr>
        <p:spPr>
          <a:xfrm>
            <a:off x="612904" y="238029"/>
            <a:ext cx="3867656" cy="369332"/>
          </a:xfrm>
          <a:prstGeom prst="rect">
            <a:avLst/>
          </a:prstGeom>
          <a:noFill/>
        </p:spPr>
        <p:txBody>
          <a:bodyPr wrap="square" rtlCol="0">
            <a:spAutoFit/>
            <a:scene3d>
              <a:camera prst="orthographicFront"/>
              <a:lightRig rig="threePt" dir="t"/>
            </a:scene3d>
            <a:sp3d contourW="12700"/>
          </a:bodyPr>
          <a:lstStyle/>
          <a:p>
            <a:r>
              <a:rPr lang="zh-CN" altLang="en-US" sz="1800" b="1" dirty="0">
                <a:solidFill>
                  <a:schemeClr val="tx1">
                    <a:lumMod val="85000"/>
                    <a:lumOff val="15000"/>
                  </a:schemeClr>
                </a:solidFill>
                <a:cs typeface="+mn-ea"/>
                <a:sym typeface="+mn-lt"/>
              </a:rPr>
              <a:t>财务报表概述</a:t>
            </a:r>
          </a:p>
        </p:txBody>
      </p:sp>
      <p:grpSp>
        <p:nvGrpSpPr>
          <p:cNvPr id="12" name="组合 11">
            <a:extLst>
              <a:ext uri="{FF2B5EF4-FFF2-40B4-BE49-F238E27FC236}">
                <a16:creationId xmlns="" xmlns:a16="http://schemas.microsoft.com/office/drawing/2014/main" id="{5DE267E7-B56D-4677-A8EC-9411F4A0B278}"/>
              </a:ext>
            </a:extLst>
          </p:cNvPr>
          <p:cNvGrpSpPr/>
          <p:nvPr/>
        </p:nvGrpSpPr>
        <p:grpSpPr>
          <a:xfrm rot="18900000">
            <a:off x="335882" y="319368"/>
            <a:ext cx="180545" cy="183569"/>
            <a:chOff x="2413000" y="4095750"/>
            <a:chExt cx="1327150" cy="1349375"/>
          </a:xfrm>
        </p:grpSpPr>
        <p:sp>
          <p:nvSpPr>
            <p:cNvPr id="8" name="矩形 7">
              <a:extLst>
                <a:ext uri="{FF2B5EF4-FFF2-40B4-BE49-F238E27FC236}">
                  <a16:creationId xmlns="" xmlns:a16="http://schemas.microsoft.com/office/drawing/2014/main" id="{93CBA230-0284-4D82-9365-2D0278B11D21}"/>
                </a:ext>
              </a:extLst>
            </p:cNvPr>
            <p:cNvSpPr/>
            <p:nvPr/>
          </p:nvSpPr>
          <p:spPr>
            <a:xfrm>
              <a:off x="2413000" y="4095750"/>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 name="矩形 8">
              <a:extLst>
                <a:ext uri="{FF2B5EF4-FFF2-40B4-BE49-F238E27FC236}">
                  <a16:creationId xmlns="" xmlns:a16="http://schemas.microsoft.com/office/drawing/2014/main" id="{7363CFF5-72AE-4D71-A8C4-91B36F89F30F}"/>
                </a:ext>
              </a:extLst>
            </p:cNvPr>
            <p:cNvSpPr/>
            <p:nvPr/>
          </p:nvSpPr>
          <p:spPr>
            <a:xfrm>
              <a:off x="3143250" y="4095750"/>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0" name="矩形 9">
              <a:extLst>
                <a:ext uri="{FF2B5EF4-FFF2-40B4-BE49-F238E27FC236}">
                  <a16:creationId xmlns="" xmlns:a16="http://schemas.microsoft.com/office/drawing/2014/main" id="{DD01B564-40E7-4A16-888B-3AE30CBCF16E}"/>
                </a:ext>
              </a:extLst>
            </p:cNvPr>
            <p:cNvSpPr/>
            <p:nvPr/>
          </p:nvSpPr>
          <p:spPr>
            <a:xfrm>
              <a:off x="2413000" y="4848225"/>
              <a:ext cx="596900" cy="596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11" name="矩形 10">
              <a:extLst>
                <a:ext uri="{FF2B5EF4-FFF2-40B4-BE49-F238E27FC236}">
                  <a16:creationId xmlns="" xmlns:a16="http://schemas.microsoft.com/office/drawing/2014/main" id="{09B4CF9D-C219-40B4-B3E9-DF8454D2ED1E}"/>
                </a:ext>
              </a:extLst>
            </p:cNvPr>
            <p:cNvSpPr/>
            <p:nvPr/>
          </p:nvSpPr>
          <p:spPr>
            <a:xfrm>
              <a:off x="3143250" y="4848225"/>
              <a:ext cx="596900" cy="596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cs typeface="+mn-ea"/>
                <a:sym typeface="+mn-lt"/>
              </a:endParaRPr>
            </a:p>
          </p:txBody>
        </p:sp>
      </p:grpSp>
      <p:grpSp>
        <p:nvGrpSpPr>
          <p:cNvPr id="91" name="组合 90">
            <a:extLst>
              <a:ext uri="{FF2B5EF4-FFF2-40B4-BE49-F238E27FC236}">
                <a16:creationId xmlns="" xmlns:a16="http://schemas.microsoft.com/office/drawing/2014/main" id="{44EE98E0-6A99-4FCC-821E-017C50A74C26}"/>
              </a:ext>
            </a:extLst>
          </p:cNvPr>
          <p:cNvGrpSpPr/>
          <p:nvPr/>
        </p:nvGrpSpPr>
        <p:grpSpPr>
          <a:xfrm>
            <a:off x="1119488" y="3464583"/>
            <a:ext cx="1877178" cy="978693"/>
            <a:chOff x="1900823" y="4457700"/>
            <a:chExt cx="2502902" cy="1304925"/>
          </a:xfrm>
        </p:grpSpPr>
        <p:sp>
          <p:nvSpPr>
            <p:cNvPr id="92" name="矩形 91">
              <a:extLst>
                <a:ext uri="{FF2B5EF4-FFF2-40B4-BE49-F238E27FC236}">
                  <a16:creationId xmlns="" xmlns:a16="http://schemas.microsoft.com/office/drawing/2014/main" id="{74F34223-85C7-44AA-8360-A2EBB7C4F3E5}"/>
                </a:ext>
              </a:extLst>
            </p:cNvPr>
            <p:cNvSpPr/>
            <p:nvPr/>
          </p:nvSpPr>
          <p:spPr>
            <a:xfrm>
              <a:off x="1900823" y="4457700"/>
              <a:ext cx="2502902" cy="1304925"/>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3" name="文本框 92">
              <a:extLst>
                <a:ext uri="{FF2B5EF4-FFF2-40B4-BE49-F238E27FC236}">
                  <a16:creationId xmlns="" xmlns:a16="http://schemas.microsoft.com/office/drawing/2014/main" id="{6061B990-ED44-4813-8F52-CC2122831144}"/>
                </a:ext>
              </a:extLst>
            </p:cNvPr>
            <p:cNvSpPr txBox="1"/>
            <p:nvPr/>
          </p:nvSpPr>
          <p:spPr>
            <a:xfrm flipH="1">
              <a:off x="2324100" y="4597370"/>
              <a:ext cx="1656347" cy="1046439"/>
            </a:xfrm>
            <a:prstGeom prst="rect">
              <a:avLst/>
            </a:prstGeom>
            <a:noFill/>
          </p:spPr>
          <p:txBody>
            <a:bodyPr wrap="square" rtlCol="0">
              <a:spAutoFit/>
              <a:scene3d>
                <a:camera prst="orthographicFront"/>
                <a:lightRig rig="threePt" dir="t"/>
              </a:scene3d>
              <a:sp3d contourW="12700"/>
            </a:bodyPr>
            <a:lstStyle/>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资产</a:t>
              </a:r>
            </a:p>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负债</a:t>
              </a:r>
            </a:p>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所有者权益</a:t>
              </a:r>
            </a:p>
          </p:txBody>
        </p:sp>
      </p:grpSp>
      <p:grpSp>
        <p:nvGrpSpPr>
          <p:cNvPr id="94" name="组合 93">
            <a:extLst>
              <a:ext uri="{FF2B5EF4-FFF2-40B4-BE49-F238E27FC236}">
                <a16:creationId xmlns="" xmlns:a16="http://schemas.microsoft.com/office/drawing/2014/main" id="{9359D1F5-C864-49E2-BC06-3D35FC0D60AE}"/>
              </a:ext>
            </a:extLst>
          </p:cNvPr>
          <p:cNvGrpSpPr/>
          <p:nvPr/>
        </p:nvGrpSpPr>
        <p:grpSpPr>
          <a:xfrm>
            <a:off x="3541972" y="3463531"/>
            <a:ext cx="1877177" cy="978694"/>
            <a:chOff x="4844549" y="4457700"/>
            <a:chExt cx="2502902" cy="1304925"/>
          </a:xfrm>
        </p:grpSpPr>
        <p:sp>
          <p:nvSpPr>
            <p:cNvPr id="95" name="矩形 94">
              <a:extLst>
                <a:ext uri="{FF2B5EF4-FFF2-40B4-BE49-F238E27FC236}">
                  <a16:creationId xmlns="" xmlns:a16="http://schemas.microsoft.com/office/drawing/2014/main" id="{E07C8B5B-97E7-4AB0-9C51-51A62EE228AF}"/>
                </a:ext>
              </a:extLst>
            </p:cNvPr>
            <p:cNvSpPr/>
            <p:nvPr/>
          </p:nvSpPr>
          <p:spPr>
            <a:xfrm>
              <a:off x="4844549" y="4457700"/>
              <a:ext cx="2502902" cy="1304925"/>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6" name="文本框 95">
              <a:extLst>
                <a:ext uri="{FF2B5EF4-FFF2-40B4-BE49-F238E27FC236}">
                  <a16:creationId xmlns="" xmlns:a16="http://schemas.microsoft.com/office/drawing/2014/main" id="{C06F2A58-E441-4A65-891D-7BE7CA3D930C}"/>
                </a:ext>
              </a:extLst>
            </p:cNvPr>
            <p:cNvSpPr txBox="1"/>
            <p:nvPr/>
          </p:nvSpPr>
          <p:spPr>
            <a:xfrm>
              <a:off x="5267826" y="4597371"/>
              <a:ext cx="1656348" cy="1046440"/>
            </a:xfrm>
            <a:prstGeom prst="rect">
              <a:avLst/>
            </a:prstGeom>
            <a:noFill/>
          </p:spPr>
          <p:txBody>
            <a:bodyPr wrap="square" rtlCol="0">
              <a:spAutoFit/>
              <a:scene3d>
                <a:camera prst="orthographicFront"/>
                <a:lightRig rig="threePt" dir="t"/>
              </a:scene3d>
              <a:sp3d contourW="12700"/>
            </a:bodyPr>
            <a:lstStyle/>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收入</a:t>
              </a:r>
            </a:p>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成本费用</a:t>
              </a:r>
            </a:p>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利润</a:t>
              </a:r>
            </a:p>
          </p:txBody>
        </p:sp>
      </p:grpSp>
      <p:grpSp>
        <p:nvGrpSpPr>
          <p:cNvPr id="97" name="组合 96">
            <a:extLst>
              <a:ext uri="{FF2B5EF4-FFF2-40B4-BE49-F238E27FC236}">
                <a16:creationId xmlns="" xmlns:a16="http://schemas.microsoft.com/office/drawing/2014/main" id="{B7D665B0-E6DE-4C2A-857E-4444AC9667AD}"/>
              </a:ext>
            </a:extLst>
          </p:cNvPr>
          <p:cNvGrpSpPr/>
          <p:nvPr/>
        </p:nvGrpSpPr>
        <p:grpSpPr>
          <a:xfrm>
            <a:off x="5964456" y="3463531"/>
            <a:ext cx="1877177" cy="978694"/>
            <a:chOff x="7788275" y="4457700"/>
            <a:chExt cx="2502902" cy="1304925"/>
          </a:xfrm>
        </p:grpSpPr>
        <p:sp>
          <p:nvSpPr>
            <p:cNvPr id="98" name="矩形 97">
              <a:extLst>
                <a:ext uri="{FF2B5EF4-FFF2-40B4-BE49-F238E27FC236}">
                  <a16:creationId xmlns="" xmlns:a16="http://schemas.microsoft.com/office/drawing/2014/main" id="{1D138E3F-48F0-4C3D-8A46-09D1E998FC59}"/>
                </a:ext>
              </a:extLst>
            </p:cNvPr>
            <p:cNvSpPr/>
            <p:nvPr/>
          </p:nvSpPr>
          <p:spPr>
            <a:xfrm>
              <a:off x="7788275" y="4457700"/>
              <a:ext cx="2502902" cy="1304925"/>
            </a:xfrm>
            <a:prstGeom prst="rect">
              <a:avLst/>
            </a:prstGeom>
            <a:solidFill>
              <a:schemeClr val="bg1"/>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cs typeface="+mn-ea"/>
                <a:sym typeface="+mn-lt"/>
              </a:endParaRPr>
            </a:p>
          </p:txBody>
        </p:sp>
        <p:sp>
          <p:nvSpPr>
            <p:cNvPr id="99" name="文本框 98">
              <a:extLst>
                <a:ext uri="{FF2B5EF4-FFF2-40B4-BE49-F238E27FC236}">
                  <a16:creationId xmlns="" xmlns:a16="http://schemas.microsoft.com/office/drawing/2014/main" id="{9C28A184-7ADF-4243-B4D3-65CCA0667E87}"/>
                </a:ext>
              </a:extLst>
            </p:cNvPr>
            <p:cNvSpPr txBox="1"/>
            <p:nvPr/>
          </p:nvSpPr>
          <p:spPr>
            <a:xfrm>
              <a:off x="8211552" y="4597371"/>
              <a:ext cx="1656348" cy="709937"/>
            </a:xfrm>
            <a:prstGeom prst="rect">
              <a:avLst/>
            </a:prstGeom>
            <a:noFill/>
          </p:spPr>
          <p:txBody>
            <a:bodyPr wrap="square" rtlCol="0">
              <a:spAutoFit/>
              <a:scene3d>
                <a:camera prst="orthographicFront"/>
                <a:lightRig rig="threePt" dir="t"/>
              </a:scene3d>
              <a:sp3d contourW="12700"/>
            </a:bodyPr>
            <a:lstStyle/>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现金流入</a:t>
              </a:r>
            </a:p>
            <a:p>
              <a:pPr marL="257175" indent="-257175">
                <a:lnSpc>
                  <a:spcPct val="125000"/>
                </a:lnSpc>
                <a:buFont typeface="Wingdings" panose="05000000000000000000" pitchFamily="2" charset="2"/>
                <a:buChar char="l"/>
              </a:pPr>
              <a:r>
                <a:rPr lang="zh-CN" altLang="en-US" sz="1200" dirty="0">
                  <a:solidFill>
                    <a:schemeClr val="tx1">
                      <a:lumMod val="85000"/>
                      <a:lumOff val="15000"/>
                    </a:schemeClr>
                  </a:solidFill>
                  <a:cs typeface="+mn-ea"/>
                  <a:sym typeface="+mn-lt"/>
                </a:rPr>
                <a:t>现金流出</a:t>
              </a:r>
            </a:p>
          </p:txBody>
        </p:sp>
      </p:grpSp>
      <p:sp>
        <p:nvSpPr>
          <p:cNvPr id="101" name="矩形 100">
            <a:extLst>
              <a:ext uri="{FF2B5EF4-FFF2-40B4-BE49-F238E27FC236}">
                <a16:creationId xmlns="" xmlns:a16="http://schemas.microsoft.com/office/drawing/2014/main" id="{FA9D8B08-8049-4AC7-9E17-B1B18833A97D}"/>
              </a:ext>
            </a:extLst>
          </p:cNvPr>
          <p:cNvSpPr/>
          <p:nvPr/>
        </p:nvSpPr>
        <p:spPr>
          <a:xfrm>
            <a:off x="1119488" y="2063717"/>
            <a:ext cx="1877177" cy="385817"/>
          </a:xfrm>
          <a:prstGeom prst="rect">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02" name="矩形 101">
            <a:extLst>
              <a:ext uri="{FF2B5EF4-FFF2-40B4-BE49-F238E27FC236}">
                <a16:creationId xmlns="" xmlns:a16="http://schemas.microsoft.com/office/drawing/2014/main" id="{458D905E-7E0A-4038-B46D-116E22EC4CB0}"/>
              </a:ext>
            </a:extLst>
          </p:cNvPr>
          <p:cNvSpPr/>
          <p:nvPr/>
        </p:nvSpPr>
        <p:spPr>
          <a:xfrm>
            <a:off x="3541972" y="2056111"/>
            <a:ext cx="1877177" cy="385817"/>
          </a:xfrm>
          <a:prstGeom prst="rect">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03" name="矩形 102">
            <a:extLst>
              <a:ext uri="{FF2B5EF4-FFF2-40B4-BE49-F238E27FC236}">
                <a16:creationId xmlns="" xmlns:a16="http://schemas.microsoft.com/office/drawing/2014/main" id="{8007C659-7532-4BFF-A44E-01ECE5970EBD}"/>
              </a:ext>
            </a:extLst>
          </p:cNvPr>
          <p:cNvSpPr/>
          <p:nvPr/>
        </p:nvSpPr>
        <p:spPr>
          <a:xfrm>
            <a:off x="5964456" y="2063717"/>
            <a:ext cx="1877177" cy="385817"/>
          </a:xfrm>
          <a:prstGeom prst="rect">
            <a:avLst/>
          </a:prstGeom>
          <a:solidFill>
            <a:schemeClr val="accent3"/>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04" name="矩形 103">
            <a:extLst>
              <a:ext uri="{FF2B5EF4-FFF2-40B4-BE49-F238E27FC236}">
                <a16:creationId xmlns="" xmlns:a16="http://schemas.microsoft.com/office/drawing/2014/main" id="{FD3E0371-7B65-4BE0-B924-D1910714801E}"/>
              </a:ext>
            </a:extLst>
          </p:cNvPr>
          <p:cNvSpPr/>
          <p:nvPr/>
        </p:nvSpPr>
        <p:spPr>
          <a:xfrm>
            <a:off x="3541972" y="889048"/>
            <a:ext cx="1877177" cy="457218"/>
          </a:xfrm>
          <a:prstGeom prst="rect">
            <a:avLst/>
          </a:prstGeom>
          <a:solidFill>
            <a:schemeClr val="accent2"/>
          </a:solidFill>
          <a:ln w="19050">
            <a:solidFill>
              <a:schemeClr val="bg1"/>
            </a:solidFill>
          </a:ln>
          <a:effectLst>
            <a:outerShdw blurRad="1905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13">
              <a:cs typeface="+mn-ea"/>
              <a:sym typeface="+mn-lt"/>
            </a:endParaRPr>
          </a:p>
        </p:txBody>
      </p:sp>
      <p:sp>
        <p:nvSpPr>
          <p:cNvPr id="105" name="文本框 104">
            <a:extLst>
              <a:ext uri="{FF2B5EF4-FFF2-40B4-BE49-F238E27FC236}">
                <a16:creationId xmlns="" xmlns:a16="http://schemas.microsoft.com/office/drawing/2014/main" id="{CAA71FAB-353E-4005-9765-01DA65C3333F}"/>
              </a:ext>
            </a:extLst>
          </p:cNvPr>
          <p:cNvSpPr txBox="1"/>
          <p:nvPr/>
        </p:nvSpPr>
        <p:spPr>
          <a:xfrm>
            <a:off x="3804285" y="948566"/>
            <a:ext cx="1352550" cy="369332"/>
          </a:xfrm>
          <a:prstGeom prst="rect">
            <a:avLst/>
          </a:prstGeom>
          <a:noFill/>
        </p:spPr>
        <p:txBody>
          <a:bodyPr wrap="square" rtlCol="0">
            <a:spAutoFit/>
            <a:scene3d>
              <a:camera prst="orthographicFront"/>
              <a:lightRig rig="threePt" dir="t"/>
            </a:scene3d>
            <a:sp3d contourW="12700"/>
          </a:bodyPr>
          <a:lstStyle/>
          <a:p>
            <a:pPr algn="ctr"/>
            <a:r>
              <a:rPr lang="zh-CN" altLang="en-US" sz="1800" b="1" dirty="0">
                <a:solidFill>
                  <a:schemeClr val="bg1"/>
                </a:solidFill>
                <a:cs typeface="+mn-ea"/>
                <a:sym typeface="+mn-lt"/>
              </a:rPr>
              <a:t>财务报表</a:t>
            </a:r>
          </a:p>
        </p:txBody>
      </p:sp>
      <p:sp>
        <p:nvSpPr>
          <p:cNvPr id="106" name="文本框 105">
            <a:extLst>
              <a:ext uri="{FF2B5EF4-FFF2-40B4-BE49-F238E27FC236}">
                <a16:creationId xmlns="" xmlns:a16="http://schemas.microsoft.com/office/drawing/2014/main" id="{17AB7306-200F-44BD-9D6D-413F9CB8E1E7}"/>
              </a:ext>
            </a:extLst>
          </p:cNvPr>
          <p:cNvSpPr txBox="1"/>
          <p:nvPr/>
        </p:nvSpPr>
        <p:spPr>
          <a:xfrm>
            <a:off x="1208346" y="2111342"/>
            <a:ext cx="1699461"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资产负债表</a:t>
            </a:r>
          </a:p>
        </p:txBody>
      </p:sp>
      <p:sp>
        <p:nvSpPr>
          <p:cNvPr id="107" name="文本框 106">
            <a:extLst>
              <a:ext uri="{FF2B5EF4-FFF2-40B4-BE49-F238E27FC236}">
                <a16:creationId xmlns="" xmlns:a16="http://schemas.microsoft.com/office/drawing/2014/main" id="{44CD6880-4181-41DF-A477-AF0A8C0DE6C1}"/>
              </a:ext>
            </a:extLst>
          </p:cNvPr>
          <p:cNvSpPr txBox="1"/>
          <p:nvPr/>
        </p:nvSpPr>
        <p:spPr>
          <a:xfrm>
            <a:off x="3630829" y="2103736"/>
            <a:ext cx="1699461"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损益表</a:t>
            </a:r>
          </a:p>
        </p:txBody>
      </p:sp>
      <p:sp>
        <p:nvSpPr>
          <p:cNvPr id="108" name="文本框 107">
            <a:extLst>
              <a:ext uri="{FF2B5EF4-FFF2-40B4-BE49-F238E27FC236}">
                <a16:creationId xmlns="" xmlns:a16="http://schemas.microsoft.com/office/drawing/2014/main" id="{88B3AB0D-954D-41FB-9242-AA80833554B7}"/>
              </a:ext>
            </a:extLst>
          </p:cNvPr>
          <p:cNvSpPr txBox="1"/>
          <p:nvPr/>
        </p:nvSpPr>
        <p:spPr>
          <a:xfrm>
            <a:off x="6053314" y="2111342"/>
            <a:ext cx="1699461" cy="323165"/>
          </a:xfrm>
          <a:prstGeom prst="rect">
            <a:avLst/>
          </a:prstGeom>
          <a:noFill/>
        </p:spPr>
        <p:txBody>
          <a:bodyPr wrap="square" rtlCol="0">
            <a:spAutoFit/>
            <a:scene3d>
              <a:camera prst="orthographicFront"/>
              <a:lightRig rig="threePt" dir="t"/>
            </a:scene3d>
            <a:sp3d contourW="12700"/>
          </a:bodyPr>
          <a:lstStyle/>
          <a:p>
            <a:pPr algn="ctr"/>
            <a:r>
              <a:rPr lang="zh-CN" altLang="en-US" sz="1500" dirty="0">
                <a:solidFill>
                  <a:schemeClr val="bg1"/>
                </a:solidFill>
                <a:cs typeface="+mn-ea"/>
                <a:sym typeface="+mn-lt"/>
              </a:rPr>
              <a:t>现金流量表</a:t>
            </a:r>
          </a:p>
        </p:txBody>
      </p:sp>
      <p:sp>
        <p:nvSpPr>
          <p:cNvPr id="109" name="文本框 108">
            <a:extLst>
              <a:ext uri="{FF2B5EF4-FFF2-40B4-BE49-F238E27FC236}">
                <a16:creationId xmlns="" xmlns:a16="http://schemas.microsoft.com/office/drawing/2014/main" id="{CD6975F1-39BD-41D9-8391-D51D81D7530F}"/>
              </a:ext>
            </a:extLst>
          </p:cNvPr>
          <p:cNvSpPr txBox="1"/>
          <p:nvPr/>
        </p:nvSpPr>
        <p:spPr>
          <a:xfrm>
            <a:off x="1208346" y="2490379"/>
            <a:ext cx="1699461"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tx1">
                    <a:lumMod val="85000"/>
                    <a:lumOff val="15000"/>
                  </a:schemeClr>
                </a:solidFill>
                <a:cs typeface="+mn-ea"/>
                <a:sym typeface="+mn-lt"/>
              </a:rPr>
              <a:t>财务状况</a:t>
            </a:r>
          </a:p>
        </p:txBody>
      </p:sp>
      <p:sp>
        <p:nvSpPr>
          <p:cNvPr id="110" name="文本框 109">
            <a:extLst>
              <a:ext uri="{FF2B5EF4-FFF2-40B4-BE49-F238E27FC236}">
                <a16:creationId xmlns="" xmlns:a16="http://schemas.microsoft.com/office/drawing/2014/main" id="{C20647F1-C27E-4E1F-88F1-377D5823FA31}"/>
              </a:ext>
            </a:extLst>
          </p:cNvPr>
          <p:cNvSpPr txBox="1"/>
          <p:nvPr/>
        </p:nvSpPr>
        <p:spPr>
          <a:xfrm>
            <a:off x="3630829" y="2474526"/>
            <a:ext cx="1699461"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tx1">
                    <a:lumMod val="85000"/>
                    <a:lumOff val="15000"/>
                  </a:schemeClr>
                </a:solidFill>
                <a:cs typeface="+mn-ea"/>
                <a:sym typeface="+mn-lt"/>
              </a:rPr>
              <a:t>经营成果</a:t>
            </a:r>
          </a:p>
        </p:txBody>
      </p:sp>
      <p:sp>
        <p:nvSpPr>
          <p:cNvPr id="111" name="文本框 110">
            <a:extLst>
              <a:ext uri="{FF2B5EF4-FFF2-40B4-BE49-F238E27FC236}">
                <a16:creationId xmlns="" xmlns:a16="http://schemas.microsoft.com/office/drawing/2014/main" id="{5FE6A1DA-D253-4C74-9F54-98A66150C4AD}"/>
              </a:ext>
            </a:extLst>
          </p:cNvPr>
          <p:cNvSpPr txBox="1"/>
          <p:nvPr/>
        </p:nvSpPr>
        <p:spPr>
          <a:xfrm>
            <a:off x="6053314" y="2498628"/>
            <a:ext cx="1699461" cy="323165"/>
          </a:xfrm>
          <a:prstGeom prst="rect">
            <a:avLst/>
          </a:prstGeom>
          <a:noFill/>
        </p:spPr>
        <p:txBody>
          <a:bodyPr wrap="square" rtlCol="0">
            <a:spAutoFit/>
            <a:scene3d>
              <a:camera prst="orthographicFront"/>
              <a:lightRig rig="threePt" dir="t"/>
            </a:scene3d>
            <a:sp3d contourW="12700"/>
          </a:bodyPr>
          <a:lstStyle/>
          <a:p>
            <a:pPr algn="ctr"/>
            <a:r>
              <a:rPr lang="zh-CN" altLang="en-US" sz="1500" b="1" dirty="0">
                <a:solidFill>
                  <a:schemeClr val="tx1">
                    <a:lumMod val="85000"/>
                    <a:lumOff val="15000"/>
                  </a:schemeClr>
                </a:solidFill>
                <a:cs typeface="+mn-ea"/>
                <a:sym typeface="+mn-lt"/>
              </a:rPr>
              <a:t>现金流量</a:t>
            </a:r>
          </a:p>
        </p:txBody>
      </p:sp>
      <p:grpSp>
        <p:nvGrpSpPr>
          <p:cNvPr id="23" name="组合 22">
            <a:extLst>
              <a:ext uri="{FF2B5EF4-FFF2-40B4-BE49-F238E27FC236}">
                <a16:creationId xmlns="" xmlns:a16="http://schemas.microsoft.com/office/drawing/2014/main" id="{73F8C567-0A03-45D7-97B6-B741360D4519}"/>
              </a:ext>
            </a:extLst>
          </p:cNvPr>
          <p:cNvGrpSpPr/>
          <p:nvPr/>
        </p:nvGrpSpPr>
        <p:grpSpPr>
          <a:xfrm>
            <a:off x="2056907" y="2797691"/>
            <a:ext cx="4846138" cy="614347"/>
            <a:chOff x="2056907" y="2797691"/>
            <a:chExt cx="4846138" cy="614347"/>
          </a:xfrm>
        </p:grpSpPr>
        <p:cxnSp>
          <p:nvCxnSpPr>
            <p:cNvPr id="315" name="直接箭头连接符 314">
              <a:extLst>
                <a:ext uri="{FF2B5EF4-FFF2-40B4-BE49-F238E27FC236}">
                  <a16:creationId xmlns="" xmlns:a16="http://schemas.microsoft.com/office/drawing/2014/main" id="{D992713A-1966-4875-990E-C7085F9C9EBA}"/>
                </a:ext>
              </a:extLst>
            </p:cNvPr>
            <p:cNvCxnSpPr>
              <a:cxnSpLocks/>
              <a:stCxn id="109" idx="2"/>
            </p:cNvCxnSpPr>
            <p:nvPr/>
          </p:nvCxnSpPr>
          <p:spPr>
            <a:xfrm flipH="1">
              <a:off x="2056907" y="2813544"/>
              <a:ext cx="1170" cy="597503"/>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a:extLst>
                <a:ext uri="{FF2B5EF4-FFF2-40B4-BE49-F238E27FC236}">
                  <a16:creationId xmlns="" xmlns:a16="http://schemas.microsoft.com/office/drawing/2014/main" id="{D992713A-1966-4875-990E-C7085F9C9EBA}"/>
                </a:ext>
              </a:extLst>
            </p:cNvPr>
            <p:cNvCxnSpPr>
              <a:cxnSpLocks/>
              <a:stCxn id="110" idx="2"/>
            </p:cNvCxnSpPr>
            <p:nvPr/>
          </p:nvCxnSpPr>
          <p:spPr>
            <a:xfrm flipH="1">
              <a:off x="4480212" y="2797691"/>
              <a:ext cx="348" cy="614347"/>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a:extLst>
                <a:ext uri="{FF2B5EF4-FFF2-40B4-BE49-F238E27FC236}">
                  <a16:creationId xmlns="" xmlns:a16="http://schemas.microsoft.com/office/drawing/2014/main" id="{D992713A-1966-4875-990E-C7085F9C9EBA}"/>
                </a:ext>
              </a:extLst>
            </p:cNvPr>
            <p:cNvCxnSpPr>
              <a:cxnSpLocks/>
              <a:stCxn id="111" idx="2"/>
            </p:cNvCxnSpPr>
            <p:nvPr/>
          </p:nvCxnSpPr>
          <p:spPr>
            <a:xfrm flipH="1">
              <a:off x="6902695" y="2821793"/>
              <a:ext cx="350" cy="589253"/>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 xmlns:a16="http://schemas.microsoft.com/office/drawing/2014/main" id="{491197F8-B30B-44FA-AB65-D9C43FC1A54B}"/>
              </a:ext>
            </a:extLst>
          </p:cNvPr>
          <p:cNvGrpSpPr/>
          <p:nvPr/>
        </p:nvGrpSpPr>
        <p:grpSpPr>
          <a:xfrm>
            <a:off x="2056557" y="1454508"/>
            <a:ext cx="4846549" cy="517632"/>
            <a:chOff x="2056557" y="1454508"/>
            <a:chExt cx="4846549" cy="517632"/>
          </a:xfrm>
        </p:grpSpPr>
        <p:cxnSp>
          <p:nvCxnSpPr>
            <p:cNvPr id="114" name="直接箭头连接符 113">
              <a:extLst>
                <a:ext uri="{FF2B5EF4-FFF2-40B4-BE49-F238E27FC236}">
                  <a16:creationId xmlns="" xmlns:a16="http://schemas.microsoft.com/office/drawing/2014/main" id="{D992713A-1966-4875-990E-C7085F9C9EBA}"/>
                </a:ext>
              </a:extLst>
            </p:cNvPr>
            <p:cNvCxnSpPr>
              <a:cxnSpLocks/>
            </p:cNvCxnSpPr>
            <p:nvPr/>
          </p:nvCxnSpPr>
          <p:spPr>
            <a:xfrm>
              <a:off x="4480558" y="1454508"/>
              <a:ext cx="1" cy="514243"/>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 xmlns:a16="http://schemas.microsoft.com/office/drawing/2014/main" id="{367CFE6D-3D43-4C66-81E9-9B7908C62AD1}"/>
                </a:ext>
              </a:extLst>
            </p:cNvPr>
            <p:cNvCxnSpPr>
              <a:cxnSpLocks/>
            </p:cNvCxnSpPr>
            <p:nvPr/>
          </p:nvCxnSpPr>
          <p:spPr>
            <a:xfrm>
              <a:off x="2057318" y="1639995"/>
              <a:ext cx="4845788"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 xmlns:a16="http://schemas.microsoft.com/office/drawing/2014/main" id="{6ABFA618-8B6E-4493-AEFF-E91D9518B2ED}"/>
                </a:ext>
              </a:extLst>
            </p:cNvPr>
            <p:cNvCxnSpPr>
              <a:cxnSpLocks/>
            </p:cNvCxnSpPr>
            <p:nvPr/>
          </p:nvCxnSpPr>
          <p:spPr>
            <a:xfrm>
              <a:off x="2056557" y="1639995"/>
              <a:ext cx="0" cy="332145"/>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 xmlns:a16="http://schemas.microsoft.com/office/drawing/2014/main" id="{AB907CD2-CB31-4BAF-9818-B39A5DFB1886}"/>
                </a:ext>
              </a:extLst>
            </p:cNvPr>
            <p:cNvCxnSpPr>
              <a:cxnSpLocks/>
            </p:cNvCxnSpPr>
            <p:nvPr/>
          </p:nvCxnSpPr>
          <p:spPr>
            <a:xfrm>
              <a:off x="6902345" y="1655133"/>
              <a:ext cx="0" cy="317006"/>
            </a:xfrm>
            <a:prstGeom prst="straightConnector1">
              <a:avLst/>
            </a:prstGeom>
            <a:ln>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164420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0-#ppt_w/2"/>
                                          </p:val>
                                        </p:tav>
                                        <p:tav tm="100000">
                                          <p:val>
                                            <p:strVal val="#ppt_x"/>
                                          </p:val>
                                        </p:tav>
                                      </p:tavLst>
                                    </p:anim>
                                    <p:anim calcmode="lin" valueType="num">
                                      <p:cBhvr additive="base">
                                        <p:cTn id="8" dur="500" fill="hold"/>
                                        <p:tgtEl>
                                          <p:spTgt spid="1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500" fill="hold"/>
                                        <p:tgtEl>
                                          <p:spTgt spid="102"/>
                                        </p:tgtEl>
                                        <p:attrNameLst>
                                          <p:attrName>ppt_x</p:attrName>
                                        </p:attrNameLst>
                                      </p:cBhvr>
                                      <p:tavLst>
                                        <p:tav tm="0">
                                          <p:val>
                                            <p:strVal val="0-#ppt_w/2"/>
                                          </p:val>
                                        </p:tav>
                                        <p:tav tm="100000">
                                          <p:val>
                                            <p:strVal val="#ppt_x"/>
                                          </p:val>
                                        </p:tav>
                                      </p:tavLst>
                                    </p:anim>
                                    <p:anim calcmode="lin" valueType="num">
                                      <p:cBhvr additive="base">
                                        <p:cTn id="12" dur="500" fill="hold"/>
                                        <p:tgtEl>
                                          <p:spTgt spid="10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0-#ppt_w/2"/>
                                          </p:val>
                                        </p:tav>
                                        <p:tav tm="100000">
                                          <p:val>
                                            <p:strVal val="#ppt_x"/>
                                          </p:val>
                                        </p:tav>
                                      </p:tavLst>
                                    </p:anim>
                                    <p:anim calcmode="lin" valueType="num">
                                      <p:cBhvr additive="base">
                                        <p:cTn id="16" dur="500" fill="hold"/>
                                        <p:tgtEl>
                                          <p:spTgt spid="10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0-#ppt_w/2"/>
                                          </p:val>
                                        </p:tav>
                                        <p:tav tm="100000">
                                          <p:val>
                                            <p:strVal val="#ppt_x"/>
                                          </p:val>
                                        </p:tav>
                                      </p:tavLst>
                                    </p:anim>
                                    <p:anim calcmode="lin" valueType="num">
                                      <p:cBhvr additive="base">
                                        <p:cTn id="20" dur="500" fill="hold"/>
                                        <p:tgtEl>
                                          <p:spTgt spid="10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 calcmode="lin" valueType="num">
                                      <p:cBhvr additive="base">
                                        <p:cTn id="23" dur="500" fill="hold"/>
                                        <p:tgtEl>
                                          <p:spTgt spid="105"/>
                                        </p:tgtEl>
                                        <p:attrNameLst>
                                          <p:attrName>ppt_x</p:attrName>
                                        </p:attrNameLst>
                                      </p:cBhvr>
                                      <p:tavLst>
                                        <p:tav tm="0">
                                          <p:val>
                                            <p:strVal val="0-#ppt_w/2"/>
                                          </p:val>
                                        </p:tav>
                                        <p:tav tm="100000">
                                          <p:val>
                                            <p:strVal val="#ppt_x"/>
                                          </p:val>
                                        </p:tav>
                                      </p:tavLst>
                                    </p:anim>
                                    <p:anim calcmode="lin" valueType="num">
                                      <p:cBhvr additive="base">
                                        <p:cTn id="24" dur="500" fill="hold"/>
                                        <p:tgtEl>
                                          <p:spTgt spid="10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 calcmode="lin" valueType="num">
                                      <p:cBhvr additive="base">
                                        <p:cTn id="27" dur="500" fill="hold"/>
                                        <p:tgtEl>
                                          <p:spTgt spid="106"/>
                                        </p:tgtEl>
                                        <p:attrNameLst>
                                          <p:attrName>ppt_x</p:attrName>
                                        </p:attrNameLst>
                                      </p:cBhvr>
                                      <p:tavLst>
                                        <p:tav tm="0">
                                          <p:val>
                                            <p:strVal val="0-#ppt_w/2"/>
                                          </p:val>
                                        </p:tav>
                                        <p:tav tm="100000">
                                          <p:val>
                                            <p:strVal val="#ppt_x"/>
                                          </p:val>
                                        </p:tav>
                                      </p:tavLst>
                                    </p:anim>
                                    <p:anim calcmode="lin" valueType="num">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anim calcmode="lin" valueType="num">
                                      <p:cBhvr additive="base">
                                        <p:cTn id="31" dur="500" fill="hold"/>
                                        <p:tgtEl>
                                          <p:spTgt spid="107"/>
                                        </p:tgtEl>
                                        <p:attrNameLst>
                                          <p:attrName>ppt_x</p:attrName>
                                        </p:attrNameLst>
                                      </p:cBhvr>
                                      <p:tavLst>
                                        <p:tav tm="0">
                                          <p:val>
                                            <p:strVal val="0-#ppt_w/2"/>
                                          </p:val>
                                        </p:tav>
                                        <p:tav tm="100000">
                                          <p:val>
                                            <p:strVal val="#ppt_x"/>
                                          </p:val>
                                        </p:tav>
                                      </p:tavLst>
                                    </p:anim>
                                    <p:anim calcmode="lin" valueType="num">
                                      <p:cBhvr additive="base">
                                        <p:cTn id="32" dur="500" fill="hold"/>
                                        <p:tgtEl>
                                          <p:spTgt spid="10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8"/>
                                        </p:tgtEl>
                                        <p:attrNameLst>
                                          <p:attrName>style.visibility</p:attrName>
                                        </p:attrNameLst>
                                      </p:cBhvr>
                                      <p:to>
                                        <p:strVal val="visible"/>
                                      </p:to>
                                    </p:set>
                                    <p:anim calcmode="lin" valueType="num">
                                      <p:cBhvr additive="base">
                                        <p:cTn id="35" dur="500" fill="hold"/>
                                        <p:tgtEl>
                                          <p:spTgt spid="108"/>
                                        </p:tgtEl>
                                        <p:attrNameLst>
                                          <p:attrName>ppt_x</p:attrName>
                                        </p:attrNameLst>
                                      </p:cBhvr>
                                      <p:tavLst>
                                        <p:tav tm="0">
                                          <p:val>
                                            <p:strVal val="0-#ppt_w/2"/>
                                          </p:val>
                                        </p:tav>
                                        <p:tav tm="100000">
                                          <p:val>
                                            <p:strVal val="#ppt_x"/>
                                          </p:val>
                                        </p:tav>
                                      </p:tavLst>
                                    </p:anim>
                                    <p:anim calcmode="lin" valueType="num">
                                      <p:cBhvr additive="base">
                                        <p:cTn id="36" dur="500" fill="hold"/>
                                        <p:tgtEl>
                                          <p:spTgt spid="10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9"/>
                                        </p:tgtEl>
                                        <p:attrNameLst>
                                          <p:attrName>style.visibility</p:attrName>
                                        </p:attrNameLst>
                                      </p:cBhvr>
                                      <p:to>
                                        <p:strVal val="visible"/>
                                      </p:to>
                                    </p:set>
                                    <p:anim calcmode="lin" valueType="num">
                                      <p:cBhvr additive="base">
                                        <p:cTn id="39" dur="500" fill="hold"/>
                                        <p:tgtEl>
                                          <p:spTgt spid="109"/>
                                        </p:tgtEl>
                                        <p:attrNameLst>
                                          <p:attrName>ppt_x</p:attrName>
                                        </p:attrNameLst>
                                      </p:cBhvr>
                                      <p:tavLst>
                                        <p:tav tm="0">
                                          <p:val>
                                            <p:strVal val="0-#ppt_w/2"/>
                                          </p:val>
                                        </p:tav>
                                        <p:tav tm="100000">
                                          <p:val>
                                            <p:strVal val="#ppt_x"/>
                                          </p:val>
                                        </p:tav>
                                      </p:tavLst>
                                    </p:anim>
                                    <p:anim calcmode="lin" valueType="num">
                                      <p:cBhvr additive="base">
                                        <p:cTn id="40" dur="500" fill="hold"/>
                                        <p:tgtEl>
                                          <p:spTgt spid="10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anim calcmode="lin" valueType="num">
                                      <p:cBhvr additive="base">
                                        <p:cTn id="43" dur="500" fill="hold"/>
                                        <p:tgtEl>
                                          <p:spTgt spid="110"/>
                                        </p:tgtEl>
                                        <p:attrNameLst>
                                          <p:attrName>ppt_x</p:attrName>
                                        </p:attrNameLst>
                                      </p:cBhvr>
                                      <p:tavLst>
                                        <p:tav tm="0">
                                          <p:val>
                                            <p:strVal val="0-#ppt_w/2"/>
                                          </p:val>
                                        </p:tav>
                                        <p:tav tm="100000">
                                          <p:val>
                                            <p:strVal val="#ppt_x"/>
                                          </p:val>
                                        </p:tav>
                                      </p:tavLst>
                                    </p:anim>
                                    <p:anim calcmode="lin" valueType="num">
                                      <p:cBhvr additive="base">
                                        <p:cTn id="44" dur="500" fill="hold"/>
                                        <p:tgtEl>
                                          <p:spTgt spid="11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1"/>
                                        </p:tgtEl>
                                        <p:attrNameLst>
                                          <p:attrName>style.visibility</p:attrName>
                                        </p:attrNameLst>
                                      </p:cBhvr>
                                      <p:to>
                                        <p:strVal val="visible"/>
                                      </p:to>
                                    </p:set>
                                    <p:anim calcmode="lin" valueType="num">
                                      <p:cBhvr additive="base">
                                        <p:cTn id="47" dur="500" fill="hold"/>
                                        <p:tgtEl>
                                          <p:spTgt spid="111"/>
                                        </p:tgtEl>
                                        <p:attrNameLst>
                                          <p:attrName>ppt_x</p:attrName>
                                        </p:attrNameLst>
                                      </p:cBhvr>
                                      <p:tavLst>
                                        <p:tav tm="0">
                                          <p:val>
                                            <p:strVal val="0-#ppt_w/2"/>
                                          </p:val>
                                        </p:tav>
                                        <p:tav tm="100000">
                                          <p:val>
                                            <p:strVal val="#ppt_x"/>
                                          </p:val>
                                        </p:tav>
                                      </p:tavLst>
                                    </p:anim>
                                    <p:anim calcmode="lin" valueType="num">
                                      <p:cBhvr additive="base">
                                        <p:cTn id="48" dur="500" fill="hold"/>
                                        <p:tgtEl>
                                          <p:spTgt spid="111"/>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2" presetClass="entr" presetSubtype="0" fill="hold" nodeType="after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1000"/>
                                        <p:tgtEl>
                                          <p:spTgt spid="91"/>
                                        </p:tgtEl>
                                      </p:cBhvr>
                                    </p:animEffect>
                                    <p:anim calcmode="lin" valueType="num">
                                      <p:cBhvr>
                                        <p:cTn id="53" dur="1000" fill="hold"/>
                                        <p:tgtEl>
                                          <p:spTgt spid="91"/>
                                        </p:tgtEl>
                                        <p:attrNameLst>
                                          <p:attrName>ppt_x</p:attrName>
                                        </p:attrNameLst>
                                      </p:cBhvr>
                                      <p:tavLst>
                                        <p:tav tm="0">
                                          <p:val>
                                            <p:strVal val="#ppt_x"/>
                                          </p:val>
                                        </p:tav>
                                        <p:tav tm="100000">
                                          <p:val>
                                            <p:strVal val="#ppt_x"/>
                                          </p:val>
                                        </p:tav>
                                      </p:tavLst>
                                    </p:anim>
                                    <p:anim calcmode="lin" valueType="num">
                                      <p:cBhvr>
                                        <p:cTn id="54" dur="1000" fill="hold"/>
                                        <p:tgtEl>
                                          <p:spTgt spid="91"/>
                                        </p:tgtEl>
                                        <p:attrNameLst>
                                          <p:attrName>ppt_y</p:attrName>
                                        </p:attrNameLst>
                                      </p:cBhvr>
                                      <p:tavLst>
                                        <p:tav tm="0">
                                          <p:val>
                                            <p:strVal val="#ppt_y+.1"/>
                                          </p:val>
                                        </p:tav>
                                        <p:tav tm="100000">
                                          <p:val>
                                            <p:strVal val="#ppt_y"/>
                                          </p:val>
                                        </p:tav>
                                      </p:tavLst>
                                    </p:anim>
                                  </p:childTnLst>
                                </p:cTn>
                              </p:par>
                            </p:childTnLst>
                          </p:cTn>
                        </p:par>
                        <p:par>
                          <p:cTn id="55" fill="hold">
                            <p:stCondLst>
                              <p:cond delay="1500"/>
                            </p:stCondLst>
                            <p:childTnLst>
                              <p:par>
                                <p:cTn id="56" presetID="42" presetClass="entr" presetSubtype="0" fill="hold" nodeType="after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1000"/>
                                        <p:tgtEl>
                                          <p:spTgt spid="94"/>
                                        </p:tgtEl>
                                      </p:cBhvr>
                                    </p:animEffect>
                                    <p:anim calcmode="lin" valueType="num">
                                      <p:cBhvr>
                                        <p:cTn id="59" dur="1000" fill="hold"/>
                                        <p:tgtEl>
                                          <p:spTgt spid="94"/>
                                        </p:tgtEl>
                                        <p:attrNameLst>
                                          <p:attrName>ppt_x</p:attrName>
                                        </p:attrNameLst>
                                      </p:cBhvr>
                                      <p:tavLst>
                                        <p:tav tm="0">
                                          <p:val>
                                            <p:strVal val="#ppt_x"/>
                                          </p:val>
                                        </p:tav>
                                        <p:tav tm="100000">
                                          <p:val>
                                            <p:strVal val="#ppt_x"/>
                                          </p:val>
                                        </p:tav>
                                      </p:tavLst>
                                    </p:anim>
                                    <p:anim calcmode="lin" valueType="num">
                                      <p:cBhvr>
                                        <p:cTn id="60" dur="1000" fill="hold"/>
                                        <p:tgtEl>
                                          <p:spTgt spid="94"/>
                                        </p:tgtEl>
                                        <p:attrNameLst>
                                          <p:attrName>ppt_y</p:attrName>
                                        </p:attrNameLst>
                                      </p:cBhvr>
                                      <p:tavLst>
                                        <p:tav tm="0">
                                          <p:val>
                                            <p:strVal val="#ppt_y+.1"/>
                                          </p:val>
                                        </p:tav>
                                        <p:tav tm="100000">
                                          <p:val>
                                            <p:strVal val="#ppt_y"/>
                                          </p:val>
                                        </p:tav>
                                      </p:tavLst>
                                    </p:anim>
                                  </p:childTnLst>
                                </p:cTn>
                              </p:par>
                            </p:childTnLst>
                          </p:cTn>
                        </p:par>
                        <p:par>
                          <p:cTn id="61" fill="hold">
                            <p:stCondLst>
                              <p:cond delay="2500"/>
                            </p:stCondLst>
                            <p:childTnLst>
                              <p:par>
                                <p:cTn id="62" presetID="42" presetClass="entr" presetSubtype="0" fill="hold"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fade">
                                      <p:cBhvr>
                                        <p:cTn id="64" dur="1000"/>
                                        <p:tgtEl>
                                          <p:spTgt spid="97"/>
                                        </p:tgtEl>
                                      </p:cBhvr>
                                    </p:animEffect>
                                    <p:anim calcmode="lin" valueType="num">
                                      <p:cBhvr>
                                        <p:cTn id="65" dur="1000" fill="hold"/>
                                        <p:tgtEl>
                                          <p:spTgt spid="97"/>
                                        </p:tgtEl>
                                        <p:attrNameLst>
                                          <p:attrName>ppt_x</p:attrName>
                                        </p:attrNameLst>
                                      </p:cBhvr>
                                      <p:tavLst>
                                        <p:tav tm="0">
                                          <p:val>
                                            <p:strVal val="#ppt_x"/>
                                          </p:val>
                                        </p:tav>
                                        <p:tav tm="100000">
                                          <p:val>
                                            <p:strVal val="#ppt_x"/>
                                          </p:val>
                                        </p:tav>
                                      </p:tavLst>
                                    </p:anim>
                                    <p:anim calcmode="lin" valueType="num">
                                      <p:cBhvr>
                                        <p:cTn id="66" dur="1000" fill="hold"/>
                                        <p:tgtEl>
                                          <p:spTgt spid="97"/>
                                        </p:tgtEl>
                                        <p:attrNameLst>
                                          <p:attrName>ppt_y</p:attrName>
                                        </p:attrNameLst>
                                      </p:cBhvr>
                                      <p:tavLst>
                                        <p:tav tm="0">
                                          <p:val>
                                            <p:strVal val="#ppt_y+.1"/>
                                          </p:val>
                                        </p:tav>
                                        <p:tav tm="100000">
                                          <p:val>
                                            <p:strVal val="#ppt_y"/>
                                          </p:val>
                                        </p:tav>
                                      </p:tavLst>
                                    </p:anim>
                                  </p:childTnLst>
                                </p:cTn>
                              </p:par>
                            </p:childTnLst>
                          </p:cTn>
                        </p:par>
                        <p:par>
                          <p:cTn id="67" fill="hold">
                            <p:stCondLst>
                              <p:cond delay="3500"/>
                            </p:stCondLst>
                            <p:childTnLst>
                              <p:par>
                                <p:cTn id="68" presetID="22" presetClass="entr" presetSubtype="1"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par>
                          <p:cTn id="71" fill="hold">
                            <p:stCondLst>
                              <p:cond delay="4000"/>
                            </p:stCondLst>
                            <p:childTnLst>
                              <p:par>
                                <p:cTn id="72" presetID="22" presetClass="entr" presetSubtype="1"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up)">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4" grpId="0" animBg="1"/>
      <p:bldP spid="105" grpId="0"/>
      <p:bldP spid="106" grpId="0"/>
      <p:bldP spid="107" grpId="0"/>
      <p:bldP spid="108" grpId="0"/>
      <p:bldP spid="109" grpId="0"/>
      <p:bldP spid="110" grpId="0"/>
      <p:bldP spid="1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1616</TotalTime>
  <Words>1828</Words>
  <Application>Microsoft Office PowerPoint</Application>
  <PresentationFormat>全屏显示(16:9)</PresentationFormat>
  <Paragraphs>196</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财务知识</dc:title>
  <dc:creator>第一PPT</dc:creator>
  <cp:keywords>www.1ppt.com</cp:keywords>
  <dc:description>www.1ppt.com</dc:description>
  <cp:lastModifiedBy>Windows User</cp:lastModifiedBy>
  <cp:revision>135</cp:revision>
  <dcterms:created xsi:type="dcterms:W3CDTF">2017-08-18T03:02:00Z</dcterms:created>
  <dcterms:modified xsi:type="dcterms:W3CDTF">2021-07-02T01:23:36Z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