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81"/>
  </p:handoutMasterIdLst>
  <p:sldIdLst>
    <p:sldId id="285" r:id="rId4"/>
    <p:sldId id="258" r:id="rId6"/>
    <p:sldId id="705" r:id="rId7"/>
    <p:sldId id="310" r:id="rId8"/>
    <p:sldId id="706" r:id="rId9"/>
    <p:sldId id="707" r:id="rId10"/>
    <p:sldId id="708" r:id="rId11"/>
    <p:sldId id="425" r:id="rId12"/>
    <p:sldId id="429" r:id="rId13"/>
    <p:sldId id="432" r:id="rId14"/>
    <p:sldId id="712" r:id="rId15"/>
    <p:sldId id="675" r:id="rId16"/>
    <p:sldId id="717" r:id="rId17"/>
    <p:sldId id="838" r:id="rId18"/>
    <p:sldId id="710" r:id="rId19"/>
    <p:sldId id="674" r:id="rId20"/>
    <p:sldId id="818" r:id="rId21"/>
    <p:sldId id="676" r:id="rId22"/>
    <p:sldId id="626" r:id="rId23"/>
    <p:sldId id="837" r:id="rId24"/>
    <p:sldId id="715" r:id="rId25"/>
    <p:sldId id="628" r:id="rId26"/>
    <p:sldId id="836" r:id="rId27"/>
    <p:sldId id="433" r:id="rId28"/>
    <p:sldId id="716" r:id="rId29"/>
    <p:sldId id="680" r:id="rId30"/>
    <p:sldId id="760" r:id="rId31"/>
    <p:sldId id="835" r:id="rId32"/>
    <p:sldId id="681" r:id="rId33"/>
    <p:sldId id="440" r:id="rId34"/>
    <p:sldId id="761" r:id="rId35"/>
    <p:sldId id="827" r:id="rId36"/>
    <p:sldId id="682" r:id="rId37"/>
    <p:sldId id="444" r:id="rId38"/>
    <p:sldId id="831" r:id="rId39"/>
    <p:sldId id="683" r:id="rId40"/>
    <p:sldId id="452" r:id="rId41"/>
    <p:sldId id="834" r:id="rId42"/>
    <p:sldId id="829" r:id="rId43"/>
    <p:sldId id="685" r:id="rId44"/>
    <p:sldId id="840" r:id="rId45"/>
    <p:sldId id="688" r:id="rId46"/>
    <p:sldId id="687" r:id="rId47"/>
    <p:sldId id="842" r:id="rId48"/>
    <p:sldId id="455" r:id="rId49"/>
    <p:sldId id="689" r:id="rId50"/>
    <p:sldId id="457" r:id="rId51"/>
    <p:sldId id="762" r:id="rId52"/>
    <p:sldId id="690" r:id="rId53"/>
    <p:sldId id="461" r:id="rId54"/>
    <p:sldId id="763" r:id="rId55"/>
    <p:sldId id="844" r:id="rId56"/>
    <p:sldId id="692" r:id="rId57"/>
    <p:sldId id="693" r:id="rId58"/>
    <p:sldId id="696" r:id="rId59"/>
    <p:sldId id="694" r:id="rId60"/>
    <p:sldId id="691" r:id="rId61"/>
    <p:sldId id="465" r:id="rId62"/>
    <p:sldId id="847" r:id="rId63"/>
    <p:sldId id="468" r:id="rId64"/>
    <p:sldId id="697" r:id="rId65"/>
    <p:sldId id="339" r:id="rId66"/>
    <p:sldId id="850" r:id="rId67"/>
    <p:sldId id="698" r:id="rId68"/>
    <p:sldId id="344" r:id="rId69"/>
    <p:sldId id="852" r:id="rId70"/>
    <p:sldId id="700" r:id="rId71"/>
    <p:sldId id="348" r:id="rId72"/>
    <p:sldId id="764" r:id="rId73"/>
    <p:sldId id="854" r:id="rId74"/>
    <p:sldId id="853" r:id="rId75"/>
    <p:sldId id="352" r:id="rId76"/>
    <p:sldId id="766" r:id="rId77"/>
    <p:sldId id="856" r:id="rId78"/>
    <p:sldId id="704" r:id="rId79"/>
    <p:sldId id="473" r:id="rId80"/>
  </p:sldIdLst>
  <p:sldSz cx="12192000" cy="6858000"/>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8" autoAdjust="0"/>
    <p:restoredTop sz="81019" autoAdjust="0"/>
  </p:normalViewPr>
  <p:slideViewPr>
    <p:cSldViewPr snapToGrid="0">
      <p:cViewPr varScale="1">
        <p:scale>
          <a:sx n="82" d="100"/>
          <a:sy n="82" d="100"/>
        </p:scale>
        <p:origin x="124" y="4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gs" Target="tags/tag548.xml"/><Relationship Id="rId85" Type="http://schemas.openxmlformats.org/officeDocument/2006/relationships/commentAuthors" Target="commentAuthors.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8.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pic>
        <p:nvPicPr>
          <p:cNvPr id="6" name="图片 5" descr="微信图片_20200616083355"/>
          <p:cNvPicPr>
            <a:picLocks noChangeAspect="1"/>
          </p:cNvPicPr>
          <p:nvPr userDrawn="1"/>
        </p:nvPicPr>
        <p:blipFill>
          <a:blip r:embed="rId1"/>
          <a:stretch>
            <a:fillRect/>
          </a:stretch>
        </p:blipFill>
        <p:spPr>
          <a:xfrm flipV="1">
            <a:off x="-354330" y="-95885"/>
            <a:ext cx="2001520" cy="421005"/>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8.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pic>
        <p:nvPicPr>
          <p:cNvPr id="8" name="图片 7" descr="微信图片_20200616083355"/>
          <p:cNvPicPr>
            <a:picLocks noChangeAspect="1"/>
          </p:cNvPicPr>
          <p:nvPr userDrawn="1"/>
        </p:nvPicPr>
        <p:blipFill>
          <a:blip r:embed="rId1"/>
          <a:stretch>
            <a:fillRect/>
          </a:stretch>
        </p:blipFill>
        <p:spPr>
          <a:xfrm>
            <a:off x="685800" y="1604010"/>
            <a:ext cx="2756535" cy="579755"/>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kern="1200" baseline="0" dirty="0">
                <a:solidFill>
                  <a:schemeClr val="tx1"/>
                </a:solidFill>
                <a:latin typeface="+mn-lt"/>
                <a:ea typeface="+mn-ea"/>
                <a:cs typeface="+mn-cs"/>
              </a:rPr>
              <a:t>SG 1</a:t>
            </a:r>
            <a:r>
              <a:rPr lang="zh-CN" altLang="en-US" sz="1200" kern="1200" baseline="0" dirty="0">
                <a:solidFill>
                  <a:schemeClr val="tx1"/>
                </a:solidFill>
                <a:latin typeface="+mn-lt"/>
                <a:ea typeface="+mn-ea"/>
                <a:cs typeface="+mn-cs"/>
              </a:rPr>
              <a:t>开发客户需求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干系人的需要、期望、约束与接口得到收集并转化为客户需求。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1.1 </a:t>
            </a:r>
            <a:r>
              <a:rPr lang="zh-CN" altLang="en-US" sz="1200" kern="1200" baseline="0" dirty="0">
                <a:solidFill>
                  <a:schemeClr val="tx1"/>
                </a:solidFill>
                <a:latin typeface="+mn-lt"/>
                <a:ea typeface="+mn-ea"/>
                <a:cs typeface="+mn-cs"/>
              </a:rPr>
              <a:t>挖掘需要</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挖掘干系人对产品生命周期所有阶段的需要、期望、约束与接口。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1.2 </a:t>
            </a:r>
            <a:r>
              <a:rPr lang="zh-CN" altLang="en-US" sz="1200" kern="1200" baseline="0" dirty="0">
                <a:solidFill>
                  <a:schemeClr val="tx1"/>
                </a:solidFill>
                <a:latin typeface="+mn-lt"/>
                <a:ea typeface="+mn-ea"/>
                <a:cs typeface="+mn-cs"/>
              </a:rPr>
              <a:t>将干系人的需要转换为客户需求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将干系人的需要、期望、约束与接口转换为划分了优先级的客户需求。</a:t>
            </a:r>
            <a:endParaRPr lang="en-US" altLang="zh-CN" sz="1200"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2</a:t>
            </a:r>
            <a:r>
              <a:rPr lang="zh-CN" altLang="en-US" sz="1200" kern="1200" baseline="0" dirty="0">
                <a:solidFill>
                  <a:schemeClr val="tx1"/>
                </a:solidFill>
                <a:latin typeface="+mn-lt"/>
                <a:ea typeface="+mn-ea"/>
                <a:cs typeface="+mn-cs"/>
              </a:rPr>
              <a:t>开发产品需求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客户需求得到提炼与细化，以开发产品与产品组件需求。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2.1 </a:t>
            </a:r>
            <a:r>
              <a:rPr lang="zh-CN" altLang="en-US" sz="1200" kern="1200" baseline="0" dirty="0">
                <a:solidFill>
                  <a:schemeClr val="tx1"/>
                </a:solidFill>
                <a:latin typeface="+mn-lt"/>
                <a:ea typeface="+mn-ea"/>
                <a:cs typeface="+mn-cs"/>
              </a:rPr>
              <a:t>建立产品与产品组件需求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依据客户需求，建立并维护产品与产品组件需求。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2.2 </a:t>
            </a:r>
            <a:r>
              <a:rPr lang="zh-CN" altLang="en-US" sz="1200" kern="1200" baseline="0" dirty="0">
                <a:solidFill>
                  <a:schemeClr val="tx1"/>
                </a:solidFill>
                <a:latin typeface="+mn-lt"/>
                <a:ea typeface="+mn-ea"/>
                <a:cs typeface="+mn-cs"/>
              </a:rPr>
              <a:t>分配产品组件需求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为各产品组件分配需求。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2.3 </a:t>
            </a:r>
            <a:r>
              <a:rPr lang="zh-CN" altLang="en-US" sz="1200" kern="1200" baseline="0" dirty="0">
                <a:solidFill>
                  <a:schemeClr val="tx1"/>
                </a:solidFill>
                <a:latin typeface="+mn-lt"/>
                <a:ea typeface="+mn-ea"/>
                <a:cs typeface="+mn-cs"/>
              </a:rPr>
              <a:t>识别接口需求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识别接口需求。 </a:t>
            </a:r>
            <a:endParaRPr lang="en-US" altLang="zh-CN" sz="1200" kern="1200" baseline="0" dirty="0">
              <a:solidFill>
                <a:schemeClr val="tx1"/>
              </a:solidFill>
              <a:latin typeface="+mn-lt"/>
              <a:ea typeface="+mn-ea"/>
              <a:cs typeface="+mn-cs"/>
            </a:endParaRPr>
          </a:p>
          <a:p>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3</a:t>
            </a:r>
            <a:r>
              <a:rPr lang="zh-CN" altLang="en-US" sz="1200" kern="1200" baseline="0" dirty="0">
                <a:solidFill>
                  <a:schemeClr val="tx1"/>
                </a:solidFill>
                <a:latin typeface="+mn-lt"/>
                <a:ea typeface="+mn-ea"/>
                <a:cs typeface="+mn-cs"/>
              </a:rPr>
              <a:t>分析并确认需求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需求得到分析与确认。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3.1 </a:t>
            </a:r>
            <a:r>
              <a:rPr lang="zh-CN" altLang="en-US" sz="1200" kern="1200" baseline="0" dirty="0">
                <a:solidFill>
                  <a:schemeClr val="tx1"/>
                </a:solidFill>
                <a:latin typeface="+mn-lt"/>
                <a:ea typeface="+mn-ea"/>
                <a:cs typeface="+mn-cs"/>
              </a:rPr>
              <a:t>建立操作概念与场景</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建立并维护操作概念与相关场景。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3.2 </a:t>
            </a:r>
            <a:r>
              <a:rPr lang="zh-CN" altLang="en-US" sz="1200" kern="1200" baseline="0" dirty="0">
                <a:solidFill>
                  <a:schemeClr val="tx1"/>
                </a:solidFill>
                <a:latin typeface="+mn-lt"/>
                <a:ea typeface="+mn-ea"/>
                <a:cs typeface="+mn-cs"/>
              </a:rPr>
              <a:t>建立必需的功能与质量属性的定义</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建立并维护必需的功能与质量属性的定义。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3.3 </a:t>
            </a:r>
            <a:r>
              <a:rPr lang="zh-CN" altLang="en-US" sz="1200" kern="1200" baseline="0" dirty="0">
                <a:solidFill>
                  <a:schemeClr val="tx1"/>
                </a:solidFill>
                <a:latin typeface="+mn-lt"/>
                <a:ea typeface="+mn-ea"/>
                <a:cs typeface="+mn-cs"/>
              </a:rPr>
              <a:t>分析需求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分析需求以确保其必要性与充分性。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3.4 </a:t>
            </a:r>
            <a:r>
              <a:rPr lang="zh-CN" altLang="en-US" sz="1200" kern="1200" baseline="0" dirty="0">
                <a:solidFill>
                  <a:schemeClr val="tx1"/>
                </a:solidFill>
                <a:latin typeface="+mn-lt"/>
                <a:ea typeface="+mn-ea"/>
                <a:cs typeface="+mn-cs"/>
              </a:rPr>
              <a:t>分析需求以达到平衡 </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分析需求以平衡干系人的需要与约束。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3.5 </a:t>
            </a:r>
            <a:r>
              <a:rPr lang="zh-CN" altLang="en-US" sz="1200" kern="1200" baseline="0" dirty="0">
                <a:solidFill>
                  <a:schemeClr val="tx1"/>
                </a:solidFill>
                <a:latin typeface="+mn-lt"/>
                <a:ea typeface="+mn-ea"/>
                <a:cs typeface="+mn-cs"/>
              </a:rPr>
              <a:t>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确认需求，以确保所做出的产品在最终用户的环境中能如预期执行。 </a:t>
            </a:r>
            <a:endParaRPr lang="zh-CN" altLang="en-US" dirty="0"/>
          </a:p>
        </p:txBody>
      </p:sp>
      <p:sp>
        <p:nvSpPr>
          <p:cNvPr id="4" name="灯片编号占位符 3"/>
          <p:cNvSpPr>
            <a:spLocks noGrp="1"/>
          </p:cNvSpPr>
          <p:nvPr>
            <p:ph type="sldNum" sz="quarter" idx="10"/>
          </p:nvPr>
        </p:nvSpPr>
        <p:spPr/>
        <p:txBody>
          <a:bodyPr/>
          <a:lstStyle/>
          <a:p>
            <a:fld id="{9C58E448-F4FD-4204-B567-CF2B9608611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kern="1200" baseline="0" dirty="0">
                <a:solidFill>
                  <a:schemeClr val="tx1"/>
                </a:solidFill>
                <a:latin typeface="+mn-lt"/>
                <a:ea typeface="+mn-ea"/>
                <a:cs typeface="+mn-cs"/>
              </a:rPr>
              <a:t>SG 1</a:t>
            </a:r>
            <a:r>
              <a:rPr lang="zh-CN" altLang="en-US" sz="1200" kern="1200" baseline="0" dirty="0">
                <a:solidFill>
                  <a:schemeClr val="tx1"/>
                </a:solidFill>
                <a:latin typeface="+mn-lt"/>
                <a:ea typeface="+mn-ea"/>
                <a:cs typeface="+mn-cs"/>
              </a:rPr>
              <a:t>开发客户需求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干系人的需要、期望、约束与接口得到收集并转化为客户需求。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1.1 </a:t>
            </a:r>
            <a:r>
              <a:rPr lang="zh-CN" altLang="en-US" sz="1200" kern="1200" baseline="0" dirty="0">
                <a:solidFill>
                  <a:schemeClr val="tx1"/>
                </a:solidFill>
                <a:latin typeface="+mn-lt"/>
                <a:ea typeface="+mn-ea"/>
                <a:cs typeface="+mn-cs"/>
              </a:rPr>
              <a:t>挖掘需要</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挖掘干系人对产品生命周期所有阶段的需要、期望、约束与接口。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1.2 </a:t>
            </a:r>
            <a:r>
              <a:rPr lang="zh-CN" altLang="en-US" sz="1200" kern="1200" baseline="0" dirty="0">
                <a:solidFill>
                  <a:schemeClr val="tx1"/>
                </a:solidFill>
                <a:latin typeface="+mn-lt"/>
                <a:ea typeface="+mn-ea"/>
                <a:cs typeface="+mn-cs"/>
              </a:rPr>
              <a:t>将干系人的需要转换为客户需求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将干系人的需要、期望、约束与接口转换为划分了优先级的客户需求。</a:t>
            </a:r>
            <a:endParaRPr lang="en-US" altLang="zh-CN" sz="1200"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2</a:t>
            </a:r>
            <a:r>
              <a:rPr lang="zh-CN" altLang="en-US" sz="1200" kern="1200" baseline="0" dirty="0">
                <a:solidFill>
                  <a:schemeClr val="tx1"/>
                </a:solidFill>
                <a:latin typeface="+mn-lt"/>
                <a:ea typeface="+mn-ea"/>
                <a:cs typeface="+mn-cs"/>
              </a:rPr>
              <a:t>开发产品需求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客户需求得到提炼与细化，以开发产品与产品组件需求。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2.1 </a:t>
            </a:r>
            <a:r>
              <a:rPr lang="zh-CN" altLang="en-US" sz="1200" kern="1200" baseline="0" dirty="0">
                <a:solidFill>
                  <a:schemeClr val="tx1"/>
                </a:solidFill>
                <a:latin typeface="+mn-lt"/>
                <a:ea typeface="+mn-ea"/>
                <a:cs typeface="+mn-cs"/>
              </a:rPr>
              <a:t>建立产品与产品组件需求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依据客户需求，建立并维护产品与产品组件需求。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2.2 </a:t>
            </a:r>
            <a:r>
              <a:rPr lang="zh-CN" altLang="en-US" sz="1200" kern="1200" baseline="0" dirty="0">
                <a:solidFill>
                  <a:schemeClr val="tx1"/>
                </a:solidFill>
                <a:latin typeface="+mn-lt"/>
                <a:ea typeface="+mn-ea"/>
                <a:cs typeface="+mn-cs"/>
              </a:rPr>
              <a:t>分配产品组件需求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为各产品组件分配需求。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2.3 </a:t>
            </a:r>
            <a:r>
              <a:rPr lang="zh-CN" altLang="en-US" sz="1200" kern="1200" baseline="0" dirty="0">
                <a:solidFill>
                  <a:schemeClr val="tx1"/>
                </a:solidFill>
                <a:latin typeface="+mn-lt"/>
                <a:ea typeface="+mn-ea"/>
                <a:cs typeface="+mn-cs"/>
              </a:rPr>
              <a:t>识别接口需求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识别接口需求。 </a:t>
            </a:r>
            <a:endParaRPr lang="en-US" altLang="zh-CN" sz="1200" kern="1200" baseline="0" dirty="0">
              <a:solidFill>
                <a:schemeClr val="tx1"/>
              </a:solidFill>
              <a:latin typeface="+mn-lt"/>
              <a:ea typeface="+mn-ea"/>
              <a:cs typeface="+mn-cs"/>
            </a:endParaRPr>
          </a:p>
          <a:p>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3</a:t>
            </a:r>
            <a:r>
              <a:rPr lang="zh-CN" altLang="en-US" sz="1200" kern="1200" baseline="0" dirty="0">
                <a:solidFill>
                  <a:schemeClr val="tx1"/>
                </a:solidFill>
                <a:latin typeface="+mn-lt"/>
                <a:ea typeface="+mn-ea"/>
                <a:cs typeface="+mn-cs"/>
              </a:rPr>
              <a:t>分析并确认需求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需求得到分析与确认。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3.1 </a:t>
            </a:r>
            <a:r>
              <a:rPr lang="zh-CN" altLang="en-US" sz="1200" kern="1200" baseline="0" dirty="0">
                <a:solidFill>
                  <a:schemeClr val="tx1"/>
                </a:solidFill>
                <a:latin typeface="+mn-lt"/>
                <a:ea typeface="+mn-ea"/>
                <a:cs typeface="+mn-cs"/>
              </a:rPr>
              <a:t>建立操作概念与场景</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建立并维护操作概念与相关场景。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3.2 </a:t>
            </a:r>
            <a:r>
              <a:rPr lang="zh-CN" altLang="en-US" sz="1200" kern="1200" baseline="0" dirty="0">
                <a:solidFill>
                  <a:schemeClr val="tx1"/>
                </a:solidFill>
                <a:latin typeface="+mn-lt"/>
                <a:ea typeface="+mn-ea"/>
                <a:cs typeface="+mn-cs"/>
              </a:rPr>
              <a:t>建立必需的功能与质量属性的定义</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建立并维护必需的功能与质量属性的定义。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3.3 </a:t>
            </a:r>
            <a:r>
              <a:rPr lang="zh-CN" altLang="en-US" sz="1200" kern="1200" baseline="0" dirty="0">
                <a:solidFill>
                  <a:schemeClr val="tx1"/>
                </a:solidFill>
                <a:latin typeface="+mn-lt"/>
                <a:ea typeface="+mn-ea"/>
                <a:cs typeface="+mn-cs"/>
              </a:rPr>
              <a:t>分析需求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分析需求以确保其必要性与充分性。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3.4 </a:t>
            </a:r>
            <a:r>
              <a:rPr lang="zh-CN" altLang="en-US" sz="1200" kern="1200" baseline="0" dirty="0">
                <a:solidFill>
                  <a:schemeClr val="tx1"/>
                </a:solidFill>
                <a:latin typeface="+mn-lt"/>
                <a:ea typeface="+mn-ea"/>
                <a:cs typeface="+mn-cs"/>
              </a:rPr>
              <a:t>分析需求以达到平衡 </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分析需求以平衡干系人的需要与约束。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3.5 </a:t>
            </a:r>
            <a:r>
              <a:rPr lang="zh-CN" altLang="en-US" sz="1200" kern="1200" baseline="0" dirty="0">
                <a:solidFill>
                  <a:schemeClr val="tx1"/>
                </a:solidFill>
                <a:latin typeface="+mn-lt"/>
                <a:ea typeface="+mn-ea"/>
                <a:cs typeface="+mn-cs"/>
              </a:rPr>
              <a:t>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确认需求，以确保所做出的产品在最终用户的环境中能如预期执行。 </a:t>
            </a:r>
            <a:endParaRPr lang="zh-CN" altLang="en-US" dirty="0"/>
          </a:p>
        </p:txBody>
      </p:sp>
      <p:sp>
        <p:nvSpPr>
          <p:cNvPr id="4" name="灯片编号占位符 3"/>
          <p:cNvSpPr>
            <a:spLocks noGrp="1"/>
          </p:cNvSpPr>
          <p:nvPr>
            <p:ph type="sldNum" sz="quarter" idx="10"/>
          </p:nvPr>
        </p:nvSpPr>
        <p:spPr/>
        <p:txBody>
          <a:bodyPr/>
          <a:lstStyle/>
          <a:p>
            <a:fld id="{9C58E448-F4FD-4204-B567-CF2B9608611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kern="1200" baseline="0" dirty="0">
                <a:solidFill>
                  <a:schemeClr val="tx1"/>
                </a:solidFill>
                <a:latin typeface="+mn-lt"/>
                <a:ea typeface="+mn-ea"/>
                <a:cs typeface="+mn-cs"/>
              </a:rPr>
              <a:t>SG 1</a:t>
            </a:r>
            <a:r>
              <a:rPr lang="zh-CN" altLang="en-US" sz="1200" kern="1200" baseline="0" dirty="0">
                <a:solidFill>
                  <a:schemeClr val="tx1"/>
                </a:solidFill>
                <a:latin typeface="+mn-lt"/>
                <a:ea typeface="+mn-ea"/>
                <a:cs typeface="+mn-cs"/>
              </a:rPr>
              <a:t>开发客户需求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干系人的需要、期望、约束与接口得到收集并转化为客户需求。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1.1 </a:t>
            </a:r>
            <a:r>
              <a:rPr lang="zh-CN" altLang="en-US" sz="1200" kern="1200" baseline="0" dirty="0">
                <a:solidFill>
                  <a:schemeClr val="tx1"/>
                </a:solidFill>
                <a:latin typeface="+mn-lt"/>
                <a:ea typeface="+mn-ea"/>
                <a:cs typeface="+mn-cs"/>
              </a:rPr>
              <a:t>挖掘需要</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挖掘干系人对产品生命周期所有阶段的需要、期望、约束与接口。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1.2 </a:t>
            </a:r>
            <a:r>
              <a:rPr lang="zh-CN" altLang="en-US" sz="1200" kern="1200" baseline="0" dirty="0">
                <a:solidFill>
                  <a:schemeClr val="tx1"/>
                </a:solidFill>
                <a:latin typeface="+mn-lt"/>
                <a:ea typeface="+mn-ea"/>
                <a:cs typeface="+mn-cs"/>
              </a:rPr>
              <a:t>将干系人的需要转换为客户需求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将干系人的需要、期望、约束与接口转换为划分了优先级的客户需求。</a:t>
            </a:r>
            <a:endParaRPr lang="en-US" altLang="zh-CN" sz="1200"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2</a:t>
            </a:r>
            <a:r>
              <a:rPr lang="zh-CN" altLang="en-US" sz="1200" kern="1200" baseline="0" dirty="0">
                <a:solidFill>
                  <a:schemeClr val="tx1"/>
                </a:solidFill>
                <a:latin typeface="+mn-lt"/>
                <a:ea typeface="+mn-ea"/>
                <a:cs typeface="+mn-cs"/>
              </a:rPr>
              <a:t>开发产品需求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客户需求得到提炼与细化，以开发产品与产品组件需求。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2.1 </a:t>
            </a:r>
            <a:r>
              <a:rPr lang="zh-CN" altLang="en-US" sz="1200" kern="1200" baseline="0" dirty="0">
                <a:solidFill>
                  <a:schemeClr val="tx1"/>
                </a:solidFill>
                <a:latin typeface="+mn-lt"/>
                <a:ea typeface="+mn-ea"/>
                <a:cs typeface="+mn-cs"/>
              </a:rPr>
              <a:t>建立产品与产品组件需求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依据客户需求，建立并维护产品与产品组件需求。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2.2 </a:t>
            </a:r>
            <a:r>
              <a:rPr lang="zh-CN" altLang="en-US" sz="1200" kern="1200" baseline="0" dirty="0">
                <a:solidFill>
                  <a:schemeClr val="tx1"/>
                </a:solidFill>
                <a:latin typeface="+mn-lt"/>
                <a:ea typeface="+mn-ea"/>
                <a:cs typeface="+mn-cs"/>
              </a:rPr>
              <a:t>分配产品组件需求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为各产品组件分配需求。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2.3 </a:t>
            </a:r>
            <a:r>
              <a:rPr lang="zh-CN" altLang="en-US" sz="1200" kern="1200" baseline="0" dirty="0">
                <a:solidFill>
                  <a:schemeClr val="tx1"/>
                </a:solidFill>
                <a:latin typeface="+mn-lt"/>
                <a:ea typeface="+mn-ea"/>
                <a:cs typeface="+mn-cs"/>
              </a:rPr>
              <a:t>识别接口需求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识别接口需求。 </a:t>
            </a:r>
            <a:endParaRPr lang="en-US" altLang="zh-CN" sz="1200" kern="1200" baseline="0" dirty="0">
              <a:solidFill>
                <a:schemeClr val="tx1"/>
              </a:solidFill>
              <a:latin typeface="+mn-lt"/>
              <a:ea typeface="+mn-ea"/>
              <a:cs typeface="+mn-cs"/>
            </a:endParaRPr>
          </a:p>
          <a:p>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SG 3</a:t>
            </a:r>
            <a:r>
              <a:rPr lang="zh-CN" altLang="en-US" sz="1200" kern="1200" baseline="0" dirty="0">
                <a:solidFill>
                  <a:schemeClr val="tx1"/>
                </a:solidFill>
                <a:latin typeface="+mn-lt"/>
                <a:ea typeface="+mn-ea"/>
                <a:cs typeface="+mn-cs"/>
              </a:rPr>
              <a:t>分析并确认需求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需求得到分析与确认。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3.1 </a:t>
            </a:r>
            <a:r>
              <a:rPr lang="zh-CN" altLang="en-US" sz="1200" kern="1200" baseline="0" dirty="0">
                <a:solidFill>
                  <a:schemeClr val="tx1"/>
                </a:solidFill>
                <a:latin typeface="+mn-lt"/>
                <a:ea typeface="+mn-ea"/>
                <a:cs typeface="+mn-cs"/>
              </a:rPr>
              <a:t>建立操作概念与场景</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建立并维护操作概念与相关场景。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3.2 </a:t>
            </a:r>
            <a:r>
              <a:rPr lang="zh-CN" altLang="en-US" sz="1200" kern="1200" baseline="0" dirty="0">
                <a:solidFill>
                  <a:schemeClr val="tx1"/>
                </a:solidFill>
                <a:latin typeface="+mn-lt"/>
                <a:ea typeface="+mn-ea"/>
                <a:cs typeface="+mn-cs"/>
              </a:rPr>
              <a:t>建立必需的功能与质量属性的定义</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建立并维护必需的功能与质量属性的定义。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3.3 </a:t>
            </a:r>
            <a:r>
              <a:rPr lang="zh-CN" altLang="en-US" sz="1200" kern="1200" baseline="0" dirty="0">
                <a:solidFill>
                  <a:schemeClr val="tx1"/>
                </a:solidFill>
                <a:latin typeface="+mn-lt"/>
                <a:ea typeface="+mn-ea"/>
                <a:cs typeface="+mn-cs"/>
              </a:rPr>
              <a:t>分析需求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分析需求以确保其必要性与充分性。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3.4 </a:t>
            </a:r>
            <a:r>
              <a:rPr lang="zh-CN" altLang="en-US" sz="1200" kern="1200" baseline="0" dirty="0">
                <a:solidFill>
                  <a:schemeClr val="tx1"/>
                </a:solidFill>
                <a:latin typeface="+mn-lt"/>
                <a:ea typeface="+mn-ea"/>
                <a:cs typeface="+mn-cs"/>
              </a:rPr>
              <a:t>分析需求以达到平衡 </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分析需求以平衡干系人的需要与约束。 </a:t>
            </a:r>
            <a:endParaRPr lang="zh-CN" altLang="en-US"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SP 3.5 </a:t>
            </a:r>
            <a:r>
              <a:rPr lang="zh-CN" altLang="en-US" sz="1200" kern="1200" baseline="0" dirty="0">
                <a:solidFill>
                  <a:schemeClr val="tx1"/>
                </a:solidFill>
                <a:latin typeface="+mn-lt"/>
                <a:ea typeface="+mn-ea"/>
                <a:cs typeface="+mn-cs"/>
              </a:rPr>
              <a:t>确认需求</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确认需求，以确保所做出的产品在最终用户的环境中能如预期执行。 </a:t>
            </a:r>
            <a:endParaRPr lang="zh-CN" altLang="en-US" dirty="0"/>
          </a:p>
        </p:txBody>
      </p:sp>
      <p:sp>
        <p:nvSpPr>
          <p:cNvPr id="4" name="灯片编号占位符 3"/>
          <p:cNvSpPr>
            <a:spLocks noGrp="1"/>
          </p:cNvSpPr>
          <p:nvPr>
            <p:ph type="sldNum" sz="quarter" idx="10"/>
          </p:nvPr>
        </p:nvSpPr>
        <p:spPr/>
        <p:txBody>
          <a:bodyPr/>
          <a:lstStyle/>
          <a:p>
            <a:fld id="{9C58E448-F4FD-4204-B567-CF2B9608611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D471E-AD5B-4063-83AE-4A9BC6389DCE}"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baseline="0" dirty="0">
                <a:solidFill>
                  <a:schemeClr val="tx1"/>
                </a:solidFill>
                <a:latin typeface="+mn-lt"/>
                <a:ea typeface="+mn-ea"/>
                <a:cs typeface="+mn-cs"/>
              </a:rPr>
              <a:t>SG 1 </a:t>
            </a:r>
            <a:r>
              <a:rPr lang="zh-CN" altLang="en-US" sz="1200" b="1" kern="1200" baseline="0" dirty="0">
                <a:solidFill>
                  <a:schemeClr val="tx1"/>
                </a:solidFill>
                <a:latin typeface="+mn-lt"/>
                <a:ea typeface="+mn-ea"/>
                <a:cs typeface="+mn-cs"/>
              </a:rPr>
              <a:t>建立基线 </a:t>
            </a:r>
            <a:r>
              <a:rPr lang="zh-CN" altLang="en-US" sz="1200" kern="1200" baseline="0" dirty="0">
                <a:solidFill>
                  <a:schemeClr val="tx1"/>
                </a:solidFill>
                <a:latin typeface="+mn-lt"/>
                <a:ea typeface="+mn-ea"/>
                <a:cs typeface="+mn-cs"/>
              </a:rPr>
              <a:t>所识别的工作产品的基线得到建立。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1.1 </a:t>
            </a:r>
            <a:r>
              <a:rPr lang="zh-CN" altLang="en-US" sz="1200" b="1" kern="1200" baseline="0" dirty="0">
                <a:solidFill>
                  <a:schemeClr val="tx1"/>
                </a:solidFill>
                <a:latin typeface="+mn-lt"/>
                <a:ea typeface="+mn-ea"/>
                <a:cs typeface="+mn-cs"/>
              </a:rPr>
              <a:t>识别配置项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识别将置于配置管理下的配置项、组件与相关的工作产品。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1.2 </a:t>
            </a:r>
            <a:r>
              <a:rPr lang="zh-CN" altLang="en-US" sz="1200" b="1" kern="1200" baseline="0" dirty="0">
                <a:solidFill>
                  <a:schemeClr val="tx1"/>
                </a:solidFill>
                <a:latin typeface="+mn-lt"/>
                <a:ea typeface="+mn-ea"/>
                <a:cs typeface="+mn-cs"/>
              </a:rPr>
              <a:t>建立配置管理系统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建立并维护用于控制工作产品的配置管理与变更管理系统。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1.3 </a:t>
            </a:r>
            <a:r>
              <a:rPr lang="zh-CN" altLang="en-US" sz="1200" b="1" kern="1200" baseline="0" dirty="0">
                <a:solidFill>
                  <a:schemeClr val="tx1"/>
                </a:solidFill>
                <a:latin typeface="+mn-lt"/>
                <a:ea typeface="+mn-ea"/>
                <a:cs typeface="+mn-cs"/>
              </a:rPr>
              <a:t>创建或发布基线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创建或发布供内部使用以及交付给客户的基线。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SG 2 </a:t>
            </a:r>
            <a:r>
              <a:rPr lang="zh-CN" altLang="en-US" sz="1200" b="1" kern="1200" baseline="0" dirty="0">
                <a:solidFill>
                  <a:schemeClr val="tx1"/>
                </a:solidFill>
                <a:latin typeface="+mn-lt"/>
                <a:ea typeface="+mn-ea"/>
                <a:cs typeface="+mn-cs"/>
              </a:rPr>
              <a:t>跟踪并控制变更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置于配置管理下的工作产品的变更得到跟踪与控制。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2.1 </a:t>
            </a:r>
            <a:r>
              <a:rPr lang="zh-CN" altLang="en-US" sz="1200" b="1" kern="1200" baseline="0" dirty="0">
                <a:solidFill>
                  <a:schemeClr val="tx1"/>
                </a:solidFill>
                <a:latin typeface="+mn-lt"/>
                <a:ea typeface="+mn-ea"/>
                <a:cs typeface="+mn-cs"/>
              </a:rPr>
              <a:t>跟踪变更请求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跟踪对配置项的变更请求。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2.2 </a:t>
            </a:r>
            <a:r>
              <a:rPr lang="zh-CN" altLang="en-US" sz="1200" b="1" kern="1200" baseline="0" dirty="0">
                <a:solidFill>
                  <a:schemeClr val="tx1"/>
                </a:solidFill>
                <a:latin typeface="+mn-lt"/>
                <a:ea typeface="+mn-ea"/>
                <a:cs typeface="+mn-cs"/>
              </a:rPr>
              <a:t>控制配置项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控制配置项的变更。 </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SG 3 </a:t>
            </a:r>
            <a:r>
              <a:rPr lang="zh-CN" altLang="en-US" sz="1200" b="1" kern="1200" baseline="0" dirty="0">
                <a:solidFill>
                  <a:schemeClr val="tx1"/>
                </a:solidFill>
                <a:latin typeface="+mn-lt"/>
                <a:ea typeface="+mn-ea"/>
                <a:cs typeface="+mn-cs"/>
              </a:rPr>
              <a:t>建立完整性 </a:t>
            </a:r>
            <a:endParaRPr lang="zh-CN" altLang="en-US" sz="1200" b="1" kern="1200" baseline="0" dirty="0">
              <a:solidFill>
                <a:schemeClr val="tx1"/>
              </a:solidFill>
              <a:latin typeface="+mn-lt"/>
              <a:ea typeface="+mn-ea"/>
              <a:cs typeface="+mn-cs"/>
            </a:endParaRPr>
          </a:p>
          <a:p>
            <a:r>
              <a:rPr lang="zh-CN" altLang="en-US" sz="1200" kern="1200" baseline="0" dirty="0">
                <a:solidFill>
                  <a:schemeClr val="tx1"/>
                </a:solidFill>
                <a:latin typeface="+mn-lt"/>
                <a:ea typeface="+mn-ea"/>
                <a:cs typeface="+mn-cs"/>
              </a:rPr>
              <a:t>基线的完整性得到建立与维护</a:t>
            </a:r>
            <a:endParaRPr lang="en-US" altLang="zh-CN" sz="1200" kern="1200" baseline="0" dirty="0">
              <a:solidFill>
                <a:schemeClr val="tx1"/>
              </a:solidFill>
              <a:latin typeface="+mn-lt"/>
              <a:ea typeface="+mn-ea"/>
              <a:cs typeface="+mn-cs"/>
            </a:endParaRPr>
          </a:p>
          <a:p>
            <a:r>
              <a:rPr lang="en-US" altLang="zh-CN" sz="1200" b="1" kern="1200" baseline="0" dirty="0">
                <a:solidFill>
                  <a:schemeClr val="tx1"/>
                </a:solidFill>
                <a:latin typeface="+mn-lt"/>
                <a:ea typeface="+mn-ea"/>
                <a:cs typeface="+mn-cs"/>
              </a:rPr>
              <a:t>SP 3.1 </a:t>
            </a:r>
            <a:r>
              <a:rPr lang="zh-CN" altLang="en-US" sz="1200" b="1" kern="1200" baseline="0" dirty="0">
                <a:solidFill>
                  <a:schemeClr val="tx1"/>
                </a:solidFill>
                <a:latin typeface="+mn-lt"/>
                <a:ea typeface="+mn-ea"/>
                <a:cs typeface="+mn-cs"/>
              </a:rPr>
              <a:t>建立配置管理记录 </a:t>
            </a:r>
            <a:endParaRPr lang="zh-CN" altLang="en-US" sz="1200" b="1" kern="1200" baseline="0" dirty="0">
              <a:solidFill>
                <a:schemeClr val="tx1"/>
              </a:solidFill>
              <a:latin typeface="+mn-lt"/>
              <a:ea typeface="+mn-ea"/>
              <a:cs typeface="+mn-cs"/>
            </a:endParaRPr>
          </a:p>
          <a:p>
            <a:r>
              <a:rPr lang="zh-CN" altLang="en-US" sz="1200" kern="1200" baseline="0">
                <a:solidFill>
                  <a:schemeClr val="tx1"/>
                </a:solidFill>
                <a:latin typeface="+mn-lt"/>
                <a:ea typeface="+mn-ea"/>
                <a:cs typeface="+mn-cs"/>
              </a:rPr>
              <a:t>建立并维护描述配置项的记录。 </a:t>
            </a:r>
            <a:endParaRPr lang="zh-CN" altLang="en-US" dirty="0"/>
          </a:p>
        </p:txBody>
      </p:sp>
      <p:sp>
        <p:nvSpPr>
          <p:cNvPr id="4" name="灯片编号占位符 3"/>
          <p:cNvSpPr>
            <a:spLocks noGrp="1"/>
          </p:cNvSpPr>
          <p:nvPr>
            <p:ph type="sldNum" sz="quarter" idx="10"/>
          </p:nvPr>
        </p:nvSpPr>
        <p:spPr/>
        <p:txBody>
          <a:bodyPr/>
          <a:lstStyle/>
          <a:p>
            <a:fld id="{9C58E448-F4FD-4204-B567-CF2B9608611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914400" y="2130426"/>
            <a:ext cx="10363200" cy="1470025"/>
          </a:xfrm>
        </p:spPr>
        <p:txBody>
          <a:bodyPr/>
          <a:lstStyle/>
          <a:p>
            <a:r>
              <a:rPr lang="it-IT"/>
              <a:t>Fare clic per modificare lo stile del titolo</a:t>
            </a:r>
            <a:endParaRPr lang="it-IT"/>
          </a:p>
        </p:txBody>
      </p:sp>
      <p:sp>
        <p:nvSpPr>
          <p:cNvPr id="3" name="Sottotitolo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it-IT"/>
          </a:p>
        </p:txBody>
      </p:sp>
      <p:sp>
        <p:nvSpPr>
          <p:cNvPr id="4" name="Segnaposto data 3"/>
          <p:cNvSpPr>
            <a:spLocks noGrp="1"/>
          </p:cNvSpPr>
          <p:nvPr>
            <p:ph type="dt" sz="half" idx="10"/>
          </p:nvPr>
        </p:nvSpPr>
        <p:spPr/>
        <p:txBody>
          <a:bodyPr/>
          <a:lstStyle/>
          <a:p>
            <a:fld id="{B4F1EE7B-7FC5-4A11-95D7-DE4132F21BFD}" type="datetimeFigureOut">
              <a:rPr lang="it-IT" smtClean="0"/>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contenuto 2"/>
          <p:cNvSpPr>
            <a:spLocks noGrp="1"/>
          </p:cNvSpPr>
          <p:nvPr>
            <p:ph idx="1" hasCustomPrompt="1"/>
          </p:nvPr>
        </p:nvSpPr>
        <p:spPr/>
        <p:txBody>
          <a:body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10"/>
          </p:nvPr>
        </p:nvSpPr>
        <p:spPr/>
        <p:txBody>
          <a:bodyPr/>
          <a:lstStyle/>
          <a:p>
            <a:fld id="{B4F1EE7B-7FC5-4A11-95D7-DE4132F21BFD}" type="datetimeFigureOut">
              <a:rPr lang="it-IT" smtClean="0"/>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963084" y="4406901"/>
            <a:ext cx="10363200" cy="1362075"/>
          </a:xfrm>
        </p:spPr>
        <p:txBody>
          <a:bodyPr anchor="t"/>
          <a:lstStyle>
            <a:lvl1pPr algn="l">
              <a:defRPr sz="4000" b="1" cap="all"/>
            </a:lvl1pPr>
          </a:lstStyle>
          <a:p>
            <a:r>
              <a:rPr lang="it-IT"/>
              <a:t>Fare clic per modificare lo stile del titolo</a:t>
            </a:r>
            <a:endParaRPr lang="it-IT"/>
          </a:p>
        </p:txBody>
      </p:sp>
      <p:sp>
        <p:nvSpPr>
          <p:cNvPr id="3" name="Segnaposto testo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endParaRPr lang="it-IT"/>
          </a:p>
        </p:txBody>
      </p:sp>
      <p:sp>
        <p:nvSpPr>
          <p:cNvPr id="4" name="Segnaposto data 3"/>
          <p:cNvSpPr>
            <a:spLocks noGrp="1"/>
          </p:cNvSpPr>
          <p:nvPr>
            <p:ph type="dt" sz="half" idx="10"/>
          </p:nvPr>
        </p:nvSpPr>
        <p:spPr/>
        <p:txBody>
          <a:bodyPr/>
          <a:lstStyle/>
          <a:p>
            <a:fld id="{B4F1EE7B-7FC5-4A11-95D7-DE4132F21BFD}" type="datetimeFigureOut">
              <a:rPr lang="it-IT" smtClean="0"/>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contenuto 2"/>
          <p:cNvSpPr>
            <a:spLocks noGrp="1"/>
          </p:cNvSpPr>
          <p:nvPr>
            <p:ph sz="half" idx="1" hasCustomPrompt="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contenuto 3"/>
          <p:cNvSpPr>
            <a:spLocks noGrp="1"/>
          </p:cNvSpPr>
          <p:nvPr>
            <p:ph sz="half" idx="2" hasCustomPrompt="1"/>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data 4"/>
          <p:cNvSpPr>
            <a:spLocks noGrp="1"/>
          </p:cNvSpPr>
          <p:nvPr>
            <p:ph type="dt" sz="half" idx="10"/>
          </p:nvPr>
        </p:nvSpPr>
        <p:spPr/>
        <p:txBody>
          <a:bodyPr/>
          <a:lstStyle/>
          <a:p>
            <a:fld id="{B4F1EE7B-7FC5-4A11-95D7-DE4132F21BFD}" type="datetimeFigureOut">
              <a:rPr lang="it-IT" smtClean="0"/>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a:t>Fare clic per modificare lo stile del titolo</a:t>
            </a:r>
            <a:endParaRPr lang="it-IT"/>
          </a:p>
        </p:txBody>
      </p:sp>
      <p:sp>
        <p:nvSpPr>
          <p:cNvPr id="3" name="Segnaposto testo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endParaRPr lang="it-IT"/>
          </a:p>
        </p:txBody>
      </p:sp>
      <p:sp>
        <p:nvSpPr>
          <p:cNvPr id="4" name="Segnaposto contenuto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testo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endParaRPr lang="it-IT"/>
          </a:p>
        </p:txBody>
      </p:sp>
      <p:sp>
        <p:nvSpPr>
          <p:cNvPr id="6" name="Segnaposto contenuto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7" name="Segnaposto data 6"/>
          <p:cNvSpPr>
            <a:spLocks noGrp="1"/>
          </p:cNvSpPr>
          <p:nvPr>
            <p:ph type="dt" sz="half" idx="10"/>
          </p:nvPr>
        </p:nvSpPr>
        <p:spPr/>
        <p:txBody>
          <a:bodyPr/>
          <a:lstStyle/>
          <a:p>
            <a:fld id="{B4F1EE7B-7FC5-4A11-95D7-DE4132F21BFD}" type="datetimeFigureOut">
              <a:rPr lang="it-IT" smtClean="0"/>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data 2"/>
          <p:cNvSpPr>
            <a:spLocks noGrp="1"/>
          </p:cNvSpPr>
          <p:nvPr>
            <p:ph type="dt" sz="half" idx="10"/>
          </p:nvPr>
        </p:nvSpPr>
        <p:spPr/>
        <p:txBody>
          <a:bodyPr/>
          <a:lstStyle/>
          <a:p>
            <a:fld id="{B4F1EE7B-7FC5-4A11-95D7-DE4132F21BFD}" type="datetimeFigureOut">
              <a:rPr lang="it-IT" smtClean="0"/>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4F1EE7B-7FC5-4A11-95D7-DE4132F21BFD}" type="datetimeFigureOut">
              <a:rPr lang="it-IT" smtClean="0"/>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609601" y="273050"/>
            <a:ext cx="4011084" cy="1162050"/>
          </a:xfrm>
        </p:spPr>
        <p:txBody>
          <a:bodyPr anchor="b"/>
          <a:lstStyle>
            <a:lvl1pPr algn="l">
              <a:defRPr sz="2000" b="1"/>
            </a:lvl1pPr>
          </a:lstStyle>
          <a:p>
            <a:r>
              <a:rPr lang="it-IT"/>
              <a:t>Fare clic per modificare lo stile del titolo</a:t>
            </a:r>
            <a:endParaRPr lang="it-IT"/>
          </a:p>
        </p:txBody>
      </p:sp>
      <p:sp>
        <p:nvSpPr>
          <p:cNvPr id="3" name="Segnaposto contenuto 2"/>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testo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endParaRPr lang="it-IT"/>
          </a:p>
        </p:txBody>
      </p:sp>
      <p:sp>
        <p:nvSpPr>
          <p:cNvPr id="5" name="Segnaposto data 4"/>
          <p:cNvSpPr>
            <a:spLocks noGrp="1"/>
          </p:cNvSpPr>
          <p:nvPr>
            <p:ph type="dt" sz="half" idx="10"/>
          </p:nvPr>
        </p:nvSpPr>
        <p:spPr/>
        <p:txBody>
          <a:bodyPr/>
          <a:lstStyle/>
          <a:p>
            <a:fld id="{B4F1EE7B-7FC5-4A11-95D7-DE4132F21BFD}" type="datetimeFigureOut">
              <a:rPr lang="it-IT" smtClean="0"/>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2389717" y="4800600"/>
            <a:ext cx="7315200" cy="566738"/>
          </a:xfrm>
        </p:spPr>
        <p:txBody>
          <a:bodyPr anchor="b"/>
          <a:lstStyle>
            <a:lvl1pPr algn="l">
              <a:defRPr sz="2000" b="1"/>
            </a:lvl1pPr>
          </a:lstStyle>
          <a:p>
            <a:r>
              <a:rPr lang="it-IT"/>
              <a:t>Fare clic per modificare lo stile del titolo</a:t>
            </a:r>
            <a:endParaRPr lang="it-IT"/>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endParaRPr lang="it-IT"/>
          </a:p>
        </p:txBody>
      </p:sp>
      <p:sp>
        <p:nvSpPr>
          <p:cNvPr id="5" name="Segnaposto data 4"/>
          <p:cNvSpPr>
            <a:spLocks noGrp="1"/>
          </p:cNvSpPr>
          <p:nvPr>
            <p:ph type="dt" sz="half" idx="10"/>
          </p:nvPr>
        </p:nvSpPr>
        <p:spPr/>
        <p:txBody>
          <a:bodyPr/>
          <a:lstStyle/>
          <a:p>
            <a:fld id="{B4F1EE7B-7FC5-4A11-95D7-DE4132F21BFD}" type="datetimeFigureOut">
              <a:rPr lang="it-IT" smtClean="0"/>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testo verticale 2"/>
          <p:cNvSpPr>
            <a:spLocks noGrp="1"/>
          </p:cNvSpPr>
          <p:nvPr>
            <p:ph type="body" orient="vert" idx="1" hasCustomPrompt="1"/>
          </p:nvPr>
        </p:nvSpPr>
        <p:spPr/>
        <p:txBody>
          <a:bodyPr vert="eaVert"/>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10"/>
          </p:nvPr>
        </p:nvSpPr>
        <p:spPr/>
        <p:txBody>
          <a:bodyPr/>
          <a:lstStyle/>
          <a:p>
            <a:fld id="{B4F1EE7B-7FC5-4A11-95D7-DE4132F21BFD}" type="datetimeFigureOut">
              <a:rPr lang="it-IT" smtClean="0"/>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839200" y="274639"/>
            <a:ext cx="2743200" cy="5851525"/>
          </a:xfrm>
        </p:spPr>
        <p:txBody>
          <a:bodyPr vert="eaVert"/>
          <a:lstStyle/>
          <a:p>
            <a:r>
              <a:rPr lang="it-IT"/>
              <a:t>Fare clic per modificare lo stile del titolo</a:t>
            </a:r>
            <a:endParaRPr lang="it-IT"/>
          </a:p>
        </p:txBody>
      </p:sp>
      <p:sp>
        <p:nvSpPr>
          <p:cNvPr id="3" name="Segnaposto testo verticale 2"/>
          <p:cNvSpPr>
            <a:spLocks noGrp="1"/>
          </p:cNvSpPr>
          <p:nvPr>
            <p:ph type="body" orient="vert" idx="1" hasCustomPrompt="1"/>
          </p:nvPr>
        </p:nvSpPr>
        <p:spPr>
          <a:xfrm>
            <a:off x="609600" y="274639"/>
            <a:ext cx="8026400" cy="5851525"/>
          </a:xfrm>
        </p:spPr>
        <p:txBody>
          <a:bodyPr vert="eaVert"/>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10"/>
          </p:nvPr>
        </p:nvSpPr>
        <p:spPr/>
        <p:txBody>
          <a:bodyPr/>
          <a:lstStyle/>
          <a:p>
            <a:fld id="{B4F1EE7B-7FC5-4A11-95D7-DE4132F21BFD}" type="datetimeFigureOut">
              <a:rPr lang="it-IT" smtClean="0"/>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121B56-95B8-43E9-91D4-C2A70145D603}" type="slidenum">
              <a:rPr lang="it-IT" smtClean="0"/>
            </a:fld>
            <a:endParaRPr lang="it-I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6EB5D33B-733C-4FB0-A8C7-75C75BCDB586}" type="slidenum">
              <a:rPr lang="en-US" altLang="zh-CN" smtClean="0"/>
            </a:fld>
            <a:endParaRPr lang="en-US" altLang="zh-CN"/>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22239"/>
            <a:ext cx="10972800" cy="60086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pic>
        <p:nvPicPr>
          <p:cNvPr id="4" name="Picture 7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4983" y="15234"/>
            <a:ext cx="5289935" cy="6115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1EE7B-7FC5-4A11-95D7-DE4132F21BFD}" type="datetimeFigureOut">
              <a:rPr lang="it-IT" smtClean="0"/>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21B56-95B8-43E9-91D4-C2A70145D603}" type="slidenum">
              <a:rPr lang="it-IT" smtClean="0"/>
            </a:fld>
            <a:endParaRPr lang="it-IT"/>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3" Type="http://schemas.openxmlformats.org/officeDocument/2006/relationships/notesSlide" Target="../notesSlides/notesSlide14.xml"/><Relationship Id="rId22" Type="http://schemas.openxmlformats.org/officeDocument/2006/relationships/slideLayout" Target="../slideLayouts/slideLayout4.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tags" Target="../tags/tag49.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5" Type="http://schemas.openxmlformats.org/officeDocument/2006/relationships/slideLayout" Target="../slideLayouts/slideLayout4.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3" Type="http://schemas.openxmlformats.org/officeDocument/2006/relationships/slideLayout" Target="../slideLayouts/slideLayout4.xml"/><Relationship Id="rId22" Type="http://schemas.openxmlformats.org/officeDocument/2006/relationships/tags" Target="../tags/tag118.xml"/><Relationship Id="rId21" Type="http://schemas.openxmlformats.org/officeDocument/2006/relationships/tags" Target="../tags/tag117.xml"/><Relationship Id="rId20" Type="http://schemas.openxmlformats.org/officeDocument/2006/relationships/tags" Target="../tags/tag116.xml"/><Relationship Id="rId2" Type="http://schemas.openxmlformats.org/officeDocument/2006/relationships/tags" Target="../tags/tag98.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23.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3" Type="http://schemas.openxmlformats.org/officeDocument/2006/relationships/slideLayout" Target="../slideLayouts/slideLayout4.xml"/><Relationship Id="rId22" Type="http://schemas.openxmlformats.org/officeDocument/2006/relationships/tags" Target="../tags/tag146.xml"/><Relationship Id="rId21" Type="http://schemas.openxmlformats.org/officeDocument/2006/relationships/tags" Target="../tags/tag145.xml"/><Relationship Id="rId20" Type="http://schemas.openxmlformats.org/officeDocument/2006/relationships/tags" Target="../tags/tag144.xml"/><Relationship Id="rId2" Type="http://schemas.openxmlformats.org/officeDocument/2006/relationships/tags" Target="../tags/tag126.xml"/><Relationship Id="rId19" Type="http://schemas.openxmlformats.org/officeDocument/2006/relationships/tags" Target="../tags/tag143.xml"/><Relationship Id="rId18" Type="http://schemas.openxmlformats.org/officeDocument/2006/relationships/tags" Target="../tags/tag142.xml"/><Relationship Id="rId17" Type="http://schemas.openxmlformats.org/officeDocument/2006/relationships/tags" Target="../tags/tag141.xml"/><Relationship Id="rId16" Type="http://schemas.openxmlformats.org/officeDocument/2006/relationships/tags" Target="../tags/tag140.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3.xml"/></Relationships>
</file>

<file path=ppt/slides/_rels/slide2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2" Type="http://schemas.openxmlformats.org/officeDocument/2006/relationships/slideLayout" Target="../slideLayouts/slideLayout4.xml"/><Relationship Id="rId21" Type="http://schemas.openxmlformats.org/officeDocument/2006/relationships/tags" Target="../tags/tag174.xml"/><Relationship Id="rId20" Type="http://schemas.openxmlformats.org/officeDocument/2006/relationships/tags" Target="../tags/tag173.xml"/><Relationship Id="rId2" Type="http://schemas.openxmlformats.org/officeDocument/2006/relationships/tags" Target="../tags/tag155.xml"/><Relationship Id="rId19" Type="http://schemas.openxmlformats.org/officeDocument/2006/relationships/tags" Target="../tags/tag172.xml"/><Relationship Id="rId18" Type="http://schemas.openxmlformats.org/officeDocument/2006/relationships/tags" Target="../tags/tag171.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tags" Target="../tags/tag154.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4.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notesSlide" Target="../notesSlides/notesSlide3.xml"/><Relationship Id="rId18" Type="http://schemas.openxmlformats.org/officeDocument/2006/relationships/slideLayout" Target="../slideLayouts/slideLayout5.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2.xml"/></Relationships>
</file>

<file path=ppt/slides/_rels/slide32.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6" Type="http://schemas.openxmlformats.org/officeDocument/2006/relationships/notesSlide" Target="../notesSlides/notesSlide18.xml"/><Relationship Id="rId15" Type="http://schemas.openxmlformats.org/officeDocument/2006/relationships/slideLayout" Target="../slideLayouts/slideLayout4.xml"/><Relationship Id="rId14" Type="http://schemas.openxmlformats.org/officeDocument/2006/relationships/tags" Target="../tags/tag196.xml"/><Relationship Id="rId13" Type="http://schemas.openxmlformats.org/officeDocument/2006/relationships/tags" Target="../tags/tag195.xml"/><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3.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2.xml"/></Relationships>
</file>

<file path=ppt/slides/_rels/slide35.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0" Type="http://schemas.openxmlformats.org/officeDocument/2006/relationships/notesSlide" Target="../notesSlides/notesSlide19.xml"/><Relationship Id="rId3" Type="http://schemas.openxmlformats.org/officeDocument/2006/relationships/tags" Target="../tags/tag205.xml"/><Relationship Id="rId29" Type="http://schemas.openxmlformats.org/officeDocument/2006/relationships/slideLayout" Target="../slideLayouts/slideLayout4.xml"/><Relationship Id="rId28" Type="http://schemas.openxmlformats.org/officeDocument/2006/relationships/tags" Target="../tags/tag230.xml"/><Relationship Id="rId27" Type="http://schemas.openxmlformats.org/officeDocument/2006/relationships/tags" Target="../tags/tag229.xml"/><Relationship Id="rId26" Type="http://schemas.openxmlformats.org/officeDocument/2006/relationships/tags" Target="../tags/tag228.xml"/><Relationship Id="rId25" Type="http://schemas.openxmlformats.org/officeDocument/2006/relationships/tags" Target="../tags/tag227.xml"/><Relationship Id="rId24" Type="http://schemas.openxmlformats.org/officeDocument/2006/relationships/tags" Target="../tags/tag226.xml"/><Relationship Id="rId23" Type="http://schemas.openxmlformats.org/officeDocument/2006/relationships/tags" Target="../tags/tag225.xml"/><Relationship Id="rId22" Type="http://schemas.openxmlformats.org/officeDocument/2006/relationships/tags" Target="../tags/tag224.xml"/><Relationship Id="rId21" Type="http://schemas.openxmlformats.org/officeDocument/2006/relationships/tags" Target="../tags/tag223.xml"/><Relationship Id="rId20" Type="http://schemas.openxmlformats.org/officeDocument/2006/relationships/tags" Target="../tags/tag222.xml"/><Relationship Id="rId2" Type="http://schemas.openxmlformats.org/officeDocument/2006/relationships/tags" Target="../tags/tag204.xml"/><Relationship Id="rId19" Type="http://schemas.openxmlformats.org/officeDocument/2006/relationships/tags" Target="../tags/tag221.xml"/><Relationship Id="rId18" Type="http://schemas.openxmlformats.org/officeDocument/2006/relationships/tags" Target="../tags/tag220.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tags" Target="../tags/tag203.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7.xml"/></Relationships>
</file>

<file path=ppt/slides/_rels/slide38.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3" Type="http://schemas.openxmlformats.org/officeDocument/2006/relationships/slideLayout" Target="../slideLayouts/slideLayout4.xml"/><Relationship Id="rId22" Type="http://schemas.openxmlformats.org/officeDocument/2006/relationships/tags" Target="../tags/tag259.xml"/><Relationship Id="rId21" Type="http://schemas.openxmlformats.org/officeDocument/2006/relationships/tags" Target="../tags/tag258.xml"/><Relationship Id="rId20" Type="http://schemas.openxmlformats.org/officeDocument/2006/relationships/tags" Target="../tags/tag257.xml"/><Relationship Id="rId2" Type="http://schemas.openxmlformats.org/officeDocument/2006/relationships/tags" Target="../tags/tag239.xml"/><Relationship Id="rId19" Type="http://schemas.openxmlformats.org/officeDocument/2006/relationships/tags" Target="../tags/tag256.xml"/><Relationship Id="rId18" Type="http://schemas.openxmlformats.org/officeDocument/2006/relationships/tags" Target="../tags/tag255.xml"/><Relationship Id="rId17" Type="http://schemas.openxmlformats.org/officeDocument/2006/relationships/tags" Target="../tags/tag254.xml"/><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tags" Target="../tags/tag238.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66.xml"/></Relationships>
</file>

<file path=ppt/slides/_rels/slide41.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3" Type="http://schemas.openxmlformats.org/officeDocument/2006/relationships/slideLayout" Target="../slideLayouts/slideLayout4.xml"/><Relationship Id="rId22" Type="http://schemas.openxmlformats.org/officeDocument/2006/relationships/tags" Target="../tags/tag288.xml"/><Relationship Id="rId21" Type="http://schemas.openxmlformats.org/officeDocument/2006/relationships/tags" Target="../tags/tag287.xml"/><Relationship Id="rId20" Type="http://schemas.openxmlformats.org/officeDocument/2006/relationships/tags" Target="../tags/tag286.xml"/><Relationship Id="rId2" Type="http://schemas.openxmlformats.org/officeDocument/2006/relationships/tags" Target="../tags/tag268.xml"/><Relationship Id="rId19" Type="http://schemas.openxmlformats.org/officeDocument/2006/relationships/tags" Target="../tags/tag285.xml"/><Relationship Id="rId18" Type="http://schemas.openxmlformats.org/officeDocument/2006/relationships/tags" Target="../tags/tag284.xml"/><Relationship Id="rId17" Type="http://schemas.openxmlformats.org/officeDocument/2006/relationships/tags" Target="../tags/tag283.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tags" Target="../tags/tag267.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95.xml"/></Relationships>
</file>

<file path=ppt/slides/_rels/slide44.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9" Type="http://schemas.openxmlformats.org/officeDocument/2006/relationships/slideLayout" Target="../slideLayouts/slideLayout4.xml"/><Relationship Id="rId18" Type="http://schemas.openxmlformats.org/officeDocument/2006/relationships/tags" Target="../tags/tag313.xml"/><Relationship Id="rId17" Type="http://schemas.openxmlformats.org/officeDocument/2006/relationships/tags" Target="../tags/tag312.xml"/><Relationship Id="rId16" Type="http://schemas.openxmlformats.org/officeDocument/2006/relationships/tags" Target="../tags/tag311.xml"/><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tags" Target="../tags/tag308.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tags" Target="../tags/tag29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21.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2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28.xml"/></Relationships>
</file>

<file path=ppt/slides/_rels/slide52.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2" Type="http://schemas.openxmlformats.org/officeDocument/2006/relationships/slideLayout" Target="../slideLayouts/slideLayout4.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0.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29.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55.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61.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68.xml"/></Relationships>
</file>

<file path=ppt/slides/_rels/slide59.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5" Type="http://schemas.openxmlformats.org/officeDocument/2006/relationships/slideLayout" Target="../slideLayouts/slideLayout4.xml"/><Relationship Id="rId34" Type="http://schemas.openxmlformats.org/officeDocument/2006/relationships/tags" Target="../tags/tag402.xml"/><Relationship Id="rId33" Type="http://schemas.openxmlformats.org/officeDocument/2006/relationships/tags" Target="../tags/tag401.xml"/><Relationship Id="rId32" Type="http://schemas.openxmlformats.org/officeDocument/2006/relationships/tags" Target="../tags/tag400.xml"/><Relationship Id="rId31" Type="http://schemas.openxmlformats.org/officeDocument/2006/relationships/tags" Target="../tags/tag399.xml"/><Relationship Id="rId30" Type="http://schemas.openxmlformats.org/officeDocument/2006/relationships/tags" Target="../tags/tag398.xml"/><Relationship Id="rId3" Type="http://schemas.openxmlformats.org/officeDocument/2006/relationships/tags" Target="../tags/tag371.xml"/><Relationship Id="rId29" Type="http://schemas.openxmlformats.org/officeDocument/2006/relationships/tags" Target="../tags/tag397.xml"/><Relationship Id="rId28" Type="http://schemas.openxmlformats.org/officeDocument/2006/relationships/tags" Target="../tags/tag396.xml"/><Relationship Id="rId27" Type="http://schemas.openxmlformats.org/officeDocument/2006/relationships/tags" Target="../tags/tag395.xml"/><Relationship Id="rId26" Type="http://schemas.openxmlformats.org/officeDocument/2006/relationships/tags" Target="../tags/tag394.xml"/><Relationship Id="rId25" Type="http://schemas.openxmlformats.org/officeDocument/2006/relationships/tags" Target="../tags/tag393.xml"/><Relationship Id="rId24" Type="http://schemas.openxmlformats.org/officeDocument/2006/relationships/tags" Target="../tags/tag392.xml"/><Relationship Id="rId23" Type="http://schemas.openxmlformats.org/officeDocument/2006/relationships/tags" Target="../tags/tag391.xml"/><Relationship Id="rId22" Type="http://schemas.openxmlformats.org/officeDocument/2006/relationships/tags" Target="../tags/tag390.xml"/><Relationship Id="rId21" Type="http://schemas.openxmlformats.org/officeDocument/2006/relationships/tags" Target="../tags/tag389.xml"/><Relationship Id="rId20" Type="http://schemas.openxmlformats.org/officeDocument/2006/relationships/tags" Target="../tags/tag388.xml"/><Relationship Id="rId2" Type="http://schemas.openxmlformats.org/officeDocument/2006/relationships/tags" Target="../tags/tag370.xml"/><Relationship Id="rId19" Type="http://schemas.openxmlformats.org/officeDocument/2006/relationships/tags" Target="../tags/tag387.xml"/><Relationship Id="rId18" Type="http://schemas.openxmlformats.org/officeDocument/2006/relationships/tags" Target="../tags/tag386.xml"/><Relationship Id="rId17" Type="http://schemas.openxmlformats.org/officeDocument/2006/relationships/tags" Target="../tags/tag385.xml"/><Relationship Id="rId16" Type="http://schemas.openxmlformats.org/officeDocument/2006/relationships/tags" Target="../tags/tag384.xml"/><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tags" Target="../tags/tag36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5.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5.jpeg"/><Relationship Id="rId1" Type="http://schemas.openxmlformats.org/officeDocument/2006/relationships/tags" Target="../tags/tag2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4.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08.xml"/></Relationships>
</file>

<file path=ppt/slides/_rels/slide63.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5" Type="http://schemas.openxmlformats.org/officeDocument/2006/relationships/notesSlide" Target="../notesSlides/notesSlide34.xml"/><Relationship Id="rId34" Type="http://schemas.openxmlformats.org/officeDocument/2006/relationships/slideLayout" Target="../slideLayouts/slideLayout4.xml"/><Relationship Id="rId33" Type="http://schemas.openxmlformats.org/officeDocument/2006/relationships/tags" Target="../tags/tag441.xml"/><Relationship Id="rId32" Type="http://schemas.openxmlformats.org/officeDocument/2006/relationships/tags" Target="../tags/tag440.xml"/><Relationship Id="rId31" Type="http://schemas.openxmlformats.org/officeDocument/2006/relationships/tags" Target="../tags/tag439.xml"/><Relationship Id="rId30" Type="http://schemas.openxmlformats.org/officeDocument/2006/relationships/tags" Target="../tags/tag438.xml"/><Relationship Id="rId3" Type="http://schemas.openxmlformats.org/officeDocument/2006/relationships/tags" Target="../tags/tag411.xml"/><Relationship Id="rId29" Type="http://schemas.openxmlformats.org/officeDocument/2006/relationships/tags" Target="../tags/tag437.xml"/><Relationship Id="rId28" Type="http://schemas.openxmlformats.org/officeDocument/2006/relationships/tags" Target="../tags/tag436.xml"/><Relationship Id="rId27" Type="http://schemas.openxmlformats.org/officeDocument/2006/relationships/tags" Target="../tags/tag435.xml"/><Relationship Id="rId26" Type="http://schemas.openxmlformats.org/officeDocument/2006/relationships/tags" Target="../tags/tag434.xml"/><Relationship Id="rId25" Type="http://schemas.openxmlformats.org/officeDocument/2006/relationships/tags" Target="../tags/tag433.xml"/><Relationship Id="rId24" Type="http://schemas.openxmlformats.org/officeDocument/2006/relationships/tags" Target="../tags/tag432.xml"/><Relationship Id="rId23" Type="http://schemas.openxmlformats.org/officeDocument/2006/relationships/tags" Target="../tags/tag431.xml"/><Relationship Id="rId22" Type="http://schemas.openxmlformats.org/officeDocument/2006/relationships/tags" Target="../tags/tag430.xml"/><Relationship Id="rId21" Type="http://schemas.openxmlformats.org/officeDocument/2006/relationships/tags" Target="../tags/tag429.xml"/><Relationship Id="rId20" Type="http://schemas.openxmlformats.org/officeDocument/2006/relationships/tags" Target="../tags/tag428.xml"/><Relationship Id="rId2" Type="http://schemas.openxmlformats.org/officeDocument/2006/relationships/tags" Target="../tags/tag410.xml"/><Relationship Id="rId19" Type="http://schemas.openxmlformats.org/officeDocument/2006/relationships/tags" Target="../tags/tag427.xml"/><Relationship Id="rId18" Type="http://schemas.openxmlformats.org/officeDocument/2006/relationships/tags" Target="../tags/tag426.xml"/><Relationship Id="rId17" Type="http://schemas.openxmlformats.org/officeDocument/2006/relationships/tags" Target="../tags/tag425.xml"/><Relationship Id="rId16" Type="http://schemas.openxmlformats.org/officeDocument/2006/relationships/tags" Target="../tags/tag424.xml"/><Relationship Id="rId15" Type="http://schemas.openxmlformats.org/officeDocument/2006/relationships/tags" Target="../tags/tag423.xml"/><Relationship Id="rId14" Type="http://schemas.openxmlformats.org/officeDocument/2006/relationships/tags" Target="../tags/tag422.xml"/><Relationship Id="rId13" Type="http://schemas.openxmlformats.org/officeDocument/2006/relationships/tags" Target="../tags/tag421.xml"/><Relationship Id="rId12" Type="http://schemas.openxmlformats.org/officeDocument/2006/relationships/tags" Target="../tags/tag420.xml"/><Relationship Id="rId11" Type="http://schemas.openxmlformats.org/officeDocument/2006/relationships/tags" Target="../tags/tag419.xml"/><Relationship Id="rId10" Type="http://schemas.openxmlformats.org/officeDocument/2006/relationships/tags" Target="../tags/tag418.xml"/><Relationship Id="rId1" Type="http://schemas.openxmlformats.org/officeDocument/2006/relationships/tags" Target="../tags/tag409.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7.xml"/></Relationships>
</file>

<file path=ppt/slides/_rels/slide66.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2" Type="http://schemas.openxmlformats.org/officeDocument/2006/relationships/slideLayout" Target="../slideLayouts/slideLayout4.xml"/><Relationship Id="rId21" Type="http://schemas.openxmlformats.org/officeDocument/2006/relationships/tags" Target="../tags/tag468.xml"/><Relationship Id="rId20" Type="http://schemas.openxmlformats.org/officeDocument/2006/relationships/tags" Target="../tags/tag467.xml"/><Relationship Id="rId2" Type="http://schemas.openxmlformats.org/officeDocument/2006/relationships/tags" Target="../tags/tag449.xml"/><Relationship Id="rId19" Type="http://schemas.openxmlformats.org/officeDocument/2006/relationships/tags" Target="../tags/tag466.xml"/><Relationship Id="rId18" Type="http://schemas.openxmlformats.org/officeDocument/2006/relationships/tags" Target="../tags/tag465.xml"/><Relationship Id="rId17" Type="http://schemas.openxmlformats.org/officeDocument/2006/relationships/tags" Target="../tags/tag464.xml"/><Relationship Id="rId16" Type="http://schemas.openxmlformats.org/officeDocument/2006/relationships/tags" Target="../tags/tag463.xml"/><Relationship Id="rId15" Type="http://schemas.openxmlformats.org/officeDocument/2006/relationships/tags" Target="../tags/tag462.xml"/><Relationship Id="rId14" Type="http://schemas.openxmlformats.org/officeDocument/2006/relationships/tags" Target="../tags/tag461.xml"/><Relationship Id="rId13" Type="http://schemas.openxmlformats.org/officeDocument/2006/relationships/tags" Target="../tags/tag460.xml"/><Relationship Id="rId12" Type="http://schemas.openxmlformats.org/officeDocument/2006/relationships/tags" Target="../tags/tag459.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4.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7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tags" Target="../tags/tag32.xml"/><Relationship Id="rId4" Type="http://schemas.openxmlformats.org/officeDocument/2006/relationships/image" Target="../media/image6.emf"/><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70.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2" Type="http://schemas.openxmlformats.org/officeDocument/2006/relationships/slideLayout" Target="../slideLayouts/slideLayout4.xml"/><Relationship Id="rId21" Type="http://schemas.openxmlformats.org/officeDocument/2006/relationships/tags" Target="../tags/tag497.xml"/><Relationship Id="rId20" Type="http://schemas.openxmlformats.org/officeDocument/2006/relationships/tags" Target="../tags/tag496.xml"/><Relationship Id="rId2" Type="http://schemas.openxmlformats.org/officeDocument/2006/relationships/tags" Target="../tags/tag478.xml"/><Relationship Id="rId19" Type="http://schemas.openxmlformats.org/officeDocument/2006/relationships/tags" Target="../tags/tag495.xml"/><Relationship Id="rId18" Type="http://schemas.openxmlformats.org/officeDocument/2006/relationships/tags" Target="../tags/tag494.xml"/><Relationship Id="rId17" Type="http://schemas.openxmlformats.org/officeDocument/2006/relationships/tags" Target="../tags/tag493.xml"/><Relationship Id="rId16" Type="http://schemas.openxmlformats.org/officeDocument/2006/relationships/tags" Target="../tags/tag492.xml"/><Relationship Id="rId15" Type="http://schemas.openxmlformats.org/officeDocument/2006/relationships/tags" Target="../tags/tag491.xml"/><Relationship Id="rId14" Type="http://schemas.openxmlformats.org/officeDocument/2006/relationships/tags" Target="../tags/tag490.xml"/><Relationship Id="rId13" Type="http://schemas.openxmlformats.org/officeDocument/2006/relationships/tags" Target="../tags/tag489.xml"/><Relationship Id="rId12" Type="http://schemas.openxmlformats.org/officeDocument/2006/relationships/tags" Target="../tags/tag488.xml"/><Relationship Id="rId11" Type="http://schemas.openxmlformats.org/officeDocument/2006/relationships/tags" Target="../tags/tag487.xml"/><Relationship Id="rId10" Type="http://schemas.openxmlformats.org/officeDocument/2006/relationships/tags" Target="../tags/tag486.xml"/><Relationship Id="rId1" Type="http://schemas.openxmlformats.org/officeDocument/2006/relationships/tags" Target="../tags/tag477.xml"/></Relationships>
</file>

<file path=ppt/slides/_rels/slide71.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tags" Target="../tags/tag499.xml"/><Relationship Id="rId1" Type="http://schemas.openxmlformats.org/officeDocument/2006/relationships/tags" Target="../tags/tag49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04.xml"/></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5.xml"/><Relationship Id="rId7" Type="http://schemas.openxmlformats.org/officeDocument/2006/relationships/tags" Target="../tags/tag510.xml"/><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tags" Target="../tags/tag507.xml"/><Relationship Id="rId3" Type="http://schemas.openxmlformats.org/officeDocument/2006/relationships/image" Target="../media/image7.jpeg"/><Relationship Id="rId2" Type="http://schemas.openxmlformats.org/officeDocument/2006/relationships/tags" Target="../tags/tag506.xml"/><Relationship Id="rId1" Type="http://schemas.openxmlformats.org/officeDocument/2006/relationships/tags" Target="../tags/tag505.xml"/></Relationships>
</file>

<file path=ppt/slides/_rels/slide74.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tags" Target="../tags/tag518.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5" Type="http://schemas.openxmlformats.org/officeDocument/2006/relationships/slideLayout" Target="../slideLayouts/slideLayout4.xml"/><Relationship Id="rId34" Type="http://schemas.openxmlformats.org/officeDocument/2006/relationships/tags" Target="../tags/tag544.xml"/><Relationship Id="rId33" Type="http://schemas.openxmlformats.org/officeDocument/2006/relationships/tags" Target="../tags/tag543.xml"/><Relationship Id="rId32" Type="http://schemas.openxmlformats.org/officeDocument/2006/relationships/tags" Target="../tags/tag542.xml"/><Relationship Id="rId31" Type="http://schemas.openxmlformats.org/officeDocument/2006/relationships/tags" Target="../tags/tag541.xml"/><Relationship Id="rId30" Type="http://schemas.openxmlformats.org/officeDocument/2006/relationships/tags" Target="../tags/tag540.xml"/><Relationship Id="rId3" Type="http://schemas.openxmlformats.org/officeDocument/2006/relationships/tags" Target="../tags/tag513.xml"/><Relationship Id="rId29" Type="http://schemas.openxmlformats.org/officeDocument/2006/relationships/tags" Target="../tags/tag539.xml"/><Relationship Id="rId28" Type="http://schemas.openxmlformats.org/officeDocument/2006/relationships/tags" Target="../tags/tag538.xml"/><Relationship Id="rId27" Type="http://schemas.openxmlformats.org/officeDocument/2006/relationships/tags" Target="../tags/tag537.xml"/><Relationship Id="rId26" Type="http://schemas.openxmlformats.org/officeDocument/2006/relationships/tags" Target="../tags/tag536.xml"/><Relationship Id="rId25" Type="http://schemas.openxmlformats.org/officeDocument/2006/relationships/tags" Target="../tags/tag535.xml"/><Relationship Id="rId24" Type="http://schemas.openxmlformats.org/officeDocument/2006/relationships/tags" Target="../tags/tag534.xml"/><Relationship Id="rId23" Type="http://schemas.openxmlformats.org/officeDocument/2006/relationships/tags" Target="../tags/tag533.xml"/><Relationship Id="rId22" Type="http://schemas.openxmlformats.org/officeDocument/2006/relationships/tags" Target="../tags/tag532.xml"/><Relationship Id="rId21" Type="http://schemas.openxmlformats.org/officeDocument/2006/relationships/tags" Target="../tags/tag531.xml"/><Relationship Id="rId20" Type="http://schemas.openxmlformats.org/officeDocument/2006/relationships/tags" Target="../tags/tag530.xml"/><Relationship Id="rId2" Type="http://schemas.openxmlformats.org/officeDocument/2006/relationships/tags" Target="../tags/tag512.xml"/><Relationship Id="rId19" Type="http://schemas.openxmlformats.org/officeDocument/2006/relationships/tags" Target="../tags/tag529.xml"/><Relationship Id="rId18" Type="http://schemas.openxmlformats.org/officeDocument/2006/relationships/tags" Target="../tags/tag528.xml"/><Relationship Id="rId17" Type="http://schemas.openxmlformats.org/officeDocument/2006/relationships/tags" Target="../tags/tag527.xml"/><Relationship Id="rId16" Type="http://schemas.openxmlformats.org/officeDocument/2006/relationships/tags" Target="../tags/tag526.xml"/><Relationship Id="rId15" Type="http://schemas.openxmlformats.org/officeDocument/2006/relationships/tags" Target="../tags/tag525.xml"/><Relationship Id="rId14" Type="http://schemas.openxmlformats.org/officeDocument/2006/relationships/tags" Target="../tags/tag524.xml"/><Relationship Id="rId13" Type="http://schemas.openxmlformats.org/officeDocument/2006/relationships/tags" Target="../tags/tag523.xml"/><Relationship Id="rId12" Type="http://schemas.openxmlformats.org/officeDocument/2006/relationships/tags" Target="../tags/tag522.xml"/><Relationship Id="rId11" Type="http://schemas.openxmlformats.org/officeDocument/2006/relationships/tags" Target="../tags/tag521.xml"/><Relationship Id="rId10" Type="http://schemas.openxmlformats.org/officeDocument/2006/relationships/tags" Target="../tags/tag520.xml"/><Relationship Id="rId1" Type="http://schemas.openxmlformats.org/officeDocument/2006/relationships/tags" Target="../tags/tag511.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tags" Target="../tags/tag54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82680" y="2337878"/>
            <a:ext cx="8834120" cy="829945"/>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tx1">
                    <a:lumMod val="75000"/>
                    <a:lumOff val="25000"/>
                  </a:schemeClr>
                </a:solidFill>
                <a:latin typeface="+mj-ea"/>
                <a:ea typeface="+mj-ea"/>
              </a:rPr>
              <a:t>CMMI </a:t>
            </a:r>
            <a:r>
              <a:rPr lang="zh-CN" altLang="en-US" sz="4800" b="1" dirty="0">
                <a:solidFill>
                  <a:schemeClr val="tx1">
                    <a:lumMod val="75000"/>
                    <a:lumOff val="25000"/>
                  </a:schemeClr>
                </a:solidFill>
                <a:latin typeface="+mj-ea"/>
                <a:ea typeface="+mj-ea"/>
              </a:rPr>
              <a:t>开发模型 </a:t>
            </a:r>
            <a:r>
              <a:rPr lang="en-US" altLang="zh-CN" sz="4800" b="1" dirty="0">
                <a:solidFill>
                  <a:schemeClr val="tx1">
                    <a:lumMod val="75000"/>
                    <a:lumOff val="25000"/>
                  </a:schemeClr>
                </a:solidFill>
                <a:latin typeface="+mj-ea"/>
                <a:ea typeface="+mj-ea"/>
              </a:rPr>
              <a:t>V2.0</a:t>
            </a:r>
            <a:r>
              <a:rPr lang="zh-CN" altLang="en-US" sz="4800" b="1" dirty="0">
                <a:solidFill>
                  <a:schemeClr val="tx1">
                    <a:lumMod val="75000"/>
                    <a:lumOff val="25000"/>
                  </a:schemeClr>
                </a:solidFill>
                <a:latin typeface="+mj-ea"/>
                <a:ea typeface="+mj-ea"/>
              </a:rPr>
              <a:t> 模型</a:t>
            </a:r>
            <a:r>
              <a:rPr lang="zh-CN" altLang="en-US" sz="4800" b="1" dirty="0">
                <a:solidFill>
                  <a:schemeClr val="tx1">
                    <a:lumMod val="75000"/>
                    <a:lumOff val="25000"/>
                  </a:schemeClr>
                </a:solidFill>
                <a:latin typeface="+mj-ea"/>
                <a:ea typeface="+mj-ea"/>
              </a:rPr>
              <a:t>培训</a:t>
            </a:r>
            <a:endParaRPr lang="zh-CN" altLang="en-US" sz="4800" b="1" dirty="0">
              <a:solidFill>
                <a:schemeClr val="tx1">
                  <a:lumMod val="75000"/>
                  <a:lumOff val="2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3840480" cy="645160"/>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zh-CN" altLang="en-US" dirty="0"/>
              <a:t>工程类实践域介绍</a:t>
            </a:r>
            <a:endParaRPr lang="zh-CN" altLang="en-US" dirty="0"/>
          </a:p>
        </p:txBody>
      </p:sp>
      <p:sp>
        <p:nvSpPr>
          <p:cNvPr id="4" name="文本框 3"/>
          <p:cNvSpPr txBox="1"/>
          <p:nvPr/>
        </p:nvSpPr>
        <p:spPr>
          <a:xfrm>
            <a:off x="874713" y="2482009"/>
            <a:ext cx="2807970"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3</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8401"/>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055781"/>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1644663"/>
            <a:ext cx="9144000" cy="1201788"/>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sz="3200" b="1" spc="300" dirty="0">
                <a:solidFill>
                  <a:srgbClr val="DF213B"/>
                </a:solidFill>
                <a:latin typeface="微软雅黑" panose="020B0503020204020204" pitchFamily="34" charset="-122"/>
                <a:ea typeface="微软雅黑" panose="020B0503020204020204" pitchFamily="34" charset="-122"/>
              </a:rPr>
              <a:t>Requirements Development and Management (需求开发和管理）RDM</a:t>
            </a:r>
            <a:endParaRPr lang="en-US" sz="32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1524000" y="3301365"/>
            <a:ext cx="9144000" cy="1671955"/>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20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fontAlgn="ctr">
              <a:lnSpc>
                <a:spcPct val="130000"/>
              </a:lnSpc>
              <a:spcBef>
                <a:spcPts val="0"/>
              </a:spcBef>
              <a:spcAft>
                <a:spcPts val="800"/>
              </a:spcAft>
              <a:buSzPct val="100000"/>
              <a:buFont typeface="Arial" panose="020B0604020202020204" pitchFamily="34" charset="0"/>
              <a:buNone/>
            </a:pPr>
            <a:r>
              <a:rPr lang="zh-CN" altLang="en-US"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挖掘、分析并建立客户需求、产品需求与产品组件需求</a:t>
            </a:r>
            <a:endParaRPr lang="zh-CN" altLang="en-US"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1" indent="0" algn="l" fontAlgn="ctr">
              <a:lnSpc>
                <a:spcPct val="130000"/>
              </a:lnSpc>
              <a:spcBef>
                <a:spcPts val="0"/>
              </a:spcBef>
              <a:spcAft>
                <a:spcPts val="800"/>
              </a:spcAft>
              <a:buSzPct val="100000"/>
              <a:buFont typeface="Arial" panose="020B0604020202020204" pitchFamily="34" charset="0"/>
              <a:buNone/>
            </a:pPr>
            <a:r>
              <a:rPr lang="zh-CN" altLang="en-US"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必要时调整需求，计划和 工作产品，确保那些需求与项目计划和工作产品间的协调一致。</a:t>
            </a:r>
            <a:endParaRPr lang="zh-CN" altLang="en-US"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altLang="zh-CN" dirty="0">
              <a:solidFill>
                <a:schemeClr val="tx1"/>
              </a:solidFill>
            </a:endParaRPr>
          </a:p>
          <a:p>
            <a:pPr lvl="2"/>
            <a:endParaRPr lang="en-US" altLang="zh-CN" dirty="0">
              <a:solidFill>
                <a:schemeClr val="tx1"/>
              </a:solidFill>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2114"/>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2"/>
            </p:custDataLst>
          </p:nvPr>
        </p:nvSpPr>
        <p:spPr>
          <a:xfrm>
            <a:off x="304756" y="152280"/>
            <a:ext cx="11582489" cy="609721"/>
          </a:xfrm>
          <a:prstGeom prst="rect">
            <a:avLst/>
          </a:prstGeom>
          <a:noFill/>
        </p:spPr>
        <p:txBody>
          <a:bodyPr wrap="square" rtlCol="0" anchor="ctr">
            <a:noAutofit/>
          </a:bodyPr>
          <a:p>
            <a:pPr indent="0">
              <a:lnSpc>
                <a:spcPct val="100000"/>
              </a:lnSpc>
              <a:spcBef>
                <a:spcPts val="0"/>
              </a:spcBef>
              <a:spcAft>
                <a:spcPts val="0"/>
              </a:spcAft>
              <a:buSzPct val="100000"/>
              <a:buNone/>
            </a:pPr>
            <a:r>
              <a:rPr lang="en-US" sz="2400" b="1" spc="300" dirty="0">
                <a:solidFill>
                  <a:srgbClr val="DF213B"/>
                </a:solidFill>
                <a:latin typeface="微软雅黑" panose="020B0503020204020204" pitchFamily="34" charset="-122"/>
                <a:ea typeface="微软雅黑" panose="020B0503020204020204" pitchFamily="34" charset="-122"/>
                <a:sym typeface="+mn-ea"/>
              </a:rPr>
              <a:t>Requirements Development and Management (需求开发和管理）RDM</a:t>
            </a:r>
            <a:endParaRPr lang="en-US" sz="2400" b="1" spc="300" dirty="0">
              <a:solidFill>
                <a:srgbClr val="DF213B"/>
              </a:solidFill>
              <a:latin typeface="微软雅黑" panose="020B0503020204020204" pitchFamily="34" charset="-122"/>
              <a:ea typeface="微软雅黑" panose="020B0503020204020204" pitchFamily="34" charset="-122"/>
              <a:sym typeface="+mn-ea"/>
            </a:endParaRPr>
          </a:p>
        </p:txBody>
      </p:sp>
      <p:graphicFrame>
        <p:nvGraphicFramePr>
          <p:cNvPr id="5" name="Group 375"/>
          <p:cNvGraphicFramePr>
            <a:graphicFrameLocks noGrp="1"/>
          </p:cNvGraphicFramePr>
          <p:nvPr>
            <p:custDataLst>
              <p:tags r:id="rId3"/>
            </p:custDataLst>
          </p:nvPr>
        </p:nvGraphicFramePr>
        <p:xfrm>
          <a:off x="212725" y="1141095"/>
          <a:ext cx="11934825" cy="4170045"/>
        </p:xfrm>
        <a:graphic>
          <a:graphicData uri="http://schemas.openxmlformats.org/drawingml/2006/table">
            <a:tbl>
              <a:tblPr/>
              <a:tblGrid>
                <a:gridCol w="1641475"/>
                <a:gridCol w="5501640"/>
                <a:gridCol w="4791710"/>
              </a:tblGrid>
              <a:tr h="52641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46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1.1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l"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记录需求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原始需求，细化后的需求要有记录（需求包含功能和性能</a:t>
                      </a:r>
                      <a:r>
                        <a:rPr lang="zh-CN" altLang="en-US" sz="1600" b="0" spc="120">
                          <a:solidFill>
                            <a:srgbClr val="404040"/>
                          </a:solidFill>
                          <a:latin typeface="微软雅黑" panose="020B0503020204020204" pitchFamily="34" charset="-122"/>
                          <a:ea typeface="微软雅黑" panose="020B0503020204020204" pitchFamily="34" charset="-122"/>
                        </a:rPr>
                        <a:t>）</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67056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fontAlgn="base">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抽取利益相关方的需求、期望、约束条件和接口或连接。</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获取与项目有关的所有需求提供者的信息的方式</a:t>
                      </a:r>
                      <a:r>
                        <a:rPr lang="en-US" altLang="zh-CN" sz="1600" b="0" spc="120">
                          <a:solidFill>
                            <a:srgbClr val="404040"/>
                          </a:solidFill>
                          <a:latin typeface="微软雅黑" panose="020B0503020204020204" pitchFamily="34" charset="-122"/>
                          <a:ea typeface="微软雅黑" panose="020B0503020204020204" pitchFamily="34" charset="-122"/>
                        </a:rPr>
                        <a:t>--</a:t>
                      </a:r>
                      <a:r>
                        <a:rPr lang="zh-CN" altLang="en-US" sz="1600" b="0" spc="120">
                          <a:solidFill>
                            <a:srgbClr val="404040"/>
                          </a:solidFill>
                          <a:latin typeface="微软雅黑" panose="020B0503020204020204" pitchFamily="34" charset="-122"/>
                          <a:ea typeface="微软雅黑" panose="020B0503020204020204" pitchFamily="34" charset="-122"/>
                        </a:rPr>
                        <a:t>需求调研的方式</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669925">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fontAlgn="base">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将利益相关方的需求、期望、约束条件、接口或连接转化为优先的客户需求。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将获取的信息整理成原始需求</a:t>
                      </a:r>
                      <a:r>
                        <a:rPr lang="en-US" altLang="zh-CN" sz="1600" b="0" spc="120">
                          <a:solidFill>
                            <a:srgbClr val="404040"/>
                          </a:solidFill>
                          <a:latin typeface="微软雅黑" panose="020B0503020204020204" pitchFamily="34" charset="-122"/>
                          <a:ea typeface="微软雅黑" panose="020B0503020204020204" pitchFamily="34" charset="-122"/>
                        </a:rPr>
                        <a:t>--</a:t>
                      </a:r>
                      <a:r>
                        <a:rPr lang="zh-CN" altLang="en-US" sz="1600" b="0" spc="120">
                          <a:solidFill>
                            <a:srgbClr val="404040"/>
                          </a:solidFill>
                          <a:latin typeface="微软雅黑" panose="020B0503020204020204" pitchFamily="34" charset="-122"/>
                          <a:ea typeface="微软雅黑" panose="020B0503020204020204" pitchFamily="34" charset="-122"/>
                        </a:rPr>
                        <a:t>优先级的用户需求</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46101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fontAlgn="base">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与需求提供者就需求的含义达成一致。</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需求调研活动；用户需求确认</a:t>
                      </a:r>
                      <a:r>
                        <a:rPr lang="en-US" altLang="zh-CN" sz="1600" b="0" spc="120">
                          <a:solidFill>
                            <a:srgbClr val="404040"/>
                          </a:solidFill>
                          <a:latin typeface="微软雅黑" panose="020B0503020204020204" pitchFamily="34" charset="-122"/>
                          <a:ea typeface="微软雅黑" panose="020B0503020204020204" pitchFamily="34" charset="-122"/>
                        </a:rPr>
                        <a:t>---</a:t>
                      </a:r>
                      <a:r>
                        <a:rPr lang="zh-CN" altLang="en-US" sz="1600" b="0" spc="120">
                          <a:solidFill>
                            <a:srgbClr val="404040"/>
                          </a:solidFill>
                          <a:latin typeface="微软雅黑" panose="020B0503020204020204" pitchFamily="34" charset="-122"/>
                          <a:ea typeface="微软雅黑" panose="020B0503020204020204" pitchFamily="34" charset="-122"/>
                        </a:rPr>
                        <a:t>对外；</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460375">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fontAlgn="base">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获得项目参与者的承诺，即他们可以落实这些需求。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项目组内需求确认</a:t>
                      </a:r>
                      <a:r>
                        <a:rPr lang="en-US" altLang="zh-CN" sz="1600" b="0" spc="120">
                          <a:solidFill>
                            <a:srgbClr val="404040"/>
                          </a:solidFill>
                          <a:latin typeface="微软雅黑" panose="020B0503020204020204" pitchFamily="34" charset="-122"/>
                          <a:ea typeface="微软雅黑" panose="020B0503020204020204" pitchFamily="34" charset="-122"/>
                        </a:rPr>
                        <a:t>--</a:t>
                      </a:r>
                      <a:r>
                        <a:rPr lang="zh-CN" altLang="en-US" sz="1600" b="0" spc="120">
                          <a:solidFill>
                            <a:srgbClr val="404040"/>
                          </a:solidFill>
                          <a:latin typeface="微软雅黑" panose="020B0503020204020204" pitchFamily="34" charset="-122"/>
                          <a:ea typeface="微软雅黑" panose="020B0503020204020204" pitchFamily="34" charset="-122"/>
                        </a:rPr>
                        <a:t>对内</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45974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2.5</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开发、记录和维护需求和活动或工作产品之间的双向可追溯性。</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原始需求进去需求跟踪矩阵可被跟踪</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46101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2.6</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确保计划和活动或工作产品与需求保持一致。</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用户需求的评审</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2114"/>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2"/>
            </p:custDataLst>
          </p:nvPr>
        </p:nvSpPr>
        <p:spPr>
          <a:xfrm>
            <a:off x="304756" y="152280"/>
            <a:ext cx="11582489" cy="609721"/>
          </a:xfrm>
          <a:prstGeom prst="rect">
            <a:avLst/>
          </a:prstGeom>
          <a:noFill/>
        </p:spPr>
        <p:txBody>
          <a:bodyPr wrap="square" rtlCol="0" anchor="ctr">
            <a:noAutofit/>
          </a:bodyPr>
          <a:p>
            <a:pPr indent="0">
              <a:lnSpc>
                <a:spcPct val="100000"/>
              </a:lnSpc>
              <a:spcBef>
                <a:spcPts val="0"/>
              </a:spcBef>
              <a:spcAft>
                <a:spcPts val="0"/>
              </a:spcAft>
              <a:buSzPct val="100000"/>
              <a:buNone/>
            </a:pPr>
            <a:r>
              <a:rPr lang="en-US" sz="2400" b="1" spc="300" dirty="0">
                <a:solidFill>
                  <a:srgbClr val="DF213B"/>
                </a:solidFill>
                <a:latin typeface="微软雅黑" panose="020B0503020204020204" pitchFamily="34" charset="-122"/>
                <a:ea typeface="微软雅黑" panose="020B0503020204020204" pitchFamily="34" charset="-122"/>
                <a:sym typeface="+mn-ea"/>
              </a:rPr>
              <a:t>Requirements Development and Management (需求开发和管理）RDM</a:t>
            </a:r>
            <a:endParaRPr lang="en-US" sz="2400" b="1" spc="300" dirty="0">
              <a:solidFill>
                <a:srgbClr val="DF213B"/>
              </a:solidFill>
              <a:latin typeface="微软雅黑" panose="020B0503020204020204" pitchFamily="34" charset="-122"/>
              <a:ea typeface="微软雅黑" panose="020B0503020204020204" pitchFamily="34" charset="-122"/>
              <a:sym typeface="+mn-ea"/>
            </a:endParaRPr>
          </a:p>
        </p:txBody>
      </p:sp>
      <p:graphicFrame>
        <p:nvGraphicFramePr>
          <p:cNvPr id="5" name="Group 375"/>
          <p:cNvGraphicFramePr>
            <a:graphicFrameLocks noGrp="1"/>
          </p:cNvGraphicFramePr>
          <p:nvPr>
            <p:custDataLst>
              <p:tags r:id="rId3"/>
            </p:custDataLst>
          </p:nvPr>
        </p:nvGraphicFramePr>
        <p:xfrm>
          <a:off x="1178878" y="1068705"/>
          <a:ext cx="9834245" cy="3717925"/>
        </p:xfrm>
        <a:graphic>
          <a:graphicData uri="http://schemas.openxmlformats.org/drawingml/2006/table">
            <a:tbl>
              <a:tblPr/>
              <a:tblGrid>
                <a:gridCol w="1352550"/>
                <a:gridCol w="4699000"/>
                <a:gridCol w="3782695"/>
              </a:tblGrid>
              <a:tr h="3702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095">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开发并持续更新解决方案及其组件的需求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细化需求，需求分析</a:t>
                      </a:r>
                      <a:r>
                        <a:rPr lang="en-US" altLang="zh-CN" sz="1600" b="0" spc="120">
                          <a:solidFill>
                            <a:srgbClr val="404040"/>
                          </a:solidFill>
                          <a:latin typeface="微软雅黑" panose="020B0503020204020204" pitchFamily="34" charset="-122"/>
                          <a:ea typeface="微软雅黑" panose="020B0503020204020204" pitchFamily="34" charset="-122"/>
                        </a:rPr>
                        <a:t>-</a:t>
                      </a:r>
                      <a:r>
                        <a:rPr lang="zh-CN" altLang="en-US" sz="1600" b="0" spc="120">
                          <a:solidFill>
                            <a:srgbClr val="404040"/>
                          </a:solidFill>
                          <a:latin typeface="微软雅黑" panose="020B0503020204020204" pitchFamily="34" charset="-122"/>
                          <a:ea typeface="微软雅黑" panose="020B0503020204020204" pitchFamily="34" charset="-122"/>
                        </a:rPr>
                        <a:t>需求列表</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69850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开发操作概念和场景。</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流程图或数据方式，需求分析</a:t>
                      </a:r>
                      <a:endParaRPr lang="zh-CN" altLang="en-US" sz="16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分配要落实的需求。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需求划分</a:t>
                      </a:r>
                      <a:endParaRPr lang="zh-CN" altLang="en-US" sz="16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识别、开发并持续更新接口或连接需求。</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识别接口需求并进行接口需求分析</a:t>
                      </a:r>
                      <a:endParaRPr lang="zh-CN" altLang="en-US" sz="16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3.5</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确保需求是必要且充分的。</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分析后的需求评审</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3.6</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在利益相关方的需求和约束条件之间取得平衡。</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需求的评审；需求变更</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RDM 3.7</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a:noFill/>
                    </a:lnL>
                    <a:lnR w="19050">
                      <a:solidFill>
                        <a:srgbClr val="FFFFFF"/>
                      </a:solidFill>
                      <a:prstDash val="solid"/>
                    </a:lnR>
                    <a:lnT>
                      <a:noFill/>
                    </a:lnT>
                    <a:lnB w="19050">
                      <a:solidFill>
                        <a:srgbClr val="E34D4D"/>
                      </a:solidFill>
                      <a:prstDash val="soli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确认需求，以确保生成的解决方案在目标环境中按照预期工作。</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19050">
                      <a:solidFill>
                        <a:srgbClr val="FFFFFF"/>
                      </a:solidFill>
                      <a:prstDash val="solid"/>
                    </a:lnL>
                    <a:lnR w="19050">
                      <a:solidFill>
                        <a:srgbClr val="FFFFFF"/>
                      </a:solidFill>
                      <a:prstDash val="solid"/>
                    </a:lnR>
                    <a:lnT>
                      <a:noFill/>
                    </a:lnT>
                    <a:lnB w="19050">
                      <a:solidFill>
                        <a:srgbClr val="E34D4D"/>
                      </a:solidFill>
                      <a:prstDash val="soli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分析后的需求评审</a:t>
                      </a:r>
                      <a:endParaRPr lang="zh-CN" altLang="en-US" sz="1600" b="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w="19050">
                      <a:solidFill>
                        <a:srgbClr val="E34D4D"/>
                      </a:solidFill>
                      <a:prstDash val="solid"/>
                    </a:lnB>
                    <a:lnTlToBr>
                      <a:noFill/>
                    </a:lnTlToBr>
                    <a:lnBlToTr>
                      <a:noFill/>
                    </a:lnBlToTr>
                    <a:solidFill>
                      <a:srgbClr val="F2F2F2"/>
                    </a:solidFill>
                  </a:tcPr>
                </a:tc>
              </a:tr>
            </a:tbl>
          </a:graphicData>
        </a:graphic>
      </p:graphicFrame>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834640" y="1496378"/>
            <a:ext cx="3114675" cy="1168400"/>
          </a:xfrm>
          <a:prstGeom prst="rect">
            <a:avLst/>
          </a:prstGeom>
          <a:noFill/>
        </p:spPr>
        <p:txBody>
          <a:bodyPr wrap="square" rtlCol="0">
            <a:normAutofit/>
          </a:bodyPr>
          <a:p>
            <a:pPr mar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需求调研计划，需求调研报告，用户需求说明书，用户需求说明书评审</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需求获取</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5" name="文本框 14"/>
          <p:cNvSpPr txBox="1"/>
          <p:nvPr>
            <p:custDataLst>
              <p:tags r:id="rId13"/>
            </p:custDataLst>
          </p:nvPr>
        </p:nvSpPr>
        <p:spPr>
          <a:xfrm>
            <a:off x="6379210" y="1507808"/>
            <a:ext cx="3114675" cy="1168400"/>
          </a:xfrm>
          <a:prstGeom prst="rect">
            <a:avLst/>
          </a:prstGeom>
          <a:noFill/>
        </p:spPr>
        <p:txBody>
          <a:bodyPr wrap="square" rtlCol="0">
            <a:normAutofit/>
          </a:bodyPr>
          <a:p>
            <a:pPr mar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需求跟踪矩阵，需求变更记录（申请单，变更记录，报告）</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14"/>
            </p:custDataLst>
          </p:nvPr>
        </p:nvSpPr>
        <p:spPr>
          <a:xfrm>
            <a:off x="6379210" y="125825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需求管理</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2" name="文本框 1"/>
          <p:cNvSpPr txBox="1"/>
          <p:nvPr>
            <p:custDataLst>
              <p:tags r:id="rId19"/>
            </p:custDataLst>
          </p:nvPr>
        </p:nvSpPr>
        <p:spPr>
          <a:xfrm>
            <a:off x="4606925" y="4443413"/>
            <a:ext cx="3114675" cy="1168400"/>
          </a:xfrm>
          <a:prstGeom prst="rect">
            <a:avLst/>
          </a:prstGeom>
          <a:noFill/>
        </p:spPr>
        <p:txBody>
          <a:bodyPr wrap="square" rtlCol="0">
            <a:normAutofit/>
          </a:bodyPr>
          <a:p>
            <a:pPr mar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需求规格说明书，需求规格说明书评审</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4" name="文本框 3"/>
          <p:cNvSpPr txBox="1"/>
          <p:nvPr>
            <p:custDataLst>
              <p:tags r:id="rId20"/>
            </p:custDataLst>
          </p:nvPr>
        </p:nvSpPr>
        <p:spPr>
          <a:xfrm>
            <a:off x="4606925" y="4219258"/>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需求分析</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8401"/>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086394"/>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custDataLst>
              <p:tags r:id="rId3"/>
            </p:custDataLst>
          </p:nvPr>
        </p:nvSpPr>
        <p:spPr>
          <a:xfrm>
            <a:off x="1524000" y="1523880"/>
            <a:ext cx="9144000" cy="1353184"/>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altLang="zh-CN" sz="4000" b="1" spc="300" dirty="0">
                <a:solidFill>
                  <a:srgbClr val="DF213B"/>
                </a:solidFill>
                <a:latin typeface="微软雅黑" panose="020B0503020204020204" pitchFamily="34" charset="-122"/>
                <a:ea typeface="微软雅黑" panose="020B0503020204020204" pitchFamily="34" charset="-122"/>
              </a:rPr>
              <a:t>Technical Solution (技术解决方案) TS</a:t>
            </a:r>
            <a:endParaRPr lang="en-US" altLang="zh-CN" sz="4000" b="1" spc="300" dirty="0">
              <a:solidFill>
                <a:srgbClr val="DF213B"/>
              </a:solidFill>
              <a:latin typeface="微软雅黑" panose="020B0503020204020204" pitchFamily="34" charset="-122"/>
              <a:ea typeface="微软雅黑" panose="020B0503020204020204" pitchFamily="34" charset="-122"/>
            </a:endParaRPr>
          </a:p>
        </p:txBody>
      </p:sp>
      <p:sp>
        <p:nvSpPr>
          <p:cNvPr id="4" name="Title 6"/>
          <p:cNvSpPr txBox="1"/>
          <p:nvPr>
            <p:custDataLst>
              <p:tags r:id="rId4"/>
            </p:custDataLst>
          </p:nvPr>
        </p:nvSpPr>
        <p:spPr>
          <a:xfrm>
            <a:off x="1524000" y="3331978"/>
            <a:ext cx="9144000" cy="1561009"/>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选择、设计并实现对需求的解决方案。</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解决方案、设计与实现包括单独的或以适当形式组合的产品、产品组件以及与产品相关的生命周期过程</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1"/>
            </p:custDataLst>
          </p:nvPr>
        </p:nvSpPr>
        <p:spPr/>
        <p:txBody>
          <a:bodyPr/>
          <a:lstStyle/>
          <a:p>
            <a:r>
              <a:rPr lang="zh-CN" altLang="en-US" sz="2800">
                <a:solidFill>
                  <a:schemeClr val="tx1"/>
                </a:solidFill>
              </a:rPr>
              <a:t>）</a:t>
            </a:r>
            <a:endParaRPr lang="zh-CN" altLang="en-US" sz="2800" dirty="0">
              <a:solidFill>
                <a:schemeClr val="tx1"/>
              </a:solidFill>
            </a:endParaRPr>
          </a:p>
        </p:txBody>
      </p:sp>
      <p:graphicFrame>
        <p:nvGraphicFramePr>
          <p:cNvPr id="4" name="Group 375"/>
          <p:cNvGraphicFramePr>
            <a:graphicFrameLocks noGrp="1"/>
          </p:cNvGraphicFramePr>
          <p:nvPr>
            <p:custDataLst>
              <p:tags r:id="rId2"/>
            </p:custDataLst>
          </p:nvPr>
        </p:nvGraphicFramePr>
        <p:xfrm>
          <a:off x="1178878" y="636905"/>
          <a:ext cx="9834245" cy="5744210"/>
        </p:xfrm>
        <a:graphic>
          <a:graphicData uri="http://schemas.openxmlformats.org/drawingml/2006/table">
            <a:tbl>
              <a:tblPr/>
              <a:tblGrid>
                <a:gridCol w="1352550"/>
                <a:gridCol w="2982595"/>
                <a:gridCol w="549910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rPr>
                        <a:t>构建能够满足需求的解决方案。</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cs typeface="+mn-ea"/>
                        </a:rPr>
                        <a:t>源代码</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60706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cs typeface="+mn-ea"/>
                        </a:rPr>
                        <a:t>设计和构建能够满足需求的解决方案。</a:t>
                      </a:r>
                      <a:r>
                        <a:rPr lang="en-US" sz="1600" b="0">
                          <a:solidFill>
                            <a:srgbClr val="000000"/>
                          </a:solidFill>
                          <a:latin typeface="+mn-ea"/>
                          <a:cs typeface="+mn-ea"/>
                        </a:rPr>
                        <a:t> </a:t>
                      </a:r>
                      <a:endParaRPr lang="en-US" altLang="en-US" sz="16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mn-ea"/>
                          <a:cs typeface="+mn-ea"/>
                          <a:sym typeface="+mn-ea"/>
                        </a:rPr>
                        <a:t>设计方案（框架，数据库，接口）</a:t>
                      </a:r>
                      <a:r>
                        <a:rPr lang="en-US" altLang="zh-CN" sz="1600" spc="120">
                          <a:solidFill>
                            <a:srgbClr val="404040"/>
                          </a:solidFill>
                          <a:latin typeface="+mn-ea"/>
                          <a:cs typeface="+mn-ea"/>
                          <a:sym typeface="+mn-ea"/>
                        </a:rPr>
                        <a:t>-</a:t>
                      </a:r>
                      <a:r>
                        <a:rPr lang="zh-CN" altLang="en-US" sz="1600" spc="120">
                          <a:solidFill>
                            <a:srgbClr val="404040"/>
                          </a:solidFill>
                          <a:latin typeface="+mn-ea"/>
                          <a:cs typeface="+mn-ea"/>
                          <a:sym typeface="+mn-ea"/>
                        </a:rPr>
                        <a:t>概要设计。数据库设计</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40640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评估设计并解决识别的问题。</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设计的评审</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2.3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提供解决方案的使用指导。</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用户手册</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制定设计决策标准。</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设计的标准；技术选型的标准</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制定针对选定组件的备选解决方案。</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sz="1600" spc="120">
                          <a:solidFill>
                            <a:srgbClr val="404040"/>
                          </a:solidFill>
                          <a:latin typeface="+mn-ea"/>
                          <a:cs typeface="+mn-ea"/>
                          <a:sym typeface="+mn-ea"/>
                        </a:rPr>
                        <a:t>制定备选方案</a:t>
                      </a:r>
                      <a:endParaRPr lang="zh-CN" sz="1600" spc="120">
                        <a:solidFill>
                          <a:srgbClr val="404040"/>
                        </a:solidFill>
                        <a:latin typeface="+mn-ea"/>
                        <a:cs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执行构建、采购或复用分析。</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考虑是否有可重复使用的功能或者组件</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3.4</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根据设计标准选择解决方案。</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cs typeface="+mn-ea"/>
                        </a:rPr>
                        <a:t>依据</a:t>
                      </a:r>
                      <a:r>
                        <a:rPr lang="en-US" altLang="zh-CN" sz="1600" b="0" spc="120">
                          <a:solidFill>
                            <a:srgbClr val="404040"/>
                          </a:solidFill>
                          <a:latin typeface="+mn-ea"/>
                          <a:cs typeface="+mn-ea"/>
                        </a:rPr>
                        <a:t>3.1</a:t>
                      </a:r>
                      <a:r>
                        <a:rPr lang="zh-CN" altLang="en-US" sz="1600" b="0" spc="120">
                          <a:solidFill>
                            <a:srgbClr val="404040"/>
                          </a:solidFill>
                          <a:latin typeface="+mn-ea"/>
                          <a:cs typeface="+mn-ea"/>
                        </a:rPr>
                        <a:t>种制定的标准来选择合适的方案</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3.5</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制定、保持更新并采用实现设计所需的信息。</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设计资料</a:t>
                      </a:r>
                      <a:r>
                        <a:rPr lang="en-US" altLang="zh-CN" sz="1600" b="0" spc="120">
                          <a:solidFill>
                            <a:srgbClr val="404040"/>
                          </a:solidFill>
                          <a:latin typeface="+mn-ea"/>
                        </a:rPr>
                        <a:t>-</a:t>
                      </a:r>
                      <a:r>
                        <a:rPr lang="zh-CN" altLang="en-US" sz="1600" b="0" spc="120">
                          <a:solidFill>
                            <a:srgbClr val="404040"/>
                          </a:solidFill>
                          <a:latin typeface="+mn-ea"/>
                        </a:rPr>
                        <a:t>设计基线</a:t>
                      </a:r>
                      <a:r>
                        <a:rPr lang="en-US" altLang="zh-CN" sz="1600" b="0" spc="120">
                          <a:solidFill>
                            <a:srgbClr val="404040"/>
                          </a:solidFill>
                          <a:latin typeface="+mn-ea"/>
                        </a:rPr>
                        <a:t>-</a:t>
                      </a:r>
                      <a:r>
                        <a:rPr lang="zh-CN" altLang="en-US" sz="1600" b="0" spc="120">
                          <a:solidFill>
                            <a:srgbClr val="404040"/>
                          </a:solidFill>
                          <a:latin typeface="+mn-ea"/>
                        </a:rPr>
                        <a:t>技术数据包</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TS 3.6</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使用既定标准设计解决方案接口或连接。</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mn-ea"/>
                          <a:sym typeface="+mn-ea"/>
                        </a:rPr>
                        <a:t>接口设计</a:t>
                      </a:r>
                      <a:endParaRPr lang="zh-CN" altLang="en-US" sz="16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432233" y="3844385"/>
            <a:ext cx="2523366" cy="1079403"/>
          </a:xfrm>
          <a:prstGeom prst="rect">
            <a:avLst/>
          </a:prstGeom>
          <a:noFill/>
        </p:spPr>
        <p:txBody>
          <a:bodyPr wrap="square" lIns="90000" tIns="0" rIns="90000" bIns="46800" anchor="t" anchorCtr="1">
            <a:normAutofit/>
          </a:bodyPr>
          <a:p>
            <a:pPr marL="0" lvl="0" indent="0" algn="l">
              <a:lnSpc>
                <a:spcPct val="120000"/>
              </a:lnSpc>
              <a:spcBef>
                <a:spcPts val="0"/>
              </a:spcBef>
              <a:spcAft>
                <a:spcPts val="0"/>
              </a:spcAft>
              <a:buSzPct val="100000"/>
            </a:pPr>
            <a:r>
              <a:rPr lang="zh-CN" altLang="en-US" sz="1600" spc="150" dirty="0">
                <a:solidFill>
                  <a:schemeClr val="tx1">
                    <a:lumMod val="85000"/>
                    <a:lumOff val="15000"/>
                  </a:schemeClr>
                </a:solidFill>
                <a:latin typeface="Arial" panose="020B0604020202020204" pitchFamily="34" charset="0"/>
                <a:ea typeface="微软雅黑" panose="020B0503020204020204" pitchFamily="34" charset="-122"/>
                <a:sym typeface="+mn-ea"/>
              </a:rPr>
              <a:t>概要设计，详细设计，数据库设计，3个设计的评审</a:t>
            </a:r>
            <a:endParaRPr lang="zh-CN" altLang="en-US" sz="1600" spc="15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2"/>
            </p:custDataLst>
          </p:nvPr>
        </p:nvSpPr>
        <p:spPr>
          <a:xfrm>
            <a:off x="3432233" y="3428897"/>
            <a:ext cx="2523367" cy="412092"/>
          </a:xfrm>
          <a:prstGeom prst="rect">
            <a:avLst/>
          </a:prstGeom>
          <a:noFill/>
        </p:spPr>
        <p:txBody>
          <a:bodyPr wrap="square" lIns="90000" tIns="46800" rIns="90000" bIns="0" anchor="b" anchorCtr="1">
            <a:normAutofit/>
          </a:bodyPr>
          <a:p>
            <a:pPr marL="0" indent="0" algn="ctr">
              <a:lnSpc>
                <a:spcPct val="120000"/>
              </a:lnSpc>
              <a:spcBef>
                <a:spcPts val="0"/>
              </a:spcBef>
              <a:spcAft>
                <a:spcPts val="0"/>
              </a:spcAft>
              <a:buSzPct val="100000"/>
            </a:pPr>
            <a:r>
              <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rPr>
              <a:t>设计活动</a:t>
            </a:r>
            <a:endPar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endParaRPr>
          </a:p>
        </p:txBody>
      </p:sp>
      <p:sp>
        <p:nvSpPr>
          <p:cNvPr id="18" name="泪滴形 17"/>
          <p:cNvSpPr/>
          <p:nvPr>
            <p:custDataLst>
              <p:tags r:id="rId3"/>
            </p:custDataLst>
          </p:nvPr>
        </p:nvSpPr>
        <p:spPr>
          <a:xfrm>
            <a:off x="4102417" y="1864638"/>
            <a:ext cx="1182998" cy="119873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9" name="直接连接符 18"/>
          <p:cNvCxnSpPr/>
          <p:nvPr>
            <p:custDataLst>
              <p:tags r:id="rId4"/>
            </p:custDataLst>
          </p:nvPr>
        </p:nvCxnSpPr>
        <p:spPr>
          <a:xfrm>
            <a:off x="4704379" y="3055376"/>
            <a:ext cx="0" cy="35724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椭圆 19"/>
          <p:cNvSpPr/>
          <p:nvPr>
            <p:custDataLst>
              <p:tags r:id="rId5"/>
            </p:custDataLst>
          </p:nvPr>
        </p:nvSpPr>
        <p:spPr>
          <a:xfrm>
            <a:off x="4316793" y="2069838"/>
            <a:ext cx="783167" cy="793581"/>
          </a:xfrm>
          <a:prstGeom prst="ellipse">
            <a:avLst/>
          </a:prstGeom>
          <a:solidFill>
            <a:schemeClr val="bg1"/>
          </a:solidFill>
          <a:ln>
            <a:noFill/>
          </a:ln>
          <a:effectLst>
            <a:outerShdw blurRad="38100" dist="38100" algn="ctr" rotWithShape="0">
              <a:srgbClr val="000000">
                <a:alpha val="0"/>
              </a:srgbClr>
            </a:outerShdw>
          </a:effec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6"/>
            </p:custDataLst>
          </p:nvPr>
        </p:nvSpPr>
        <p:spPr>
          <a:xfrm>
            <a:off x="6236400" y="3844071"/>
            <a:ext cx="2523365" cy="1079403"/>
          </a:xfrm>
          <a:prstGeom prst="rect">
            <a:avLst/>
          </a:prstGeom>
          <a:noFill/>
        </p:spPr>
        <p:txBody>
          <a:bodyPr wrap="square" lIns="90000" tIns="0" rIns="90000" bIns="46800" anchor="t" anchorCtr="1">
            <a:normAutofit/>
          </a:bodyPr>
          <a:p>
            <a:pPr marL="0" lvl="0" indent="0" algn="l">
              <a:lnSpc>
                <a:spcPct val="120000"/>
              </a:lnSpc>
              <a:spcBef>
                <a:spcPts val="0"/>
              </a:spcBef>
              <a:spcAft>
                <a:spcPts val="0"/>
              </a:spcAft>
              <a:buSzPct val="100000"/>
            </a:pPr>
            <a:r>
              <a:rPr lang="zh-CN" altLang="en-US" sz="1600" spc="150" dirty="0">
                <a:solidFill>
                  <a:schemeClr val="tx1">
                    <a:lumMod val="85000"/>
                    <a:lumOff val="15000"/>
                  </a:schemeClr>
                </a:solidFill>
                <a:latin typeface="Arial" panose="020B0604020202020204" pitchFamily="34" charset="0"/>
                <a:ea typeface="微软雅黑" panose="020B0503020204020204" pitchFamily="34" charset="-122"/>
              </a:rPr>
              <a:t>编写代码，代码走查，代码评审，单元测试，</a:t>
            </a:r>
            <a:endParaRPr lang="zh-CN" altLang="en-US" sz="1600" spc="15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8" name="文本框 7"/>
          <p:cNvSpPr txBox="1"/>
          <p:nvPr>
            <p:custDataLst>
              <p:tags r:id="rId7"/>
            </p:custDataLst>
          </p:nvPr>
        </p:nvSpPr>
        <p:spPr>
          <a:xfrm>
            <a:off x="6236401" y="3429181"/>
            <a:ext cx="2523367" cy="412092"/>
          </a:xfrm>
          <a:prstGeom prst="rect">
            <a:avLst/>
          </a:prstGeom>
          <a:noFill/>
        </p:spPr>
        <p:txBody>
          <a:bodyPr wrap="square" lIns="90000" tIns="46800" rIns="90000" bIns="0" anchor="b" anchorCtr="1">
            <a:normAutofit/>
          </a:bodyPr>
          <a:p>
            <a:pPr marL="0" indent="0" algn="ctr">
              <a:lnSpc>
                <a:spcPct val="120000"/>
              </a:lnSpc>
              <a:spcBef>
                <a:spcPts val="0"/>
              </a:spcBef>
              <a:spcAft>
                <a:spcPts val="0"/>
              </a:spcAft>
              <a:buSzPct val="100000"/>
            </a:pPr>
            <a:r>
              <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rPr>
              <a:t>编码活动</a:t>
            </a:r>
            <a:endPar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endParaRPr>
          </a:p>
        </p:txBody>
      </p:sp>
      <p:sp>
        <p:nvSpPr>
          <p:cNvPr id="22" name="泪滴形 21"/>
          <p:cNvSpPr/>
          <p:nvPr>
            <p:custDataLst>
              <p:tags r:id="rId8"/>
            </p:custDataLst>
          </p:nvPr>
        </p:nvSpPr>
        <p:spPr>
          <a:xfrm>
            <a:off x="6906585" y="1864951"/>
            <a:ext cx="1182998" cy="1198730"/>
          </a:xfrm>
          <a:prstGeom prst="teardrop">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连接符 22"/>
          <p:cNvCxnSpPr/>
          <p:nvPr>
            <p:custDataLst>
              <p:tags r:id="rId9"/>
            </p:custDataLst>
          </p:nvPr>
        </p:nvCxnSpPr>
        <p:spPr>
          <a:xfrm>
            <a:off x="7469566" y="3053598"/>
            <a:ext cx="0" cy="357245"/>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椭圆 23"/>
          <p:cNvSpPr/>
          <p:nvPr>
            <p:custDataLst>
              <p:tags r:id="rId10"/>
            </p:custDataLst>
          </p:nvPr>
        </p:nvSpPr>
        <p:spPr>
          <a:xfrm>
            <a:off x="7099127" y="2070151"/>
            <a:ext cx="783167" cy="793581"/>
          </a:xfrm>
          <a:prstGeom prst="ellipse">
            <a:avLst/>
          </a:prstGeom>
          <a:solidFill>
            <a:schemeClr val="bg1"/>
          </a:solidFill>
          <a:ln>
            <a:noFill/>
          </a:ln>
          <a:effectLst>
            <a:outerShdw blurRad="38100" dist="38100" algn="ctr" rotWithShape="0">
              <a:srgbClr val="000000">
                <a:alpha val="0"/>
              </a:srgbClr>
            </a:outerShdw>
          </a:effec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4" name="icon"/>
          <p:cNvGrpSpPr/>
          <p:nvPr>
            <p:custDataLst>
              <p:tags r:id="rId11"/>
            </p:custDataLst>
          </p:nvPr>
        </p:nvGrpSpPr>
        <p:grpSpPr>
          <a:xfrm rot="0">
            <a:off x="4542257" y="2300508"/>
            <a:ext cx="332240" cy="332240"/>
            <a:chOff x="15237777" y="25810518"/>
            <a:chExt cx="1526977" cy="1526977"/>
          </a:xfrm>
          <a:solidFill>
            <a:schemeClr val="accent1"/>
          </a:solidFill>
        </p:grpSpPr>
        <p:sp>
          <p:nvSpPr>
            <p:cNvPr id="85" name="PA-任意多边形: 形状 1580"/>
            <p:cNvSpPr/>
            <p:nvPr>
              <p:custDataLst>
                <p:tags r:id="rId12"/>
              </p:custDataLst>
            </p:nvPr>
          </p:nvSpPr>
          <p:spPr bwMode="auto">
            <a:xfrm>
              <a:off x="15237777" y="25810518"/>
              <a:ext cx="1526977" cy="1526977"/>
            </a:xfrm>
            <a:custGeom>
              <a:avLst/>
              <a:gdLst>
                <a:gd name="connsiteX0" fmla="*/ 1506619 w 1526976"/>
                <a:gd name="connsiteY0" fmla="*/ 21833 h 1526976"/>
                <a:gd name="connsiteX1" fmla="*/ 1458125 w 1526976"/>
                <a:gd name="connsiteY1" fmla="*/ 2232 h 1526976"/>
                <a:gd name="connsiteX2" fmla="*/ 1401594 w 1526976"/>
                <a:gd name="connsiteY2" fmla="*/ 26203 h 1526976"/>
                <a:gd name="connsiteX3" fmla="*/ 1286949 w 1526976"/>
                <a:gd name="connsiteY3" fmla="*/ 140848 h 1526976"/>
                <a:gd name="connsiteX4" fmla="*/ 898502 w 1526976"/>
                <a:gd name="connsiteY4" fmla="*/ 529301 h 1526976"/>
                <a:gd name="connsiteX5" fmla="*/ 296075 w 1526976"/>
                <a:gd name="connsiteY5" fmla="*/ 1063966 h 1526976"/>
                <a:gd name="connsiteX6" fmla="*/ 291709 w 1526976"/>
                <a:gd name="connsiteY6" fmla="*/ 1064859 h 1526976"/>
                <a:gd name="connsiteX7" fmla="*/ 151081 w 1526976"/>
                <a:gd name="connsiteY7" fmla="*/ 1185490 h 1526976"/>
                <a:gd name="connsiteX8" fmla="*/ 62710 w 1526976"/>
                <a:gd name="connsiteY8" fmla="*/ 1363188 h 1526976"/>
                <a:gd name="connsiteX9" fmla="*/ 6524 w 1526976"/>
                <a:gd name="connsiteY9" fmla="*/ 1480995 h 1526976"/>
                <a:gd name="connsiteX10" fmla="*/ 10980 w 1526976"/>
                <a:gd name="connsiteY10" fmla="*/ 1517481 h 1526976"/>
                <a:gd name="connsiteX11" fmla="*/ 32057 w 1526976"/>
                <a:gd name="connsiteY11" fmla="*/ 1526232 h 1526976"/>
                <a:gd name="connsiteX12" fmla="*/ 47470 w 1526976"/>
                <a:gd name="connsiteY12" fmla="*/ 1521931 h 1526976"/>
                <a:gd name="connsiteX13" fmla="*/ 165264 w 1526976"/>
                <a:gd name="connsiteY13" fmla="*/ 1465752 h 1526976"/>
                <a:gd name="connsiteX14" fmla="*/ 235949 w 1526976"/>
                <a:gd name="connsiteY14" fmla="*/ 1434450 h 1526976"/>
                <a:gd name="connsiteX15" fmla="*/ 247340 w 1526976"/>
                <a:gd name="connsiteY15" fmla="*/ 1403491 h 1526976"/>
                <a:gd name="connsiteX16" fmla="*/ 216378 w 1526976"/>
                <a:gd name="connsiteY16" fmla="*/ 1392100 h 1526976"/>
                <a:gd name="connsiteX17" fmla="*/ 146619 w 1526976"/>
                <a:gd name="connsiteY17" fmla="*/ 1422987 h 1526976"/>
                <a:gd name="connsiteX18" fmla="*/ 72282 w 1526976"/>
                <a:gd name="connsiteY18" fmla="*/ 1456173 h 1526976"/>
                <a:gd name="connsiteX19" fmla="*/ 105554 w 1526976"/>
                <a:gd name="connsiteY19" fmla="*/ 1381628 h 1526976"/>
                <a:gd name="connsiteX20" fmla="*/ 190291 w 1526976"/>
                <a:gd name="connsiteY20" fmla="*/ 1210753 h 1526976"/>
                <a:gd name="connsiteX21" fmla="*/ 281356 w 1526976"/>
                <a:gd name="connsiteY21" fmla="*/ 1118979 h 1526976"/>
                <a:gd name="connsiteX22" fmla="*/ 307523 w 1526976"/>
                <a:gd name="connsiteY22" fmla="*/ 1145149 h 1526976"/>
                <a:gd name="connsiteX23" fmla="*/ 227150 w 1526976"/>
                <a:gd name="connsiteY23" fmla="*/ 1225522 h 1526976"/>
                <a:gd name="connsiteX24" fmla="*/ 227150 w 1526976"/>
                <a:gd name="connsiteY24" fmla="*/ 1258509 h 1526976"/>
                <a:gd name="connsiteX25" fmla="*/ 243646 w 1526976"/>
                <a:gd name="connsiteY25" fmla="*/ 1265343 h 1526976"/>
                <a:gd name="connsiteX26" fmla="*/ 260139 w 1526976"/>
                <a:gd name="connsiteY26" fmla="*/ 1258509 h 1526976"/>
                <a:gd name="connsiteX27" fmla="*/ 340512 w 1526976"/>
                <a:gd name="connsiteY27" fmla="*/ 1178138 h 1526976"/>
                <a:gd name="connsiteX28" fmla="*/ 351347 w 1526976"/>
                <a:gd name="connsiteY28" fmla="*/ 1188973 h 1526976"/>
                <a:gd name="connsiteX29" fmla="*/ 305445 w 1526976"/>
                <a:gd name="connsiteY29" fmla="*/ 1234875 h 1526976"/>
                <a:gd name="connsiteX30" fmla="*/ 305445 w 1526976"/>
                <a:gd name="connsiteY30" fmla="*/ 1267861 h 1526976"/>
                <a:gd name="connsiteX31" fmla="*/ 321939 w 1526976"/>
                <a:gd name="connsiteY31" fmla="*/ 1274695 h 1526976"/>
                <a:gd name="connsiteX32" fmla="*/ 338435 w 1526976"/>
                <a:gd name="connsiteY32" fmla="*/ 1267861 h 1526976"/>
                <a:gd name="connsiteX33" fmla="*/ 384336 w 1526976"/>
                <a:gd name="connsiteY33" fmla="*/ 1221962 h 1526976"/>
                <a:gd name="connsiteX34" fmla="*/ 409470 w 1526976"/>
                <a:gd name="connsiteY34" fmla="*/ 1247096 h 1526976"/>
                <a:gd name="connsiteX35" fmla="*/ 317694 w 1526976"/>
                <a:gd name="connsiteY35" fmla="*/ 1338161 h 1526976"/>
                <a:gd name="connsiteX36" fmla="*/ 292334 w 1526976"/>
                <a:gd name="connsiteY36" fmla="*/ 1353523 h 1526976"/>
                <a:gd name="connsiteX37" fmla="*/ 283669 w 1526976"/>
                <a:gd name="connsiteY37" fmla="*/ 1385352 h 1526976"/>
                <a:gd name="connsiteX38" fmla="*/ 315497 w 1526976"/>
                <a:gd name="connsiteY38" fmla="*/ 1394017 h 1526976"/>
                <a:gd name="connsiteX39" fmla="*/ 342950 w 1526976"/>
                <a:gd name="connsiteY39" fmla="*/ 1377384 h 1526976"/>
                <a:gd name="connsiteX40" fmla="*/ 463584 w 1526976"/>
                <a:gd name="connsiteY40" fmla="*/ 1236753 h 1526976"/>
                <a:gd name="connsiteX41" fmla="*/ 464471 w 1526976"/>
                <a:gd name="connsiteY41" fmla="*/ 1232473 h 1526976"/>
                <a:gd name="connsiteX42" fmla="*/ 792185 w 1526976"/>
                <a:gd name="connsiteY42" fmla="*/ 888302 h 1526976"/>
                <a:gd name="connsiteX43" fmla="*/ 789717 w 1526976"/>
                <a:gd name="connsiteY43" fmla="*/ 855405 h 1526976"/>
                <a:gd name="connsiteX44" fmla="*/ 756820 w 1526976"/>
                <a:gd name="connsiteY44" fmla="*/ 857872 h 1526976"/>
                <a:gd name="connsiteX45" fmla="*/ 729165 w 1526976"/>
                <a:gd name="connsiteY45" fmla="*/ 889602 h 1526976"/>
                <a:gd name="connsiteX46" fmla="*/ 638850 w 1526976"/>
                <a:gd name="connsiteY46" fmla="*/ 799287 h 1526976"/>
                <a:gd name="connsiteX47" fmla="*/ 911607 w 1526976"/>
                <a:gd name="connsiteY47" fmla="*/ 577736 h 1526976"/>
                <a:gd name="connsiteX48" fmla="*/ 950705 w 1526976"/>
                <a:gd name="connsiteY48" fmla="*/ 616833 h 1526976"/>
                <a:gd name="connsiteX49" fmla="*/ 811714 w 1526976"/>
                <a:gd name="connsiteY49" fmla="*/ 792885 h 1526976"/>
                <a:gd name="connsiteX50" fmla="*/ 814780 w 1526976"/>
                <a:gd name="connsiteY50" fmla="*/ 825731 h 1526976"/>
                <a:gd name="connsiteX51" fmla="*/ 847626 w 1526976"/>
                <a:gd name="connsiteY51" fmla="*/ 822665 h 1526976"/>
                <a:gd name="connsiteX52" fmla="*/ 999148 w 1526976"/>
                <a:gd name="connsiteY52" fmla="*/ 629951 h 1526976"/>
                <a:gd name="connsiteX53" fmla="*/ 1132156 w 1526976"/>
                <a:gd name="connsiteY53" fmla="*/ 496943 h 1526976"/>
                <a:gd name="connsiteX54" fmla="*/ 1132156 w 1526976"/>
                <a:gd name="connsiteY54" fmla="*/ 463957 h 1526976"/>
                <a:gd name="connsiteX55" fmla="*/ 1099167 w 1526976"/>
                <a:gd name="connsiteY55" fmla="*/ 463957 h 1526976"/>
                <a:gd name="connsiteX56" fmla="*/ 981485 w 1526976"/>
                <a:gd name="connsiteY56" fmla="*/ 581632 h 1526976"/>
                <a:gd name="connsiteX57" fmla="*/ 946805 w 1526976"/>
                <a:gd name="connsiteY57" fmla="*/ 546952 h 1526976"/>
                <a:gd name="connsiteX58" fmla="*/ 1265268 w 1526976"/>
                <a:gd name="connsiteY58" fmla="*/ 228490 h 1526976"/>
                <a:gd name="connsiteX59" fmla="*/ 1299948 w 1526976"/>
                <a:gd name="connsiteY59" fmla="*/ 263173 h 1526976"/>
                <a:gd name="connsiteX60" fmla="*/ 1164478 w 1526976"/>
                <a:gd name="connsiteY60" fmla="*/ 398645 h 1526976"/>
                <a:gd name="connsiteX61" fmla="*/ 1164478 w 1526976"/>
                <a:gd name="connsiteY61" fmla="*/ 431631 h 1526976"/>
                <a:gd name="connsiteX62" fmla="*/ 1197468 w 1526976"/>
                <a:gd name="connsiteY62" fmla="*/ 431631 h 1526976"/>
                <a:gd name="connsiteX63" fmla="*/ 1387587 w 1526976"/>
                <a:gd name="connsiteY63" fmla="*/ 241506 h 1526976"/>
                <a:gd name="connsiteX64" fmla="*/ 1502235 w 1526976"/>
                <a:gd name="connsiteY64" fmla="*/ 126864 h 1526976"/>
                <a:gd name="connsiteX65" fmla="*/ 1506619 w 1526976"/>
                <a:gd name="connsiteY65" fmla="*/ 21833 h 1526976"/>
                <a:gd name="connsiteX66" fmla="*/ 509664 w 1526976"/>
                <a:gd name="connsiteY66" fmla="*/ 1123405 h 1526976"/>
                <a:gd name="connsiteX67" fmla="*/ 494588 w 1526976"/>
                <a:gd name="connsiteY67" fmla="*/ 1108332 h 1526976"/>
                <a:gd name="connsiteX68" fmla="*/ 461602 w 1526976"/>
                <a:gd name="connsiteY68" fmla="*/ 1108332 h 1526976"/>
                <a:gd name="connsiteX69" fmla="*/ 461602 w 1526976"/>
                <a:gd name="connsiteY69" fmla="*/ 1141318 h 1526976"/>
                <a:gd name="connsiteX70" fmla="*/ 476434 w 1526976"/>
                <a:gd name="connsiteY70" fmla="*/ 1156151 h 1526976"/>
                <a:gd name="connsiteX71" fmla="*/ 429616 w 1526976"/>
                <a:gd name="connsiteY71" fmla="*/ 1201257 h 1526976"/>
                <a:gd name="connsiteX72" fmla="*/ 327189 w 1526976"/>
                <a:gd name="connsiteY72" fmla="*/ 1098834 h 1526976"/>
                <a:gd name="connsiteX73" fmla="*/ 372293 w 1526976"/>
                <a:gd name="connsiteY73" fmla="*/ 1052013 h 1526976"/>
                <a:gd name="connsiteX74" fmla="*/ 408726 w 1526976"/>
                <a:gd name="connsiteY74" fmla="*/ 1088446 h 1526976"/>
                <a:gd name="connsiteX75" fmla="*/ 425219 w 1526976"/>
                <a:gd name="connsiteY75" fmla="*/ 1095280 h 1526976"/>
                <a:gd name="connsiteX76" fmla="*/ 441712 w 1526976"/>
                <a:gd name="connsiteY76" fmla="*/ 1088446 h 1526976"/>
                <a:gd name="connsiteX77" fmla="*/ 441712 w 1526976"/>
                <a:gd name="connsiteY77" fmla="*/ 1055456 h 1526976"/>
                <a:gd name="connsiteX78" fmla="*/ 405032 w 1526976"/>
                <a:gd name="connsiteY78" fmla="*/ 1018770 h 1526976"/>
                <a:gd name="connsiteX79" fmla="*/ 447770 w 1526976"/>
                <a:gd name="connsiteY79" fmla="*/ 976378 h 1526976"/>
                <a:gd name="connsiteX80" fmla="*/ 552095 w 1526976"/>
                <a:gd name="connsiteY80" fmla="*/ 1080701 h 1526976"/>
                <a:gd name="connsiteX81" fmla="*/ 509664 w 1526976"/>
                <a:gd name="connsiteY81" fmla="*/ 1123405 h 1526976"/>
                <a:gd name="connsiteX82" fmla="*/ 584546 w 1526976"/>
                <a:gd name="connsiteY82" fmla="*/ 1047184 h 1526976"/>
                <a:gd name="connsiteX83" fmla="*/ 481262 w 1526976"/>
                <a:gd name="connsiteY83" fmla="*/ 943901 h 1526976"/>
                <a:gd name="connsiteX84" fmla="*/ 524961 w 1526976"/>
                <a:gd name="connsiteY84" fmla="*/ 902464 h 1526976"/>
                <a:gd name="connsiteX85" fmla="*/ 625985 w 1526976"/>
                <a:gd name="connsiteY85" fmla="*/ 1003492 h 1526976"/>
                <a:gd name="connsiteX86" fmla="*/ 584546 w 1526976"/>
                <a:gd name="connsiteY86" fmla="*/ 1047184 h 1526976"/>
                <a:gd name="connsiteX87" fmla="*/ 698182 w 1526976"/>
                <a:gd name="connsiteY87" fmla="*/ 924580 h 1526976"/>
                <a:gd name="connsiteX88" fmla="*/ 657716 w 1526976"/>
                <a:gd name="connsiteY88" fmla="*/ 969243 h 1526976"/>
                <a:gd name="connsiteX89" fmla="*/ 559206 w 1526976"/>
                <a:gd name="connsiteY89" fmla="*/ 870737 h 1526976"/>
                <a:gd name="connsiteX90" fmla="*/ 603858 w 1526976"/>
                <a:gd name="connsiteY90" fmla="*/ 830259 h 1526976"/>
                <a:gd name="connsiteX91" fmla="*/ 698182 w 1526976"/>
                <a:gd name="connsiteY91" fmla="*/ 924580 h 1526976"/>
                <a:gd name="connsiteX92" fmla="*/ 1469264 w 1526976"/>
                <a:gd name="connsiteY92" fmla="*/ 93872 h 1526976"/>
                <a:gd name="connsiteX93" fmla="*/ 1332952 w 1526976"/>
                <a:gd name="connsiteY93" fmla="*/ 230181 h 1526976"/>
                <a:gd name="connsiteX94" fmla="*/ 1298275 w 1526976"/>
                <a:gd name="connsiteY94" fmla="*/ 195501 h 1526976"/>
                <a:gd name="connsiteX95" fmla="*/ 1434587 w 1526976"/>
                <a:gd name="connsiteY95" fmla="*/ 59189 h 1526976"/>
                <a:gd name="connsiteX96" fmla="*/ 1458128 w 1526976"/>
                <a:gd name="connsiteY96" fmla="*/ 48884 h 1526976"/>
                <a:gd name="connsiteX97" fmla="*/ 1473630 w 1526976"/>
                <a:gd name="connsiteY97" fmla="*/ 54822 h 1526976"/>
                <a:gd name="connsiteX98" fmla="*/ 1469264 w 1526976"/>
                <a:gd name="connsiteY98" fmla="*/ 93872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526976" h="1526976">
                  <a:moveTo>
                    <a:pt x="1506619" y="21833"/>
                  </a:moveTo>
                  <a:cubicBezTo>
                    <a:pt x="1493981" y="9192"/>
                    <a:pt x="1476756" y="2232"/>
                    <a:pt x="1458125" y="2232"/>
                  </a:cubicBezTo>
                  <a:cubicBezTo>
                    <a:pt x="1437429" y="2232"/>
                    <a:pt x="1416825" y="10969"/>
                    <a:pt x="1401594" y="26203"/>
                  </a:cubicBezTo>
                  <a:lnTo>
                    <a:pt x="1286949" y="140848"/>
                  </a:lnTo>
                  <a:lnTo>
                    <a:pt x="898502" y="529301"/>
                  </a:lnTo>
                  <a:cubicBezTo>
                    <a:pt x="683469" y="689521"/>
                    <a:pt x="480946" y="869326"/>
                    <a:pt x="296075" y="1063966"/>
                  </a:cubicBezTo>
                  <a:cubicBezTo>
                    <a:pt x="294611" y="1064163"/>
                    <a:pt x="293155" y="1064440"/>
                    <a:pt x="291709" y="1064859"/>
                  </a:cubicBezTo>
                  <a:cubicBezTo>
                    <a:pt x="239574" y="1080043"/>
                    <a:pt x="193574" y="1119503"/>
                    <a:pt x="151081" y="1185490"/>
                  </a:cubicBezTo>
                  <a:cubicBezTo>
                    <a:pt x="116181" y="1239685"/>
                    <a:pt x="87796" y="1305247"/>
                    <a:pt x="62710" y="1363188"/>
                  </a:cubicBezTo>
                  <a:cubicBezTo>
                    <a:pt x="43273" y="1408090"/>
                    <a:pt x="24913" y="1450503"/>
                    <a:pt x="6524" y="1480995"/>
                  </a:cubicBezTo>
                  <a:cubicBezTo>
                    <a:pt x="-563" y="1492764"/>
                    <a:pt x="1267" y="1507769"/>
                    <a:pt x="10980" y="1517481"/>
                  </a:cubicBezTo>
                  <a:cubicBezTo>
                    <a:pt x="16737" y="1523244"/>
                    <a:pt x="24354" y="1526232"/>
                    <a:pt x="32057" y="1526232"/>
                  </a:cubicBezTo>
                  <a:cubicBezTo>
                    <a:pt x="37346" y="1526232"/>
                    <a:pt x="42680" y="1524822"/>
                    <a:pt x="47470" y="1521931"/>
                  </a:cubicBezTo>
                  <a:cubicBezTo>
                    <a:pt x="77899" y="1503569"/>
                    <a:pt x="120285" y="1485221"/>
                    <a:pt x="165264" y="1465752"/>
                  </a:cubicBezTo>
                  <a:cubicBezTo>
                    <a:pt x="188184" y="1455831"/>
                    <a:pt x="211883" y="1445571"/>
                    <a:pt x="235949" y="1434450"/>
                  </a:cubicBezTo>
                  <a:cubicBezTo>
                    <a:pt x="247643" y="1429045"/>
                    <a:pt x="252742" y="1415186"/>
                    <a:pt x="247340" y="1403491"/>
                  </a:cubicBezTo>
                  <a:cubicBezTo>
                    <a:pt x="241934" y="1391796"/>
                    <a:pt x="228076" y="1386703"/>
                    <a:pt x="216378" y="1392100"/>
                  </a:cubicBezTo>
                  <a:cubicBezTo>
                    <a:pt x="192827" y="1402982"/>
                    <a:pt x="169393" y="1413129"/>
                    <a:pt x="146619" y="1422987"/>
                  </a:cubicBezTo>
                  <a:cubicBezTo>
                    <a:pt x="120544" y="1434275"/>
                    <a:pt x="95285" y="1445210"/>
                    <a:pt x="72282" y="1456173"/>
                  </a:cubicBezTo>
                  <a:cubicBezTo>
                    <a:pt x="83269" y="1433120"/>
                    <a:pt x="94231" y="1407798"/>
                    <a:pt x="105554" y="1381628"/>
                  </a:cubicBezTo>
                  <a:cubicBezTo>
                    <a:pt x="129885" y="1325431"/>
                    <a:pt x="157460" y="1261732"/>
                    <a:pt x="190291" y="1210753"/>
                  </a:cubicBezTo>
                  <a:cubicBezTo>
                    <a:pt x="219432" y="1165503"/>
                    <a:pt x="249412" y="1135246"/>
                    <a:pt x="281356" y="1118979"/>
                  </a:cubicBezTo>
                  <a:lnTo>
                    <a:pt x="307523" y="1145149"/>
                  </a:lnTo>
                  <a:lnTo>
                    <a:pt x="227150" y="1225522"/>
                  </a:lnTo>
                  <a:cubicBezTo>
                    <a:pt x="218042" y="1234631"/>
                    <a:pt x="218042" y="1249400"/>
                    <a:pt x="227150" y="1258509"/>
                  </a:cubicBezTo>
                  <a:cubicBezTo>
                    <a:pt x="231707" y="1263066"/>
                    <a:pt x="237675" y="1265343"/>
                    <a:pt x="243646" y="1265343"/>
                  </a:cubicBezTo>
                  <a:cubicBezTo>
                    <a:pt x="249614" y="1265343"/>
                    <a:pt x="255585" y="1263066"/>
                    <a:pt x="260139" y="1258509"/>
                  </a:cubicBezTo>
                  <a:lnTo>
                    <a:pt x="340512" y="1178138"/>
                  </a:lnTo>
                  <a:lnTo>
                    <a:pt x="351347" y="1188973"/>
                  </a:lnTo>
                  <a:lnTo>
                    <a:pt x="305445" y="1234875"/>
                  </a:lnTo>
                  <a:cubicBezTo>
                    <a:pt x="296331" y="1243983"/>
                    <a:pt x="296331" y="1258753"/>
                    <a:pt x="305445" y="1267861"/>
                  </a:cubicBezTo>
                  <a:cubicBezTo>
                    <a:pt x="310000" y="1272415"/>
                    <a:pt x="315970" y="1274695"/>
                    <a:pt x="321939" y="1274695"/>
                  </a:cubicBezTo>
                  <a:cubicBezTo>
                    <a:pt x="327909" y="1274695"/>
                    <a:pt x="333877" y="1272418"/>
                    <a:pt x="338435" y="1267861"/>
                  </a:cubicBezTo>
                  <a:lnTo>
                    <a:pt x="384336" y="1221962"/>
                  </a:lnTo>
                  <a:lnTo>
                    <a:pt x="409470" y="1247096"/>
                  </a:lnTo>
                  <a:cubicBezTo>
                    <a:pt x="393203" y="1279041"/>
                    <a:pt x="362944" y="1309021"/>
                    <a:pt x="317694" y="1338161"/>
                  </a:cubicBezTo>
                  <a:cubicBezTo>
                    <a:pt x="309815" y="1343233"/>
                    <a:pt x="301284" y="1348404"/>
                    <a:pt x="292334" y="1353523"/>
                  </a:cubicBezTo>
                  <a:cubicBezTo>
                    <a:pt x="281154" y="1359920"/>
                    <a:pt x="277272" y="1374172"/>
                    <a:pt x="283669" y="1385352"/>
                  </a:cubicBezTo>
                  <a:cubicBezTo>
                    <a:pt x="290065" y="1396535"/>
                    <a:pt x="304317" y="1400410"/>
                    <a:pt x="315497" y="1394017"/>
                  </a:cubicBezTo>
                  <a:cubicBezTo>
                    <a:pt x="325153" y="1388492"/>
                    <a:pt x="334392" y="1382896"/>
                    <a:pt x="342950" y="1377384"/>
                  </a:cubicBezTo>
                  <a:cubicBezTo>
                    <a:pt x="408943" y="1334884"/>
                    <a:pt x="448398" y="1288884"/>
                    <a:pt x="463584" y="1236753"/>
                  </a:cubicBezTo>
                  <a:cubicBezTo>
                    <a:pt x="463998" y="1235339"/>
                    <a:pt x="464275" y="1233907"/>
                    <a:pt x="464471" y="1232473"/>
                  </a:cubicBezTo>
                  <a:cubicBezTo>
                    <a:pt x="579084" y="1123617"/>
                    <a:pt x="689243" y="1007945"/>
                    <a:pt x="792185" y="888302"/>
                  </a:cubicBezTo>
                  <a:cubicBezTo>
                    <a:pt x="800588" y="878535"/>
                    <a:pt x="799483" y="863807"/>
                    <a:pt x="789717" y="855405"/>
                  </a:cubicBezTo>
                  <a:cubicBezTo>
                    <a:pt x="779948" y="847002"/>
                    <a:pt x="765223" y="848106"/>
                    <a:pt x="756820" y="857872"/>
                  </a:cubicBezTo>
                  <a:cubicBezTo>
                    <a:pt x="747679" y="868493"/>
                    <a:pt x="738416" y="879044"/>
                    <a:pt x="729165" y="889602"/>
                  </a:cubicBezTo>
                  <a:lnTo>
                    <a:pt x="638850" y="799287"/>
                  </a:lnTo>
                  <a:cubicBezTo>
                    <a:pt x="727067" y="721977"/>
                    <a:pt x="818123" y="647977"/>
                    <a:pt x="911607" y="577736"/>
                  </a:cubicBezTo>
                  <a:lnTo>
                    <a:pt x="950705" y="616833"/>
                  </a:lnTo>
                  <a:cubicBezTo>
                    <a:pt x="905913" y="676451"/>
                    <a:pt x="859220" y="735592"/>
                    <a:pt x="811714" y="792885"/>
                  </a:cubicBezTo>
                  <a:cubicBezTo>
                    <a:pt x="803490" y="802803"/>
                    <a:pt x="804865" y="817507"/>
                    <a:pt x="814780" y="825731"/>
                  </a:cubicBezTo>
                  <a:cubicBezTo>
                    <a:pt x="824698" y="833952"/>
                    <a:pt x="839399" y="832583"/>
                    <a:pt x="847626" y="822665"/>
                  </a:cubicBezTo>
                  <a:cubicBezTo>
                    <a:pt x="899564" y="760030"/>
                    <a:pt x="950538" y="695200"/>
                    <a:pt x="999148" y="629951"/>
                  </a:cubicBezTo>
                  <a:lnTo>
                    <a:pt x="1132156" y="496943"/>
                  </a:lnTo>
                  <a:cubicBezTo>
                    <a:pt x="1141264" y="487835"/>
                    <a:pt x="1141264" y="473062"/>
                    <a:pt x="1132156" y="463957"/>
                  </a:cubicBezTo>
                  <a:cubicBezTo>
                    <a:pt x="1123048" y="454849"/>
                    <a:pt x="1108275" y="454849"/>
                    <a:pt x="1099167" y="463957"/>
                  </a:cubicBezTo>
                  <a:lnTo>
                    <a:pt x="981485" y="581632"/>
                  </a:lnTo>
                  <a:lnTo>
                    <a:pt x="946805" y="546952"/>
                  </a:lnTo>
                  <a:lnTo>
                    <a:pt x="1265268" y="228490"/>
                  </a:lnTo>
                  <a:lnTo>
                    <a:pt x="1299948" y="263173"/>
                  </a:lnTo>
                  <a:lnTo>
                    <a:pt x="1164478" y="398645"/>
                  </a:lnTo>
                  <a:cubicBezTo>
                    <a:pt x="1155364" y="407753"/>
                    <a:pt x="1155364" y="422523"/>
                    <a:pt x="1164478" y="431631"/>
                  </a:cubicBezTo>
                  <a:cubicBezTo>
                    <a:pt x="1173587" y="440743"/>
                    <a:pt x="1188359" y="440743"/>
                    <a:pt x="1197468" y="431631"/>
                  </a:cubicBezTo>
                  <a:lnTo>
                    <a:pt x="1387587" y="241506"/>
                  </a:lnTo>
                  <a:lnTo>
                    <a:pt x="1502235" y="126864"/>
                  </a:lnTo>
                  <a:cubicBezTo>
                    <a:pt x="1532408" y="96703"/>
                    <a:pt x="1534370" y="49587"/>
                    <a:pt x="1506619" y="21833"/>
                  </a:cubicBezTo>
                  <a:close/>
                  <a:moveTo>
                    <a:pt x="509664" y="1123405"/>
                  </a:moveTo>
                  <a:lnTo>
                    <a:pt x="494588" y="1108332"/>
                  </a:lnTo>
                  <a:cubicBezTo>
                    <a:pt x="485480" y="1099224"/>
                    <a:pt x="470707" y="1099224"/>
                    <a:pt x="461602" y="1108332"/>
                  </a:cubicBezTo>
                  <a:cubicBezTo>
                    <a:pt x="452488" y="1117437"/>
                    <a:pt x="452488" y="1132210"/>
                    <a:pt x="461602" y="1141318"/>
                  </a:cubicBezTo>
                  <a:lnTo>
                    <a:pt x="476434" y="1156151"/>
                  </a:lnTo>
                  <a:cubicBezTo>
                    <a:pt x="460908" y="1171301"/>
                    <a:pt x="445320" y="1186363"/>
                    <a:pt x="429616" y="1201257"/>
                  </a:cubicBezTo>
                  <a:lnTo>
                    <a:pt x="327189" y="1098834"/>
                  </a:lnTo>
                  <a:cubicBezTo>
                    <a:pt x="342093" y="1083115"/>
                    <a:pt x="357160" y="1067532"/>
                    <a:pt x="372293" y="1052013"/>
                  </a:cubicBezTo>
                  <a:lnTo>
                    <a:pt x="408726" y="1088446"/>
                  </a:lnTo>
                  <a:cubicBezTo>
                    <a:pt x="413280" y="1093003"/>
                    <a:pt x="419248" y="1095280"/>
                    <a:pt x="425219" y="1095280"/>
                  </a:cubicBezTo>
                  <a:cubicBezTo>
                    <a:pt x="431187" y="1095280"/>
                    <a:pt x="437158" y="1093000"/>
                    <a:pt x="441712" y="1088446"/>
                  </a:cubicBezTo>
                  <a:cubicBezTo>
                    <a:pt x="450827" y="1079337"/>
                    <a:pt x="450827" y="1064568"/>
                    <a:pt x="441712" y="1055456"/>
                  </a:cubicBezTo>
                  <a:lnTo>
                    <a:pt x="405032" y="1018770"/>
                  </a:lnTo>
                  <a:cubicBezTo>
                    <a:pt x="419180" y="1004548"/>
                    <a:pt x="433432" y="990424"/>
                    <a:pt x="447770" y="976378"/>
                  </a:cubicBezTo>
                  <a:lnTo>
                    <a:pt x="552095" y="1080701"/>
                  </a:lnTo>
                  <a:cubicBezTo>
                    <a:pt x="538046" y="1095042"/>
                    <a:pt x="523880" y="1109258"/>
                    <a:pt x="509664" y="1123405"/>
                  </a:cubicBezTo>
                  <a:close/>
                  <a:moveTo>
                    <a:pt x="584546" y="1047184"/>
                  </a:moveTo>
                  <a:lnTo>
                    <a:pt x="481262" y="943901"/>
                  </a:lnTo>
                  <a:cubicBezTo>
                    <a:pt x="495740" y="929997"/>
                    <a:pt x="510301" y="916183"/>
                    <a:pt x="524961" y="902464"/>
                  </a:cubicBezTo>
                  <a:lnTo>
                    <a:pt x="625985" y="1003492"/>
                  </a:lnTo>
                  <a:cubicBezTo>
                    <a:pt x="612272" y="1018139"/>
                    <a:pt x="598458" y="1032707"/>
                    <a:pt x="584546" y="1047184"/>
                  </a:cubicBezTo>
                  <a:close/>
                  <a:moveTo>
                    <a:pt x="698182" y="924580"/>
                  </a:moveTo>
                  <a:cubicBezTo>
                    <a:pt x="684799" y="939543"/>
                    <a:pt x="671310" y="954432"/>
                    <a:pt x="657716" y="969243"/>
                  </a:cubicBezTo>
                  <a:lnTo>
                    <a:pt x="559206" y="870737"/>
                  </a:lnTo>
                  <a:cubicBezTo>
                    <a:pt x="574012" y="857155"/>
                    <a:pt x="588880" y="843647"/>
                    <a:pt x="603858" y="830259"/>
                  </a:cubicBezTo>
                  <a:lnTo>
                    <a:pt x="698182" y="924580"/>
                  </a:lnTo>
                  <a:close/>
                  <a:moveTo>
                    <a:pt x="1469264" y="93872"/>
                  </a:moveTo>
                  <a:lnTo>
                    <a:pt x="1332952" y="230181"/>
                  </a:lnTo>
                  <a:lnTo>
                    <a:pt x="1298275" y="195501"/>
                  </a:lnTo>
                  <a:lnTo>
                    <a:pt x="1434587" y="59189"/>
                  </a:lnTo>
                  <a:cubicBezTo>
                    <a:pt x="1441135" y="52641"/>
                    <a:pt x="1449713" y="48884"/>
                    <a:pt x="1458128" y="48884"/>
                  </a:cubicBezTo>
                  <a:cubicBezTo>
                    <a:pt x="1462492" y="48884"/>
                    <a:pt x="1468725" y="49914"/>
                    <a:pt x="1473630" y="54822"/>
                  </a:cubicBezTo>
                  <a:cubicBezTo>
                    <a:pt x="1483030" y="64222"/>
                    <a:pt x="1481030" y="82106"/>
                    <a:pt x="1469264" y="93872"/>
                  </a:cubicBezTo>
                  <a:close/>
                </a:path>
              </a:pathLst>
            </a:custGeom>
            <a:solidFill>
              <a:schemeClr val="accent1"/>
            </a:solidFill>
            <a:ln>
              <a:noFill/>
            </a:ln>
            <a:effectLst/>
          </p:spPr>
          <p:txBody>
            <a:bodyPr rtlCol="0" anchor="ctr">
              <a:noAutofit/>
            </a:bodyPr>
            <a:p>
              <a:pPr lvl="0" algn="ctr">
                <a:lnSpc>
                  <a:spcPct val="120000"/>
                </a:lnSpc>
                <a:buClrTx/>
                <a:buSzTx/>
                <a:buFontTx/>
              </a:pPr>
              <a:endParaRPr>
                <a:solidFill>
                  <a:schemeClr val="tx1"/>
                </a:solidFill>
                <a:latin typeface="Arial" panose="020B0604020202020204" pitchFamily="34" charset="0"/>
                <a:ea typeface="微软雅黑" panose="020B0503020204020204" pitchFamily="34" charset="-122"/>
                <a:sym typeface="+mn-ea"/>
              </a:endParaRPr>
            </a:p>
          </p:txBody>
        </p:sp>
      </p:grpSp>
      <p:sp>
        <p:nvSpPr>
          <p:cNvPr id="30" name="icon"/>
          <p:cNvSpPr/>
          <p:nvPr>
            <p:custDataLst>
              <p:tags r:id="rId13"/>
            </p:custDataLst>
          </p:nvPr>
        </p:nvSpPr>
        <p:spPr bwMode="auto">
          <a:xfrm>
            <a:off x="7324589" y="2300821"/>
            <a:ext cx="332240" cy="332240"/>
          </a:xfrm>
          <a:custGeom>
            <a:avLst/>
            <a:gdLst>
              <a:gd name="T0" fmla="*/ 0 w 6302"/>
              <a:gd name="T1" fmla="*/ 0 h 6281"/>
              <a:gd name="T2" fmla="*/ 0 w 6302"/>
              <a:gd name="T3" fmla="*/ 6281 h 6281"/>
              <a:gd name="T4" fmla="*/ 6302 w 6302"/>
              <a:gd name="T5" fmla="*/ 6281 h 6281"/>
              <a:gd name="T6" fmla="*/ 6302 w 6302"/>
              <a:gd name="T7" fmla="*/ 0 h 6281"/>
              <a:gd name="T8" fmla="*/ 0 w 6302"/>
              <a:gd name="T9" fmla="*/ 0 h 6281"/>
              <a:gd name="T10" fmla="*/ 1000 w 6302"/>
              <a:gd name="T11" fmla="*/ 5235 h 6281"/>
              <a:gd name="T12" fmla="*/ 1955 w 6302"/>
              <a:gd name="T13" fmla="*/ 4280 h 6281"/>
              <a:gd name="T14" fmla="*/ 1000 w 6302"/>
              <a:gd name="T15" fmla="*/ 3324 h 6281"/>
              <a:gd name="T16" fmla="*/ 1178 w 6302"/>
              <a:gd name="T17" fmla="*/ 3145 h 6281"/>
              <a:gd name="T18" fmla="*/ 2312 w 6302"/>
              <a:gd name="T19" fmla="*/ 4280 h 6281"/>
              <a:gd name="T20" fmla="*/ 1178 w 6302"/>
              <a:gd name="T21" fmla="*/ 5414 h 6281"/>
              <a:gd name="T22" fmla="*/ 1000 w 6302"/>
              <a:gd name="T23" fmla="*/ 5235 h 6281"/>
              <a:gd name="T24" fmla="*/ 3670 w 6302"/>
              <a:gd name="T25" fmla="*/ 5451 h 6281"/>
              <a:gd name="T26" fmla="*/ 2134 w 6302"/>
              <a:gd name="T27" fmla="*/ 5451 h 6281"/>
              <a:gd name="T28" fmla="*/ 2134 w 6302"/>
              <a:gd name="T29" fmla="*/ 5198 h 6281"/>
              <a:gd name="T30" fmla="*/ 3670 w 6302"/>
              <a:gd name="T31" fmla="*/ 5198 h 6281"/>
              <a:gd name="T32" fmla="*/ 3670 w 6302"/>
              <a:gd name="T33" fmla="*/ 5451 h 6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2" h="6281">
                <a:moveTo>
                  <a:pt x="0" y="0"/>
                </a:moveTo>
                <a:lnTo>
                  <a:pt x="0" y="6281"/>
                </a:lnTo>
                <a:lnTo>
                  <a:pt x="6302" y="6281"/>
                </a:lnTo>
                <a:lnTo>
                  <a:pt x="6302" y="0"/>
                </a:lnTo>
                <a:lnTo>
                  <a:pt x="0" y="0"/>
                </a:lnTo>
                <a:close/>
                <a:moveTo>
                  <a:pt x="1000" y="5235"/>
                </a:moveTo>
                <a:lnTo>
                  <a:pt x="1955" y="4280"/>
                </a:lnTo>
                <a:lnTo>
                  <a:pt x="1000" y="3324"/>
                </a:lnTo>
                <a:lnTo>
                  <a:pt x="1178" y="3145"/>
                </a:lnTo>
                <a:lnTo>
                  <a:pt x="2312" y="4280"/>
                </a:lnTo>
                <a:lnTo>
                  <a:pt x="1178" y="5414"/>
                </a:lnTo>
                <a:lnTo>
                  <a:pt x="1000" y="5235"/>
                </a:lnTo>
                <a:close/>
                <a:moveTo>
                  <a:pt x="3670" y="5451"/>
                </a:moveTo>
                <a:lnTo>
                  <a:pt x="2134" y="5451"/>
                </a:lnTo>
                <a:lnTo>
                  <a:pt x="2134" y="5198"/>
                </a:lnTo>
                <a:lnTo>
                  <a:pt x="3670" y="5198"/>
                </a:lnTo>
                <a:lnTo>
                  <a:pt x="3670" y="5451"/>
                </a:lnTo>
                <a:close/>
              </a:path>
            </a:pathLst>
          </a:custGeom>
          <a:solidFill>
            <a:schemeClr val="accent2">
              <a:lumMod val="100000"/>
            </a:schemeClr>
          </a:solidFill>
          <a:ln>
            <a:noFill/>
          </a:ln>
          <a:effectLst/>
        </p:spPr>
      </p:sp>
    </p:spTree>
    <p:custDataLst>
      <p:tags r:id="rId1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086394"/>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3"/>
            </p:custDataLst>
          </p:nvPr>
        </p:nvSpPr>
        <p:spPr>
          <a:xfrm>
            <a:off x="1524000" y="1523880"/>
            <a:ext cx="9144000" cy="1353184"/>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altLang="zh-CN" sz="4000" b="1" spc="300" dirty="0">
                <a:solidFill>
                  <a:srgbClr val="DF213B"/>
                </a:solidFill>
                <a:latin typeface="微软雅黑" panose="020B0503020204020204" pitchFamily="34" charset="-122"/>
                <a:ea typeface="微软雅黑" panose="020B0503020204020204" pitchFamily="34" charset="-122"/>
              </a:rPr>
              <a:t>Product Integration (产品集成) PI</a:t>
            </a:r>
            <a:endParaRPr lang="en-US" altLang="zh-CN" sz="40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1524000" y="3331978"/>
            <a:ext cx="9144000" cy="128036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将产品组件装配成产品，确保产品作为一个整体正确地运行（即具有所要求的功能与质量属性），并交付产品</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a:t>
            </a:r>
            <a:endParaRPr lang="zh-CN" altLang="en-US" dirty="0">
              <a:solidFill>
                <a:schemeClr val="tx1"/>
              </a:solidFill>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75"/>
          <p:cNvGraphicFramePr>
            <a:graphicFrameLocks noGrp="1"/>
          </p:cNvGraphicFramePr>
          <p:nvPr>
            <p:custDataLst>
              <p:tags r:id="rId1"/>
            </p:custDataLst>
          </p:nvPr>
        </p:nvGraphicFramePr>
        <p:xfrm>
          <a:off x="1178878" y="1005205"/>
          <a:ext cx="9834245" cy="4241800"/>
        </p:xfrm>
        <a:graphic>
          <a:graphicData uri="http://schemas.openxmlformats.org/drawingml/2006/table">
            <a:tbl>
              <a:tblPr/>
              <a:tblGrid>
                <a:gridCol w="1352550"/>
                <a:gridCol w="5598795"/>
                <a:gridCol w="288290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rPr>
                        <a:t>组装解决方案并交付给客户。</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交付清单，验收报告</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开发、持续更新并遵循集成策略。</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集成策略</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开发、持续更新并使用集成环境。</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集成环境</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开发、持续更新并遵循用于集成解决方案和组件的规程和准则。</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集成进出入准则</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2.4</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在集成之前，确认每个组件已被正确识别并按照其需求和设计正常工作。</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功能检查</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2.5</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评价集成的组件以确保其符合解决方案的需求和设计。</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mn-ea"/>
                          <a:sym typeface="+mn-ea"/>
                        </a:rPr>
                        <a:t>功能检查</a:t>
                      </a:r>
                      <a:endParaRPr lang="zh-CN" altLang="en-US" sz="16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2.6</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根据集成策略集成解决方案和组件。</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en-US" altLang="zh-CN"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cs typeface="+mn-ea"/>
                        </a:rPr>
                        <a:t>在整个解决方案的生命周期中，评审并持续更新接口或连接描述的覆盖范围、完整性 和一致性。</a:t>
                      </a:r>
                      <a:endParaRPr lang="zh-CN" altLang="en-US" sz="16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接口检查</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3.2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在集成之前，确认组件的接口或连接符合接口或连接描述。</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mn-ea"/>
                          <a:sym typeface="+mn-ea"/>
                        </a:rPr>
                        <a:t>接口检查</a:t>
                      </a:r>
                      <a:endParaRPr lang="zh-CN" altLang="en-US" sz="16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PI 3.3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评价已集成组件的接口或连接的兼容性。</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集成测试</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zh-CN" altLang="en-US" dirty="0"/>
              <a:t>培训课程概述</a:t>
            </a:r>
            <a:endParaRPr lang="zh-CN" altLang="en-US" dirty="0"/>
          </a:p>
        </p:txBody>
      </p:sp>
      <p:sp>
        <p:nvSpPr>
          <p:cNvPr id="4" name="文本框 3"/>
          <p:cNvSpPr txBox="1"/>
          <p:nvPr/>
        </p:nvSpPr>
        <p:spPr>
          <a:xfrm>
            <a:off x="874713" y="2482009"/>
            <a:ext cx="2834430"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0</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5" name="文本框 4"/>
          <p:cNvSpPr txBox="1"/>
          <p:nvPr>
            <p:custDataLst>
              <p:tags r:id="rId7"/>
            </p:custDataLst>
          </p:nvPr>
        </p:nvSpPr>
        <p:spPr>
          <a:xfrm>
            <a:off x="2834640" y="149637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确定产品集成顺序和策略（方法，步骤，次数），组件，接口，搭建集成环境--产品集成计划，检查单</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algn="l">
              <a:lnSpc>
                <a:spcPct val="100000"/>
              </a:lnSpc>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产品集成的准备</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 name="文本框 6"/>
          <p:cNvSpPr txBox="1"/>
          <p:nvPr>
            <p:custDataLst>
              <p:tags r:id="rId13"/>
            </p:custDataLst>
          </p:nvPr>
        </p:nvSpPr>
        <p:spPr>
          <a:xfrm>
            <a:off x="6379210" y="150780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执行集成测试</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1" name="文本框 10"/>
          <p:cNvSpPr txBox="1"/>
          <p:nvPr>
            <p:custDataLst>
              <p:tags r:id="rId14"/>
            </p:custDataLst>
          </p:nvPr>
        </p:nvSpPr>
        <p:spPr>
          <a:xfrm>
            <a:off x="6379210" y="1258253"/>
            <a:ext cx="3114675" cy="338455"/>
          </a:xfrm>
          <a:prstGeom prst="rect">
            <a:avLst/>
          </a:prstGeom>
          <a:noFill/>
        </p:spPr>
        <p:txBody>
          <a:bodyPr wrap="square" rtlCol="0">
            <a:normAutofit/>
          </a:bodyPr>
          <a:p>
            <a:pPr marL="0" algn="l">
              <a:lnSpc>
                <a:spcPct val="100000"/>
              </a:lnSpc>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验证产品集成</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26" name="文本框 25"/>
          <p:cNvSpPr txBox="1"/>
          <p:nvPr>
            <p:custDataLst>
              <p:tags r:id="rId19"/>
            </p:custDataLst>
          </p:nvPr>
        </p:nvSpPr>
        <p:spPr>
          <a:xfrm>
            <a:off x="4606925" y="4443413"/>
            <a:ext cx="3114675" cy="1168400"/>
          </a:xfrm>
          <a:prstGeom prst="rect">
            <a:avLst/>
          </a:prstGeom>
          <a:noFill/>
        </p:spPr>
        <p:txBody>
          <a:bodyPr wrap="square" rtlCol="0">
            <a:normAutofit/>
          </a:bodyPr>
          <a:p>
            <a:pPr marL="0" lvl="0" indent="0" algn="l">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rPr>
              <a:t>模块核查报告</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7" name="文本框 26"/>
          <p:cNvSpPr txBox="1"/>
          <p:nvPr>
            <p:custDataLst>
              <p:tags r:id="rId20"/>
            </p:custDataLst>
          </p:nvPr>
        </p:nvSpPr>
        <p:spPr>
          <a:xfrm>
            <a:off x="4606925" y="4219258"/>
            <a:ext cx="3114675" cy="338455"/>
          </a:xfrm>
          <a:prstGeom prst="rect">
            <a:avLst/>
          </a:prstGeom>
          <a:noFill/>
        </p:spPr>
        <p:txBody>
          <a:bodyPr wrap="square" rtlCol="0">
            <a:normAutofit/>
          </a:bodyPr>
          <a:p>
            <a:pPr marL="0" algn="l">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执行产品集成活动</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内容占位符 2"/>
          <p:cNvSpPr>
            <a:spLocks noGrp="1"/>
          </p:cNvSpPr>
          <p:nvPr>
            <p:custDataLst>
              <p:tags r:id="rId21"/>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a:t>
            </a:r>
            <a:endParaRPr lang="zh-CN" altLang="en-US" dirty="0">
              <a:solidFill>
                <a:schemeClr val="tx1"/>
              </a:solidFill>
            </a:endParaRPr>
          </a:p>
        </p:txBody>
      </p:sp>
    </p:spTree>
    <p:custDataLst>
      <p:tags r:id="rId2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412016"/>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custDataLst>
              <p:tags r:id="rId3"/>
            </p:custDataLst>
          </p:nvPr>
        </p:nvSpPr>
        <p:spPr>
          <a:xfrm>
            <a:off x="1524000" y="1523879"/>
            <a:ext cx="9144000" cy="1678807"/>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000" b="1" spc="300" dirty="0">
                <a:solidFill>
                  <a:srgbClr val="DF213B"/>
                </a:solidFill>
                <a:latin typeface="微软雅黑" panose="020B0503020204020204" pitchFamily="34" charset="-122"/>
                <a:ea typeface="微软雅黑" panose="020B0503020204020204" pitchFamily="34" charset="-122"/>
                <a:sym typeface="+mn-ea"/>
              </a:rPr>
              <a:t>Verification and Validation（验证和确认）VV</a:t>
            </a:r>
            <a:endParaRPr sz="40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4" name="Title 6"/>
          <p:cNvSpPr txBox="1"/>
          <p:nvPr>
            <p:custDataLst>
              <p:tags r:id="rId4"/>
            </p:custDataLst>
          </p:nvPr>
        </p:nvSpPr>
        <p:spPr>
          <a:xfrm>
            <a:off x="1524000" y="3657600"/>
            <a:ext cx="9144000" cy="137160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ctr">
              <a:lnSpc>
                <a:spcPct val="130000"/>
              </a:lnSpc>
              <a:spcBef>
                <a:spcPts val="0"/>
              </a:spcBef>
              <a:spcAft>
                <a:spcPts val="800"/>
              </a:spcAft>
              <a:buSzPct val="100000"/>
              <a:buFont typeface="Wingdings" panose="05000000000000000000" charset="0"/>
              <a:buNone/>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确保选定的工作产品满足其规定的需求</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证明产品或产品组件被置于预期环境中时满足其预期用途</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620895"/>
                <a:gridCol w="386080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rPr>
                        <a:t>执行验证来确保需求得到实现并记录和沟通结果。</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执行测试</a:t>
                      </a:r>
                      <a:r>
                        <a:rPr lang="en-US" altLang="zh-CN" sz="1600" b="0" spc="120">
                          <a:solidFill>
                            <a:srgbClr val="404040"/>
                          </a:solidFill>
                          <a:latin typeface="+mn-ea"/>
                        </a:rPr>
                        <a:t>-</a:t>
                      </a:r>
                      <a:r>
                        <a:rPr lang="zh-CN" altLang="en-US" sz="1600" b="0" spc="120">
                          <a:solidFill>
                            <a:srgbClr val="404040"/>
                          </a:solidFill>
                          <a:latin typeface="+mn-ea"/>
                        </a:rPr>
                        <a:t>测试报告</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1.2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执行确认来确保解决方案在目标环境下按预期运行并记录和沟通结果。</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验收测试</a:t>
                      </a:r>
                      <a:r>
                        <a:rPr lang="en-US" altLang="zh-CN" sz="1600" b="0" spc="120">
                          <a:solidFill>
                            <a:srgbClr val="404040"/>
                          </a:solidFill>
                          <a:latin typeface="+mn-ea"/>
                        </a:rPr>
                        <a:t>-</a:t>
                      </a:r>
                      <a:r>
                        <a:rPr lang="zh-CN" altLang="en-US" sz="1600" b="0" spc="120">
                          <a:solidFill>
                            <a:srgbClr val="404040"/>
                          </a:solidFill>
                          <a:latin typeface="+mn-ea"/>
                        </a:rPr>
                        <a:t>验收测试报告</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选择用于验证和确认的组件和方法。</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需要执行的测试类型（集成，系统，验收，性能，回归）</a:t>
                      </a:r>
                      <a:r>
                        <a:rPr lang="en-US" altLang="zh-CN" sz="1600" b="0" spc="120">
                          <a:solidFill>
                            <a:srgbClr val="404040"/>
                          </a:solidFill>
                          <a:latin typeface="+mn-ea"/>
                        </a:rPr>
                        <a:t>--</a:t>
                      </a:r>
                      <a:r>
                        <a:rPr lang="zh-CN" altLang="en-US" sz="1600" b="0" spc="120">
                          <a:solidFill>
                            <a:srgbClr val="404040"/>
                          </a:solidFill>
                          <a:latin typeface="+mn-ea"/>
                        </a:rPr>
                        <a:t>测试计划</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开发、使用并保持更新支持验证和确认所需的环境。</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测试环境</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2.3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制定、保持更新并遵循验证和确认程序。</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测试步骤</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制定、使用并保持更新验证和确认标准。</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测试进出入准则</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VV 3.2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分析和沟通验证和确认结果。</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mn-ea"/>
                          <a:sym typeface="+mn-ea"/>
                        </a:rPr>
                        <a:t>测试报告</a:t>
                      </a:r>
                      <a:endParaRPr lang="zh-CN" altLang="en-US" sz="16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5" name="文本框 4"/>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 name="文本框 6"/>
          <p:cNvSpPr txBox="1"/>
          <p:nvPr>
            <p:custDataLst>
              <p:tags r:id="rId7"/>
            </p:custDataLst>
          </p:nvPr>
        </p:nvSpPr>
        <p:spPr>
          <a:xfrm>
            <a:off x="2834640" y="149637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rPr>
              <a:t>编写测试计划（测试资源，环境，策略，类型）和测试用例，并通过评审</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1" name="文本框 10"/>
          <p:cNvSpPr txBox="1"/>
          <p:nvPr>
            <p:custDataLst>
              <p:tags r:id="rId8"/>
            </p:custDataLst>
          </p:nvPr>
        </p:nvSpPr>
        <p:spPr>
          <a:xfrm>
            <a:off x="2834640" y="1246823"/>
            <a:ext cx="3114675" cy="338455"/>
          </a:xfrm>
          <a:prstGeom prst="rect">
            <a:avLst/>
          </a:prstGeom>
          <a:noFill/>
        </p:spPr>
        <p:txBody>
          <a:bodyPr wrap="square" rtlCol="0">
            <a:normAutofit/>
          </a:bodyPr>
          <a:p>
            <a:pPr marL="0" algn="l">
              <a:lnSpc>
                <a:spcPct val="100000"/>
              </a:lnSpc>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测试活动准备</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7" name="文本框 16"/>
          <p:cNvSpPr txBox="1"/>
          <p:nvPr>
            <p:custDataLst>
              <p:tags r:id="rId13"/>
            </p:custDataLst>
          </p:nvPr>
        </p:nvSpPr>
        <p:spPr>
          <a:xfrm>
            <a:off x="6379210" y="150780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编写测试总结报告</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1" name="文本框 20"/>
          <p:cNvSpPr txBox="1"/>
          <p:nvPr>
            <p:custDataLst>
              <p:tags r:id="rId14"/>
            </p:custDataLst>
          </p:nvPr>
        </p:nvSpPr>
        <p:spPr>
          <a:xfrm>
            <a:off x="6379210" y="1258253"/>
            <a:ext cx="3114675" cy="338455"/>
          </a:xfrm>
          <a:prstGeom prst="rect">
            <a:avLst/>
          </a:prstGeom>
          <a:noFill/>
        </p:spPr>
        <p:txBody>
          <a:bodyPr wrap="square" rtlCol="0">
            <a:normAutofit/>
          </a:bodyPr>
          <a:p>
            <a:pPr marL="0" algn="l">
              <a:lnSpc>
                <a:spcPct val="100000"/>
              </a:lnSpc>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测试总结</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25" name="文本框 24"/>
          <p:cNvSpPr txBox="1"/>
          <p:nvPr>
            <p:custDataLst>
              <p:tags r:id="rId19"/>
            </p:custDataLst>
          </p:nvPr>
        </p:nvSpPr>
        <p:spPr>
          <a:xfrm>
            <a:off x="4606925" y="4443413"/>
            <a:ext cx="3114675" cy="1168400"/>
          </a:xfrm>
          <a:prstGeom prst="rect">
            <a:avLst/>
          </a:prstGeom>
          <a:noFill/>
        </p:spPr>
        <p:txBody>
          <a:bodyPr wrap="square" rtlCol="0">
            <a:normAutofit/>
          </a:bodyPr>
          <a:p>
            <a:pPr marL="0" lvl="0" indent="0" algn="l">
              <a:lnSpc>
                <a:spcPct val="140000"/>
              </a:lnSpc>
              <a:spcBef>
                <a:spcPts val="0"/>
              </a:spcBef>
              <a:spcAft>
                <a:spcPts val="0"/>
              </a:spcAft>
              <a:buSzPct val="100000"/>
              <a:buNone/>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测试环境搭建，依据用例执行测试活动，并记录修复BUG</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 name="文本框 25"/>
          <p:cNvSpPr txBox="1"/>
          <p:nvPr>
            <p:custDataLst>
              <p:tags r:id="rId20"/>
            </p:custDataLst>
          </p:nvPr>
        </p:nvSpPr>
        <p:spPr>
          <a:xfrm>
            <a:off x="4606925" y="4219258"/>
            <a:ext cx="3114675" cy="338455"/>
          </a:xfrm>
          <a:prstGeom prst="rect">
            <a:avLst/>
          </a:prstGeom>
          <a:noFill/>
        </p:spPr>
        <p:txBody>
          <a:bodyPr wrap="square" rtlCol="0">
            <a:normAutofit/>
          </a:bodyPr>
          <a:p>
            <a:pPr marL="0" algn="l">
              <a:buNone/>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执行测试活动</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内容占位符 2"/>
          <p:cNvSpPr>
            <a:spLocks noGrp="1"/>
          </p:cNvSpPr>
          <p:nvPr>
            <p:custDataLst>
              <p:tags r:id="rId21"/>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a:t>
            </a:r>
            <a:endParaRPr lang="zh-CN" altLang="en-US" dirty="0">
              <a:solidFill>
                <a:schemeClr val="tx1"/>
              </a:solidFill>
            </a:endParaRPr>
          </a:p>
        </p:txBody>
      </p:sp>
    </p:spTree>
    <p:custDataLst>
      <p:tags r:id="rId2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3840480" cy="645160"/>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zh-CN" altLang="en-US" dirty="0"/>
              <a:t>项目管理类实践域</a:t>
            </a:r>
            <a:endParaRPr lang="zh-CN" altLang="en-US" dirty="0"/>
          </a:p>
        </p:txBody>
      </p:sp>
      <p:sp>
        <p:nvSpPr>
          <p:cNvPr id="4" name="文本框 3"/>
          <p:cNvSpPr txBox="1"/>
          <p:nvPr/>
        </p:nvSpPr>
        <p:spPr>
          <a:xfrm>
            <a:off x="874713" y="2482009"/>
            <a:ext cx="2807970"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4</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5965"/>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3"/>
            </p:custDataLst>
          </p:nvPr>
        </p:nvSpPr>
        <p:spPr>
          <a:xfrm>
            <a:off x="1524000" y="2133600"/>
            <a:ext cx="9144000" cy="142303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Planning（策划）PLAN</a:t>
            </a:r>
            <a:endParaRPr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4"/>
            </p:custDataLst>
          </p:nvPr>
        </p:nvSpPr>
        <p:spPr>
          <a:xfrm>
            <a:off x="1524000" y="4046220"/>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建立并维护定义项目活动的计划</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75"/>
          <p:cNvGraphicFramePr>
            <a:graphicFrameLocks noGrp="1"/>
          </p:cNvGraphicFramePr>
          <p:nvPr>
            <p:custDataLst>
              <p:tags r:id="rId1"/>
            </p:custDataLst>
          </p:nvPr>
        </p:nvGraphicFramePr>
        <p:xfrm>
          <a:off x="1105218" y="747395"/>
          <a:ext cx="9834245" cy="5673090"/>
        </p:xfrm>
        <a:graphic>
          <a:graphicData uri="http://schemas.openxmlformats.org/drawingml/2006/table">
            <a:tbl>
              <a:tblPr/>
              <a:tblGrid>
                <a:gridCol w="1352550"/>
                <a:gridCol w="5071110"/>
                <a:gridCol w="3410585"/>
              </a:tblGrid>
              <a:tr h="4210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1.1</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200" b="0">
                          <a:solidFill>
                            <a:srgbClr val="000000"/>
                          </a:solidFill>
                          <a:latin typeface="+mn-ea"/>
                        </a:rPr>
                        <a:t>制定任务列表。</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cs typeface="+mn-ea"/>
                        </a:rPr>
                        <a:t>制定任务分解（</a:t>
                      </a:r>
                      <a:r>
                        <a:rPr lang="en-US" altLang="zh-CN" sz="1200" b="0" spc="120">
                          <a:solidFill>
                            <a:srgbClr val="404040"/>
                          </a:solidFill>
                          <a:latin typeface="+mn-ea"/>
                          <a:cs typeface="+mn-ea"/>
                        </a:rPr>
                        <a:t>WBS</a:t>
                      </a:r>
                      <a:r>
                        <a:rPr lang="zh-CN" altLang="en-US" sz="1200" b="0" spc="120">
                          <a:solidFill>
                            <a:srgbClr val="404040"/>
                          </a:solidFill>
                          <a:latin typeface="+mn-ea"/>
                          <a:cs typeface="+mn-ea"/>
                        </a:rPr>
                        <a:t>）</a:t>
                      </a:r>
                      <a:r>
                        <a:rPr lang="en-US" altLang="zh-CN" sz="1200" b="0" spc="120">
                          <a:solidFill>
                            <a:srgbClr val="404040"/>
                          </a:solidFill>
                          <a:latin typeface="+mn-ea"/>
                          <a:cs typeface="+mn-ea"/>
                        </a:rPr>
                        <a:t>--</a:t>
                      </a:r>
                      <a:r>
                        <a:rPr lang="zh-CN" altLang="en-US" sz="1200" b="0" spc="120">
                          <a:solidFill>
                            <a:srgbClr val="404040"/>
                          </a:solidFill>
                          <a:latin typeface="+mn-ea"/>
                          <a:cs typeface="+mn-ea"/>
                        </a:rPr>
                        <a:t>子任务</a:t>
                      </a:r>
                      <a:endParaRPr lang="zh-CN" altLang="en-US" sz="12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1.2</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200" b="0">
                          <a:solidFill>
                            <a:srgbClr val="000000"/>
                          </a:solidFill>
                          <a:latin typeface="+mn-ea"/>
                          <a:cs typeface="+mn-ea"/>
                        </a:rPr>
                        <a:t>将人员分配到任务。</a:t>
                      </a:r>
                      <a:r>
                        <a:rPr lang="en-US" sz="1200" b="0">
                          <a:solidFill>
                            <a:srgbClr val="000000"/>
                          </a:solidFill>
                          <a:latin typeface="+mn-ea"/>
                          <a:cs typeface="+mn-ea"/>
                        </a:rPr>
                        <a:t> </a:t>
                      </a:r>
                      <a:endParaRPr lang="en-US" altLang="en-US" sz="12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子任务分配到具体每一个人员</a:t>
                      </a:r>
                      <a:endParaRPr lang="zh-CN" altLang="en-US" sz="12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2.1</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200" b="0">
                          <a:solidFill>
                            <a:srgbClr val="000000"/>
                          </a:solidFill>
                          <a:latin typeface="+mn-ea"/>
                        </a:rPr>
                        <a:t>完成工作的方法并保持更新。</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项目管理的方法是什么（依据项目目标，选定项目生命周期模型，风险计划，资源计划等计划进行管理）</a:t>
                      </a:r>
                      <a:endParaRPr lang="zh-CN" altLang="en-US" sz="12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2.2</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200" b="0">
                          <a:solidFill>
                            <a:srgbClr val="000000"/>
                          </a:solidFill>
                          <a:latin typeface="+mn-ea"/>
                        </a:rPr>
                        <a:t>计划执行工作所需的知识和技能。</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计划如果要完成项目目标所需的人员技能是什么（项目经理需要有项目管理的经验，需求有需求分析的经验等等）</a:t>
                      </a:r>
                      <a:endParaRPr lang="zh-CN" altLang="en-US" sz="12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2.3</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200" b="0">
                          <a:solidFill>
                            <a:srgbClr val="000000"/>
                          </a:solidFill>
                          <a:latin typeface="+mn-ea"/>
                        </a:rPr>
                        <a:t>根据记录的估算，制定并持续更新预算和进度。</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依据估算的结果（工作量，成本，进度制定项目预算和计划进度）</a:t>
                      </a:r>
                      <a:endParaRPr lang="zh-CN" altLang="en-US" sz="12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2.4</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200" b="0">
                          <a:solidFill>
                            <a:srgbClr val="000000"/>
                          </a:solidFill>
                          <a:latin typeface="+mn-ea"/>
                        </a:rPr>
                        <a:t>计划已识别的干系人的参与。</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干系人是与项目经理接触的所有人员（客户，高层，公司其他部门或者项目组成员）；项目经理需要计划哪些人员在什么时间节点进入项目的哪些哪些活动</a:t>
                      </a:r>
                      <a:endParaRPr lang="zh-CN" altLang="en-US" sz="12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55245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rPr>
                        <a:t>PLAN 2.5</a:t>
                      </a:r>
                      <a:endParaRPr lang="zh-CN" altLang="en-US" sz="12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200" b="0">
                          <a:solidFill>
                            <a:srgbClr val="000000"/>
                          </a:solidFill>
                          <a:latin typeface="+mn-ea"/>
                        </a:rPr>
                        <a:t>计划向运营和支持的转移。</a:t>
                      </a:r>
                      <a:endParaRPr lang="zh-CN" altLang="en-US" sz="12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mn-ea"/>
                          <a:cs typeface="+mn-ea"/>
                        </a:rPr>
                        <a:t>计划项目交付过程（产品从项目组内部到客户现场部署直至成功的活动描述，比如试运行计划，</a:t>
                      </a:r>
                      <a:r>
                        <a:rPr lang="en-US" altLang="zh-CN" sz="1200" b="0" spc="120">
                          <a:solidFill>
                            <a:srgbClr val="404040"/>
                          </a:solidFill>
                          <a:latin typeface="+mn-ea"/>
                          <a:cs typeface="+mn-ea"/>
                        </a:rPr>
                        <a:t>BUG</a:t>
                      </a:r>
                      <a:r>
                        <a:rPr lang="zh-CN" altLang="en-US" sz="1200" b="0" spc="120">
                          <a:solidFill>
                            <a:srgbClr val="404040"/>
                          </a:solidFill>
                          <a:latin typeface="+mn-ea"/>
                          <a:cs typeface="+mn-ea"/>
                        </a:rPr>
                        <a:t>记录，报告，现场安装部署的记录等等）</a:t>
                      </a:r>
                      <a:endParaRPr lang="zh-CN" altLang="en-US" sz="12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75"/>
          <p:cNvGraphicFramePr>
            <a:graphicFrameLocks noGrp="1"/>
          </p:cNvGraphicFramePr>
          <p:nvPr>
            <p:custDataLst>
              <p:tags r:id="rId1"/>
            </p:custDataLst>
          </p:nvPr>
        </p:nvGraphicFramePr>
        <p:xfrm>
          <a:off x="1105218" y="747395"/>
          <a:ext cx="9834245" cy="5845810"/>
        </p:xfrm>
        <a:graphic>
          <a:graphicData uri="http://schemas.openxmlformats.org/drawingml/2006/table">
            <a:tbl>
              <a:tblPr/>
              <a:tblGrid>
                <a:gridCol w="1352550"/>
                <a:gridCol w="5071110"/>
                <a:gridCol w="3410585"/>
              </a:tblGrid>
              <a:tr h="4210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2.6</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通过协调可用资源和估算的资源确保计划的可行性。</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项目经理监控时发现阶段目标可能无法达到，需要变更，应及时调整计划（变更包含需求变更，人员变更，技术变更等等）</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2.7</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制定项目计划，确保其元素之间的一致性，并保持更新。</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项目的整体计划安排上要一致，不能冲突</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6766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2.8</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评审计划并获得受影响的干系人的承诺。</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项目计划的评审，所有人员认可目前的计划；立项评审</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113792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3.1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使用组织的标准过程集和裁剪指南来开发项目过程，保持更新，并遵循项目过程。</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规划项目阶段时，依据标准过程和裁剪指南找出过程种的哪些活动是不适用的，或者可能简化的，或者需要增加的</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6766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3.2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使用项目过程、组织的过程资产和度量库制定计划并保持更新。</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制定项目的进度和预算时需要参考组织资产信息</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6766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3.3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cs typeface="+mn-ea"/>
                        </a:rPr>
                        <a:t>识别和协商关键依赖关系。</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干系人在项目中具体是有哪些活动，需要所有干系人的活动记录</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6766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PLAN 3.4</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根据组织标准计划项目环境并保持更新。</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项目计划中的项目环境需要参考组织工作环境列表，如果有新工具引进，项目经理要考虑是否可以采用</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834640" y="1496378"/>
            <a:ext cx="3114675" cy="1168400"/>
          </a:xfrm>
          <a:prstGeom prst="rect">
            <a:avLst/>
          </a:prstGeom>
          <a:noFill/>
        </p:spPr>
        <p:txBody>
          <a:bodyPr wrap="square" rtlCol="0">
            <a:normAutofit/>
          </a:bodyPr>
          <a:p>
            <a:pPr mar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rPr>
              <a:t>在立项时建立项目计划初稿，给出项目初步的预算和进度，资源等信息</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制定项目计划初稿</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5" name="文本框 4"/>
          <p:cNvSpPr txBox="1"/>
          <p:nvPr>
            <p:custDataLst>
              <p:tags r:id="rId13"/>
            </p:custDataLst>
          </p:nvPr>
        </p:nvSpPr>
        <p:spPr>
          <a:xfrm>
            <a:off x="6379210" y="1507808"/>
            <a:ext cx="3114675" cy="1168400"/>
          </a:xfrm>
          <a:prstGeom prst="rect">
            <a:avLst/>
          </a:prstGeom>
          <a:noFill/>
        </p:spPr>
        <p:txBody>
          <a:bodyPr wrap="square" rtlCol="0">
            <a:normAutofit/>
          </a:bodyPr>
          <a:p>
            <a:pPr mar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在必要时调整项目计划，以帮助实现项目目标</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14"/>
            </p:custDataLst>
          </p:nvPr>
        </p:nvSpPr>
        <p:spPr>
          <a:xfrm>
            <a:off x="6379210" y="125825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调整项目计划</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 name="文本框 6"/>
          <p:cNvSpPr txBox="1"/>
          <p:nvPr>
            <p:custDataLst>
              <p:tags r:id="rId19"/>
            </p:custDataLst>
          </p:nvPr>
        </p:nvSpPr>
        <p:spPr>
          <a:xfrm>
            <a:off x="4606925" y="4443413"/>
            <a:ext cx="3114675" cy="1168400"/>
          </a:xfrm>
          <a:prstGeom prst="rect">
            <a:avLst/>
          </a:prstGeom>
          <a:noFill/>
        </p:spPr>
        <p:txBody>
          <a:bodyPr wrap="square" rtlCol="0">
            <a:normAutofit/>
          </a:bodyPr>
          <a:p>
            <a:pPr mar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在估算后依据估算的结果完善计划并对计划进行评审，取得所有人的承诺</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1" name="文本框 10"/>
          <p:cNvSpPr txBox="1"/>
          <p:nvPr>
            <p:custDataLst>
              <p:tags r:id="rId20"/>
            </p:custDataLst>
          </p:nvPr>
        </p:nvSpPr>
        <p:spPr>
          <a:xfrm>
            <a:off x="4606925" y="4219258"/>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完善项目计划</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086394"/>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1523880"/>
            <a:ext cx="9144000" cy="1353184"/>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000" b="1" spc="300" dirty="0">
                <a:solidFill>
                  <a:srgbClr val="DF213B"/>
                </a:solidFill>
                <a:latin typeface="微软雅黑" panose="020B0503020204020204" pitchFamily="34" charset="-122"/>
                <a:ea typeface="微软雅黑" panose="020B0503020204020204" pitchFamily="34" charset="-122"/>
                <a:sym typeface="+mn-ea"/>
              </a:rPr>
              <a:t>Monitor and Control（监督与控制）MC</a:t>
            </a:r>
            <a:endParaRPr sz="40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3331978"/>
            <a:ext cx="9144000" cy="128036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提供对项目生命周期内进展的了解，以便在项目绩效显著偏离计划时可采取适当的纠正措施</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连接符: 肘形 3"/>
          <p:cNvCxnSpPr>
            <a:endCxn id="2" idx="2"/>
          </p:cNvCxnSpPr>
          <p:nvPr>
            <p:custDataLst>
              <p:tags r:id="rId1"/>
            </p:custDataLst>
          </p:nvPr>
        </p:nvCxnSpPr>
        <p:spPr>
          <a:xfrm rot="16200000" flipH="1">
            <a:off x="7629948" y="1961074"/>
            <a:ext cx="748453" cy="3816349"/>
          </a:xfrm>
          <a:prstGeom prst="bentConnector2">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连接符: 肘形 15"/>
          <p:cNvCxnSpPr>
            <a:endCxn id="14" idx="6"/>
          </p:cNvCxnSpPr>
          <p:nvPr>
            <p:custDataLst>
              <p:tags r:id="rId2"/>
            </p:custDataLst>
          </p:nvPr>
        </p:nvCxnSpPr>
        <p:spPr>
          <a:xfrm rot="5400000">
            <a:off x="3813600" y="1961075"/>
            <a:ext cx="748453" cy="3816349"/>
          </a:xfrm>
          <a:prstGeom prst="bentConnector2">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custDataLst>
              <p:tags r:id="rId3"/>
            </p:custDataLst>
          </p:nvPr>
        </p:nvSpPr>
        <p:spPr>
          <a:xfrm>
            <a:off x="669261" y="4816688"/>
            <a:ext cx="2387660" cy="1361248"/>
          </a:xfrm>
          <a:prstGeom prst="rect">
            <a:avLst/>
          </a:prstGeom>
          <a:noFill/>
        </p:spPr>
        <p:txBody>
          <a:bodyPr wrap="square" rtlCol="0">
            <a:normAutofit/>
          </a:bodyPr>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rPr>
              <a:t>了解CMMI相关知识</a:t>
            </a:r>
            <a:endPar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14" name="椭圆 13"/>
          <p:cNvSpPr/>
          <p:nvPr>
            <p:custDataLst>
              <p:tags r:id="rId4"/>
            </p:custDataLst>
          </p:nvPr>
        </p:nvSpPr>
        <p:spPr>
          <a:xfrm>
            <a:off x="1446531" y="3826916"/>
            <a:ext cx="833120" cy="833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p>
            <a:pPr algn="ctr">
              <a:lnSpc>
                <a:spcPct val="130000"/>
              </a:lnSpc>
            </a:pPr>
            <a:endParaRPr lang="zh-CN" altLang="en-US" sz="3200" b="1"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2" name="文本框 21"/>
          <p:cNvSpPr txBox="1"/>
          <p:nvPr>
            <p:custDataLst>
              <p:tags r:id="rId5"/>
            </p:custDataLst>
          </p:nvPr>
        </p:nvSpPr>
        <p:spPr>
          <a:xfrm>
            <a:off x="1640915" y="3948310"/>
            <a:ext cx="444352" cy="561885"/>
          </a:xfrm>
          <a:prstGeom prst="rect">
            <a:avLst/>
          </a:prstGeom>
          <a:noFill/>
        </p:spPr>
        <p:txBody>
          <a:bodyPr wrap="square" rtlCol="0">
            <a:normAutofit/>
          </a:bodyPr>
          <a:p>
            <a:pPr algn="ctr">
              <a:lnSpc>
                <a:spcPct val="120000"/>
              </a:lnSpc>
            </a:pPr>
            <a:r>
              <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6"/>
            </p:custDataLst>
          </p:nvPr>
        </p:nvSpPr>
        <p:spPr>
          <a:xfrm>
            <a:off x="9912349" y="3826916"/>
            <a:ext cx="833120" cy="8331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p>
            <a:pPr algn="ctr">
              <a:lnSpc>
                <a:spcPct val="130000"/>
              </a:lnSpc>
            </a:pPr>
            <a:endParaRPr lang="zh-CN" altLang="en-US" sz="3200" b="1"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5" name="文本框 24"/>
          <p:cNvSpPr txBox="1"/>
          <p:nvPr>
            <p:custDataLst>
              <p:tags r:id="rId7"/>
            </p:custDataLst>
          </p:nvPr>
        </p:nvSpPr>
        <p:spPr>
          <a:xfrm>
            <a:off x="10106733" y="3948310"/>
            <a:ext cx="444352" cy="561885"/>
          </a:xfrm>
          <a:prstGeom prst="rect">
            <a:avLst/>
          </a:prstGeom>
          <a:noFill/>
        </p:spPr>
        <p:txBody>
          <a:bodyPr wrap="square" rtlCol="0">
            <a:normAutofit/>
          </a:bodyPr>
          <a:p>
            <a:pPr algn="ctr">
              <a:lnSpc>
                <a:spcPct val="120000"/>
              </a:lnSpc>
            </a:pPr>
            <a:r>
              <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rPr>
              <a:t>D</a:t>
            </a:r>
            <a:endPar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custDataLst>
              <p:tags r:id="rId8"/>
            </p:custDataLst>
          </p:nvPr>
        </p:nvSpPr>
        <p:spPr>
          <a:xfrm>
            <a:off x="4268470" y="3826914"/>
            <a:ext cx="833120" cy="833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p>
            <a:pPr algn="ctr">
              <a:lnSpc>
                <a:spcPct val="130000"/>
              </a:lnSpc>
            </a:pPr>
            <a:endParaRPr lang="zh-CN" altLang="en-US" sz="3200" b="1"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0" name="文本框 19"/>
          <p:cNvSpPr txBox="1"/>
          <p:nvPr>
            <p:custDataLst>
              <p:tags r:id="rId9"/>
            </p:custDataLst>
          </p:nvPr>
        </p:nvSpPr>
        <p:spPr>
          <a:xfrm>
            <a:off x="4458092" y="3948308"/>
            <a:ext cx="444352" cy="561885"/>
          </a:xfrm>
          <a:prstGeom prst="rect">
            <a:avLst/>
          </a:prstGeom>
          <a:noFill/>
        </p:spPr>
        <p:txBody>
          <a:bodyPr wrap="square" rtlCol="0">
            <a:normAutofit/>
          </a:bodyPr>
          <a:p>
            <a:pPr algn="ctr">
              <a:lnSpc>
                <a:spcPct val="120000"/>
              </a:lnSpc>
            </a:pPr>
            <a:r>
              <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custDataLst>
              <p:tags r:id="rId10"/>
            </p:custDataLst>
          </p:nvPr>
        </p:nvSpPr>
        <p:spPr>
          <a:xfrm>
            <a:off x="7090409" y="3826914"/>
            <a:ext cx="833120" cy="833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p>
            <a:pPr algn="ctr">
              <a:lnSpc>
                <a:spcPct val="130000"/>
              </a:lnSpc>
            </a:pPr>
            <a:endParaRPr lang="zh-CN" altLang="en-US" sz="3200" b="1"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8" name="文本框 27"/>
          <p:cNvSpPr txBox="1"/>
          <p:nvPr>
            <p:custDataLst>
              <p:tags r:id="rId11"/>
            </p:custDataLst>
          </p:nvPr>
        </p:nvSpPr>
        <p:spPr>
          <a:xfrm>
            <a:off x="7280031" y="3948308"/>
            <a:ext cx="444352" cy="561885"/>
          </a:xfrm>
          <a:prstGeom prst="rect">
            <a:avLst/>
          </a:prstGeom>
          <a:noFill/>
        </p:spPr>
        <p:txBody>
          <a:bodyPr wrap="square" rtlCol="0">
            <a:normAutofit/>
          </a:bodyPr>
          <a:p>
            <a:pPr algn="ctr">
              <a:lnSpc>
                <a:spcPct val="120000"/>
              </a:lnSpc>
            </a:pPr>
            <a:r>
              <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altLang="zh-CN" sz="2800" b="1" spc="1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custDataLst>
              <p:tags r:id="rId12"/>
            </p:custDataLst>
          </p:nvPr>
        </p:nvSpPr>
        <p:spPr>
          <a:xfrm>
            <a:off x="3486438" y="4816688"/>
            <a:ext cx="2387660" cy="1361248"/>
          </a:xfrm>
          <a:prstGeom prst="rect">
            <a:avLst/>
          </a:prstGeom>
          <a:noFill/>
        </p:spPr>
        <p:txBody>
          <a:bodyPr wrap="square" rtlCol="0">
            <a:normAutofit/>
          </a:bodyPr>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rPr>
              <a:t>了解CMMI3 V2.0的实践域有哪些</a:t>
            </a:r>
            <a:endPar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30" name="文本框 29"/>
          <p:cNvSpPr txBox="1"/>
          <p:nvPr>
            <p:custDataLst>
              <p:tags r:id="rId13"/>
            </p:custDataLst>
          </p:nvPr>
        </p:nvSpPr>
        <p:spPr>
          <a:xfrm>
            <a:off x="6317904" y="4816688"/>
            <a:ext cx="2387660" cy="1361248"/>
          </a:xfrm>
          <a:prstGeom prst="rect">
            <a:avLst/>
          </a:prstGeom>
          <a:noFill/>
        </p:spPr>
        <p:txBody>
          <a:bodyPr wrap="square" rtlCol="0">
            <a:normAutofit/>
          </a:bodyPr>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rPr>
              <a:t>明确CMMI3 V2.0实践域和人员之间的关系</a:t>
            </a:r>
            <a:endPar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31" name="文本框 30"/>
          <p:cNvSpPr txBox="1"/>
          <p:nvPr>
            <p:custDataLst>
              <p:tags r:id="rId14"/>
            </p:custDataLst>
          </p:nvPr>
        </p:nvSpPr>
        <p:spPr>
          <a:xfrm>
            <a:off x="9135079" y="4816688"/>
            <a:ext cx="2387660" cy="1361248"/>
          </a:xfrm>
          <a:prstGeom prst="rect">
            <a:avLst/>
          </a:prstGeom>
          <a:noFill/>
        </p:spPr>
        <p:txBody>
          <a:bodyPr wrap="square" rtlCol="0">
            <a:normAutofit/>
          </a:bodyPr>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rPr>
              <a:t>明确各职责人员工作流程和文档</a:t>
            </a:r>
            <a:endParaRPr lang="zh-CN" altLang="en-US" sz="1700" spc="15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23" name="椭圆 22"/>
          <p:cNvSpPr/>
          <p:nvPr>
            <p:custDataLst>
              <p:tags r:id="rId15"/>
            </p:custDataLst>
          </p:nvPr>
        </p:nvSpPr>
        <p:spPr>
          <a:xfrm>
            <a:off x="5113035" y="1538617"/>
            <a:ext cx="1965930" cy="19659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3200" b="1"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33" name="文本框 32"/>
          <p:cNvSpPr txBox="1"/>
          <p:nvPr>
            <p:custDataLst>
              <p:tags r:id="rId16"/>
            </p:custDataLst>
          </p:nvPr>
        </p:nvSpPr>
        <p:spPr>
          <a:xfrm>
            <a:off x="5407660" y="1980565"/>
            <a:ext cx="1671320" cy="1082040"/>
          </a:xfrm>
          <a:prstGeom prst="rect">
            <a:avLst/>
          </a:prstGeom>
          <a:noFill/>
        </p:spPr>
        <p:txBody>
          <a:bodyPr wrap="square" rtlCol="0">
            <a:normAutofit fontScale="90000"/>
          </a:bodyPr>
          <a:p>
            <a:pPr marL="0" indent="0" algn="l">
              <a:lnSpc>
                <a:spcPct val="120000"/>
              </a:lnSpc>
              <a:spcBef>
                <a:spcPts val="0"/>
              </a:spcBef>
              <a:spcAft>
                <a:spcPts val="0"/>
              </a:spcAft>
              <a:buSzPct val="100000"/>
            </a:pPr>
            <a:r>
              <a:rPr lang="zh-CN" altLang="en-US" sz="2800" b="1" spc="300" dirty="0">
                <a:solidFill>
                  <a:schemeClr val="bg1"/>
                </a:solidFill>
                <a:latin typeface="Arial" panose="020B0604020202020204" pitchFamily="34" charset="0"/>
                <a:ea typeface="微软雅黑" panose="020B0503020204020204" pitchFamily="34" charset="-122"/>
              </a:rPr>
              <a:t>课程目标</a:t>
            </a:r>
            <a:endParaRPr lang="zh-CN" altLang="en-US" sz="2800" b="1" spc="300" dirty="0">
              <a:solidFill>
                <a:schemeClr val="bg1"/>
              </a:solidFill>
              <a:latin typeface="Arial" panose="020B0604020202020204" pitchFamily="34" charset="0"/>
              <a:ea typeface="微软雅黑" panose="020B0503020204020204" pitchFamily="34" charset="-122"/>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05218" y="747395"/>
          <a:ext cx="9834245" cy="4549140"/>
        </p:xfrm>
        <a:graphic>
          <a:graphicData uri="http://schemas.openxmlformats.org/drawingml/2006/table">
            <a:tbl>
              <a:tblPr/>
              <a:tblGrid>
                <a:gridCol w="1352550"/>
                <a:gridCol w="4997450"/>
                <a:gridCol w="3484245"/>
              </a:tblGrid>
              <a:tr h="4210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1.1</a:t>
                      </a:r>
                      <a:endParaRPr lang="zh-CN" altLang="en-US" sz="1400" b="0" spc="120">
                        <a:solidFill>
                          <a:srgbClr val="404040"/>
                        </a:solidFill>
                        <a:latin typeface="+mn-ea"/>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mn-ea"/>
                        </a:rPr>
                        <a:t>记录任务完成情况。</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记录每个任务的完成情况</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1.2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cs typeface="+mn-ea"/>
                        </a:rPr>
                        <a:t>识别并解决问题。</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记录项目中的发生问题并制定解决方案直到问题得到解决</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2.1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从规模、工作量、进度、资源、知识和技能以及预算等方面，对比估算跟踪实际结果。</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计划和实际对比，有偏差要进行记录并分析原因</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2.2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跟踪已识别的利益相关方参与和承诺情况。</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干系人答应承诺的事情是否按计划进行</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2.3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cs typeface="+mn-ea"/>
                        </a:rPr>
                        <a:t>监视向运营和支持的迁移。</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查看项目交付的过程活动是否按计划进行</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2.4</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当实际结果相较于计划结果存在显著差异时，采取纠正措施并管理直至关闭。</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mn-ea"/>
                          <a:sym typeface="+mn-ea"/>
                        </a:rPr>
                        <a:t>计划和实际对比，有偏差要进行记录并分析原因，并制定措施来缩小偏差直到项目结束</a:t>
                      </a:r>
                      <a:endParaRPr lang="zh-CN" altLang="en-US" sz="14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3.1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使用项目计划和项目过程管理项目。</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按照项目计划（需求计划，测试计划）和项目过程（需求过程，测试过程）来管理项目</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05218" y="747395"/>
          <a:ext cx="9834245" cy="4549140"/>
        </p:xfrm>
        <a:graphic>
          <a:graphicData uri="http://schemas.openxmlformats.org/drawingml/2006/table">
            <a:tbl>
              <a:tblPr/>
              <a:tblGrid>
                <a:gridCol w="1352550"/>
                <a:gridCol w="4997450"/>
                <a:gridCol w="3484245"/>
              </a:tblGrid>
              <a:tr h="4210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3.2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管理关键依赖关系和活动。</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查看干系人活动</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3.3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监视工作环境以识别问题。</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指的是</a:t>
                      </a:r>
                      <a:r>
                        <a:rPr lang="en-US" altLang="zh-CN" sz="1400" b="0" spc="120">
                          <a:solidFill>
                            <a:srgbClr val="404040"/>
                          </a:solidFill>
                          <a:latin typeface="+mn-ea"/>
                        </a:rPr>
                        <a:t>与软件开发、测试、运行有关的各种软硬件，还包括其它影响安全、健康、生产力的因素。比如：办公空间、照明、噪音；对软件开发人员的干扰：电话、会议等。这些不利于软件开发的因素都应进行监控，并及时解决存在的问题，为项目进展扫清障碍。</a:t>
                      </a:r>
                      <a:endParaRPr lang="en-US" altLang="zh-CN"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6766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MC 3.4</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管理和解决受影响的干系人的问题。</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查看干系人活动，发生问题并记录，解决问题</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432233" y="3844385"/>
            <a:ext cx="2523366" cy="1079403"/>
          </a:xfrm>
          <a:prstGeom prst="rect">
            <a:avLst/>
          </a:prstGeom>
          <a:noFill/>
        </p:spPr>
        <p:txBody>
          <a:bodyPr wrap="square" lIns="90000" tIns="0" rIns="90000" bIns="46800" anchor="t" anchorCtr="1">
            <a:normAutofit/>
          </a:bodyPr>
          <a:p>
            <a:pPr marL="0" lvl="0" indent="0" algn="l">
              <a:lnSpc>
                <a:spcPct val="120000"/>
              </a:lnSpc>
              <a:spcBef>
                <a:spcPts val="0"/>
              </a:spcBef>
              <a:spcAft>
                <a:spcPts val="0"/>
              </a:spcAft>
              <a:buSzPct val="100000"/>
            </a:pPr>
            <a:r>
              <a:rPr lang="zh-CN" altLang="en-US" sz="1400" spc="150" dirty="0">
                <a:solidFill>
                  <a:schemeClr val="tx1">
                    <a:lumMod val="85000"/>
                    <a:lumOff val="15000"/>
                  </a:schemeClr>
                </a:solidFill>
                <a:latin typeface="Arial" panose="020B0604020202020204" pitchFamily="34" charset="0"/>
                <a:ea typeface="微软雅黑" panose="020B0503020204020204" pitchFamily="34" charset="-122"/>
              </a:rPr>
              <a:t>周会记录（工作任务的汇报，项目工作量，成本，进度，问题，风险，环境）</a:t>
            </a:r>
            <a:endParaRPr lang="zh-CN" altLang="en-US" sz="1400" spc="15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2"/>
            </p:custDataLst>
          </p:nvPr>
        </p:nvSpPr>
        <p:spPr>
          <a:xfrm>
            <a:off x="3432233" y="3428897"/>
            <a:ext cx="2523367" cy="412092"/>
          </a:xfrm>
          <a:prstGeom prst="rect">
            <a:avLst/>
          </a:prstGeom>
          <a:noFill/>
        </p:spPr>
        <p:txBody>
          <a:bodyPr wrap="square" lIns="90000" tIns="46800" rIns="90000" bIns="0" anchor="b" anchorCtr="1">
            <a:normAutofit/>
          </a:bodyPr>
          <a:p>
            <a:pPr marL="0" indent="0" algn="ctr">
              <a:lnSpc>
                <a:spcPct val="120000"/>
              </a:lnSpc>
              <a:spcBef>
                <a:spcPts val="0"/>
              </a:spcBef>
              <a:spcAft>
                <a:spcPts val="0"/>
              </a:spcAft>
              <a:buSzPct val="100000"/>
            </a:pPr>
            <a:r>
              <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rPr>
              <a:t>周会监控</a:t>
            </a:r>
            <a:endPar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endParaRPr>
          </a:p>
        </p:txBody>
      </p:sp>
      <p:sp>
        <p:nvSpPr>
          <p:cNvPr id="18" name="泪滴形 17"/>
          <p:cNvSpPr/>
          <p:nvPr>
            <p:custDataLst>
              <p:tags r:id="rId3"/>
            </p:custDataLst>
          </p:nvPr>
        </p:nvSpPr>
        <p:spPr>
          <a:xfrm>
            <a:off x="4102417" y="1864638"/>
            <a:ext cx="1182998" cy="119873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9" name="直接连接符 18"/>
          <p:cNvCxnSpPr/>
          <p:nvPr>
            <p:custDataLst>
              <p:tags r:id="rId4"/>
            </p:custDataLst>
          </p:nvPr>
        </p:nvCxnSpPr>
        <p:spPr>
          <a:xfrm>
            <a:off x="4704379" y="3055376"/>
            <a:ext cx="0" cy="35724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椭圆 19"/>
          <p:cNvSpPr/>
          <p:nvPr>
            <p:custDataLst>
              <p:tags r:id="rId5"/>
            </p:custDataLst>
          </p:nvPr>
        </p:nvSpPr>
        <p:spPr>
          <a:xfrm>
            <a:off x="4316793" y="2069838"/>
            <a:ext cx="783167" cy="793581"/>
          </a:xfrm>
          <a:prstGeom prst="ellipse">
            <a:avLst/>
          </a:prstGeom>
          <a:solidFill>
            <a:schemeClr val="bg1"/>
          </a:solidFill>
          <a:ln>
            <a:noFill/>
          </a:ln>
          <a:effectLst>
            <a:outerShdw blurRad="38100" dist="38100" algn="ctr" rotWithShape="0">
              <a:srgbClr val="000000">
                <a:alpha val="0"/>
              </a:srgbClr>
            </a:outerShdw>
          </a:effec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custDataLst>
              <p:tags r:id="rId6"/>
            </p:custDataLst>
          </p:nvPr>
        </p:nvSpPr>
        <p:spPr>
          <a:xfrm>
            <a:off x="6236400" y="3844071"/>
            <a:ext cx="2523365" cy="1079403"/>
          </a:xfrm>
          <a:prstGeom prst="rect">
            <a:avLst/>
          </a:prstGeom>
          <a:noFill/>
        </p:spPr>
        <p:txBody>
          <a:bodyPr wrap="square" lIns="90000" tIns="0" rIns="90000" bIns="46800" anchor="t" anchorCtr="1">
            <a:normAutofit/>
          </a:bodyPr>
          <a:p>
            <a:pPr marL="0" lvl="0" indent="0" algn="l">
              <a:lnSpc>
                <a:spcPct val="120000"/>
              </a:lnSpc>
              <a:spcBef>
                <a:spcPts val="0"/>
              </a:spcBef>
              <a:spcAft>
                <a:spcPts val="0"/>
              </a:spcAft>
              <a:buSzPct val="100000"/>
            </a:pPr>
            <a:r>
              <a:rPr lang="zh-CN" altLang="en-US" sz="1400" spc="150" dirty="0">
                <a:solidFill>
                  <a:schemeClr val="tx1">
                    <a:lumMod val="85000"/>
                    <a:lumOff val="15000"/>
                  </a:schemeClr>
                </a:solidFill>
                <a:latin typeface="Arial" panose="020B0604020202020204" pitchFamily="34" charset="0"/>
                <a:ea typeface="微软雅黑" panose="020B0503020204020204" pitchFamily="34" charset="-122"/>
              </a:rPr>
              <a:t>里程碑报告（工作任务的汇报，项目工作量，成本，进度，问题，风险，环境，阶段性总结）</a:t>
            </a:r>
            <a:endParaRPr lang="zh-CN" altLang="en-US" sz="1400" spc="15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9" name="文本框 8"/>
          <p:cNvSpPr txBox="1"/>
          <p:nvPr>
            <p:custDataLst>
              <p:tags r:id="rId7"/>
            </p:custDataLst>
          </p:nvPr>
        </p:nvSpPr>
        <p:spPr>
          <a:xfrm>
            <a:off x="6236401" y="3429181"/>
            <a:ext cx="2523367" cy="412092"/>
          </a:xfrm>
          <a:prstGeom prst="rect">
            <a:avLst/>
          </a:prstGeom>
          <a:noFill/>
        </p:spPr>
        <p:txBody>
          <a:bodyPr wrap="square" lIns="90000" tIns="46800" rIns="90000" bIns="0" anchor="b" anchorCtr="1">
            <a:normAutofit/>
          </a:bodyPr>
          <a:p>
            <a:pPr marL="0" indent="0" algn="ctr">
              <a:lnSpc>
                <a:spcPct val="120000"/>
              </a:lnSpc>
              <a:spcBef>
                <a:spcPts val="0"/>
              </a:spcBef>
              <a:spcAft>
                <a:spcPts val="0"/>
              </a:spcAft>
              <a:buSzPct val="100000"/>
            </a:pPr>
            <a:r>
              <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rPr>
              <a:t>阶段性监控</a:t>
            </a:r>
            <a:endParaRPr lang="zh-CN" altLang="en-US" sz="1900" b="1" spc="300" dirty="0">
              <a:solidFill>
                <a:schemeClr val="tx1">
                  <a:lumMod val="75000"/>
                  <a:lumOff val="25000"/>
                </a:schemeClr>
              </a:solidFill>
              <a:latin typeface="Arial" panose="020B0604020202020204" pitchFamily="34" charset="0"/>
              <a:ea typeface="微软雅黑" panose="020B0503020204020204" pitchFamily="34" charset="-122"/>
              <a:cs typeface="+mj-cs"/>
            </a:endParaRPr>
          </a:p>
        </p:txBody>
      </p:sp>
      <p:sp>
        <p:nvSpPr>
          <p:cNvPr id="22" name="泪滴形 21"/>
          <p:cNvSpPr/>
          <p:nvPr>
            <p:custDataLst>
              <p:tags r:id="rId8"/>
            </p:custDataLst>
          </p:nvPr>
        </p:nvSpPr>
        <p:spPr>
          <a:xfrm>
            <a:off x="6906585" y="1864951"/>
            <a:ext cx="1182998" cy="1198730"/>
          </a:xfrm>
          <a:prstGeom prst="teardrop">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连接符 22"/>
          <p:cNvCxnSpPr/>
          <p:nvPr>
            <p:custDataLst>
              <p:tags r:id="rId9"/>
            </p:custDataLst>
          </p:nvPr>
        </p:nvCxnSpPr>
        <p:spPr>
          <a:xfrm>
            <a:off x="7469566" y="3053598"/>
            <a:ext cx="0" cy="357245"/>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椭圆 23"/>
          <p:cNvSpPr/>
          <p:nvPr>
            <p:custDataLst>
              <p:tags r:id="rId10"/>
            </p:custDataLst>
          </p:nvPr>
        </p:nvSpPr>
        <p:spPr>
          <a:xfrm>
            <a:off x="7099127" y="2070151"/>
            <a:ext cx="783167" cy="793581"/>
          </a:xfrm>
          <a:prstGeom prst="ellipse">
            <a:avLst/>
          </a:prstGeom>
          <a:solidFill>
            <a:schemeClr val="bg1"/>
          </a:solidFill>
          <a:ln>
            <a:noFill/>
          </a:ln>
          <a:effectLst>
            <a:outerShdw blurRad="38100" dist="38100" algn="ctr" rotWithShape="0">
              <a:srgbClr val="000000">
                <a:alpha val="0"/>
              </a:srgbClr>
            </a:outerShdw>
          </a:effec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custDataLst>
              <p:tags r:id="rId11"/>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
        <p:nvSpPr>
          <p:cNvPr id="14" name="icon"/>
          <p:cNvSpPr/>
          <p:nvPr>
            <p:custDataLst>
              <p:tags r:id="rId12"/>
            </p:custDataLst>
          </p:nvPr>
        </p:nvSpPr>
        <p:spPr bwMode="auto">
          <a:xfrm>
            <a:off x="4542257" y="2300508"/>
            <a:ext cx="332240" cy="332240"/>
          </a:xfrm>
          <a:custGeom>
            <a:avLst/>
            <a:gdLst>
              <a:gd name="connsiteX0" fmla="*/ 282405 w 608811"/>
              <a:gd name="connsiteY0" fmla="*/ 368352 h 605417"/>
              <a:gd name="connsiteX1" fmla="*/ 415152 w 608811"/>
              <a:gd name="connsiteY1" fmla="*/ 368352 h 605417"/>
              <a:gd name="connsiteX2" fmla="*/ 435009 w 608811"/>
              <a:gd name="connsiteY2" fmla="*/ 388180 h 605417"/>
              <a:gd name="connsiteX3" fmla="*/ 435009 w 608811"/>
              <a:gd name="connsiteY3" fmla="*/ 584283 h 605417"/>
              <a:gd name="connsiteX4" fmla="*/ 415152 w 608811"/>
              <a:gd name="connsiteY4" fmla="*/ 604111 h 605417"/>
              <a:gd name="connsiteX5" fmla="*/ 348729 w 608811"/>
              <a:gd name="connsiteY5" fmla="*/ 604111 h 605417"/>
              <a:gd name="connsiteX6" fmla="*/ 328871 w 608811"/>
              <a:gd name="connsiteY6" fmla="*/ 584283 h 605417"/>
              <a:gd name="connsiteX7" fmla="*/ 348729 w 608811"/>
              <a:gd name="connsiteY7" fmla="*/ 564454 h 605417"/>
              <a:gd name="connsiteX8" fmla="*/ 395294 w 608811"/>
              <a:gd name="connsiteY8" fmla="*/ 564454 h 605417"/>
              <a:gd name="connsiteX9" fmla="*/ 395294 w 608811"/>
              <a:gd name="connsiteY9" fmla="*/ 408009 h 605417"/>
              <a:gd name="connsiteX10" fmla="*/ 282405 w 608811"/>
              <a:gd name="connsiteY10" fmla="*/ 408009 h 605417"/>
              <a:gd name="connsiteX11" fmla="*/ 262547 w 608811"/>
              <a:gd name="connsiteY11" fmla="*/ 388180 h 605417"/>
              <a:gd name="connsiteX12" fmla="*/ 282405 w 608811"/>
              <a:gd name="connsiteY12" fmla="*/ 368352 h 605417"/>
              <a:gd name="connsiteX13" fmla="*/ 150876 w 608811"/>
              <a:gd name="connsiteY13" fmla="*/ 200440 h 605417"/>
              <a:gd name="connsiteX14" fmla="*/ 209354 w 608811"/>
              <a:gd name="connsiteY14" fmla="*/ 217194 h 605417"/>
              <a:gd name="connsiteX15" fmla="*/ 234374 w 608811"/>
              <a:gd name="connsiteY15" fmla="*/ 259525 h 605417"/>
              <a:gd name="connsiteX16" fmla="*/ 232587 w 608811"/>
              <a:gd name="connsiteY16" fmla="*/ 265969 h 605417"/>
              <a:gd name="connsiteX17" fmla="*/ 180165 w 608811"/>
              <a:gd name="connsiteY17" fmla="*/ 228694 h 605417"/>
              <a:gd name="connsiteX18" fmla="*/ 229310 w 608811"/>
              <a:gd name="connsiteY18" fmla="*/ 291248 h 605417"/>
              <a:gd name="connsiteX19" fmla="*/ 279846 w 608811"/>
              <a:gd name="connsiteY19" fmla="*/ 287184 h 605417"/>
              <a:gd name="connsiteX20" fmla="*/ 267833 w 608811"/>
              <a:gd name="connsiteY20" fmla="*/ 260021 h 605417"/>
              <a:gd name="connsiteX21" fmla="*/ 274684 w 608811"/>
              <a:gd name="connsiteY21" fmla="*/ 242573 h 605417"/>
              <a:gd name="connsiteX22" fmla="*/ 292058 w 608811"/>
              <a:gd name="connsiteY22" fmla="*/ 249314 h 605417"/>
              <a:gd name="connsiteX23" fmla="*/ 307844 w 608811"/>
              <a:gd name="connsiteY23" fmla="*/ 285003 h 605417"/>
              <a:gd name="connsiteX24" fmla="*/ 312114 w 608811"/>
              <a:gd name="connsiteY24" fmla="*/ 284606 h 605417"/>
              <a:gd name="connsiteX25" fmla="*/ 337927 w 608811"/>
              <a:gd name="connsiteY25" fmla="*/ 306615 h 605417"/>
              <a:gd name="connsiteX26" fmla="*/ 329786 w 608811"/>
              <a:gd name="connsiteY26" fmla="*/ 326541 h 605417"/>
              <a:gd name="connsiteX27" fmla="*/ 415170 w 608811"/>
              <a:gd name="connsiteY27" fmla="*/ 326541 h 605417"/>
              <a:gd name="connsiteX28" fmla="*/ 428375 w 608811"/>
              <a:gd name="connsiteY28" fmla="*/ 339726 h 605417"/>
              <a:gd name="connsiteX29" fmla="*/ 415170 w 608811"/>
              <a:gd name="connsiteY29" fmla="*/ 353010 h 605417"/>
              <a:gd name="connsiteX30" fmla="*/ 282428 w 608811"/>
              <a:gd name="connsiteY30" fmla="*/ 353010 h 605417"/>
              <a:gd name="connsiteX31" fmla="*/ 269223 w 608811"/>
              <a:gd name="connsiteY31" fmla="*/ 339726 h 605417"/>
              <a:gd name="connsiteX32" fmla="*/ 269719 w 608811"/>
              <a:gd name="connsiteY32" fmla="*/ 336058 h 605417"/>
              <a:gd name="connsiteX33" fmla="*/ 220375 w 608811"/>
              <a:gd name="connsiteY33" fmla="*/ 340023 h 605417"/>
              <a:gd name="connsiteX34" fmla="*/ 199525 w 608811"/>
              <a:gd name="connsiteY34" fmla="*/ 330903 h 605417"/>
              <a:gd name="connsiteX35" fmla="*/ 142437 w 608811"/>
              <a:gd name="connsiteY35" fmla="*/ 258236 h 605417"/>
              <a:gd name="connsiteX36" fmla="*/ 179867 w 608811"/>
              <a:gd name="connsiteY36" fmla="*/ 346368 h 605417"/>
              <a:gd name="connsiteX37" fmla="*/ 204092 w 608811"/>
              <a:gd name="connsiteY37" fmla="*/ 365303 h 605417"/>
              <a:gd name="connsiteX38" fmla="*/ 198632 w 608811"/>
              <a:gd name="connsiteY38" fmla="*/ 384338 h 605417"/>
              <a:gd name="connsiteX39" fmla="*/ 223850 w 608811"/>
              <a:gd name="connsiteY39" fmla="*/ 392368 h 605417"/>
              <a:gd name="connsiteX40" fmla="*/ 250656 w 608811"/>
              <a:gd name="connsiteY40" fmla="*/ 421811 h 605417"/>
              <a:gd name="connsiteX41" fmla="*/ 302483 w 608811"/>
              <a:gd name="connsiteY41" fmla="*/ 566847 h 605417"/>
              <a:gd name="connsiteX42" fmla="*/ 285009 w 608811"/>
              <a:gd name="connsiteY42" fmla="*/ 603627 h 605417"/>
              <a:gd name="connsiteX43" fmla="*/ 248174 w 608811"/>
              <a:gd name="connsiteY43" fmla="*/ 586179 h 605417"/>
              <a:gd name="connsiteX44" fmla="*/ 206574 w 608811"/>
              <a:gd name="connsiteY44" fmla="*/ 469595 h 605417"/>
              <a:gd name="connsiteX45" fmla="*/ 150181 w 608811"/>
              <a:gd name="connsiteY45" fmla="*/ 469595 h 605417"/>
              <a:gd name="connsiteX46" fmla="*/ 150181 w 608811"/>
              <a:gd name="connsiteY46" fmla="*/ 535025 h 605417"/>
              <a:gd name="connsiteX47" fmla="*/ 193270 w 608811"/>
              <a:gd name="connsiteY47" fmla="*/ 570218 h 605417"/>
              <a:gd name="connsiteX48" fmla="*/ 196149 w 608811"/>
              <a:gd name="connsiteY48" fmla="*/ 598075 h 605417"/>
              <a:gd name="connsiteX49" fmla="*/ 168151 w 608811"/>
              <a:gd name="connsiteY49" fmla="*/ 600950 h 605417"/>
              <a:gd name="connsiteX50" fmla="*/ 130324 w 608811"/>
              <a:gd name="connsiteY50" fmla="*/ 570020 h 605417"/>
              <a:gd name="connsiteX51" fmla="*/ 92398 w 608811"/>
              <a:gd name="connsiteY51" fmla="*/ 600950 h 605417"/>
              <a:gd name="connsiteX52" fmla="*/ 64399 w 608811"/>
              <a:gd name="connsiteY52" fmla="*/ 598075 h 605417"/>
              <a:gd name="connsiteX53" fmla="*/ 67279 w 608811"/>
              <a:gd name="connsiteY53" fmla="*/ 570218 h 605417"/>
              <a:gd name="connsiteX54" fmla="*/ 110467 w 608811"/>
              <a:gd name="connsiteY54" fmla="*/ 535025 h 605417"/>
              <a:gd name="connsiteX55" fmla="*/ 110467 w 608811"/>
              <a:gd name="connsiteY55" fmla="*/ 469595 h 605417"/>
              <a:gd name="connsiteX56" fmla="*/ 47720 w 608811"/>
              <a:gd name="connsiteY56" fmla="*/ 469595 h 605417"/>
              <a:gd name="connsiteX57" fmla="*/ 28062 w 608811"/>
              <a:gd name="connsiteY57" fmla="*/ 452345 h 605417"/>
              <a:gd name="connsiteX58" fmla="*/ 163 w 608811"/>
              <a:gd name="connsiteY58" fmla="*/ 232163 h 605417"/>
              <a:gd name="connsiteX59" fmla="*/ 17339 w 608811"/>
              <a:gd name="connsiteY59" fmla="*/ 210056 h 605417"/>
              <a:gd name="connsiteX60" fmla="*/ 39479 w 608811"/>
              <a:gd name="connsiteY60" fmla="*/ 227207 h 605417"/>
              <a:gd name="connsiteX61" fmla="*/ 65194 w 608811"/>
              <a:gd name="connsiteY61" fmla="*/ 429940 h 605417"/>
              <a:gd name="connsiteX62" fmla="*/ 80583 w 608811"/>
              <a:gd name="connsiteY62" fmla="*/ 429940 h 605417"/>
              <a:gd name="connsiteX63" fmla="*/ 70654 w 608811"/>
              <a:gd name="connsiteY63" fmla="*/ 400893 h 605417"/>
              <a:gd name="connsiteX64" fmla="*/ 106000 w 608811"/>
              <a:gd name="connsiteY64" fmla="*/ 227702 h 605417"/>
              <a:gd name="connsiteX65" fmla="*/ 150876 w 608811"/>
              <a:gd name="connsiteY65" fmla="*/ 200440 h 605417"/>
              <a:gd name="connsiteX66" fmla="*/ 202305 w 608811"/>
              <a:gd name="connsiteY66" fmla="*/ 81589 h 605417"/>
              <a:gd name="connsiteX67" fmla="*/ 223260 w 608811"/>
              <a:gd name="connsiteY67" fmla="*/ 83253 h 605417"/>
              <a:gd name="connsiteX68" fmla="*/ 259587 w 608811"/>
              <a:gd name="connsiteY68" fmla="*/ 148683 h 605417"/>
              <a:gd name="connsiteX69" fmla="*/ 194079 w 608811"/>
              <a:gd name="connsiteY69" fmla="*/ 184967 h 605417"/>
              <a:gd name="connsiteX70" fmla="*/ 157751 w 608811"/>
              <a:gd name="connsiteY70" fmla="*/ 119537 h 605417"/>
              <a:gd name="connsiteX71" fmla="*/ 202305 w 608811"/>
              <a:gd name="connsiteY71" fmla="*/ 81589 h 605417"/>
              <a:gd name="connsiteX72" fmla="*/ 425561 w 608811"/>
              <a:gd name="connsiteY72" fmla="*/ 67414 h 605417"/>
              <a:gd name="connsiteX73" fmla="*/ 405707 w 608811"/>
              <a:gd name="connsiteY73" fmla="*/ 87241 h 605417"/>
              <a:gd name="connsiteX74" fmla="*/ 405707 w 608811"/>
              <a:gd name="connsiteY74" fmla="*/ 183008 h 605417"/>
              <a:gd name="connsiteX75" fmla="*/ 410174 w 608811"/>
              <a:gd name="connsiteY75" fmla="*/ 195500 h 605417"/>
              <a:gd name="connsiteX76" fmla="*/ 447797 w 608811"/>
              <a:gd name="connsiteY76" fmla="*/ 242194 h 605417"/>
              <a:gd name="connsiteX77" fmla="*/ 475691 w 608811"/>
              <a:gd name="connsiteY77" fmla="*/ 245168 h 605417"/>
              <a:gd name="connsiteX78" fmla="*/ 478769 w 608811"/>
              <a:gd name="connsiteY78" fmla="*/ 217310 h 605417"/>
              <a:gd name="connsiteX79" fmla="*/ 445414 w 608811"/>
              <a:gd name="connsiteY79" fmla="*/ 176069 h 605417"/>
              <a:gd name="connsiteX80" fmla="*/ 445414 w 608811"/>
              <a:gd name="connsiteY80" fmla="*/ 87241 h 605417"/>
              <a:gd name="connsiteX81" fmla="*/ 425561 w 608811"/>
              <a:gd name="connsiteY81" fmla="*/ 67414 h 605417"/>
              <a:gd name="connsiteX82" fmla="*/ 425561 w 608811"/>
              <a:gd name="connsiteY82" fmla="*/ 0 h 605417"/>
              <a:gd name="connsiteX83" fmla="*/ 608811 w 608811"/>
              <a:gd name="connsiteY83" fmla="*/ 183008 h 605417"/>
              <a:gd name="connsiteX84" fmla="*/ 454349 w 608811"/>
              <a:gd name="connsiteY84" fmla="*/ 363836 h 605417"/>
              <a:gd name="connsiteX85" fmla="*/ 450279 w 608811"/>
              <a:gd name="connsiteY85" fmla="*/ 358185 h 605417"/>
              <a:gd name="connsiteX86" fmla="*/ 454845 w 608811"/>
              <a:gd name="connsiteY86" fmla="*/ 339745 h 605417"/>
              <a:gd name="connsiteX87" fmla="*/ 415137 w 608811"/>
              <a:gd name="connsiteY87" fmla="*/ 300090 h 605417"/>
              <a:gd name="connsiteX88" fmla="*/ 363716 w 608811"/>
              <a:gd name="connsiteY88" fmla="*/ 300090 h 605417"/>
              <a:gd name="connsiteX89" fmla="*/ 348032 w 608811"/>
              <a:gd name="connsiteY89" fmla="*/ 271439 h 605417"/>
              <a:gd name="connsiteX90" fmla="*/ 325497 w 608811"/>
              <a:gd name="connsiteY90" fmla="*/ 259444 h 605417"/>
              <a:gd name="connsiteX91" fmla="*/ 316265 w 608811"/>
              <a:gd name="connsiteY91" fmla="*/ 238724 h 605417"/>
              <a:gd name="connsiteX92" fmla="*/ 265837 w 608811"/>
              <a:gd name="connsiteY92" fmla="*/ 217608 h 605417"/>
              <a:gd name="connsiteX93" fmla="*/ 255115 w 608811"/>
              <a:gd name="connsiteY93" fmla="*/ 223754 h 605417"/>
              <a:gd name="connsiteX94" fmla="*/ 242012 w 608811"/>
              <a:gd name="connsiteY94" fmla="*/ 206108 h 605417"/>
              <a:gd name="connsiteX95" fmla="*/ 284996 w 608811"/>
              <a:gd name="connsiteY95" fmla="*/ 155944 h 605417"/>
              <a:gd name="connsiteX96" fmla="*/ 270900 w 608811"/>
              <a:gd name="connsiteY96" fmla="*/ 84961 h 605417"/>
              <a:gd name="connsiteX97" fmla="*/ 425561 w 608811"/>
              <a:gd name="connsiteY97" fmla="*/ 0 h 60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608811" h="605417">
                <a:moveTo>
                  <a:pt x="282405" y="368352"/>
                </a:moveTo>
                <a:lnTo>
                  <a:pt x="415152" y="368352"/>
                </a:lnTo>
                <a:cubicBezTo>
                  <a:pt x="426073" y="368352"/>
                  <a:pt x="435009" y="377275"/>
                  <a:pt x="435009" y="388180"/>
                </a:cubicBezTo>
                <a:lnTo>
                  <a:pt x="435009" y="584283"/>
                </a:lnTo>
                <a:cubicBezTo>
                  <a:pt x="435009" y="595188"/>
                  <a:pt x="426073" y="604111"/>
                  <a:pt x="415152" y="604111"/>
                </a:cubicBezTo>
                <a:lnTo>
                  <a:pt x="348729" y="604111"/>
                </a:lnTo>
                <a:cubicBezTo>
                  <a:pt x="337807" y="604111"/>
                  <a:pt x="328871" y="595188"/>
                  <a:pt x="328871" y="584283"/>
                </a:cubicBezTo>
                <a:cubicBezTo>
                  <a:pt x="328871" y="573278"/>
                  <a:pt x="337807" y="564454"/>
                  <a:pt x="348729" y="564454"/>
                </a:cubicBezTo>
                <a:lnTo>
                  <a:pt x="395294" y="564454"/>
                </a:lnTo>
                <a:lnTo>
                  <a:pt x="395294" y="408009"/>
                </a:lnTo>
                <a:lnTo>
                  <a:pt x="282405" y="408009"/>
                </a:lnTo>
                <a:cubicBezTo>
                  <a:pt x="271483" y="408009"/>
                  <a:pt x="262547" y="399185"/>
                  <a:pt x="262547" y="388180"/>
                </a:cubicBezTo>
                <a:cubicBezTo>
                  <a:pt x="262547" y="377275"/>
                  <a:pt x="271483" y="368352"/>
                  <a:pt x="282405" y="368352"/>
                </a:cubicBezTo>
                <a:close/>
                <a:moveTo>
                  <a:pt x="150876" y="200440"/>
                </a:moveTo>
                <a:cubicBezTo>
                  <a:pt x="159315" y="202819"/>
                  <a:pt x="200915" y="214715"/>
                  <a:pt x="209354" y="217194"/>
                </a:cubicBezTo>
                <a:cubicBezTo>
                  <a:pt x="227821" y="222448"/>
                  <a:pt x="238643" y="241185"/>
                  <a:pt x="234374" y="259525"/>
                </a:cubicBezTo>
                <a:cubicBezTo>
                  <a:pt x="234076" y="260913"/>
                  <a:pt x="233877" y="261607"/>
                  <a:pt x="232587" y="265969"/>
                </a:cubicBezTo>
                <a:lnTo>
                  <a:pt x="180165" y="228694"/>
                </a:lnTo>
                <a:lnTo>
                  <a:pt x="229310" y="291248"/>
                </a:lnTo>
                <a:lnTo>
                  <a:pt x="279846" y="287184"/>
                </a:lnTo>
                <a:cubicBezTo>
                  <a:pt x="275279" y="276775"/>
                  <a:pt x="271705" y="268546"/>
                  <a:pt x="267833" y="260021"/>
                </a:cubicBezTo>
                <a:cubicBezTo>
                  <a:pt x="264954" y="253279"/>
                  <a:pt x="267932" y="245547"/>
                  <a:pt x="274684" y="242573"/>
                </a:cubicBezTo>
                <a:cubicBezTo>
                  <a:pt x="281336" y="239599"/>
                  <a:pt x="289179" y="242672"/>
                  <a:pt x="292058" y="249314"/>
                </a:cubicBezTo>
                <a:cubicBezTo>
                  <a:pt x="298412" y="263590"/>
                  <a:pt x="294540" y="254866"/>
                  <a:pt x="307844" y="285003"/>
                </a:cubicBezTo>
                <a:lnTo>
                  <a:pt x="312114" y="284606"/>
                </a:lnTo>
                <a:cubicBezTo>
                  <a:pt x="325318" y="283615"/>
                  <a:pt x="336835" y="293429"/>
                  <a:pt x="337927" y="306615"/>
                </a:cubicBezTo>
                <a:cubicBezTo>
                  <a:pt x="338523" y="314446"/>
                  <a:pt x="335247" y="321683"/>
                  <a:pt x="329786" y="326541"/>
                </a:cubicBezTo>
                <a:lnTo>
                  <a:pt x="415170" y="326541"/>
                </a:lnTo>
                <a:cubicBezTo>
                  <a:pt x="422418" y="326541"/>
                  <a:pt x="428375" y="332489"/>
                  <a:pt x="428375" y="339726"/>
                </a:cubicBezTo>
                <a:cubicBezTo>
                  <a:pt x="428375" y="346963"/>
                  <a:pt x="422517" y="353010"/>
                  <a:pt x="415170" y="353010"/>
                </a:cubicBezTo>
                <a:lnTo>
                  <a:pt x="282428" y="353010"/>
                </a:lnTo>
                <a:cubicBezTo>
                  <a:pt x="275180" y="353010"/>
                  <a:pt x="269223" y="347062"/>
                  <a:pt x="269223" y="339726"/>
                </a:cubicBezTo>
                <a:cubicBezTo>
                  <a:pt x="269223" y="338437"/>
                  <a:pt x="269422" y="337248"/>
                  <a:pt x="269719" y="336058"/>
                </a:cubicBezTo>
                <a:lnTo>
                  <a:pt x="220375" y="340023"/>
                </a:lnTo>
                <a:cubicBezTo>
                  <a:pt x="212134" y="340618"/>
                  <a:pt x="204390" y="337049"/>
                  <a:pt x="199525" y="330903"/>
                </a:cubicBezTo>
                <a:lnTo>
                  <a:pt x="142437" y="258236"/>
                </a:lnTo>
                <a:lnTo>
                  <a:pt x="179867" y="346368"/>
                </a:lnTo>
                <a:cubicBezTo>
                  <a:pt x="184136" y="356282"/>
                  <a:pt x="193270" y="363519"/>
                  <a:pt x="204092" y="365303"/>
                </a:cubicBezTo>
                <a:lnTo>
                  <a:pt x="198632" y="384338"/>
                </a:lnTo>
                <a:lnTo>
                  <a:pt x="223850" y="392368"/>
                </a:lnTo>
                <a:cubicBezTo>
                  <a:pt x="243508" y="398712"/>
                  <a:pt x="244600" y="404958"/>
                  <a:pt x="250656" y="421811"/>
                </a:cubicBezTo>
                <a:lnTo>
                  <a:pt x="302483" y="566847"/>
                </a:lnTo>
                <a:cubicBezTo>
                  <a:pt x="307745" y="581817"/>
                  <a:pt x="300001" y="598273"/>
                  <a:pt x="285009" y="603627"/>
                </a:cubicBezTo>
                <a:cubicBezTo>
                  <a:pt x="270017" y="608980"/>
                  <a:pt x="253536" y="601148"/>
                  <a:pt x="248174" y="586179"/>
                </a:cubicBezTo>
                <a:lnTo>
                  <a:pt x="206574" y="469595"/>
                </a:lnTo>
                <a:lnTo>
                  <a:pt x="150181" y="469595"/>
                </a:lnTo>
                <a:lnTo>
                  <a:pt x="150181" y="535025"/>
                </a:lnTo>
                <a:lnTo>
                  <a:pt x="193270" y="570218"/>
                </a:lnTo>
                <a:cubicBezTo>
                  <a:pt x="201809" y="577157"/>
                  <a:pt x="203099" y="589649"/>
                  <a:pt x="196149" y="598075"/>
                </a:cubicBezTo>
                <a:cubicBezTo>
                  <a:pt x="189200" y="606601"/>
                  <a:pt x="176690" y="607890"/>
                  <a:pt x="168151" y="600950"/>
                </a:cubicBezTo>
                <a:lnTo>
                  <a:pt x="130324" y="570020"/>
                </a:lnTo>
                <a:lnTo>
                  <a:pt x="92398" y="600950"/>
                </a:lnTo>
                <a:cubicBezTo>
                  <a:pt x="83859" y="607890"/>
                  <a:pt x="71349" y="606601"/>
                  <a:pt x="64399" y="598075"/>
                </a:cubicBezTo>
                <a:cubicBezTo>
                  <a:pt x="57549" y="589649"/>
                  <a:pt x="58740" y="577157"/>
                  <a:pt x="67279" y="570218"/>
                </a:cubicBezTo>
                <a:lnTo>
                  <a:pt x="110467" y="535025"/>
                </a:lnTo>
                <a:lnTo>
                  <a:pt x="110467" y="469595"/>
                </a:lnTo>
                <a:lnTo>
                  <a:pt x="47720" y="469595"/>
                </a:lnTo>
                <a:cubicBezTo>
                  <a:pt x="37692" y="469595"/>
                  <a:pt x="29253" y="462159"/>
                  <a:pt x="28062" y="452345"/>
                </a:cubicBezTo>
                <a:lnTo>
                  <a:pt x="163" y="232163"/>
                </a:lnTo>
                <a:cubicBezTo>
                  <a:pt x="-1227" y="221358"/>
                  <a:pt x="6418" y="211444"/>
                  <a:pt x="17339" y="210056"/>
                </a:cubicBezTo>
                <a:cubicBezTo>
                  <a:pt x="28161" y="208668"/>
                  <a:pt x="38189" y="216302"/>
                  <a:pt x="39479" y="227207"/>
                </a:cubicBezTo>
                <a:cubicBezTo>
                  <a:pt x="40671" y="236129"/>
                  <a:pt x="64102" y="421117"/>
                  <a:pt x="65194" y="429940"/>
                </a:cubicBezTo>
                <a:lnTo>
                  <a:pt x="80583" y="429940"/>
                </a:lnTo>
                <a:cubicBezTo>
                  <a:pt x="72243" y="422802"/>
                  <a:pt x="68470" y="411699"/>
                  <a:pt x="70654" y="400893"/>
                </a:cubicBezTo>
                <a:lnTo>
                  <a:pt x="106000" y="227702"/>
                </a:lnTo>
                <a:cubicBezTo>
                  <a:pt x="110070" y="207280"/>
                  <a:pt x="130821" y="194690"/>
                  <a:pt x="150876" y="200440"/>
                </a:cubicBezTo>
                <a:close/>
                <a:moveTo>
                  <a:pt x="202305" y="81589"/>
                </a:moveTo>
                <a:cubicBezTo>
                  <a:pt x="209135" y="80756"/>
                  <a:pt x="216238" y="81245"/>
                  <a:pt x="223260" y="83253"/>
                </a:cubicBezTo>
                <a:cubicBezTo>
                  <a:pt x="251349" y="91283"/>
                  <a:pt x="267627" y="120627"/>
                  <a:pt x="259587" y="148683"/>
                </a:cubicBezTo>
                <a:cubicBezTo>
                  <a:pt x="251547" y="176739"/>
                  <a:pt x="222168" y="192997"/>
                  <a:pt x="194079" y="184967"/>
                </a:cubicBezTo>
                <a:cubicBezTo>
                  <a:pt x="165990" y="176937"/>
                  <a:pt x="149712" y="147592"/>
                  <a:pt x="157751" y="119537"/>
                </a:cubicBezTo>
                <a:cubicBezTo>
                  <a:pt x="163781" y="98495"/>
                  <a:pt x="181815" y="84089"/>
                  <a:pt x="202305" y="81589"/>
                </a:cubicBezTo>
                <a:close/>
                <a:moveTo>
                  <a:pt x="425561" y="67414"/>
                </a:moveTo>
                <a:cubicBezTo>
                  <a:pt x="414641" y="67414"/>
                  <a:pt x="405707" y="76237"/>
                  <a:pt x="405707" y="87241"/>
                </a:cubicBezTo>
                <a:lnTo>
                  <a:pt x="405707" y="183008"/>
                </a:lnTo>
                <a:cubicBezTo>
                  <a:pt x="405707" y="187569"/>
                  <a:pt x="407295" y="191931"/>
                  <a:pt x="410174" y="195500"/>
                </a:cubicBezTo>
                <a:lnTo>
                  <a:pt x="447797" y="242194"/>
                </a:lnTo>
                <a:cubicBezTo>
                  <a:pt x="454746" y="250720"/>
                  <a:pt x="467154" y="252008"/>
                  <a:pt x="475691" y="245168"/>
                </a:cubicBezTo>
                <a:cubicBezTo>
                  <a:pt x="484229" y="238228"/>
                  <a:pt x="485618" y="225836"/>
                  <a:pt x="478769" y="217310"/>
                </a:cubicBezTo>
                <a:lnTo>
                  <a:pt x="445414" y="176069"/>
                </a:lnTo>
                <a:lnTo>
                  <a:pt x="445414" y="87241"/>
                </a:lnTo>
                <a:cubicBezTo>
                  <a:pt x="445414" y="76237"/>
                  <a:pt x="436580" y="67414"/>
                  <a:pt x="425561" y="67414"/>
                </a:cubicBezTo>
                <a:close/>
                <a:moveTo>
                  <a:pt x="425561" y="0"/>
                </a:moveTo>
                <a:cubicBezTo>
                  <a:pt x="526616" y="0"/>
                  <a:pt x="608811" y="82185"/>
                  <a:pt x="608811" y="183008"/>
                </a:cubicBezTo>
                <a:cubicBezTo>
                  <a:pt x="608811" y="274215"/>
                  <a:pt x="541805" y="349957"/>
                  <a:pt x="454349" y="363836"/>
                </a:cubicBezTo>
                <a:cubicBezTo>
                  <a:pt x="453157" y="361853"/>
                  <a:pt x="451768" y="359969"/>
                  <a:pt x="450279" y="358185"/>
                </a:cubicBezTo>
                <a:cubicBezTo>
                  <a:pt x="453356" y="352336"/>
                  <a:pt x="454845" y="345991"/>
                  <a:pt x="454845" y="339745"/>
                </a:cubicBezTo>
                <a:cubicBezTo>
                  <a:pt x="454845" y="317935"/>
                  <a:pt x="436977" y="300090"/>
                  <a:pt x="415137" y="300090"/>
                </a:cubicBezTo>
                <a:lnTo>
                  <a:pt x="363716" y="300090"/>
                </a:lnTo>
                <a:cubicBezTo>
                  <a:pt x="361830" y="289086"/>
                  <a:pt x="356370" y="279073"/>
                  <a:pt x="348032" y="271439"/>
                </a:cubicBezTo>
                <a:cubicBezTo>
                  <a:pt x="341579" y="265491"/>
                  <a:pt x="333836" y="261426"/>
                  <a:pt x="325497" y="259444"/>
                </a:cubicBezTo>
                <a:lnTo>
                  <a:pt x="316265" y="238724"/>
                </a:lnTo>
                <a:cubicBezTo>
                  <a:pt x="307728" y="219293"/>
                  <a:pt x="285492" y="210172"/>
                  <a:pt x="265837" y="217608"/>
                </a:cubicBezTo>
                <a:cubicBezTo>
                  <a:pt x="262064" y="218995"/>
                  <a:pt x="258490" y="221077"/>
                  <a:pt x="255115" y="223754"/>
                </a:cubicBezTo>
                <a:cubicBezTo>
                  <a:pt x="251839" y="217013"/>
                  <a:pt x="247273" y="211064"/>
                  <a:pt x="242012" y="206108"/>
                </a:cubicBezTo>
                <a:cubicBezTo>
                  <a:pt x="262362" y="196689"/>
                  <a:pt x="278444" y="178944"/>
                  <a:pt x="284996" y="155944"/>
                </a:cubicBezTo>
                <a:cubicBezTo>
                  <a:pt x="292242" y="130862"/>
                  <a:pt x="286385" y="104590"/>
                  <a:pt x="270900" y="84961"/>
                </a:cubicBezTo>
                <a:cubicBezTo>
                  <a:pt x="303460" y="34004"/>
                  <a:pt x="360639" y="0"/>
                  <a:pt x="425561" y="0"/>
                </a:cubicBezTo>
                <a:close/>
              </a:path>
            </a:pathLst>
          </a:custGeom>
          <a:solidFill>
            <a:schemeClr val="accent1"/>
          </a:solidFill>
          <a:ln>
            <a:noFill/>
          </a:ln>
          <a:effectLst/>
        </p:spPr>
      </p:sp>
      <p:sp>
        <p:nvSpPr>
          <p:cNvPr id="10" name="icon"/>
          <p:cNvSpPr/>
          <p:nvPr>
            <p:custDataLst>
              <p:tags r:id="rId13"/>
            </p:custDataLst>
          </p:nvPr>
        </p:nvSpPr>
        <p:spPr bwMode="auto">
          <a:xfrm>
            <a:off x="7324589" y="2300821"/>
            <a:ext cx="332240" cy="332240"/>
          </a:xfrm>
          <a:custGeom>
            <a:avLst/>
            <a:gdLst>
              <a:gd name="connsiteX0" fmla="*/ 282405 w 608811"/>
              <a:gd name="connsiteY0" fmla="*/ 368352 h 605417"/>
              <a:gd name="connsiteX1" fmla="*/ 415152 w 608811"/>
              <a:gd name="connsiteY1" fmla="*/ 368352 h 605417"/>
              <a:gd name="connsiteX2" fmla="*/ 435009 w 608811"/>
              <a:gd name="connsiteY2" fmla="*/ 388180 h 605417"/>
              <a:gd name="connsiteX3" fmla="*/ 435009 w 608811"/>
              <a:gd name="connsiteY3" fmla="*/ 584283 h 605417"/>
              <a:gd name="connsiteX4" fmla="*/ 415152 w 608811"/>
              <a:gd name="connsiteY4" fmla="*/ 604111 h 605417"/>
              <a:gd name="connsiteX5" fmla="*/ 348729 w 608811"/>
              <a:gd name="connsiteY5" fmla="*/ 604111 h 605417"/>
              <a:gd name="connsiteX6" fmla="*/ 328871 w 608811"/>
              <a:gd name="connsiteY6" fmla="*/ 584283 h 605417"/>
              <a:gd name="connsiteX7" fmla="*/ 348729 w 608811"/>
              <a:gd name="connsiteY7" fmla="*/ 564454 h 605417"/>
              <a:gd name="connsiteX8" fmla="*/ 395294 w 608811"/>
              <a:gd name="connsiteY8" fmla="*/ 564454 h 605417"/>
              <a:gd name="connsiteX9" fmla="*/ 395294 w 608811"/>
              <a:gd name="connsiteY9" fmla="*/ 408009 h 605417"/>
              <a:gd name="connsiteX10" fmla="*/ 282405 w 608811"/>
              <a:gd name="connsiteY10" fmla="*/ 408009 h 605417"/>
              <a:gd name="connsiteX11" fmla="*/ 262547 w 608811"/>
              <a:gd name="connsiteY11" fmla="*/ 388180 h 605417"/>
              <a:gd name="connsiteX12" fmla="*/ 282405 w 608811"/>
              <a:gd name="connsiteY12" fmla="*/ 368352 h 605417"/>
              <a:gd name="connsiteX13" fmla="*/ 150876 w 608811"/>
              <a:gd name="connsiteY13" fmla="*/ 200440 h 605417"/>
              <a:gd name="connsiteX14" fmla="*/ 209354 w 608811"/>
              <a:gd name="connsiteY14" fmla="*/ 217194 h 605417"/>
              <a:gd name="connsiteX15" fmla="*/ 234374 w 608811"/>
              <a:gd name="connsiteY15" fmla="*/ 259525 h 605417"/>
              <a:gd name="connsiteX16" fmla="*/ 232587 w 608811"/>
              <a:gd name="connsiteY16" fmla="*/ 265969 h 605417"/>
              <a:gd name="connsiteX17" fmla="*/ 180165 w 608811"/>
              <a:gd name="connsiteY17" fmla="*/ 228694 h 605417"/>
              <a:gd name="connsiteX18" fmla="*/ 229310 w 608811"/>
              <a:gd name="connsiteY18" fmla="*/ 291248 h 605417"/>
              <a:gd name="connsiteX19" fmla="*/ 279846 w 608811"/>
              <a:gd name="connsiteY19" fmla="*/ 287184 h 605417"/>
              <a:gd name="connsiteX20" fmla="*/ 267833 w 608811"/>
              <a:gd name="connsiteY20" fmla="*/ 260021 h 605417"/>
              <a:gd name="connsiteX21" fmla="*/ 274684 w 608811"/>
              <a:gd name="connsiteY21" fmla="*/ 242573 h 605417"/>
              <a:gd name="connsiteX22" fmla="*/ 292058 w 608811"/>
              <a:gd name="connsiteY22" fmla="*/ 249314 h 605417"/>
              <a:gd name="connsiteX23" fmla="*/ 307844 w 608811"/>
              <a:gd name="connsiteY23" fmla="*/ 285003 h 605417"/>
              <a:gd name="connsiteX24" fmla="*/ 312114 w 608811"/>
              <a:gd name="connsiteY24" fmla="*/ 284606 h 605417"/>
              <a:gd name="connsiteX25" fmla="*/ 337927 w 608811"/>
              <a:gd name="connsiteY25" fmla="*/ 306615 h 605417"/>
              <a:gd name="connsiteX26" fmla="*/ 329786 w 608811"/>
              <a:gd name="connsiteY26" fmla="*/ 326541 h 605417"/>
              <a:gd name="connsiteX27" fmla="*/ 415170 w 608811"/>
              <a:gd name="connsiteY27" fmla="*/ 326541 h 605417"/>
              <a:gd name="connsiteX28" fmla="*/ 428375 w 608811"/>
              <a:gd name="connsiteY28" fmla="*/ 339726 h 605417"/>
              <a:gd name="connsiteX29" fmla="*/ 415170 w 608811"/>
              <a:gd name="connsiteY29" fmla="*/ 353010 h 605417"/>
              <a:gd name="connsiteX30" fmla="*/ 282428 w 608811"/>
              <a:gd name="connsiteY30" fmla="*/ 353010 h 605417"/>
              <a:gd name="connsiteX31" fmla="*/ 269223 w 608811"/>
              <a:gd name="connsiteY31" fmla="*/ 339726 h 605417"/>
              <a:gd name="connsiteX32" fmla="*/ 269719 w 608811"/>
              <a:gd name="connsiteY32" fmla="*/ 336058 h 605417"/>
              <a:gd name="connsiteX33" fmla="*/ 220375 w 608811"/>
              <a:gd name="connsiteY33" fmla="*/ 340023 h 605417"/>
              <a:gd name="connsiteX34" fmla="*/ 199525 w 608811"/>
              <a:gd name="connsiteY34" fmla="*/ 330903 h 605417"/>
              <a:gd name="connsiteX35" fmla="*/ 142437 w 608811"/>
              <a:gd name="connsiteY35" fmla="*/ 258236 h 605417"/>
              <a:gd name="connsiteX36" fmla="*/ 179867 w 608811"/>
              <a:gd name="connsiteY36" fmla="*/ 346368 h 605417"/>
              <a:gd name="connsiteX37" fmla="*/ 204092 w 608811"/>
              <a:gd name="connsiteY37" fmla="*/ 365303 h 605417"/>
              <a:gd name="connsiteX38" fmla="*/ 198632 w 608811"/>
              <a:gd name="connsiteY38" fmla="*/ 384338 h 605417"/>
              <a:gd name="connsiteX39" fmla="*/ 223850 w 608811"/>
              <a:gd name="connsiteY39" fmla="*/ 392368 h 605417"/>
              <a:gd name="connsiteX40" fmla="*/ 250656 w 608811"/>
              <a:gd name="connsiteY40" fmla="*/ 421811 h 605417"/>
              <a:gd name="connsiteX41" fmla="*/ 302483 w 608811"/>
              <a:gd name="connsiteY41" fmla="*/ 566847 h 605417"/>
              <a:gd name="connsiteX42" fmla="*/ 285009 w 608811"/>
              <a:gd name="connsiteY42" fmla="*/ 603627 h 605417"/>
              <a:gd name="connsiteX43" fmla="*/ 248174 w 608811"/>
              <a:gd name="connsiteY43" fmla="*/ 586179 h 605417"/>
              <a:gd name="connsiteX44" fmla="*/ 206574 w 608811"/>
              <a:gd name="connsiteY44" fmla="*/ 469595 h 605417"/>
              <a:gd name="connsiteX45" fmla="*/ 150181 w 608811"/>
              <a:gd name="connsiteY45" fmla="*/ 469595 h 605417"/>
              <a:gd name="connsiteX46" fmla="*/ 150181 w 608811"/>
              <a:gd name="connsiteY46" fmla="*/ 535025 h 605417"/>
              <a:gd name="connsiteX47" fmla="*/ 193270 w 608811"/>
              <a:gd name="connsiteY47" fmla="*/ 570218 h 605417"/>
              <a:gd name="connsiteX48" fmla="*/ 196149 w 608811"/>
              <a:gd name="connsiteY48" fmla="*/ 598075 h 605417"/>
              <a:gd name="connsiteX49" fmla="*/ 168151 w 608811"/>
              <a:gd name="connsiteY49" fmla="*/ 600950 h 605417"/>
              <a:gd name="connsiteX50" fmla="*/ 130324 w 608811"/>
              <a:gd name="connsiteY50" fmla="*/ 570020 h 605417"/>
              <a:gd name="connsiteX51" fmla="*/ 92398 w 608811"/>
              <a:gd name="connsiteY51" fmla="*/ 600950 h 605417"/>
              <a:gd name="connsiteX52" fmla="*/ 64399 w 608811"/>
              <a:gd name="connsiteY52" fmla="*/ 598075 h 605417"/>
              <a:gd name="connsiteX53" fmla="*/ 67279 w 608811"/>
              <a:gd name="connsiteY53" fmla="*/ 570218 h 605417"/>
              <a:gd name="connsiteX54" fmla="*/ 110467 w 608811"/>
              <a:gd name="connsiteY54" fmla="*/ 535025 h 605417"/>
              <a:gd name="connsiteX55" fmla="*/ 110467 w 608811"/>
              <a:gd name="connsiteY55" fmla="*/ 469595 h 605417"/>
              <a:gd name="connsiteX56" fmla="*/ 47720 w 608811"/>
              <a:gd name="connsiteY56" fmla="*/ 469595 h 605417"/>
              <a:gd name="connsiteX57" fmla="*/ 28062 w 608811"/>
              <a:gd name="connsiteY57" fmla="*/ 452345 h 605417"/>
              <a:gd name="connsiteX58" fmla="*/ 163 w 608811"/>
              <a:gd name="connsiteY58" fmla="*/ 232163 h 605417"/>
              <a:gd name="connsiteX59" fmla="*/ 17339 w 608811"/>
              <a:gd name="connsiteY59" fmla="*/ 210056 h 605417"/>
              <a:gd name="connsiteX60" fmla="*/ 39479 w 608811"/>
              <a:gd name="connsiteY60" fmla="*/ 227207 h 605417"/>
              <a:gd name="connsiteX61" fmla="*/ 65194 w 608811"/>
              <a:gd name="connsiteY61" fmla="*/ 429940 h 605417"/>
              <a:gd name="connsiteX62" fmla="*/ 80583 w 608811"/>
              <a:gd name="connsiteY62" fmla="*/ 429940 h 605417"/>
              <a:gd name="connsiteX63" fmla="*/ 70654 w 608811"/>
              <a:gd name="connsiteY63" fmla="*/ 400893 h 605417"/>
              <a:gd name="connsiteX64" fmla="*/ 106000 w 608811"/>
              <a:gd name="connsiteY64" fmla="*/ 227702 h 605417"/>
              <a:gd name="connsiteX65" fmla="*/ 150876 w 608811"/>
              <a:gd name="connsiteY65" fmla="*/ 200440 h 605417"/>
              <a:gd name="connsiteX66" fmla="*/ 202305 w 608811"/>
              <a:gd name="connsiteY66" fmla="*/ 81589 h 605417"/>
              <a:gd name="connsiteX67" fmla="*/ 223260 w 608811"/>
              <a:gd name="connsiteY67" fmla="*/ 83253 h 605417"/>
              <a:gd name="connsiteX68" fmla="*/ 259587 w 608811"/>
              <a:gd name="connsiteY68" fmla="*/ 148683 h 605417"/>
              <a:gd name="connsiteX69" fmla="*/ 194079 w 608811"/>
              <a:gd name="connsiteY69" fmla="*/ 184967 h 605417"/>
              <a:gd name="connsiteX70" fmla="*/ 157751 w 608811"/>
              <a:gd name="connsiteY70" fmla="*/ 119537 h 605417"/>
              <a:gd name="connsiteX71" fmla="*/ 202305 w 608811"/>
              <a:gd name="connsiteY71" fmla="*/ 81589 h 605417"/>
              <a:gd name="connsiteX72" fmla="*/ 425561 w 608811"/>
              <a:gd name="connsiteY72" fmla="*/ 67414 h 605417"/>
              <a:gd name="connsiteX73" fmla="*/ 405707 w 608811"/>
              <a:gd name="connsiteY73" fmla="*/ 87241 h 605417"/>
              <a:gd name="connsiteX74" fmla="*/ 405707 w 608811"/>
              <a:gd name="connsiteY74" fmla="*/ 183008 h 605417"/>
              <a:gd name="connsiteX75" fmla="*/ 410174 w 608811"/>
              <a:gd name="connsiteY75" fmla="*/ 195500 h 605417"/>
              <a:gd name="connsiteX76" fmla="*/ 447797 w 608811"/>
              <a:gd name="connsiteY76" fmla="*/ 242194 h 605417"/>
              <a:gd name="connsiteX77" fmla="*/ 475691 w 608811"/>
              <a:gd name="connsiteY77" fmla="*/ 245168 h 605417"/>
              <a:gd name="connsiteX78" fmla="*/ 478769 w 608811"/>
              <a:gd name="connsiteY78" fmla="*/ 217310 h 605417"/>
              <a:gd name="connsiteX79" fmla="*/ 445414 w 608811"/>
              <a:gd name="connsiteY79" fmla="*/ 176069 h 605417"/>
              <a:gd name="connsiteX80" fmla="*/ 445414 w 608811"/>
              <a:gd name="connsiteY80" fmla="*/ 87241 h 605417"/>
              <a:gd name="connsiteX81" fmla="*/ 425561 w 608811"/>
              <a:gd name="connsiteY81" fmla="*/ 67414 h 605417"/>
              <a:gd name="connsiteX82" fmla="*/ 425561 w 608811"/>
              <a:gd name="connsiteY82" fmla="*/ 0 h 605417"/>
              <a:gd name="connsiteX83" fmla="*/ 608811 w 608811"/>
              <a:gd name="connsiteY83" fmla="*/ 183008 h 605417"/>
              <a:gd name="connsiteX84" fmla="*/ 454349 w 608811"/>
              <a:gd name="connsiteY84" fmla="*/ 363836 h 605417"/>
              <a:gd name="connsiteX85" fmla="*/ 450279 w 608811"/>
              <a:gd name="connsiteY85" fmla="*/ 358185 h 605417"/>
              <a:gd name="connsiteX86" fmla="*/ 454845 w 608811"/>
              <a:gd name="connsiteY86" fmla="*/ 339745 h 605417"/>
              <a:gd name="connsiteX87" fmla="*/ 415137 w 608811"/>
              <a:gd name="connsiteY87" fmla="*/ 300090 h 605417"/>
              <a:gd name="connsiteX88" fmla="*/ 363716 w 608811"/>
              <a:gd name="connsiteY88" fmla="*/ 300090 h 605417"/>
              <a:gd name="connsiteX89" fmla="*/ 348032 w 608811"/>
              <a:gd name="connsiteY89" fmla="*/ 271439 h 605417"/>
              <a:gd name="connsiteX90" fmla="*/ 325497 w 608811"/>
              <a:gd name="connsiteY90" fmla="*/ 259444 h 605417"/>
              <a:gd name="connsiteX91" fmla="*/ 316265 w 608811"/>
              <a:gd name="connsiteY91" fmla="*/ 238724 h 605417"/>
              <a:gd name="connsiteX92" fmla="*/ 265837 w 608811"/>
              <a:gd name="connsiteY92" fmla="*/ 217608 h 605417"/>
              <a:gd name="connsiteX93" fmla="*/ 255115 w 608811"/>
              <a:gd name="connsiteY93" fmla="*/ 223754 h 605417"/>
              <a:gd name="connsiteX94" fmla="*/ 242012 w 608811"/>
              <a:gd name="connsiteY94" fmla="*/ 206108 h 605417"/>
              <a:gd name="connsiteX95" fmla="*/ 284996 w 608811"/>
              <a:gd name="connsiteY95" fmla="*/ 155944 h 605417"/>
              <a:gd name="connsiteX96" fmla="*/ 270900 w 608811"/>
              <a:gd name="connsiteY96" fmla="*/ 84961 h 605417"/>
              <a:gd name="connsiteX97" fmla="*/ 425561 w 608811"/>
              <a:gd name="connsiteY97" fmla="*/ 0 h 60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608811" h="605417">
                <a:moveTo>
                  <a:pt x="282405" y="368352"/>
                </a:moveTo>
                <a:lnTo>
                  <a:pt x="415152" y="368352"/>
                </a:lnTo>
                <a:cubicBezTo>
                  <a:pt x="426073" y="368352"/>
                  <a:pt x="435009" y="377275"/>
                  <a:pt x="435009" y="388180"/>
                </a:cubicBezTo>
                <a:lnTo>
                  <a:pt x="435009" y="584283"/>
                </a:lnTo>
                <a:cubicBezTo>
                  <a:pt x="435009" y="595188"/>
                  <a:pt x="426073" y="604111"/>
                  <a:pt x="415152" y="604111"/>
                </a:cubicBezTo>
                <a:lnTo>
                  <a:pt x="348729" y="604111"/>
                </a:lnTo>
                <a:cubicBezTo>
                  <a:pt x="337807" y="604111"/>
                  <a:pt x="328871" y="595188"/>
                  <a:pt x="328871" y="584283"/>
                </a:cubicBezTo>
                <a:cubicBezTo>
                  <a:pt x="328871" y="573278"/>
                  <a:pt x="337807" y="564454"/>
                  <a:pt x="348729" y="564454"/>
                </a:cubicBezTo>
                <a:lnTo>
                  <a:pt x="395294" y="564454"/>
                </a:lnTo>
                <a:lnTo>
                  <a:pt x="395294" y="408009"/>
                </a:lnTo>
                <a:lnTo>
                  <a:pt x="282405" y="408009"/>
                </a:lnTo>
                <a:cubicBezTo>
                  <a:pt x="271483" y="408009"/>
                  <a:pt x="262547" y="399185"/>
                  <a:pt x="262547" y="388180"/>
                </a:cubicBezTo>
                <a:cubicBezTo>
                  <a:pt x="262547" y="377275"/>
                  <a:pt x="271483" y="368352"/>
                  <a:pt x="282405" y="368352"/>
                </a:cubicBezTo>
                <a:close/>
                <a:moveTo>
                  <a:pt x="150876" y="200440"/>
                </a:moveTo>
                <a:cubicBezTo>
                  <a:pt x="159315" y="202819"/>
                  <a:pt x="200915" y="214715"/>
                  <a:pt x="209354" y="217194"/>
                </a:cubicBezTo>
                <a:cubicBezTo>
                  <a:pt x="227821" y="222448"/>
                  <a:pt x="238643" y="241185"/>
                  <a:pt x="234374" y="259525"/>
                </a:cubicBezTo>
                <a:cubicBezTo>
                  <a:pt x="234076" y="260913"/>
                  <a:pt x="233877" y="261607"/>
                  <a:pt x="232587" y="265969"/>
                </a:cubicBezTo>
                <a:lnTo>
                  <a:pt x="180165" y="228694"/>
                </a:lnTo>
                <a:lnTo>
                  <a:pt x="229310" y="291248"/>
                </a:lnTo>
                <a:lnTo>
                  <a:pt x="279846" y="287184"/>
                </a:lnTo>
                <a:cubicBezTo>
                  <a:pt x="275279" y="276775"/>
                  <a:pt x="271705" y="268546"/>
                  <a:pt x="267833" y="260021"/>
                </a:cubicBezTo>
                <a:cubicBezTo>
                  <a:pt x="264954" y="253279"/>
                  <a:pt x="267932" y="245547"/>
                  <a:pt x="274684" y="242573"/>
                </a:cubicBezTo>
                <a:cubicBezTo>
                  <a:pt x="281336" y="239599"/>
                  <a:pt x="289179" y="242672"/>
                  <a:pt x="292058" y="249314"/>
                </a:cubicBezTo>
                <a:cubicBezTo>
                  <a:pt x="298412" y="263590"/>
                  <a:pt x="294540" y="254866"/>
                  <a:pt x="307844" y="285003"/>
                </a:cubicBezTo>
                <a:lnTo>
                  <a:pt x="312114" y="284606"/>
                </a:lnTo>
                <a:cubicBezTo>
                  <a:pt x="325318" y="283615"/>
                  <a:pt x="336835" y="293429"/>
                  <a:pt x="337927" y="306615"/>
                </a:cubicBezTo>
                <a:cubicBezTo>
                  <a:pt x="338523" y="314446"/>
                  <a:pt x="335247" y="321683"/>
                  <a:pt x="329786" y="326541"/>
                </a:cubicBezTo>
                <a:lnTo>
                  <a:pt x="415170" y="326541"/>
                </a:lnTo>
                <a:cubicBezTo>
                  <a:pt x="422418" y="326541"/>
                  <a:pt x="428375" y="332489"/>
                  <a:pt x="428375" y="339726"/>
                </a:cubicBezTo>
                <a:cubicBezTo>
                  <a:pt x="428375" y="346963"/>
                  <a:pt x="422517" y="353010"/>
                  <a:pt x="415170" y="353010"/>
                </a:cubicBezTo>
                <a:lnTo>
                  <a:pt x="282428" y="353010"/>
                </a:lnTo>
                <a:cubicBezTo>
                  <a:pt x="275180" y="353010"/>
                  <a:pt x="269223" y="347062"/>
                  <a:pt x="269223" y="339726"/>
                </a:cubicBezTo>
                <a:cubicBezTo>
                  <a:pt x="269223" y="338437"/>
                  <a:pt x="269422" y="337248"/>
                  <a:pt x="269719" y="336058"/>
                </a:cubicBezTo>
                <a:lnTo>
                  <a:pt x="220375" y="340023"/>
                </a:lnTo>
                <a:cubicBezTo>
                  <a:pt x="212134" y="340618"/>
                  <a:pt x="204390" y="337049"/>
                  <a:pt x="199525" y="330903"/>
                </a:cubicBezTo>
                <a:lnTo>
                  <a:pt x="142437" y="258236"/>
                </a:lnTo>
                <a:lnTo>
                  <a:pt x="179867" y="346368"/>
                </a:lnTo>
                <a:cubicBezTo>
                  <a:pt x="184136" y="356282"/>
                  <a:pt x="193270" y="363519"/>
                  <a:pt x="204092" y="365303"/>
                </a:cubicBezTo>
                <a:lnTo>
                  <a:pt x="198632" y="384338"/>
                </a:lnTo>
                <a:lnTo>
                  <a:pt x="223850" y="392368"/>
                </a:lnTo>
                <a:cubicBezTo>
                  <a:pt x="243508" y="398712"/>
                  <a:pt x="244600" y="404958"/>
                  <a:pt x="250656" y="421811"/>
                </a:cubicBezTo>
                <a:lnTo>
                  <a:pt x="302483" y="566847"/>
                </a:lnTo>
                <a:cubicBezTo>
                  <a:pt x="307745" y="581817"/>
                  <a:pt x="300001" y="598273"/>
                  <a:pt x="285009" y="603627"/>
                </a:cubicBezTo>
                <a:cubicBezTo>
                  <a:pt x="270017" y="608980"/>
                  <a:pt x="253536" y="601148"/>
                  <a:pt x="248174" y="586179"/>
                </a:cubicBezTo>
                <a:lnTo>
                  <a:pt x="206574" y="469595"/>
                </a:lnTo>
                <a:lnTo>
                  <a:pt x="150181" y="469595"/>
                </a:lnTo>
                <a:lnTo>
                  <a:pt x="150181" y="535025"/>
                </a:lnTo>
                <a:lnTo>
                  <a:pt x="193270" y="570218"/>
                </a:lnTo>
                <a:cubicBezTo>
                  <a:pt x="201809" y="577157"/>
                  <a:pt x="203099" y="589649"/>
                  <a:pt x="196149" y="598075"/>
                </a:cubicBezTo>
                <a:cubicBezTo>
                  <a:pt x="189200" y="606601"/>
                  <a:pt x="176690" y="607890"/>
                  <a:pt x="168151" y="600950"/>
                </a:cubicBezTo>
                <a:lnTo>
                  <a:pt x="130324" y="570020"/>
                </a:lnTo>
                <a:lnTo>
                  <a:pt x="92398" y="600950"/>
                </a:lnTo>
                <a:cubicBezTo>
                  <a:pt x="83859" y="607890"/>
                  <a:pt x="71349" y="606601"/>
                  <a:pt x="64399" y="598075"/>
                </a:cubicBezTo>
                <a:cubicBezTo>
                  <a:pt x="57549" y="589649"/>
                  <a:pt x="58740" y="577157"/>
                  <a:pt x="67279" y="570218"/>
                </a:cubicBezTo>
                <a:lnTo>
                  <a:pt x="110467" y="535025"/>
                </a:lnTo>
                <a:lnTo>
                  <a:pt x="110467" y="469595"/>
                </a:lnTo>
                <a:lnTo>
                  <a:pt x="47720" y="469595"/>
                </a:lnTo>
                <a:cubicBezTo>
                  <a:pt x="37692" y="469595"/>
                  <a:pt x="29253" y="462159"/>
                  <a:pt x="28062" y="452345"/>
                </a:cubicBezTo>
                <a:lnTo>
                  <a:pt x="163" y="232163"/>
                </a:lnTo>
                <a:cubicBezTo>
                  <a:pt x="-1227" y="221358"/>
                  <a:pt x="6418" y="211444"/>
                  <a:pt x="17339" y="210056"/>
                </a:cubicBezTo>
                <a:cubicBezTo>
                  <a:pt x="28161" y="208668"/>
                  <a:pt x="38189" y="216302"/>
                  <a:pt x="39479" y="227207"/>
                </a:cubicBezTo>
                <a:cubicBezTo>
                  <a:pt x="40671" y="236129"/>
                  <a:pt x="64102" y="421117"/>
                  <a:pt x="65194" y="429940"/>
                </a:cubicBezTo>
                <a:lnTo>
                  <a:pt x="80583" y="429940"/>
                </a:lnTo>
                <a:cubicBezTo>
                  <a:pt x="72243" y="422802"/>
                  <a:pt x="68470" y="411699"/>
                  <a:pt x="70654" y="400893"/>
                </a:cubicBezTo>
                <a:lnTo>
                  <a:pt x="106000" y="227702"/>
                </a:lnTo>
                <a:cubicBezTo>
                  <a:pt x="110070" y="207280"/>
                  <a:pt x="130821" y="194690"/>
                  <a:pt x="150876" y="200440"/>
                </a:cubicBezTo>
                <a:close/>
                <a:moveTo>
                  <a:pt x="202305" y="81589"/>
                </a:moveTo>
                <a:cubicBezTo>
                  <a:pt x="209135" y="80756"/>
                  <a:pt x="216238" y="81245"/>
                  <a:pt x="223260" y="83253"/>
                </a:cubicBezTo>
                <a:cubicBezTo>
                  <a:pt x="251349" y="91283"/>
                  <a:pt x="267627" y="120627"/>
                  <a:pt x="259587" y="148683"/>
                </a:cubicBezTo>
                <a:cubicBezTo>
                  <a:pt x="251547" y="176739"/>
                  <a:pt x="222168" y="192997"/>
                  <a:pt x="194079" y="184967"/>
                </a:cubicBezTo>
                <a:cubicBezTo>
                  <a:pt x="165990" y="176937"/>
                  <a:pt x="149712" y="147592"/>
                  <a:pt x="157751" y="119537"/>
                </a:cubicBezTo>
                <a:cubicBezTo>
                  <a:pt x="163781" y="98495"/>
                  <a:pt x="181815" y="84089"/>
                  <a:pt x="202305" y="81589"/>
                </a:cubicBezTo>
                <a:close/>
                <a:moveTo>
                  <a:pt x="425561" y="67414"/>
                </a:moveTo>
                <a:cubicBezTo>
                  <a:pt x="414641" y="67414"/>
                  <a:pt x="405707" y="76237"/>
                  <a:pt x="405707" y="87241"/>
                </a:cubicBezTo>
                <a:lnTo>
                  <a:pt x="405707" y="183008"/>
                </a:lnTo>
                <a:cubicBezTo>
                  <a:pt x="405707" y="187569"/>
                  <a:pt x="407295" y="191931"/>
                  <a:pt x="410174" y="195500"/>
                </a:cubicBezTo>
                <a:lnTo>
                  <a:pt x="447797" y="242194"/>
                </a:lnTo>
                <a:cubicBezTo>
                  <a:pt x="454746" y="250720"/>
                  <a:pt x="467154" y="252008"/>
                  <a:pt x="475691" y="245168"/>
                </a:cubicBezTo>
                <a:cubicBezTo>
                  <a:pt x="484229" y="238228"/>
                  <a:pt x="485618" y="225836"/>
                  <a:pt x="478769" y="217310"/>
                </a:cubicBezTo>
                <a:lnTo>
                  <a:pt x="445414" y="176069"/>
                </a:lnTo>
                <a:lnTo>
                  <a:pt x="445414" y="87241"/>
                </a:lnTo>
                <a:cubicBezTo>
                  <a:pt x="445414" y="76237"/>
                  <a:pt x="436580" y="67414"/>
                  <a:pt x="425561" y="67414"/>
                </a:cubicBezTo>
                <a:close/>
                <a:moveTo>
                  <a:pt x="425561" y="0"/>
                </a:moveTo>
                <a:cubicBezTo>
                  <a:pt x="526616" y="0"/>
                  <a:pt x="608811" y="82185"/>
                  <a:pt x="608811" y="183008"/>
                </a:cubicBezTo>
                <a:cubicBezTo>
                  <a:pt x="608811" y="274215"/>
                  <a:pt x="541805" y="349957"/>
                  <a:pt x="454349" y="363836"/>
                </a:cubicBezTo>
                <a:cubicBezTo>
                  <a:pt x="453157" y="361853"/>
                  <a:pt x="451768" y="359969"/>
                  <a:pt x="450279" y="358185"/>
                </a:cubicBezTo>
                <a:cubicBezTo>
                  <a:pt x="453356" y="352336"/>
                  <a:pt x="454845" y="345991"/>
                  <a:pt x="454845" y="339745"/>
                </a:cubicBezTo>
                <a:cubicBezTo>
                  <a:pt x="454845" y="317935"/>
                  <a:pt x="436977" y="300090"/>
                  <a:pt x="415137" y="300090"/>
                </a:cubicBezTo>
                <a:lnTo>
                  <a:pt x="363716" y="300090"/>
                </a:lnTo>
                <a:cubicBezTo>
                  <a:pt x="361830" y="289086"/>
                  <a:pt x="356370" y="279073"/>
                  <a:pt x="348032" y="271439"/>
                </a:cubicBezTo>
                <a:cubicBezTo>
                  <a:pt x="341579" y="265491"/>
                  <a:pt x="333836" y="261426"/>
                  <a:pt x="325497" y="259444"/>
                </a:cubicBezTo>
                <a:lnTo>
                  <a:pt x="316265" y="238724"/>
                </a:lnTo>
                <a:cubicBezTo>
                  <a:pt x="307728" y="219293"/>
                  <a:pt x="285492" y="210172"/>
                  <a:pt x="265837" y="217608"/>
                </a:cubicBezTo>
                <a:cubicBezTo>
                  <a:pt x="262064" y="218995"/>
                  <a:pt x="258490" y="221077"/>
                  <a:pt x="255115" y="223754"/>
                </a:cubicBezTo>
                <a:cubicBezTo>
                  <a:pt x="251839" y="217013"/>
                  <a:pt x="247273" y="211064"/>
                  <a:pt x="242012" y="206108"/>
                </a:cubicBezTo>
                <a:cubicBezTo>
                  <a:pt x="262362" y="196689"/>
                  <a:pt x="278444" y="178944"/>
                  <a:pt x="284996" y="155944"/>
                </a:cubicBezTo>
                <a:cubicBezTo>
                  <a:pt x="292242" y="130862"/>
                  <a:pt x="286385" y="104590"/>
                  <a:pt x="270900" y="84961"/>
                </a:cubicBezTo>
                <a:cubicBezTo>
                  <a:pt x="303460" y="34004"/>
                  <a:pt x="360639" y="0"/>
                  <a:pt x="425561" y="0"/>
                </a:cubicBezTo>
                <a:close/>
              </a:path>
            </a:pathLst>
          </a:custGeom>
          <a:solidFill>
            <a:schemeClr val="accent2">
              <a:lumMod val="100000"/>
            </a:schemeClr>
          </a:solidFill>
          <a:ln>
            <a:noFill/>
          </a:ln>
          <a:effectLst/>
        </p:spPr>
      </p:sp>
    </p:spTree>
    <p:custDataLst>
      <p:tags r:id="rId1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2801654"/>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3"/>
            </p:custDataLst>
          </p:nvPr>
        </p:nvSpPr>
        <p:spPr>
          <a:xfrm>
            <a:off x="1524000" y="1730826"/>
            <a:ext cx="9144000" cy="861498"/>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2400" b="1" spc="300" dirty="0">
                <a:solidFill>
                  <a:srgbClr val="DF213B"/>
                </a:solidFill>
                <a:latin typeface="微软雅黑" panose="020B0503020204020204" pitchFamily="34" charset="-122"/>
                <a:ea typeface="微软雅黑" panose="020B0503020204020204" pitchFamily="34" charset="-122"/>
                <a:sym typeface="+mn-ea"/>
              </a:rPr>
              <a:t>Risk and Opportunity Management（风险与机会管理）</a:t>
            </a:r>
            <a:endParaRPr sz="2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3047238"/>
            <a:ext cx="9144000" cy="1981962"/>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Font typeface="Arial" panose="020B0604020202020204" pitchFamily="34" charset="0"/>
              <a:buNone/>
            </a:pPr>
            <a:r>
              <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在项目潜在的问题发生前对其进行识别，以便在整个产品或项目生命期中，计划并在需要时启动风险的处理行动，从而降低这些潜在问题对达成目标产生的不利影响</a:t>
            </a:r>
            <a:endPar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在项目潜在的机会发生前对其进行识别，以便在整个产品或项目生命期中，计划并在需要时促进机会发生，从而对实现项目目标产生积极影响</a:t>
            </a:r>
            <a:endParaRPr lang="zh-CN" altLang="en-US"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sz="2800" dirty="0"/>
              <a:t>）</a:t>
            </a:r>
            <a:endParaRPr lang="zh-CN" altLang="en-US" dirty="0"/>
          </a:p>
        </p:txBody>
      </p:sp>
      <p:graphicFrame>
        <p:nvGraphicFramePr>
          <p:cNvPr id="3" name="Group 375"/>
          <p:cNvGraphicFramePr>
            <a:graphicFrameLocks noGrp="1"/>
          </p:cNvGraphicFramePr>
          <p:nvPr>
            <p:custDataLst>
              <p:tags r:id="rId1"/>
            </p:custDataLst>
          </p:nvPr>
        </p:nvGraphicFramePr>
        <p:xfrm>
          <a:off x="1178878" y="1017905"/>
          <a:ext cx="9834245" cy="5731510"/>
        </p:xfrm>
        <a:graphic>
          <a:graphicData uri="http://schemas.openxmlformats.org/drawingml/2006/table">
            <a:tbl>
              <a:tblPr/>
              <a:tblGrid>
                <a:gridCol w="1352550"/>
                <a:gridCol w="4849495"/>
                <a:gridCol w="3632200"/>
              </a:tblGrid>
              <a:tr h="4210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1.1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100" b="0">
                          <a:solidFill>
                            <a:srgbClr val="000000"/>
                          </a:solidFill>
                          <a:latin typeface="Arial" panose="020B0604020202020204" pitchFamily="34" charset="0"/>
                          <a:ea typeface="宋体" panose="02010600030101010101" pitchFamily="2" charset="-122"/>
                        </a:rPr>
                        <a:t>识别、记录风险或机会并持续对其更新。</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找出并记录项目中的风险和机会描述</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2.1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分析已识别的风险或机会。</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对记录的风险和机会进行分析，得到等级或者优先级</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2.2</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监控已识别的风险或机会并与受影响的干系人沟通风险或机会的状态。</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记录与</a:t>
                      </a:r>
                      <a:r>
                        <a:rPr lang="zh-CN" altLang="en-US" sz="1200" b="0" spc="120">
                          <a:solidFill>
                            <a:srgbClr val="404040"/>
                          </a:solidFill>
                          <a:latin typeface="微软雅黑" panose="020B0503020204020204" pitchFamily="34" charset="-122"/>
                          <a:ea typeface="微软雅黑" panose="020B0503020204020204" pitchFamily="34" charset="-122"/>
                        </a:rPr>
                        <a:t>干系人相关的风险和机会</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3.1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识别和使用风险或机会类别。</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对找出的风险和机会进行分类</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55245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3.2</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定义和使用用于风险或机会分析和处理的参数。</a:t>
                      </a:r>
                      <a:r>
                        <a:rPr lang="en-US" sz="1100" b="0">
                          <a:solidFill>
                            <a:srgbClr val="000000"/>
                          </a:solidFill>
                          <a:latin typeface="宋体" panose="02010600030101010101" pitchFamily="2" charset="-122"/>
                        </a:rPr>
                        <a:t> </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spc="120">
                          <a:solidFill>
                            <a:srgbClr val="404040"/>
                          </a:solidFill>
                          <a:latin typeface="微软雅黑" panose="020B0503020204020204" pitchFamily="34" charset="-122"/>
                          <a:ea typeface="微软雅黑" panose="020B0503020204020204" pitchFamily="34" charset="-122"/>
                          <a:sym typeface="+mn-ea"/>
                        </a:rPr>
                        <a:t>风险和机会的参数主要有概率，影响值，风险值，优先级（等级）。优先级</a:t>
                      </a:r>
                      <a:r>
                        <a:rPr lang="en-US" altLang="zh-CN" sz="1200" spc="120">
                          <a:solidFill>
                            <a:srgbClr val="404040"/>
                          </a:solidFill>
                          <a:latin typeface="微软雅黑" panose="020B0503020204020204" pitchFamily="34" charset="-122"/>
                          <a:ea typeface="微软雅黑" panose="020B0503020204020204" pitchFamily="34" charset="-122"/>
                          <a:sym typeface="+mn-ea"/>
                        </a:rPr>
                        <a:t>=</a:t>
                      </a:r>
                      <a:r>
                        <a:rPr lang="zh-CN" altLang="en-US" sz="1200" spc="120">
                          <a:solidFill>
                            <a:srgbClr val="404040"/>
                          </a:solidFill>
                          <a:latin typeface="微软雅黑" panose="020B0503020204020204" pitchFamily="34" charset="-122"/>
                          <a:ea typeface="微软雅黑" panose="020B0503020204020204" pitchFamily="34" charset="-122"/>
                          <a:sym typeface="+mn-ea"/>
                        </a:rPr>
                        <a:t>风险值＝风险概率×风险影响</a:t>
                      </a:r>
                      <a:endParaRPr lang="zh-CN" altLang="en-US" sz="120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3.3</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制定和持续更新风险或机会管理策略。</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依据风险的优先级制定对应措施（规避、转移、减弱、接受）并及时依据优先级进行更新</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3.4</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制定和持续更新风险或机会管理计划。</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措施是什么，后续如何执行，监控的流程</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RSK 3.5</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通过实施已计划的风险或机会管理活动来管理风险或机会。</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执行措施</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a:off x="2684463" y="3455353"/>
            <a:ext cx="6700520" cy="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378633" y="3393123"/>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715054" y="2817178"/>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706053" y="2855785"/>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2897264" y="3180938"/>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862119" y="3421259"/>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670493" y="1279208"/>
            <a:ext cx="2778760" cy="1383665"/>
          </a:xfrm>
          <a:prstGeom prst="rect">
            <a:avLst/>
          </a:prstGeom>
          <a:noFill/>
          <a:ln>
            <a:noFill/>
          </a:ln>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找出项目潜在的风险和机会，并记录</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670493" y="1044893"/>
            <a:ext cx="277876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风险和机会识别</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5601777" y="2807653"/>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5590223" y="2845831"/>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5785584" y="3171413"/>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5748060" y="3411734"/>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5" name="文本框 14"/>
          <p:cNvSpPr txBox="1"/>
          <p:nvPr>
            <p:custDataLst>
              <p:tags r:id="rId13"/>
            </p:custDataLst>
          </p:nvPr>
        </p:nvSpPr>
        <p:spPr>
          <a:xfrm>
            <a:off x="5554663" y="1279208"/>
            <a:ext cx="2778760" cy="1383665"/>
          </a:xfrm>
          <a:prstGeom prst="rect">
            <a:avLst/>
          </a:prstGeom>
          <a:noFill/>
          <a:ln>
            <a:noFill/>
          </a:ln>
        </p:spPr>
        <p:txBody>
          <a:bodyPr wrap="square" rtlCol="0">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依据优先级制定措施</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风险措施：规避、转移、减弱、接受</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机会措施：促进</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6" name="文本框 15"/>
          <p:cNvSpPr txBox="1"/>
          <p:nvPr>
            <p:custDataLst>
              <p:tags r:id="rId14"/>
            </p:custDataLst>
          </p:nvPr>
        </p:nvSpPr>
        <p:spPr>
          <a:xfrm>
            <a:off x="5554663" y="1044893"/>
            <a:ext cx="277876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rPr>
              <a:t>风险和机会应对</a:t>
            </a:r>
            <a:endPar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95" name="椭圆 94"/>
          <p:cNvSpPr/>
          <p:nvPr>
            <p:custDataLst>
              <p:tags r:id="rId15"/>
            </p:custDataLst>
          </p:nvPr>
        </p:nvSpPr>
        <p:spPr>
          <a:xfrm>
            <a:off x="3907413" y="3722189"/>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3894138" y="3760362"/>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086980" y="3483089"/>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051268" y="3411538"/>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9" name="文本框 18"/>
          <p:cNvSpPr txBox="1"/>
          <p:nvPr>
            <p:custDataLst>
              <p:tags r:id="rId19"/>
            </p:custDataLst>
          </p:nvPr>
        </p:nvSpPr>
        <p:spPr>
          <a:xfrm>
            <a:off x="3858578" y="4430078"/>
            <a:ext cx="2778760" cy="1383665"/>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分析出项目潜在的风险和机会的优先级（优先级=风险值＝风险概率×风险影响）和监控频率</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0" name="文本框 19"/>
          <p:cNvSpPr txBox="1"/>
          <p:nvPr>
            <p:custDataLst>
              <p:tags r:id="rId20"/>
            </p:custDataLst>
          </p:nvPr>
        </p:nvSpPr>
        <p:spPr>
          <a:xfrm>
            <a:off x="3858578" y="4180523"/>
            <a:ext cx="277876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rPr>
              <a:t>风险和机会分析</a:t>
            </a:r>
            <a:endPar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3" name="椭圆 112"/>
          <p:cNvSpPr/>
          <p:nvPr>
            <p:custDataLst>
              <p:tags r:id="rId21"/>
            </p:custDataLst>
          </p:nvPr>
        </p:nvSpPr>
        <p:spPr>
          <a:xfrm>
            <a:off x="6788154" y="3721575"/>
            <a:ext cx="363020" cy="3636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114" name="文本框 113"/>
          <p:cNvSpPr txBox="1"/>
          <p:nvPr>
            <p:custDataLst>
              <p:tags r:id="rId22"/>
            </p:custDataLst>
          </p:nvPr>
        </p:nvSpPr>
        <p:spPr>
          <a:xfrm>
            <a:off x="6778308" y="3759746"/>
            <a:ext cx="381000" cy="306656"/>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4</a:t>
            </a:r>
            <a:endParaRPr lang="en-US" sz="1400" b="1" dirty="0">
              <a:solidFill>
                <a:schemeClr val="bg1"/>
              </a:solidFill>
              <a:latin typeface="Arial" panose="020B0604020202020204" pitchFamily="34" charset="0"/>
              <a:cs typeface="Arial" panose="020B0604020202020204" pitchFamily="34" charset="0"/>
            </a:endParaRPr>
          </a:p>
        </p:txBody>
      </p:sp>
      <p:cxnSp>
        <p:nvCxnSpPr>
          <p:cNvPr id="111" name="直接连接符 110"/>
          <p:cNvCxnSpPr>
            <a:endCxn id="113" idx="0"/>
          </p:cNvCxnSpPr>
          <p:nvPr>
            <p:custDataLst>
              <p:tags r:id="rId23"/>
            </p:custDataLst>
          </p:nvPr>
        </p:nvCxnSpPr>
        <p:spPr>
          <a:xfrm>
            <a:off x="6966427" y="3475334"/>
            <a:ext cx="2977" cy="24624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椭圆 111"/>
          <p:cNvSpPr/>
          <p:nvPr>
            <p:custDataLst>
              <p:tags r:id="rId24"/>
            </p:custDataLst>
          </p:nvPr>
        </p:nvSpPr>
        <p:spPr>
          <a:xfrm>
            <a:off x="6933685" y="3411538"/>
            <a:ext cx="71438" cy="71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21" name="文本框 20"/>
          <p:cNvSpPr txBox="1"/>
          <p:nvPr>
            <p:custDataLst>
              <p:tags r:id="rId25"/>
            </p:custDataLst>
          </p:nvPr>
        </p:nvSpPr>
        <p:spPr>
          <a:xfrm>
            <a:off x="6742748" y="4430078"/>
            <a:ext cx="2778760" cy="1383665"/>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依据监控频率监控风险和机会</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2" name="文本框 21"/>
          <p:cNvSpPr txBox="1"/>
          <p:nvPr>
            <p:custDataLst>
              <p:tags r:id="rId26"/>
            </p:custDataLst>
          </p:nvPr>
        </p:nvSpPr>
        <p:spPr>
          <a:xfrm>
            <a:off x="6742748" y="4180523"/>
            <a:ext cx="277876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rPr>
              <a:t>风险和机会监控</a:t>
            </a:r>
            <a:endParaRPr lang="zh-CN" altLang="en-US" sz="15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custDataLst>
              <p:tags r:id="rId27"/>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28"/>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5965"/>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2117725"/>
            <a:ext cx="9144000" cy="142303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Peer Reviews（同行评审）PR</a:t>
            </a:r>
            <a:endParaRPr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401383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通过专业人员的评审来识别和解决工作产品的问题</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088130"/>
                <a:gridCol w="439356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cs typeface="+mn-ea"/>
                        </a:rPr>
                        <a:t>对工作产品进行评审并记录问题。</a:t>
                      </a:r>
                      <a:r>
                        <a:rPr lang="en-US" sz="1600" b="0">
                          <a:solidFill>
                            <a:srgbClr val="000000"/>
                          </a:solidFill>
                          <a:latin typeface="+mn-ea"/>
                          <a:cs typeface="+mn-ea"/>
                        </a:rPr>
                        <a:t> </a:t>
                      </a:r>
                      <a:endParaRPr lang="en-US" altLang="en-US" sz="16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评审会议中要有问题记录</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开发并持续更新用于准备和执行同行评审的程序与支持材料。</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制定并更新评审中需要的准备材料（待评审工作产品，评审的检查单，评审人员的通知是否到位等等）</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选择要进行同行评审的工作产品。</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决定哪些工作产品是需要评审的（如项目计划，需求文件，设计文件，代码，测试文件）</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2.3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cs typeface="+mn-ea"/>
                        </a:rPr>
                        <a:t>使用既定程序准备和执行选定工作产品的同行评审。</a:t>
                      </a:r>
                      <a:r>
                        <a:rPr lang="en-US" sz="1600" b="0">
                          <a:solidFill>
                            <a:srgbClr val="000000"/>
                          </a:solidFill>
                          <a:latin typeface="+mn-ea"/>
                          <a:cs typeface="+mn-ea"/>
                        </a:rPr>
                        <a:t> </a:t>
                      </a:r>
                      <a:endParaRPr lang="en-US" altLang="en-US" sz="16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按照组织级的评审过程来执行每一次评审</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2.4</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解决同行评审中发现的问题。</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评审之后的问题是如何解决并有完整的记录</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PR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分析从同行评审得到的结果和数据。</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分析评审问题（问题发生的原因，阶段，严重程度，措施是否合适，对措施要有验证）</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834640" y="149637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通知，评审工作产品和检查单</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评审会议前</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5" name="文本框 14"/>
          <p:cNvSpPr txBox="1"/>
          <p:nvPr>
            <p:custDataLst>
              <p:tags r:id="rId13"/>
            </p:custDataLst>
          </p:nvPr>
        </p:nvSpPr>
        <p:spPr>
          <a:xfrm>
            <a:off x="6379210" y="150780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跟踪评审中的问题直到解决</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14"/>
            </p:custDataLst>
          </p:nvPr>
        </p:nvSpPr>
        <p:spPr>
          <a:xfrm>
            <a:off x="6379210" y="125825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评审会议后</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9" name="文本框 18"/>
          <p:cNvSpPr txBox="1"/>
          <p:nvPr>
            <p:custDataLst>
              <p:tags r:id="rId19"/>
            </p:custDataLst>
          </p:nvPr>
        </p:nvSpPr>
        <p:spPr>
          <a:xfrm>
            <a:off x="4606925" y="4443413"/>
            <a:ext cx="3114675" cy="116840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召开评审会议，记录评审中的问题</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0"/>
            </p:custDataLst>
          </p:nvPr>
        </p:nvSpPr>
        <p:spPr>
          <a:xfrm>
            <a:off x="4606925" y="4219258"/>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评审会议中</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custDataLst>
              <p:tags r:id="rId21"/>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2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8401"/>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5965"/>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2133600"/>
            <a:ext cx="9144000" cy="142303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Estimating</a:t>
            </a:r>
            <a:r>
              <a:rPr sz="4400" b="1" spc="300" dirty="0">
                <a:solidFill>
                  <a:srgbClr val="DF213B"/>
                </a:solidFill>
                <a:latin typeface="微软雅黑" panose="020B0503020204020204" pitchFamily="34" charset="-122"/>
                <a:ea typeface="微软雅黑" panose="020B0503020204020204" pitchFamily="34" charset="-122"/>
                <a:sym typeface="+mn-ea"/>
              </a:rPr>
              <a:t>（</a:t>
            </a:r>
            <a:r>
              <a:rPr sz="4400" b="1" spc="300" dirty="0">
                <a:solidFill>
                  <a:srgbClr val="DF213B"/>
                </a:solidFill>
                <a:latin typeface="微软雅黑" panose="020B0503020204020204" pitchFamily="34" charset="-122"/>
                <a:ea typeface="微软雅黑" panose="020B0503020204020204" pitchFamily="34" charset="-122"/>
                <a:sym typeface="+mn-ea"/>
              </a:rPr>
              <a:t>估算</a:t>
            </a:r>
            <a:r>
              <a:rPr sz="4400" b="1" spc="300" dirty="0">
                <a:solidFill>
                  <a:srgbClr val="DF213B"/>
                </a:solidFill>
                <a:latin typeface="微软雅黑" panose="020B0503020204020204" pitchFamily="34" charset="-122"/>
                <a:ea typeface="微软雅黑" panose="020B0503020204020204" pitchFamily="34" charset="-122"/>
                <a:sym typeface="+mn-ea"/>
              </a:rPr>
              <a:t>）</a:t>
            </a:r>
            <a:r>
              <a:rPr lang="en-US" sz="4400" b="1" spc="300" dirty="0">
                <a:solidFill>
                  <a:srgbClr val="DF213B"/>
                </a:solidFill>
                <a:latin typeface="微软雅黑" panose="020B0503020204020204" pitchFamily="34" charset="-122"/>
                <a:ea typeface="微软雅黑" panose="020B0503020204020204" pitchFamily="34" charset="-122"/>
                <a:sym typeface="+mn-ea"/>
              </a:rPr>
              <a:t>EST</a:t>
            </a:r>
            <a:endParaRPr lang="en-US"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406209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估算项目生命周期内所需工作和资源的规模，工作量，成本和周期</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3908442" cy="646331"/>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en-US" altLang="zh-CN" dirty="0"/>
              <a:t>CMMI</a:t>
            </a:r>
            <a:r>
              <a:rPr lang="zh-CN" altLang="en-US" dirty="0"/>
              <a:t>简史与概述</a:t>
            </a:r>
            <a:endParaRPr lang="zh-CN" altLang="en-US" dirty="0"/>
          </a:p>
        </p:txBody>
      </p:sp>
      <p:sp>
        <p:nvSpPr>
          <p:cNvPr id="4" name="文本框 3"/>
          <p:cNvSpPr txBox="1"/>
          <p:nvPr/>
        </p:nvSpPr>
        <p:spPr>
          <a:xfrm>
            <a:off x="874713" y="2482009"/>
            <a:ext cx="2834430"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1</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566920"/>
                <a:gridCol w="391477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1.1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mn-ea"/>
                          <a:cs typeface="+mn-ea"/>
                        </a:rPr>
                        <a:t>制定粗略估算来执行工作。</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项目立项或前期依据粗略的原始需求来大概估算项目的成本，进度</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2.1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制定、使用并保持更新估算范围。</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在需求确定之后依据分析之后的需求进行详细的估算（成本，工作量，进度）</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62611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2.2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制定并保持更新针对解决方案规模的估算。</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mn-ea"/>
                          <a:sym typeface="+mn-ea"/>
                        </a:rPr>
                        <a:t>计划详细的估算（成本，工作量，进度）的流程</a:t>
                      </a:r>
                      <a:endParaRPr lang="zh-CN" altLang="en-US" sz="140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2.3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根据规模估算来制定并记录解决方案所需工作量、周期和成本及其依据。</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mn-ea"/>
                          <a:sym typeface="+mn-ea"/>
                        </a:rPr>
                        <a:t>执行详细的估算（成本，工作量，进度）是如何估算的</a:t>
                      </a:r>
                      <a:endParaRPr lang="zh-CN" altLang="en-US" sz="14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3.1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制定并保持更新已记录的估算方法。</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制定估算的方法并记录</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EST 3.2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使用组织的度量库和过程资产进行估算工作</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估算时参考组织数据</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834640" y="149637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依据确定的需求进行估算</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确定估算的范围</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5" name="文本框 14"/>
          <p:cNvSpPr txBox="1"/>
          <p:nvPr>
            <p:custDataLst>
              <p:tags r:id="rId13"/>
            </p:custDataLst>
          </p:nvPr>
        </p:nvSpPr>
        <p:spPr>
          <a:xfrm>
            <a:off x="6379210" y="150780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软件估算表ruan</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14"/>
            </p:custDataLst>
          </p:nvPr>
        </p:nvSpPr>
        <p:spPr>
          <a:xfrm>
            <a:off x="6379210" y="125825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记录估算结果</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9" name="文本框 18"/>
          <p:cNvSpPr txBox="1"/>
          <p:nvPr>
            <p:custDataLst>
              <p:tags r:id="rId19"/>
            </p:custDataLst>
          </p:nvPr>
        </p:nvSpPr>
        <p:spPr>
          <a:xfrm>
            <a:off x="4606925" y="4443413"/>
            <a:ext cx="3114675" cy="116840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拆分需求至功能点，依据功能点估算法估算出项目整体工作量，成本，进度</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0"/>
            </p:custDataLst>
          </p:nvPr>
        </p:nvSpPr>
        <p:spPr>
          <a:xfrm>
            <a:off x="4606925" y="4219258"/>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进行估算活动</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custDataLst>
              <p:tags r:id="rId21"/>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2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3" name="Rectángulo 5"/>
          <p:cNvSpPr/>
          <p:nvPr>
            <p:custDataLst>
              <p:tags r:id="rId2"/>
            </p:custDataLst>
          </p:nvPr>
        </p:nvSpPr>
        <p:spPr>
          <a:xfrm>
            <a:off x="5628000" y="3639982"/>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3"/>
            </p:custDataLst>
          </p:nvPr>
        </p:nvSpPr>
        <p:spPr>
          <a:xfrm>
            <a:off x="1524000" y="1523879"/>
            <a:ext cx="9144000" cy="1906773"/>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3600" b="1" spc="300" dirty="0">
                <a:solidFill>
                  <a:srgbClr val="DF213B"/>
                </a:solidFill>
                <a:latin typeface="微软雅黑" panose="020B0503020204020204" pitchFamily="34" charset="-122"/>
                <a:ea typeface="微软雅黑" panose="020B0503020204020204" pitchFamily="34" charset="-122"/>
                <a:sym typeface="+mn-ea"/>
              </a:rPr>
              <a:t>Causal Analysis and Resolution（原因分析与解决）CAR</a:t>
            </a:r>
            <a:endParaRPr sz="36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0" name="Title 6"/>
          <p:cNvSpPr txBox="1"/>
          <p:nvPr>
            <p:custDataLst>
              <p:tags r:id="rId4"/>
            </p:custDataLst>
          </p:nvPr>
        </p:nvSpPr>
        <p:spPr>
          <a:xfrm>
            <a:off x="1524000" y="3885566"/>
            <a:ext cx="9144000" cy="1143634"/>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ctr">
              <a:lnSpc>
                <a:spcPct val="130000"/>
              </a:lnSpc>
              <a:spcBef>
                <a:spcPts val="0"/>
              </a:spcBef>
              <a:spcAft>
                <a:spcPts val="800"/>
              </a:spcAft>
              <a:buSzPct val="100000"/>
              <a:buFont typeface="Wingdings" panose="05000000000000000000" charset="0"/>
              <a:buNone/>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识别并解决项目生命周期内的缺陷</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分析缺陷产生的原因并解决，防止相近缺陷再次发生</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3860165"/>
        </p:xfrm>
        <a:graphic>
          <a:graphicData uri="http://schemas.openxmlformats.org/drawingml/2006/table">
            <a:tbl>
              <a:tblPr/>
              <a:tblGrid>
                <a:gridCol w="1352550"/>
                <a:gridCol w="3989705"/>
                <a:gridCol w="449199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1.1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mn-ea"/>
                        </a:rPr>
                        <a:t>识别并处理造成选定结果的原因。</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400" b="0" spc="120">
                          <a:solidFill>
                            <a:srgbClr val="404040"/>
                          </a:solidFill>
                          <a:latin typeface="+mn-ea"/>
                          <a:cs typeface="+mn-ea"/>
                        </a:rPr>
                        <a:t>只要有</a:t>
                      </a:r>
                      <a:r>
                        <a:rPr lang="zh-CN" altLang="en-US" sz="1400" b="0" spc="120">
                          <a:solidFill>
                            <a:srgbClr val="404040"/>
                          </a:solidFill>
                          <a:latin typeface="+mn-ea"/>
                          <a:cs typeface="+mn-ea"/>
                        </a:rPr>
                        <a:t>缺陷和缺陷</a:t>
                      </a:r>
                      <a:r>
                        <a:rPr lang="en-US" altLang="zh-CN" sz="1400" b="0" spc="120">
                          <a:solidFill>
                            <a:srgbClr val="404040"/>
                          </a:solidFill>
                          <a:latin typeface="+mn-ea"/>
                          <a:cs typeface="+mn-ea"/>
                        </a:rPr>
                        <a:t>发生的原因</a:t>
                      </a:r>
                      <a:r>
                        <a:rPr lang="zh-CN" altLang="en-US" sz="1400" b="0" spc="120">
                          <a:solidFill>
                            <a:srgbClr val="404040"/>
                          </a:solidFill>
                          <a:latin typeface="+mn-ea"/>
                          <a:cs typeface="+mn-ea"/>
                        </a:rPr>
                        <a:t>记录</a:t>
                      </a:r>
                      <a:endParaRPr lang="en-US" altLang="zh-CN" sz="1400" b="0" spc="120">
                        <a:solidFill>
                          <a:srgbClr val="404040"/>
                        </a:solidFill>
                        <a:latin typeface="+mn-ea"/>
                        <a:cs typeface="+mn-ea"/>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cs typeface="+mn-ea"/>
                        </a:rPr>
                        <a:t>（</a:t>
                      </a:r>
                      <a:r>
                        <a:rPr lang="en-US" altLang="zh-CN" sz="1400" b="0" spc="120">
                          <a:solidFill>
                            <a:srgbClr val="404040"/>
                          </a:solidFill>
                          <a:latin typeface="+mn-ea"/>
                          <a:cs typeface="+mn-ea"/>
                        </a:rPr>
                        <a:t>项目管理，评审，测试，NC</a:t>
                      </a:r>
                      <a:r>
                        <a:rPr lang="zh-CN" altLang="en-US" sz="1400" b="0" spc="120">
                          <a:solidFill>
                            <a:srgbClr val="404040"/>
                          </a:solidFill>
                          <a:latin typeface="+mn-ea"/>
                          <a:cs typeface="+mn-ea"/>
                        </a:rPr>
                        <a:t>）</a:t>
                      </a:r>
                      <a:endParaRPr lang="zh-CN" altLang="en-US" sz="14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2.1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cs typeface="+mn-ea"/>
                        </a:rPr>
                        <a:t>选择要进行分析的结果。</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记录缺陷</a:t>
                      </a:r>
                      <a:r>
                        <a:rPr lang="zh-CN" altLang="en-US" sz="1400" b="0" spc="120">
                          <a:solidFill>
                            <a:srgbClr val="404040"/>
                          </a:solidFill>
                          <a:latin typeface="+mn-ea"/>
                        </a:rPr>
                        <a:t>的分析</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2.2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cs typeface="+mn-ea"/>
                        </a:rPr>
                        <a:t>分析并处理造成结果的原因。</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mn-ea"/>
                          <a:sym typeface="+mn-ea"/>
                        </a:rPr>
                        <a:t>记录缺陷</a:t>
                      </a:r>
                      <a:r>
                        <a:rPr lang="zh-CN" altLang="en-US" sz="1400" spc="120">
                          <a:solidFill>
                            <a:srgbClr val="404040"/>
                          </a:solidFill>
                          <a:latin typeface="+mn-ea"/>
                          <a:sym typeface="+mn-ea"/>
                        </a:rPr>
                        <a:t>的产生的原因</a:t>
                      </a:r>
                      <a:endParaRPr lang="zh-CN" altLang="en-US" sz="140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3.1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遵循组织过程来确定所选结果的根本原因。</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组织级需要定义缺陷</a:t>
                      </a:r>
                      <a:r>
                        <a:rPr lang="zh-CN" altLang="en-US" sz="1400" b="0" spc="120">
                          <a:solidFill>
                            <a:srgbClr val="404040"/>
                          </a:solidFill>
                          <a:latin typeface="+mn-ea"/>
                        </a:rPr>
                        <a:t>产生的原因类别（比如问题是管理上产生的，需求，设计，编码。测试引起的）</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3.2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rPr>
                        <a:t>提出处理已识别的根本原因的行动建议。处理意见</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制定缺陷</a:t>
                      </a:r>
                      <a:r>
                        <a:rPr lang="zh-CN" altLang="en-US" sz="1400" b="0" spc="120">
                          <a:solidFill>
                            <a:srgbClr val="404040"/>
                          </a:solidFill>
                          <a:latin typeface="+mn-ea"/>
                        </a:rPr>
                        <a:t>的处理措施</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3.3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实施选定的行动建议。执行意见</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mn-ea"/>
                          <a:sym typeface="+mn-ea"/>
                        </a:rPr>
                        <a:t>执行缺陷</a:t>
                      </a:r>
                      <a:r>
                        <a:rPr lang="zh-CN" altLang="en-US" sz="1400" spc="120">
                          <a:solidFill>
                            <a:srgbClr val="404040"/>
                          </a:solidFill>
                          <a:latin typeface="+mn-ea"/>
                          <a:sym typeface="+mn-ea"/>
                        </a:rPr>
                        <a:t>的处理措施</a:t>
                      </a:r>
                      <a:endParaRPr lang="zh-CN" altLang="en-US" sz="1400" b="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3.4</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记录根本原因分析和解决的数据。</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a:solidFill>
                            <a:srgbClr val="000000"/>
                          </a:solidFill>
                          <a:latin typeface="+mn-ea"/>
                        </a:rPr>
                        <a:t>记录原因分析和解决的相关信息</a:t>
                      </a:r>
                      <a:endParaRPr lang="en-US" altLang="en-US" sz="1400" b="0">
                        <a:solidFill>
                          <a:srgbClr val="000000"/>
                        </a:solidFill>
                        <a:latin typeface="+mn-ea"/>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en-US" altLang="en-US" sz="1400" b="0" spc="120">
                        <a:solidFill>
                          <a:srgbClr val="00000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CAR 3.5</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提交已证明有效的改进建议。</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对措施进行验证其是否有效，如果有效，需要考虑是否提交到组织级，给其他项目做参考</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3068783" y="1000792"/>
            <a:ext cx="0" cy="5581745"/>
          </a:xfrm>
          <a:prstGeom prst="line">
            <a:avLst/>
          </a:prstGeom>
        </p:spPr>
        <p:style>
          <a:lnRef idx="1">
            <a:schemeClr val="accent1"/>
          </a:lnRef>
          <a:fillRef idx="0">
            <a:schemeClr val="accent1"/>
          </a:fillRef>
          <a:effectRef idx="0">
            <a:schemeClr val="accent1"/>
          </a:effectRef>
          <a:fontRef idx="minor">
            <a:schemeClr val="tx1"/>
          </a:fontRef>
        </p:style>
      </p:cxnSp>
      <p:sp>
        <p:nvSpPr>
          <p:cNvPr id="35" name="任意多边形 34"/>
          <p:cNvSpPr/>
          <p:nvPr>
            <p:custDataLst>
              <p:tags r:id="rId2"/>
            </p:custDataLst>
          </p:nvPr>
        </p:nvSpPr>
        <p:spPr>
          <a:xfrm>
            <a:off x="3068784" y="2422184"/>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custDataLst>
              <p:tags r:id="rId3"/>
            </p:custDataLst>
          </p:nvPr>
        </p:nvSpPr>
        <p:spPr>
          <a:xfrm>
            <a:off x="3748728" y="2772458"/>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文本框 74"/>
          <p:cNvSpPr txBox="1"/>
          <p:nvPr>
            <p:custDataLst>
              <p:tags r:id="rId4"/>
            </p:custDataLst>
          </p:nvPr>
        </p:nvSpPr>
        <p:spPr>
          <a:xfrm>
            <a:off x="4273273" y="2743179"/>
            <a:ext cx="6580800" cy="534931"/>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2000" spc="150" dirty="0">
                <a:solidFill>
                  <a:schemeClr val="accent2"/>
                </a:solidFill>
                <a:latin typeface="Arial" panose="020B0604020202020204" pitchFamily="34" charset="0"/>
                <a:ea typeface="微软雅黑" panose="020B0503020204020204" pitchFamily="34" charset="-122"/>
              </a:rPr>
              <a:t>分析缺陷产生的原因并制定措施</a:t>
            </a:r>
            <a:endParaRPr lang="zh-CN" altLang="en-US" sz="2000" spc="150" dirty="0">
              <a:solidFill>
                <a:schemeClr val="accent2"/>
              </a:solidFill>
              <a:latin typeface="Arial" panose="020B0604020202020204" pitchFamily="34" charset="0"/>
              <a:ea typeface="微软雅黑" panose="020B0503020204020204" pitchFamily="34" charset="-122"/>
            </a:endParaRPr>
          </a:p>
        </p:txBody>
      </p:sp>
      <p:sp>
        <p:nvSpPr>
          <p:cNvPr id="63" name="任意多边形 62"/>
          <p:cNvSpPr/>
          <p:nvPr>
            <p:custDataLst>
              <p:tags r:id="rId5"/>
            </p:custDataLst>
          </p:nvPr>
        </p:nvSpPr>
        <p:spPr>
          <a:xfrm>
            <a:off x="3068784" y="3519194"/>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63"/>
          <p:cNvSpPr/>
          <p:nvPr>
            <p:custDataLst>
              <p:tags r:id="rId6"/>
            </p:custDataLst>
          </p:nvPr>
        </p:nvSpPr>
        <p:spPr>
          <a:xfrm>
            <a:off x="3748728" y="3869468"/>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文本框 75"/>
          <p:cNvSpPr txBox="1"/>
          <p:nvPr>
            <p:custDataLst>
              <p:tags r:id="rId7"/>
            </p:custDataLst>
          </p:nvPr>
        </p:nvSpPr>
        <p:spPr>
          <a:xfrm>
            <a:off x="4273273" y="3844105"/>
            <a:ext cx="6580800" cy="534932"/>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2000" spc="150" dirty="0">
                <a:solidFill>
                  <a:schemeClr val="accent3"/>
                </a:solidFill>
                <a:latin typeface="Arial" panose="020B0604020202020204" pitchFamily="34" charset="0"/>
                <a:ea typeface="微软雅黑" panose="020B0503020204020204" pitchFamily="34" charset="-122"/>
              </a:rPr>
              <a:t>执行措施</a:t>
            </a:r>
            <a:endParaRPr lang="zh-CN" altLang="en-US" sz="2000" spc="150" dirty="0">
              <a:solidFill>
                <a:schemeClr val="accent3"/>
              </a:solidFill>
              <a:latin typeface="Arial" panose="020B0604020202020204" pitchFamily="34" charset="0"/>
              <a:ea typeface="微软雅黑" panose="020B0503020204020204" pitchFamily="34" charset="-122"/>
            </a:endParaRPr>
          </a:p>
        </p:txBody>
      </p:sp>
      <p:sp>
        <p:nvSpPr>
          <p:cNvPr id="69" name="任意多边形 68"/>
          <p:cNvSpPr/>
          <p:nvPr>
            <p:custDataLst>
              <p:tags r:id="rId8"/>
            </p:custDataLst>
          </p:nvPr>
        </p:nvSpPr>
        <p:spPr>
          <a:xfrm>
            <a:off x="3068784" y="4620121"/>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69"/>
          <p:cNvSpPr/>
          <p:nvPr>
            <p:custDataLst>
              <p:tags r:id="rId9"/>
            </p:custDataLst>
          </p:nvPr>
        </p:nvSpPr>
        <p:spPr>
          <a:xfrm>
            <a:off x="3748728" y="4970395"/>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D</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文本框 76"/>
          <p:cNvSpPr txBox="1"/>
          <p:nvPr>
            <p:custDataLst>
              <p:tags r:id="rId10"/>
            </p:custDataLst>
          </p:nvPr>
        </p:nvSpPr>
        <p:spPr>
          <a:xfrm>
            <a:off x="4273273" y="4948941"/>
            <a:ext cx="6580800" cy="534932"/>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2000" spc="150" dirty="0">
                <a:solidFill>
                  <a:schemeClr val="accent4"/>
                </a:solidFill>
                <a:latin typeface="Arial" panose="020B0604020202020204" pitchFamily="34" charset="0"/>
                <a:ea typeface="微软雅黑" panose="020B0503020204020204" pitchFamily="34" charset="-122"/>
              </a:rPr>
              <a:t>验证措施是否有效</a:t>
            </a:r>
            <a:endParaRPr lang="zh-CN" altLang="en-US" sz="2000" spc="150" dirty="0">
              <a:solidFill>
                <a:schemeClr val="accent4"/>
              </a:solidFill>
              <a:latin typeface="Arial" panose="020B0604020202020204" pitchFamily="34" charset="0"/>
              <a:ea typeface="微软雅黑" panose="020B0503020204020204" pitchFamily="34" charset="-122"/>
            </a:endParaRPr>
          </a:p>
        </p:txBody>
      </p:sp>
      <p:sp>
        <p:nvSpPr>
          <p:cNvPr id="17" name="任意多边形 16"/>
          <p:cNvSpPr/>
          <p:nvPr>
            <p:custDataLst>
              <p:tags r:id="rId11"/>
            </p:custDataLst>
          </p:nvPr>
        </p:nvSpPr>
        <p:spPr>
          <a:xfrm>
            <a:off x="3068784" y="5724956"/>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custDataLst>
              <p:tags r:id="rId12"/>
            </p:custDataLst>
          </p:nvPr>
        </p:nvSpPr>
        <p:spPr>
          <a:xfrm>
            <a:off x="3748728" y="6075230"/>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E</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3"/>
            </p:custDataLst>
          </p:nvPr>
        </p:nvSpPr>
        <p:spPr>
          <a:xfrm>
            <a:off x="4273273" y="6053776"/>
            <a:ext cx="6580800" cy="534932"/>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2000" spc="150" dirty="0">
                <a:solidFill>
                  <a:schemeClr val="accent5"/>
                </a:solidFill>
                <a:latin typeface="Arial" panose="020B0604020202020204" pitchFamily="34" charset="0"/>
                <a:ea typeface="微软雅黑" panose="020B0503020204020204" pitchFamily="34" charset="-122"/>
              </a:rPr>
              <a:t>统计重要的缺陷信息和有效的措施，并上报组织级</a:t>
            </a:r>
            <a:endParaRPr lang="zh-CN" altLang="en-US" sz="2000" spc="150" dirty="0">
              <a:solidFill>
                <a:schemeClr val="accent5"/>
              </a:solidFill>
              <a:latin typeface="Arial" panose="020B0604020202020204" pitchFamily="34" charset="0"/>
              <a:ea typeface="微软雅黑" panose="020B0503020204020204" pitchFamily="34" charset="-122"/>
            </a:endParaRPr>
          </a:p>
        </p:txBody>
      </p:sp>
      <p:sp>
        <p:nvSpPr>
          <p:cNvPr id="22" name="任意多边形 21"/>
          <p:cNvSpPr/>
          <p:nvPr>
            <p:custDataLst>
              <p:tags r:id="rId14"/>
            </p:custDataLst>
          </p:nvPr>
        </p:nvSpPr>
        <p:spPr>
          <a:xfrm>
            <a:off x="3068784" y="1325174"/>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5"/>
            </p:custDataLst>
          </p:nvPr>
        </p:nvSpPr>
        <p:spPr>
          <a:xfrm>
            <a:off x="3748728" y="1675448"/>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16"/>
            </p:custDataLst>
          </p:nvPr>
        </p:nvSpPr>
        <p:spPr>
          <a:xfrm>
            <a:off x="4273273" y="1646169"/>
            <a:ext cx="6580800" cy="534931"/>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2000" spc="150" dirty="0">
                <a:solidFill>
                  <a:schemeClr val="accent1"/>
                </a:solidFill>
                <a:latin typeface="Arial" panose="020B0604020202020204" pitchFamily="34" charset="0"/>
                <a:ea typeface="微软雅黑" panose="020B0503020204020204" pitchFamily="34" charset="-122"/>
              </a:rPr>
              <a:t>记录缺陷</a:t>
            </a:r>
            <a:endParaRPr lang="zh-CN" altLang="en-US" sz="2000" spc="150" dirty="0">
              <a:solidFill>
                <a:schemeClr val="accent1"/>
              </a:solidFill>
              <a:latin typeface="Arial" panose="020B0604020202020204" pitchFamily="34" charset="0"/>
              <a:ea typeface="微软雅黑" panose="020B0503020204020204" pitchFamily="34" charset="-122"/>
            </a:endParaRPr>
          </a:p>
        </p:txBody>
      </p:sp>
      <p:sp>
        <p:nvSpPr>
          <p:cNvPr id="3" name="内容占位符 2"/>
          <p:cNvSpPr>
            <a:spLocks noGrp="1"/>
          </p:cNvSpPr>
          <p:nvPr>
            <p:custDataLst>
              <p:tags r:id="rId17"/>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1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26080" cy="645160"/>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zh-CN" altLang="en-US" dirty="0"/>
              <a:t>组织类实践域</a:t>
            </a:r>
            <a:endParaRPr lang="zh-CN" altLang="en-US" dirty="0"/>
          </a:p>
        </p:txBody>
      </p:sp>
      <p:sp>
        <p:nvSpPr>
          <p:cNvPr id="4" name="文本框 3"/>
          <p:cNvSpPr txBox="1"/>
          <p:nvPr/>
        </p:nvSpPr>
        <p:spPr>
          <a:xfrm>
            <a:off x="874713" y="2482009"/>
            <a:ext cx="2807970"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5</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086394"/>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1523880"/>
            <a:ext cx="9144000" cy="1353184"/>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000" b="1" spc="300" dirty="0">
                <a:solidFill>
                  <a:srgbClr val="DF213B"/>
                </a:solidFill>
                <a:latin typeface="微软雅黑" panose="020B0503020204020204" pitchFamily="34" charset="-122"/>
                <a:ea typeface="微软雅黑" panose="020B0503020204020204" pitchFamily="34" charset="-122"/>
                <a:sym typeface="+mn-ea"/>
              </a:rPr>
              <a:t>Process Management（过程管理）PCM</a:t>
            </a:r>
            <a:endParaRPr sz="40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3331978"/>
            <a:ext cx="9144000" cy="128036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基于对组织过程与过程资产当前的强项与弱项的透彻理解，计划、实施并部署组织级过程改进</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a:t>
            </a:r>
            <a:endParaRPr lang="zh-CN" altLang="en-US" dirty="0">
              <a:solidFill>
                <a:schemeClr val="tx1"/>
              </a:solidFill>
            </a:endParaRPr>
          </a:p>
        </p:txBody>
      </p:sp>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984750"/>
                <a:gridCol w="349694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rPr>
                        <a:t>建立支持团队来提供过程指导；识别和解决过程问题；以及持续改进流程。</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cs typeface="+mn-ea"/>
                        </a:rPr>
                        <a:t>组建过程改进团队（</a:t>
                      </a:r>
                      <a:r>
                        <a:rPr lang="en-US" altLang="zh-CN" sz="1600" b="0" spc="120">
                          <a:solidFill>
                            <a:srgbClr val="404040"/>
                          </a:solidFill>
                          <a:latin typeface="+mn-ea"/>
                          <a:cs typeface="+mn-ea"/>
                        </a:rPr>
                        <a:t>EPG</a:t>
                      </a:r>
                      <a:r>
                        <a:rPr lang="zh-CN" altLang="en-US" sz="1600" b="0" spc="120">
                          <a:solidFill>
                            <a:srgbClr val="404040"/>
                          </a:solidFill>
                          <a:latin typeface="+mn-ea"/>
                          <a:cs typeface="+mn-ea"/>
                        </a:rPr>
                        <a:t>组）；找出公司研发流程的问题点</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1.2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评估当前的过程实施情况并确定强项和弱项。</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mn-ea"/>
                          <a:cs typeface="+mn-ea"/>
                        </a:rPr>
                        <a:t>1.</a:t>
                      </a:r>
                      <a:r>
                        <a:rPr lang="zh-CN" altLang="en-US" sz="1600" b="0" spc="120">
                          <a:solidFill>
                            <a:srgbClr val="404040"/>
                          </a:solidFill>
                          <a:latin typeface="+mn-ea"/>
                          <a:cs typeface="+mn-ea"/>
                        </a:rPr>
                        <a:t>差距分析：参考</a:t>
                      </a:r>
                      <a:r>
                        <a:rPr lang="en-US" altLang="zh-CN" sz="1600" b="0" spc="120">
                          <a:solidFill>
                            <a:srgbClr val="404040"/>
                          </a:solidFill>
                          <a:latin typeface="+mn-ea"/>
                          <a:cs typeface="+mn-ea"/>
                        </a:rPr>
                        <a:t>CMMI</a:t>
                      </a:r>
                      <a:r>
                        <a:rPr lang="zh-CN" altLang="en-US" sz="1600" b="0" spc="120">
                          <a:solidFill>
                            <a:srgbClr val="404040"/>
                          </a:solidFill>
                          <a:latin typeface="+mn-ea"/>
                          <a:cs typeface="+mn-ea"/>
                        </a:rPr>
                        <a:t>模型，结合公司现有的研发流程，找出强弱项</a:t>
                      </a:r>
                      <a:endParaRPr lang="zh-CN" altLang="en-US" sz="1600" b="0" spc="120">
                        <a:solidFill>
                          <a:srgbClr val="404040"/>
                        </a:solidFill>
                        <a:latin typeface="+mn-ea"/>
                        <a:cs typeface="+mn-ea"/>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mn-ea"/>
                          <a:cs typeface="+mn-ea"/>
                        </a:rPr>
                        <a:t>2.</a:t>
                      </a:r>
                      <a:r>
                        <a:rPr lang="zh-CN" altLang="en-US" sz="1600" b="0" spc="120">
                          <a:solidFill>
                            <a:srgbClr val="404040"/>
                          </a:solidFill>
                          <a:latin typeface="+mn-ea"/>
                          <a:cs typeface="+mn-ea"/>
                        </a:rPr>
                        <a:t>定期去评审哪些过程做的不好，需要进一步完善的</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1.3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应对改进机会或过程问题。</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记录找出的过程弱项并制定措施</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识别过程和过程资产的改进。</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记录</a:t>
                      </a:r>
                      <a:r>
                        <a:rPr lang="zh-CN" altLang="en-US" sz="1600" spc="120">
                          <a:solidFill>
                            <a:srgbClr val="404040"/>
                          </a:solidFill>
                          <a:latin typeface="+mn-ea"/>
                          <a:sym typeface="+mn-ea"/>
                        </a:rPr>
                        <a:t>找出的过程弱项和资产（标准过程，风险和机会库，工作环境，经验教训，度量库）的弱项</a:t>
                      </a:r>
                      <a:endParaRPr lang="zh-CN" altLang="en-US" sz="1600" spc="120">
                        <a:solidFill>
                          <a:srgbClr val="404040"/>
                        </a:solidFill>
                        <a:latin typeface="+mn-ea"/>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制定、保持更新并遵循选定的过程改进的实施计划</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制定并更新过程改进计划</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PCM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制定、使用并保持更新可追溯到业务目标的过程改进目标。</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cs typeface="+mn-ea"/>
                        </a:rPr>
                        <a:t>制定并更新过程改进的目标</a:t>
                      </a:r>
                      <a:r>
                        <a:rPr lang="en-US" altLang="zh-CN" sz="1600" b="0" spc="120">
                          <a:solidFill>
                            <a:srgbClr val="404040"/>
                          </a:solidFill>
                          <a:latin typeface="+mn-ea"/>
                          <a:cs typeface="+mn-ea"/>
                        </a:rPr>
                        <a:t>--</a:t>
                      </a:r>
                      <a:r>
                        <a:rPr lang="zh-CN" altLang="en-US" sz="1600" b="0" spc="120">
                          <a:solidFill>
                            <a:srgbClr val="404040"/>
                          </a:solidFill>
                          <a:latin typeface="+mn-ea"/>
                          <a:cs typeface="+mn-ea"/>
                        </a:rPr>
                        <a:t>必须与公司的商业目标挂钩</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984750"/>
                <a:gridCol w="349694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PCM 3.2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确定最有助于实现业务目标的过程。</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找出最有助于实现公司商业目标的过程（可以是多个过程）</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PCM 3.3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探索和评估潜在的新过程、技术、方法和工具来识别改进机会。</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研发出新的过程，技术，方式或者找到新的工具来帮助项目实现项目目标，进一步实现商业目标</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PCM 3.4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支持过程改进的实施、部署和维持。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在过程试点，部署时，</a:t>
                      </a:r>
                      <a:r>
                        <a:rPr lang="en-US" altLang="zh-CN" sz="1600" b="0" spc="120">
                          <a:solidFill>
                            <a:srgbClr val="404040"/>
                          </a:solidFill>
                          <a:latin typeface="微软雅黑" panose="020B0503020204020204" pitchFamily="34" charset="-122"/>
                          <a:ea typeface="微软雅黑" panose="020B0503020204020204" pitchFamily="34" charset="-122"/>
                        </a:rPr>
                        <a:t>EPG</a:t>
                      </a:r>
                      <a:r>
                        <a:rPr lang="zh-CN" altLang="en-US" sz="1600" b="0" spc="120">
                          <a:solidFill>
                            <a:srgbClr val="404040"/>
                          </a:solidFill>
                          <a:latin typeface="微软雅黑" panose="020B0503020204020204" pitchFamily="34" charset="-122"/>
                          <a:ea typeface="微软雅黑" panose="020B0503020204020204" pitchFamily="34" charset="-122"/>
                        </a:rPr>
                        <a:t>组要帮助项目尽快熟练使用对应的过程，模板</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PCM 3.5</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部署组织的标准过程和过程资产。</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试点，部署制定的标准过程，并依据反馈及时更新</a:t>
                      </a:r>
                      <a:endParaRPr lang="zh-CN" altLang="en-US" sz="16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PCM 3.6</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评估已部署的改进在实现过程改进目标方面的有效性。</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定期查看过程中项目中是否使用，符合度达到多少</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8251"/>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3"/>
            </p:custDataLst>
          </p:nvPr>
        </p:nvSpPr>
        <p:spPr>
          <a:xfrm>
            <a:off x="1524000" y="1770126"/>
            <a:ext cx="9144000" cy="178879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Process Asset Development（过程资产开发）PAD</a:t>
            </a:r>
            <a:endParaRPr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401383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建立并维护一套可用的组织级过程资产、工作环境标准以及团队规则与指南</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0" y="688975"/>
            <a:ext cx="4737100" cy="5480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custDataLst>
              <p:tags r:id="rId2"/>
            </p:custDataLst>
          </p:nvPr>
        </p:nvSpPr>
        <p:spPr>
          <a:xfrm>
            <a:off x="605080" y="1681361"/>
            <a:ext cx="3526939" cy="2103239"/>
          </a:xfrm>
          <a:prstGeom prst="rect">
            <a:avLst/>
          </a:prstGeom>
          <a:noFill/>
        </p:spPr>
        <p:txBody>
          <a:bodyPr wrap="square" lIns="90170" tIns="46990" rIns="90170" bIns="46990" rtlCol="0" anchor="b">
            <a:normAutofit/>
          </a:bodyPr>
          <a:lstStyle/>
          <a:p>
            <a:pPr marL="0" indent="0" algn="l">
              <a:lnSpc>
                <a:spcPct val="120000"/>
              </a:lnSpc>
              <a:spcBef>
                <a:spcPts val="0"/>
              </a:spcBef>
              <a:spcAft>
                <a:spcPts val="0"/>
              </a:spcAft>
              <a:buSzPct val="100000"/>
              <a:buNone/>
            </a:pPr>
            <a:r>
              <a:rPr lang="en-US" altLang="zh-CN" sz="4000" b="1" spc="300" dirty="0">
                <a:solidFill>
                  <a:srgbClr val="FFFFFF"/>
                </a:solidFill>
                <a:latin typeface="Arial" panose="020B0604020202020204" pitchFamily="34" charset="0"/>
                <a:ea typeface="微软雅黑" panose="020B0503020204020204" pitchFamily="34" charset="-122"/>
              </a:rPr>
              <a:t>CMMI的历史</a:t>
            </a:r>
            <a:endParaRPr lang="en-US" altLang="zh-CN" sz="4000" b="1" spc="300" dirty="0">
              <a:solidFill>
                <a:srgbClr val="FFFFFF"/>
              </a:solidFill>
              <a:latin typeface="Arial" panose="020B0604020202020204" pitchFamily="34" charset="0"/>
              <a:ea typeface="微软雅黑" panose="020B0503020204020204" pitchFamily="34" charset="-122"/>
            </a:endParaRPr>
          </a:p>
        </p:txBody>
      </p:sp>
      <p:sp>
        <p:nvSpPr>
          <p:cNvPr id="10" name="矩形 9"/>
          <p:cNvSpPr/>
          <p:nvPr>
            <p:custDataLst>
              <p:tags r:id="rId3"/>
            </p:custDataLst>
          </p:nvPr>
        </p:nvSpPr>
        <p:spPr>
          <a:xfrm>
            <a:off x="5380279" y="801503"/>
            <a:ext cx="6137707" cy="5354822"/>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500" spc="150" dirty="0">
                <a:solidFill>
                  <a:schemeClr val="tx1">
                    <a:lumMod val="75000"/>
                    <a:lumOff val="25000"/>
                  </a:schemeClr>
                </a:solidFill>
                <a:latin typeface="Arial" panose="020B0604020202020204" pitchFamily="34" charset="0"/>
                <a:ea typeface="微软雅黑" panose="020B0503020204020204" pitchFamily="34" charset="-122"/>
              </a:rPr>
              <a:t>七八十年代，美国国防局发现很多大型软件项目有以失败告终</a:t>
            </a:r>
            <a:endParaRPr lang="zh-CN" altLang="en-US"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500" spc="150" dirty="0">
                <a:solidFill>
                  <a:schemeClr val="tx1">
                    <a:lumMod val="75000"/>
                    <a:lumOff val="25000"/>
                  </a:schemeClr>
                </a:solidFill>
                <a:latin typeface="Arial" panose="020B0604020202020204" pitchFamily="34" charset="0"/>
                <a:ea typeface="微软雅黑" panose="020B0503020204020204" pitchFamily="34" charset="-122"/>
              </a:rPr>
              <a:t>它需要工具来评判国防承包商的软件开发能力，避免将来因为失败造成的损失</a:t>
            </a:r>
            <a:endParaRPr lang="zh-CN" altLang="en-US"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1986年，Watts Humphrey（软件质量之父）, 卡内基梅隆大学软件工程研究所（SEI),和 Mitre公司应美国政府的要求，创建了软件成熟度框架和相关的问题列表和评估方法</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1991年，SEI发布了软件能力成熟度模型（SW-CMM) V1.0</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1993年， 发布 CMMI V1.1</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2006年8月， 发布了CMMI V1.2</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2010年11月，发布CMMI V1.3</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2016年3月，信息系统审计与控制协会（ISACA)购买了CMMI，并命名为CMMI研究所</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rPr>
              <a:t>2018年3月28日，发布CMMI V2.0</a:t>
            </a:r>
            <a:endParaRPr lang="en-US" altLang="zh-CN" sz="15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3" name="斜纹 12"/>
          <p:cNvSpPr/>
          <p:nvPr>
            <p:custDataLst>
              <p:tags r:id="rId4"/>
            </p:custDataLst>
          </p:nvPr>
        </p:nvSpPr>
        <p:spPr>
          <a:xfrm flipH="1">
            <a:off x="10998200" y="0"/>
            <a:ext cx="1193800" cy="1193800"/>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4606290"/>
        </p:xfrm>
        <a:graphic>
          <a:graphicData uri="http://schemas.openxmlformats.org/drawingml/2006/table">
            <a:tbl>
              <a:tblPr/>
              <a:tblGrid>
                <a:gridCol w="1352550"/>
                <a:gridCol w="4542790"/>
                <a:gridCol w="393890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1.1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Arial" panose="020B0604020202020204" pitchFamily="34" charset="0"/>
                          <a:ea typeface="宋体" panose="02010600030101010101" pitchFamily="2" charset="-122"/>
                        </a:rPr>
                        <a:t>开发过程资产来执行工作。</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建立执行过程改进所需的资源即为过程资产</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2.1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确定执行工作所需的过程资产。</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找出</a:t>
                      </a:r>
                      <a:r>
                        <a:rPr lang="zh-CN" altLang="en-US" sz="1400" spc="120">
                          <a:solidFill>
                            <a:srgbClr val="404040"/>
                          </a:solidFill>
                          <a:latin typeface="微软雅黑" panose="020B0503020204020204" pitchFamily="34" charset="-122"/>
                          <a:ea typeface="微软雅黑" panose="020B0503020204020204" pitchFamily="34" charset="-122"/>
                          <a:sym typeface="+mn-ea"/>
                        </a:rPr>
                        <a:t>执行过程改进所需的资源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2.2</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开发、采购或重复使用过程资产。</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微软雅黑" panose="020B0503020204020204" pitchFamily="34" charset="-122"/>
                          <a:ea typeface="微软雅黑" panose="020B0503020204020204" pitchFamily="34" charset="-122"/>
                          <a:sym typeface="+mn-ea"/>
                        </a:rPr>
                        <a:t>建立执行过程改进所需的资源即为过程资产，资产要适用公司所有项目，避免为每个项目重复开发资产</a:t>
                      </a:r>
                      <a:endParaRPr lang="zh-CN" altLang="en-US" sz="1400" b="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2.3</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使过程和资产可供使用。</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公司有资产库，标准过程</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制定、保持更新并遵循过程资产的构建和更新战略。</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资产库目录结构，什么时候需要跟新资产库，更</a:t>
                      </a:r>
                      <a:r>
                        <a:rPr lang="zh-CN" altLang="en-US" sz="1400" b="0" spc="120">
                          <a:solidFill>
                            <a:srgbClr val="404040"/>
                          </a:solidFill>
                          <a:latin typeface="微软雅黑" panose="020B0503020204020204" pitchFamily="34" charset="-122"/>
                          <a:ea typeface="微软雅黑" panose="020B0503020204020204" pitchFamily="34" charset="-122"/>
                        </a:rPr>
                        <a:t>新方式是什么</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FF0000"/>
                          </a:solidFill>
                          <a:latin typeface="微软雅黑" panose="020B0503020204020204" pitchFamily="34" charset="-122"/>
                          <a:ea typeface="微软雅黑" panose="020B0503020204020204" pitchFamily="34" charset="-122"/>
                        </a:rPr>
                        <a:t>PAD 3.2</a:t>
                      </a:r>
                      <a:endParaRPr lang="zh-CN" altLang="en-US" sz="1400" b="0" spc="120">
                        <a:solidFill>
                          <a:srgbClr val="FF000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FF0000"/>
                          </a:solidFill>
                          <a:latin typeface="Arial" panose="020B0604020202020204" pitchFamily="34" charset="0"/>
                          <a:ea typeface="宋体" panose="02010600030101010101" pitchFamily="2" charset="-122"/>
                        </a:rPr>
                        <a:t>建立、记录并保持更新描述组织过程与过程资产之结构的过程架构。</a:t>
                      </a:r>
                      <a:endParaRPr lang="zh-CN" altLang="en-US" sz="1400" b="0">
                        <a:solidFill>
                          <a:srgbClr val="FF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FF0000"/>
                          </a:solidFill>
                          <a:latin typeface="微软雅黑" panose="020B0503020204020204" pitchFamily="34" charset="-122"/>
                          <a:ea typeface="微软雅黑" panose="020B0503020204020204" pitchFamily="34" charset="-122"/>
                        </a:rPr>
                        <a:t>过程文件的模板（所有过程文件内容的标准是什么）</a:t>
                      </a:r>
                      <a:endParaRPr lang="zh-CN" altLang="en-US" sz="1400" b="0" spc="120">
                        <a:solidFill>
                          <a:srgbClr val="FF000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4779010"/>
        </p:xfrm>
        <a:graphic>
          <a:graphicData uri="http://schemas.openxmlformats.org/drawingml/2006/table">
            <a:tbl>
              <a:tblPr/>
              <a:tblGrid>
                <a:gridCol w="1352550"/>
                <a:gridCol w="4542790"/>
                <a:gridCol w="393890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55245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3.3</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开发、保持更新过程与资产并使其可供使用。</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微软雅黑" panose="020B0503020204020204" pitchFamily="34" charset="-122"/>
                          <a:ea typeface="微软雅黑" panose="020B0503020204020204" pitchFamily="34" charset="-122"/>
                          <a:sym typeface="+mn-ea"/>
                        </a:rPr>
                        <a:t>公司有资产库，标准过程，并已经发布，告知所有人员</a:t>
                      </a:r>
                      <a:endParaRPr lang="zh-CN" altLang="en-US" sz="140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3.4</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制定、保持更新并使用标准过程和资产集的裁剪准则和指南。</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制定并更新裁剪指南</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3.5</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建立、保持更新组织的过程资产库并使其可供使用。</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微软雅黑" panose="020B0503020204020204" pitchFamily="34" charset="-122"/>
                          <a:ea typeface="微软雅黑" panose="020B0503020204020204" pitchFamily="34" charset="-122"/>
                          <a:sym typeface="+mn-ea"/>
                        </a:rPr>
                        <a:t>公司有资产库，标准过程，并已经发布，告知所有人员</a:t>
                      </a:r>
                      <a:endParaRPr lang="zh-CN" altLang="en-US" sz="1400" spc="120">
                        <a:solidFill>
                          <a:srgbClr val="404040"/>
                        </a:solidFill>
                        <a:latin typeface="微软雅黑" panose="020B0503020204020204" pitchFamily="34" charset="-122"/>
                        <a:ea typeface="微软雅黑" panose="020B0503020204020204" pitchFamily="34" charset="-122"/>
                        <a:sym typeface="+mn-ea"/>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endParaRPr lang="zh-CN" altLang="en-US" sz="1400" b="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3.6</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制定、保持更新工作环境标准并使其可供使用。</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制定并更新工作环境</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PAD 3.7</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制定、保持更新组织的度量与分析标准并使其可供使用。</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spc="120">
                          <a:solidFill>
                            <a:srgbClr val="404040"/>
                          </a:solidFill>
                          <a:latin typeface="微软雅黑" panose="020B0503020204020204" pitchFamily="34" charset="-122"/>
                          <a:ea typeface="微软雅黑" panose="020B0503020204020204" pitchFamily="34" charset="-122"/>
                          <a:sym typeface="+mn-ea"/>
                        </a:rPr>
                        <a:t>制定并更新数据收集和分析的方式并告知所有人员</a:t>
                      </a:r>
                      <a:endParaRPr lang="zh-CN" altLang="en-US" sz="140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3068783" y="1000792"/>
            <a:ext cx="0" cy="5581745"/>
          </a:xfrm>
          <a:prstGeom prst="line">
            <a:avLst/>
          </a:prstGeom>
        </p:spPr>
        <p:style>
          <a:lnRef idx="1">
            <a:schemeClr val="accent1"/>
          </a:lnRef>
          <a:fillRef idx="0">
            <a:schemeClr val="accent1"/>
          </a:fillRef>
          <a:effectRef idx="0">
            <a:schemeClr val="accent1"/>
          </a:effectRef>
          <a:fontRef idx="minor">
            <a:schemeClr val="tx1"/>
          </a:fontRef>
        </p:style>
      </p:cxnSp>
      <p:sp>
        <p:nvSpPr>
          <p:cNvPr id="35" name="任意多边形 34"/>
          <p:cNvSpPr/>
          <p:nvPr>
            <p:custDataLst>
              <p:tags r:id="rId2"/>
            </p:custDataLst>
          </p:nvPr>
        </p:nvSpPr>
        <p:spPr>
          <a:xfrm>
            <a:off x="3068784" y="2201217"/>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custDataLst>
              <p:tags r:id="rId3"/>
            </p:custDataLst>
          </p:nvPr>
        </p:nvSpPr>
        <p:spPr>
          <a:xfrm>
            <a:off x="3748728" y="2551491"/>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文本框 74"/>
          <p:cNvSpPr txBox="1"/>
          <p:nvPr>
            <p:custDataLst>
              <p:tags r:id="rId4"/>
            </p:custDataLst>
          </p:nvPr>
        </p:nvSpPr>
        <p:spPr>
          <a:xfrm>
            <a:off x="4273274" y="2522212"/>
            <a:ext cx="6581191" cy="534931"/>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1000" spc="150" dirty="0">
                <a:solidFill>
                  <a:schemeClr val="accent2"/>
                </a:solidFill>
                <a:latin typeface="Arial" panose="020B0604020202020204" pitchFamily="34" charset="0"/>
                <a:ea typeface="微软雅黑" panose="020B0503020204020204" pitchFamily="34" charset="-122"/>
              </a:rPr>
              <a:t>差距分析活动</a:t>
            </a:r>
            <a:endParaRPr lang="zh-CN" altLang="en-US" sz="1000" spc="150" dirty="0">
              <a:solidFill>
                <a:schemeClr val="accent2"/>
              </a:solidFill>
              <a:latin typeface="Arial" panose="020B0604020202020204" pitchFamily="34" charset="0"/>
              <a:ea typeface="微软雅黑" panose="020B0503020204020204" pitchFamily="34" charset="-122"/>
            </a:endParaRPr>
          </a:p>
        </p:txBody>
      </p:sp>
      <p:sp>
        <p:nvSpPr>
          <p:cNvPr id="63" name="任意多边形 62"/>
          <p:cNvSpPr/>
          <p:nvPr>
            <p:custDataLst>
              <p:tags r:id="rId5"/>
            </p:custDataLst>
          </p:nvPr>
        </p:nvSpPr>
        <p:spPr>
          <a:xfrm>
            <a:off x="3068784" y="3077260"/>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63"/>
          <p:cNvSpPr/>
          <p:nvPr>
            <p:custDataLst>
              <p:tags r:id="rId6"/>
            </p:custDataLst>
          </p:nvPr>
        </p:nvSpPr>
        <p:spPr>
          <a:xfrm>
            <a:off x="3748728" y="3427534"/>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文本框 75"/>
          <p:cNvSpPr txBox="1"/>
          <p:nvPr>
            <p:custDataLst>
              <p:tags r:id="rId7"/>
            </p:custDataLst>
          </p:nvPr>
        </p:nvSpPr>
        <p:spPr>
          <a:xfrm>
            <a:off x="4273274" y="3402171"/>
            <a:ext cx="6581191" cy="534932"/>
          </a:xfrm>
          <a:prstGeom prst="rect">
            <a:avLst/>
          </a:prstGeom>
          <a:noFill/>
        </p:spPr>
        <p:txBody>
          <a:bodyPr wrap="square" rtlCol="0" anchor="ctr">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150" dirty="0">
                <a:solidFill>
                  <a:schemeClr val="accent3"/>
                </a:solidFill>
                <a:latin typeface="Arial" panose="020B0604020202020204" pitchFamily="34" charset="0"/>
                <a:ea typeface="微软雅黑" panose="020B0503020204020204" pitchFamily="34" charset="-122"/>
              </a:rPr>
              <a:t>制定标准过程和资产库，并发布</a:t>
            </a:r>
            <a:endParaRPr lang="zh-CN" altLang="en-US" sz="1000" spc="150" dirty="0">
              <a:solidFill>
                <a:schemeClr val="accent3"/>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000" spc="150" dirty="0">
                <a:solidFill>
                  <a:schemeClr val="accent3"/>
                </a:solidFill>
                <a:latin typeface="Arial" panose="020B0604020202020204" pitchFamily="34" charset="0"/>
                <a:ea typeface="微软雅黑" panose="020B0503020204020204" pitchFamily="34" charset="-122"/>
              </a:rPr>
              <a:t>先参加CMMI模型的培训，再编写，通过评审后再发布</a:t>
            </a:r>
            <a:endParaRPr lang="zh-CN" altLang="en-US" sz="1000" spc="150" dirty="0">
              <a:solidFill>
                <a:schemeClr val="accent3"/>
              </a:solidFill>
              <a:latin typeface="Arial" panose="020B0604020202020204" pitchFamily="34" charset="0"/>
              <a:ea typeface="微软雅黑" panose="020B0503020204020204" pitchFamily="34" charset="-122"/>
            </a:endParaRPr>
          </a:p>
        </p:txBody>
      </p:sp>
      <p:sp>
        <p:nvSpPr>
          <p:cNvPr id="69" name="任意多边形 68"/>
          <p:cNvSpPr/>
          <p:nvPr>
            <p:custDataLst>
              <p:tags r:id="rId8"/>
            </p:custDataLst>
          </p:nvPr>
        </p:nvSpPr>
        <p:spPr>
          <a:xfrm>
            <a:off x="3068784" y="3957220"/>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69"/>
          <p:cNvSpPr/>
          <p:nvPr>
            <p:custDataLst>
              <p:tags r:id="rId9"/>
            </p:custDataLst>
          </p:nvPr>
        </p:nvSpPr>
        <p:spPr>
          <a:xfrm>
            <a:off x="3748728" y="4307494"/>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D</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文本框 76"/>
          <p:cNvSpPr txBox="1"/>
          <p:nvPr>
            <p:custDataLst>
              <p:tags r:id="rId10"/>
            </p:custDataLst>
          </p:nvPr>
        </p:nvSpPr>
        <p:spPr>
          <a:xfrm>
            <a:off x="4273274" y="4286040"/>
            <a:ext cx="6581191" cy="534932"/>
          </a:xfrm>
          <a:prstGeom prst="rect">
            <a:avLst/>
          </a:prstGeom>
          <a:noFill/>
        </p:spPr>
        <p:txBody>
          <a:bodyPr wrap="square" rtlCol="0" anchor="ctr">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150" dirty="0">
                <a:solidFill>
                  <a:schemeClr val="accent4"/>
                </a:solidFill>
                <a:latin typeface="Arial" panose="020B0604020202020204" pitchFamily="34" charset="0"/>
                <a:ea typeface="微软雅黑" panose="020B0503020204020204" pitchFamily="34" charset="-122"/>
              </a:rPr>
              <a:t>试点部分标准过程</a:t>
            </a:r>
            <a:endParaRPr lang="zh-CN" altLang="en-US" sz="1000" spc="150" dirty="0">
              <a:solidFill>
                <a:schemeClr val="accent4"/>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000" spc="150" dirty="0">
                <a:solidFill>
                  <a:schemeClr val="accent4"/>
                </a:solidFill>
                <a:latin typeface="Arial" panose="020B0604020202020204" pitchFamily="34" charset="0"/>
                <a:ea typeface="微软雅黑" panose="020B0503020204020204" pitchFamily="34" charset="-122"/>
              </a:rPr>
              <a:t>选择一到两个的过程进行个别项目中试点</a:t>
            </a:r>
            <a:endParaRPr lang="zh-CN" altLang="en-US" sz="1000" spc="150" dirty="0">
              <a:solidFill>
                <a:schemeClr val="accent4"/>
              </a:solidFill>
              <a:latin typeface="Arial" panose="020B0604020202020204" pitchFamily="34" charset="0"/>
              <a:ea typeface="微软雅黑" panose="020B0503020204020204" pitchFamily="34" charset="-122"/>
            </a:endParaRPr>
          </a:p>
        </p:txBody>
      </p:sp>
      <p:sp>
        <p:nvSpPr>
          <p:cNvPr id="17" name="任意多边形 16"/>
          <p:cNvSpPr/>
          <p:nvPr>
            <p:custDataLst>
              <p:tags r:id="rId11"/>
            </p:custDataLst>
          </p:nvPr>
        </p:nvSpPr>
        <p:spPr>
          <a:xfrm>
            <a:off x="3068784" y="4841089"/>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custDataLst>
              <p:tags r:id="rId12"/>
            </p:custDataLst>
          </p:nvPr>
        </p:nvSpPr>
        <p:spPr>
          <a:xfrm>
            <a:off x="3748728" y="5191363"/>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E</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3"/>
            </p:custDataLst>
          </p:nvPr>
        </p:nvSpPr>
        <p:spPr>
          <a:xfrm>
            <a:off x="4273274" y="5169909"/>
            <a:ext cx="6581191" cy="534932"/>
          </a:xfrm>
          <a:prstGeom prst="rect">
            <a:avLst/>
          </a:prstGeom>
          <a:noFill/>
        </p:spPr>
        <p:txBody>
          <a:bodyPr wrap="square" rtlCol="0" anchor="ctr">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150" dirty="0">
                <a:solidFill>
                  <a:schemeClr val="accent5"/>
                </a:solidFill>
                <a:latin typeface="Arial" panose="020B0604020202020204" pitchFamily="34" charset="0"/>
                <a:ea typeface="微软雅黑" panose="020B0503020204020204" pitchFamily="34" charset="-122"/>
              </a:rPr>
              <a:t>部署全部标准过程</a:t>
            </a:r>
            <a:endParaRPr lang="zh-CN" altLang="en-US" sz="1000" spc="150" dirty="0">
              <a:solidFill>
                <a:schemeClr val="accent5"/>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000" spc="150" dirty="0">
                <a:solidFill>
                  <a:schemeClr val="accent5"/>
                </a:solidFill>
                <a:latin typeface="Arial" panose="020B0604020202020204" pitchFamily="34" charset="0"/>
                <a:ea typeface="微软雅黑" panose="020B0503020204020204" pitchFamily="34" charset="-122"/>
              </a:rPr>
              <a:t>选择多个项目完成按照标准过程执行</a:t>
            </a:r>
            <a:endParaRPr lang="zh-CN" altLang="en-US" sz="1000" spc="150" dirty="0">
              <a:solidFill>
                <a:schemeClr val="accent5"/>
              </a:solidFill>
              <a:latin typeface="Arial" panose="020B0604020202020204" pitchFamily="34" charset="0"/>
              <a:ea typeface="微软雅黑" panose="020B0503020204020204" pitchFamily="34" charset="-122"/>
            </a:endParaRPr>
          </a:p>
        </p:txBody>
      </p:sp>
      <p:sp>
        <p:nvSpPr>
          <p:cNvPr id="22" name="任意多边形 21"/>
          <p:cNvSpPr/>
          <p:nvPr>
            <p:custDataLst>
              <p:tags r:id="rId14"/>
            </p:custDataLst>
          </p:nvPr>
        </p:nvSpPr>
        <p:spPr>
          <a:xfrm>
            <a:off x="3068784" y="1325174"/>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5"/>
            </p:custDataLst>
          </p:nvPr>
        </p:nvSpPr>
        <p:spPr>
          <a:xfrm>
            <a:off x="3748728" y="1675448"/>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16"/>
            </p:custDataLst>
          </p:nvPr>
        </p:nvSpPr>
        <p:spPr>
          <a:xfrm>
            <a:off x="4273274" y="1646169"/>
            <a:ext cx="6581191" cy="534931"/>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1000" spc="150" dirty="0">
                <a:solidFill>
                  <a:schemeClr val="accent1"/>
                </a:solidFill>
                <a:latin typeface="Arial" panose="020B0604020202020204" pitchFamily="34" charset="0"/>
                <a:ea typeface="微软雅黑" panose="020B0503020204020204" pitchFamily="34" charset="-122"/>
              </a:rPr>
              <a:t>建立EPG团队</a:t>
            </a:r>
            <a:endParaRPr lang="zh-CN" altLang="en-US" sz="1000" spc="150" dirty="0">
              <a:solidFill>
                <a:schemeClr val="accent1"/>
              </a:solidFill>
              <a:latin typeface="Arial" panose="020B0604020202020204" pitchFamily="34" charset="0"/>
              <a:ea typeface="微软雅黑" panose="020B0503020204020204" pitchFamily="34" charset="-122"/>
            </a:endParaRPr>
          </a:p>
        </p:txBody>
      </p:sp>
      <p:sp>
        <p:nvSpPr>
          <p:cNvPr id="93" name="任意多边形 16"/>
          <p:cNvSpPr/>
          <p:nvPr>
            <p:custDataLst>
              <p:tags r:id="rId17"/>
            </p:custDataLst>
          </p:nvPr>
        </p:nvSpPr>
        <p:spPr>
          <a:xfrm>
            <a:off x="3068784" y="5724956"/>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17"/>
          <p:cNvSpPr/>
          <p:nvPr>
            <p:custDataLst>
              <p:tags r:id="rId18"/>
            </p:custDataLst>
          </p:nvPr>
        </p:nvSpPr>
        <p:spPr>
          <a:xfrm>
            <a:off x="3748728" y="6075230"/>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F</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文本框 94"/>
          <p:cNvSpPr txBox="1"/>
          <p:nvPr>
            <p:custDataLst>
              <p:tags r:id="rId19"/>
            </p:custDataLst>
          </p:nvPr>
        </p:nvSpPr>
        <p:spPr>
          <a:xfrm>
            <a:off x="4273274" y="6053776"/>
            <a:ext cx="6581191" cy="534932"/>
          </a:xfrm>
          <a:prstGeom prst="rect">
            <a:avLst/>
          </a:prstGeom>
          <a:noFill/>
        </p:spPr>
        <p:txBody>
          <a:bodyPr wrap="square" rtlCol="0" anchor="ctr">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150" dirty="0">
                <a:solidFill>
                  <a:schemeClr val="accent6"/>
                </a:solidFill>
                <a:latin typeface="Arial" panose="020B0604020202020204" pitchFamily="34" charset="0"/>
                <a:ea typeface="微软雅黑" panose="020B0503020204020204" pitchFamily="34" charset="-122"/>
              </a:rPr>
              <a:t>监控过程的使用和收集反馈</a:t>
            </a:r>
            <a:endParaRPr lang="zh-CN" altLang="en-US" sz="1000" spc="150" dirty="0">
              <a:solidFill>
                <a:schemeClr val="accent6"/>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000" spc="150" dirty="0">
                <a:solidFill>
                  <a:schemeClr val="accent6"/>
                </a:solidFill>
                <a:latin typeface="Arial" panose="020B0604020202020204" pitchFamily="34" charset="0"/>
                <a:ea typeface="微软雅黑" panose="020B0503020204020204" pitchFamily="34" charset="-122"/>
              </a:rPr>
              <a:t>确保项目遵循了过程，并收集项目的建议</a:t>
            </a:r>
            <a:endParaRPr lang="zh-CN" altLang="en-US" sz="1000" spc="150" dirty="0">
              <a:solidFill>
                <a:schemeClr val="accent6"/>
              </a:solidFill>
              <a:latin typeface="Arial" panose="020B0604020202020204" pitchFamily="34" charset="0"/>
              <a:ea typeface="微软雅黑" panose="020B0503020204020204" pitchFamily="34" charset="-122"/>
            </a:endParaRPr>
          </a:p>
          <a:p>
            <a:pPr marL="508000" lvl="2" indent="0" algn="l" fontAlgn="ctr">
              <a:lnSpc>
                <a:spcPct val="130000"/>
              </a:lnSpc>
              <a:spcBef>
                <a:spcPts val="0"/>
              </a:spcBef>
              <a:spcAft>
                <a:spcPts val="0"/>
              </a:spcAft>
              <a:buSzPct val="100000"/>
              <a:buFont typeface="Arial" panose="020B0604020202020204" pitchFamily="34" charset="0"/>
              <a:buNone/>
            </a:pPr>
            <a:endParaRPr lang="en-US" altLang="zh-CN" sz="1000" spc="150" dirty="0">
              <a:solidFill>
                <a:schemeClr val="accent6"/>
              </a:solidFill>
              <a:latin typeface="Arial" panose="020B0604020202020204" pitchFamily="34" charset="0"/>
              <a:ea typeface="微软雅黑" panose="020B0503020204020204" pitchFamily="34" charset="-122"/>
            </a:endParaRPr>
          </a:p>
        </p:txBody>
      </p:sp>
      <p:sp>
        <p:nvSpPr>
          <p:cNvPr id="3" name="内容占位符 2"/>
          <p:cNvSpPr>
            <a:spLocks noGrp="1"/>
          </p:cNvSpPr>
          <p:nvPr>
            <p:custDataLst>
              <p:tags r:id="rId20"/>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a:t>
            </a:r>
            <a:endParaRPr lang="zh-CN" altLang="en-US" dirty="0">
              <a:solidFill>
                <a:schemeClr val="tx1"/>
              </a:solidFill>
            </a:endParaRPr>
          </a:p>
        </p:txBody>
      </p:sp>
    </p:spTree>
    <p:custDataLst>
      <p:tags r:id="rId2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8251"/>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3"/>
            </p:custDataLst>
          </p:nvPr>
        </p:nvSpPr>
        <p:spPr>
          <a:xfrm>
            <a:off x="1524000" y="1770126"/>
            <a:ext cx="9144000" cy="178879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Governance</a:t>
            </a:r>
            <a:r>
              <a:rPr sz="4400" b="1" spc="300" dirty="0">
                <a:solidFill>
                  <a:srgbClr val="DF213B"/>
                </a:solidFill>
                <a:latin typeface="微软雅黑" panose="020B0503020204020204" pitchFamily="34" charset="-122"/>
                <a:ea typeface="微软雅黑" panose="020B0503020204020204" pitchFamily="34" charset="-122"/>
                <a:sym typeface="+mn-ea"/>
              </a:rPr>
              <a:t>（</a:t>
            </a:r>
            <a:r>
              <a:rPr sz="4400" b="1" spc="300" dirty="0">
                <a:solidFill>
                  <a:srgbClr val="DF213B"/>
                </a:solidFill>
                <a:latin typeface="微软雅黑" panose="020B0503020204020204" pitchFamily="34" charset="-122"/>
                <a:ea typeface="微软雅黑" panose="020B0503020204020204" pitchFamily="34" charset="-122"/>
                <a:sym typeface="+mn-ea"/>
              </a:rPr>
              <a:t>治理</a:t>
            </a:r>
            <a:r>
              <a:rPr sz="4400" b="1" spc="300" dirty="0">
                <a:solidFill>
                  <a:srgbClr val="DF213B"/>
                </a:solidFill>
                <a:latin typeface="微软雅黑" panose="020B0503020204020204" pitchFamily="34" charset="-122"/>
                <a:ea typeface="微软雅黑" panose="020B0503020204020204" pitchFamily="34" charset="-122"/>
                <a:sym typeface="+mn-ea"/>
              </a:rPr>
              <a:t>）</a:t>
            </a:r>
            <a:r>
              <a:rPr lang="en-US" sz="4400" b="1" spc="300" dirty="0">
                <a:solidFill>
                  <a:srgbClr val="DF213B"/>
                </a:solidFill>
                <a:latin typeface="微软雅黑" panose="020B0503020204020204" pitchFamily="34" charset="-122"/>
                <a:ea typeface="微软雅黑" panose="020B0503020204020204" pitchFamily="34" charset="-122"/>
                <a:sym typeface="+mn-ea"/>
              </a:rPr>
              <a:t>GOV</a:t>
            </a:r>
            <a:endParaRPr lang="en-US"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401383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指导管理层履行过程改进活动中的职责</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020945"/>
        </p:xfrm>
        <a:graphic>
          <a:graphicData uri="http://schemas.openxmlformats.org/drawingml/2006/table">
            <a:tbl>
              <a:tblPr/>
              <a:tblGrid>
                <a:gridCol w="1352550"/>
                <a:gridCol w="4874895"/>
                <a:gridCol w="360680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1.1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mn-ea"/>
                          <a:cs typeface="+mn-ea"/>
                        </a:rPr>
                        <a:t>高级管理层识别对工作执行重要的因素，并定义实现组织目标所需的方法。</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高层确定重要因素：</a:t>
                      </a:r>
                      <a:r>
                        <a:rPr lang="en-US" altLang="zh-CN" sz="1400" b="0" spc="120">
                          <a:solidFill>
                            <a:srgbClr val="404040"/>
                          </a:solidFill>
                          <a:latin typeface="+mn-ea"/>
                        </a:rPr>
                        <a:t>公司战略计划：战略目标，愿景，重点改进点（质量或者进度）</a:t>
                      </a:r>
                      <a:r>
                        <a:rPr lang="zh-CN" altLang="en-US" sz="1400" b="0" spc="120">
                          <a:solidFill>
                            <a:srgbClr val="404040"/>
                          </a:solidFill>
                          <a:latin typeface="+mn-ea"/>
                        </a:rPr>
                        <a:t>，并决定如何改进</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2.1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高级管理层根据组织需要和目标定义、维护并沟通针对过程实施与改进的组织级方针。</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高层确定方针的发布（方针即为每个职位工作的目标和要求）</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2.2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cs typeface="+mn-ea"/>
                        </a:rPr>
                        <a:t>高级管理层确保提供资源用于建立、支持、执行、改进以及评价与预期过程的符合性。</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高层要给出资源来支持过程改进的活动</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2.3</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cs typeface="+mn-ea"/>
                        </a:rPr>
                        <a:t>高级管理层确定其信息需要，并使用收集到的信息来治理及监督有效的过程实施和 改进。</a:t>
                      </a:r>
                      <a:endParaRPr lang="zh-CN"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高层监督过程实施情况</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2.4</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cs typeface="+mn-ea"/>
                        </a:rPr>
                        <a:t>高级管理层督促员工遵守组织级的方针并实现过程实施和改进的目标。</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高层需要制定激励措施来鼓励人员遵循方针的要求执行各自的工作</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71564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3.1</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mn-ea"/>
                        </a:rPr>
                        <a:t>高级管理层确保支持整个组织目标的度量项得到收集、分析和使用。</a:t>
                      </a:r>
                      <a:endParaRPr lang="zh-CN" altLang="en-US" sz="14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高层要确保项目使用了进行统一的数据度量</a:t>
                      </a:r>
                      <a:endParaRPr lang="zh-CN" altLang="en-US" sz="14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rPr>
                        <a:t>GOV 3.2</a:t>
                      </a:r>
                      <a:endParaRPr lang="zh-CN" altLang="en-US" sz="14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mn-ea"/>
                          <a:cs typeface="+mn-ea"/>
                        </a:rPr>
                        <a:t>高级管理层确保胜任力和过程与组织目标保持一致。</a:t>
                      </a:r>
                      <a:r>
                        <a:rPr lang="en-US" sz="1400" b="0">
                          <a:solidFill>
                            <a:srgbClr val="000000"/>
                          </a:solidFill>
                          <a:latin typeface="+mn-ea"/>
                          <a:cs typeface="+mn-ea"/>
                        </a:rPr>
                        <a:t> </a:t>
                      </a:r>
                      <a:endParaRPr lang="en-US" altLang="en-US" sz="14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mn-ea"/>
                          <a:cs typeface="+mn-ea"/>
                        </a:rPr>
                        <a:t>高层要确保</a:t>
                      </a:r>
                      <a:r>
                        <a:rPr lang="en-US" altLang="zh-CN" sz="1400" b="0" spc="120">
                          <a:solidFill>
                            <a:srgbClr val="404040"/>
                          </a:solidFill>
                          <a:latin typeface="+mn-ea"/>
                          <a:cs typeface="+mn-ea"/>
                        </a:rPr>
                        <a:t>EPG</a:t>
                      </a:r>
                      <a:r>
                        <a:rPr lang="zh-CN" altLang="en-US" sz="1400" b="0" spc="120">
                          <a:solidFill>
                            <a:srgbClr val="404040"/>
                          </a:solidFill>
                          <a:latin typeface="+mn-ea"/>
                          <a:cs typeface="+mn-ea"/>
                        </a:rPr>
                        <a:t>组成员的能力能胜任过程改进的工作</a:t>
                      </a:r>
                      <a:endParaRPr lang="zh-CN" altLang="en-US" sz="14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4" name="Rectángulo 5"/>
          <p:cNvSpPr/>
          <p:nvPr>
            <p:custDataLst>
              <p:tags r:id="rId2"/>
            </p:custDataLst>
          </p:nvPr>
        </p:nvSpPr>
        <p:spPr>
          <a:xfrm>
            <a:off x="5628000" y="3883319"/>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3"/>
            </p:custDataLst>
          </p:nvPr>
        </p:nvSpPr>
        <p:spPr>
          <a:xfrm>
            <a:off x="1524000" y="1523880"/>
            <a:ext cx="9144000" cy="2150109"/>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4400" b="1" spc="300" dirty="0">
                <a:solidFill>
                  <a:srgbClr val="DF213B"/>
                </a:solidFill>
                <a:latin typeface="微软雅黑" panose="020B0503020204020204" pitchFamily="34" charset="-122"/>
                <a:ea typeface="微软雅黑" panose="020B0503020204020204" pitchFamily="34" charset="-122"/>
                <a:sym typeface="+mn-ea"/>
              </a:rPr>
              <a:t>Implementation Infrastructure（实施基础条件）II</a:t>
            </a:r>
            <a:endParaRPr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8" name="Title 6"/>
          <p:cNvSpPr txBox="1"/>
          <p:nvPr>
            <p:custDataLst>
              <p:tags r:id="rId4"/>
            </p:custDataLst>
          </p:nvPr>
        </p:nvSpPr>
        <p:spPr>
          <a:xfrm>
            <a:off x="1233805" y="4177163"/>
            <a:ext cx="9144000" cy="80604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确保针对组织重要的过程能形成习惯并加以应用和改进</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4606290"/>
        </p:xfrm>
        <a:graphic>
          <a:graphicData uri="http://schemas.openxmlformats.org/drawingml/2006/table">
            <a:tbl>
              <a:tblPr/>
              <a:tblGrid>
                <a:gridCol w="1352550"/>
                <a:gridCol w="3547110"/>
                <a:gridCol w="493458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1.1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mn-ea"/>
                          <a:cs typeface="+mn-ea"/>
                        </a:rPr>
                        <a:t>执行旨在实现第 1 级实践目的的过程。</a:t>
                      </a:r>
                      <a:endParaRPr lang="zh-CN" altLang="en-US" sz="1600" b="0">
                        <a:solidFill>
                          <a:srgbClr val="000000"/>
                        </a:solidFill>
                        <a:latin typeface="+mn-ea"/>
                        <a:cs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cs typeface="+mn-ea"/>
                        </a:rPr>
                        <a:t>所有实践域的</a:t>
                      </a:r>
                      <a:r>
                        <a:rPr lang="en-US" altLang="zh-CN" sz="1600" b="0" spc="120">
                          <a:solidFill>
                            <a:srgbClr val="404040"/>
                          </a:solidFill>
                          <a:latin typeface="+mn-ea"/>
                          <a:cs typeface="+mn-ea"/>
                        </a:rPr>
                        <a:t>1.1</a:t>
                      </a:r>
                      <a:r>
                        <a:rPr lang="zh-CN" altLang="en-US" sz="1600" b="0" spc="120">
                          <a:solidFill>
                            <a:srgbClr val="404040"/>
                          </a:solidFill>
                          <a:latin typeface="+mn-ea"/>
                          <a:cs typeface="+mn-ea"/>
                        </a:rPr>
                        <a:t>实现</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2.1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提供充足的资源、资金和培训来开发过程。</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需要公司对过程改进方面投入资源</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2.2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建立和更新过程并验证过程是否得到遵循。</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需要建立并更新标准流程，检查项目是否按照过程执行</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3.1</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使用组织过程和过程资产来规划、管理和执行工作。</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项目执行时必须使用标准过程和资产</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3.2</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mn-ea"/>
                        </a:rPr>
                        <a:t>评估组织过程的符合性和有效性。</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mn-ea"/>
                          <a:cs typeface="+mn-ea"/>
                        </a:rPr>
                        <a:t>QA</a:t>
                      </a:r>
                      <a:r>
                        <a:rPr lang="zh-CN" altLang="en-US" sz="1600" b="0" spc="120">
                          <a:solidFill>
                            <a:srgbClr val="404040"/>
                          </a:solidFill>
                          <a:latin typeface="+mn-ea"/>
                          <a:cs typeface="+mn-ea"/>
                        </a:rPr>
                        <a:t>检查所有人员的工作是否符合过程</a:t>
                      </a:r>
                      <a:endParaRPr lang="zh-CN" altLang="en-US" sz="1600" b="0" spc="120">
                        <a:solidFill>
                          <a:srgbClr val="404040"/>
                        </a:solidFill>
                        <a:latin typeface="+mn-ea"/>
                        <a:cs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II 3.3</a:t>
                      </a:r>
                      <a:endParaRPr lang="zh-CN" altLang="en-US" sz="1600" b="0" spc="120">
                        <a:solidFill>
                          <a:srgbClr val="404040"/>
                        </a:solidFill>
                        <a:latin typeface="+mn-ea"/>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mn-ea"/>
                        </a:rPr>
                        <a:t>为组织贡献过程相关信息或过程资产。</a:t>
                      </a:r>
                      <a:endParaRPr lang="zh-CN" altLang="en-US" sz="1600" b="0">
                        <a:solidFill>
                          <a:srgbClr val="000000"/>
                        </a:solidFill>
                        <a:latin typeface="+mn-ea"/>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mn-ea"/>
                        </a:rPr>
                        <a:t>所有人员在工作中需要将自己的见解或者不认同点反馈给组织级，要求组织更新过程和资产</a:t>
                      </a:r>
                      <a:endParaRPr lang="zh-CN" altLang="en-US" sz="1600" b="0" spc="120">
                        <a:solidFill>
                          <a:srgbClr val="404040"/>
                        </a:solidFill>
                        <a:latin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8251"/>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1770126"/>
            <a:ext cx="9144000" cy="178879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altLang="zh-CN" sz="4400" b="1" spc="300" dirty="0">
                <a:solidFill>
                  <a:srgbClr val="DF213B"/>
                </a:solidFill>
                <a:latin typeface="微软雅黑" panose="020B0503020204020204" pitchFamily="34" charset="-122"/>
                <a:ea typeface="微软雅黑" panose="020B0503020204020204" pitchFamily="34" charset="-122"/>
              </a:rPr>
              <a:t>Organizational Training (组织级培训) OT</a:t>
            </a:r>
            <a:endParaRPr lang="en-US" altLang="zh-CN" sz="44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1524000" y="401383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发展人员的技能与知识，使其能够有效且高效地执行他们的角色</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4606290"/>
        </p:xfrm>
        <a:graphic>
          <a:graphicData uri="http://schemas.openxmlformats.org/drawingml/2006/table">
            <a:tbl>
              <a:tblPr/>
              <a:tblGrid>
                <a:gridCol w="1352550"/>
                <a:gridCol w="3805555"/>
                <a:gridCol w="467614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1.1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Arial" panose="020B0604020202020204" pitchFamily="34" charset="0"/>
                          <a:ea typeface="宋体" panose="02010600030101010101" pitchFamily="2" charset="-122"/>
                        </a:rPr>
                        <a:t>培训人员。</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公司需要有培训</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2.1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识别培训需要。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基于公司的商业目标和战略规划找出需要开展哪些培训</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2.2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培训人员并保存记录。</a:t>
                      </a:r>
                      <a:r>
                        <a:rPr lang="en-US" sz="1600" b="0">
                          <a:solidFill>
                            <a:srgbClr val="000000"/>
                          </a:solidFill>
                          <a:latin typeface="宋体" panose="02010600030101010101" pitchFamily="2" charset="-122"/>
                        </a:rPr>
                        <a:t> </a:t>
                      </a:r>
                      <a:endParaRPr lang="en-US" altLang="en-US" sz="16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执行培训并保持培训的记录</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开发并持续更新组织的战略和短期培训需要。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定期依据公司项目的情况，调整培训需求</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在项目和组织之间协调并交付培训需要。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确定哪些培训是组织级的，哪些是项目级的</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开发、持续更新并遵循组织的战略和短期培训计划。</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spc="120">
                          <a:solidFill>
                            <a:srgbClr val="404040"/>
                          </a:solidFill>
                          <a:latin typeface="微软雅黑" panose="020B0503020204020204" pitchFamily="34" charset="-122"/>
                          <a:ea typeface="微软雅黑" panose="020B0503020204020204" pitchFamily="34" charset="-122"/>
                          <a:sym typeface="+mn-ea"/>
                        </a:rPr>
                        <a:t>定期依据公司项目的情况，调整培训需求和计划</a:t>
                      </a:r>
                      <a:endParaRPr lang="zh-CN" altLang="en-US" sz="1600" spc="120">
                        <a:solidFill>
                          <a:srgbClr val="404040"/>
                        </a:solidFill>
                        <a:latin typeface="微软雅黑" panose="020B0503020204020204" pitchFamily="34" charset="-122"/>
                        <a:ea typeface="微软雅黑" panose="020B0503020204020204" pitchFamily="34" charset="-122"/>
                        <a:sym typeface="+mn-ea"/>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开发、持续更新并使用培训能力来处理组织的培训需要。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培训能力（讲师，教材）</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3.5</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评估组织培训计划的有效性。</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每次培训前的检查（讲师能力，教材的质量）</a:t>
                      </a:r>
                      <a:endParaRPr lang="zh-CN" altLang="en-US" sz="16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每次培训之后学员和讲师的满意度调查</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OT 3.6</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记录、持续更新并使用组织培训记录集。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所有开展的培训记录</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a:off x="2639695" y="3438525"/>
            <a:ext cx="6824345" cy="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2"/>
            </p:custDataLst>
          </p:nvPr>
        </p:nvSpPr>
        <p:spPr>
          <a:xfrm>
            <a:off x="2637901" y="2799715"/>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3"/>
            </p:custDataLst>
          </p:nvPr>
        </p:nvSpPr>
        <p:spPr>
          <a:xfrm>
            <a:off x="2628900" y="2838322"/>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4"/>
            </p:custDataLst>
          </p:nvPr>
        </p:nvCxnSpPr>
        <p:spPr>
          <a:xfrm flipH="1" flipV="1">
            <a:off x="2820111" y="3163475"/>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5"/>
            </p:custDataLst>
          </p:nvPr>
        </p:nvSpPr>
        <p:spPr>
          <a:xfrm>
            <a:off x="2784966" y="3403796"/>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95" name="椭圆 94"/>
          <p:cNvSpPr/>
          <p:nvPr>
            <p:custDataLst>
              <p:tags r:id="rId6"/>
            </p:custDataLst>
          </p:nvPr>
        </p:nvSpPr>
        <p:spPr>
          <a:xfrm>
            <a:off x="3783905" y="3704726"/>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7"/>
            </p:custDataLst>
          </p:nvPr>
        </p:nvSpPr>
        <p:spPr>
          <a:xfrm>
            <a:off x="3770630" y="3742899"/>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8"/>
            </p:custDataLst>
          </p:nvPr>
        </p:nvCxnSpPr>
        <p:spPr>
          <a:xfrm>
            <a:off x="3963472" y="3465626"/>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9"/>
            </p:custDataLst>
          </p:nvPr>
        </p:nvSpPr>
        <p:spPr>
          <a:xfrm>
            <a:off x="3927760" y="3394075"/>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04" name="椭圆 103"/>
          <p:cNvSpPr/>
          <p:nvPr>
            <p:custDataLst>
              <p:tags r:id="rId10"/>
            </p:custDataLst>
          </p:nvPr>
        </p:nvSpPr>
        <p:spPr>
          <a:xfrm>
            <a:off x="5081394" y="2790190"/>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1"/>
            </p:custDataLst>
          </p:nvPr>
        </p:nvSpPr>
        <p:spPr>
          <a:xfrm>
            <a:off x="5069840" y="2828368"/>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2"/>
            </p:custDataLst>
          </p:nvPr>
        </p:nvCxnSpPr>
        <p:spPr>
          <a:xfrm>
            <a:off x="5265201" y="3153950"/>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3"/>
            </p:custDataLst>
          </p:nvPr>
        </p:nvSpPr>
        <p:spPr>
          <a:xfrm>
            <a:off x="5227677" y="3394271"/>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13" name="椭圆 112"/>
          <p:cNvSpPr/>
          <p:nvPr>
            <p:custDataLst>
              <p:tags r:id="rId14"/>
            </p:custDataLst>
          </p:nvPr>
        </p:nvSpPr>
        <p:spPr>
          <a:xfrm>
            <a:off x="6395406" y="3704112"/>
            <a:ext cx="363020" cy="3636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114" name="文本框 113"/>
          <p:cNvSpPr txBox="1"/>
          <p:nvPr>
            <p:custDataLst>
              <p:tags r:id="rId15"/>
            </p:custDataLst>
          </p:nvPr>
        </p:nvSpPr>
        <p:spPr>
          <a:xfrm>
            <a:off x="6385560" y="3742283"/>
            <a:ext cx="381000" cy="306656"/>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4</a:t>
            </a:r>
            <a:endParaRPr lang="en-US" sz="1400" b="1" dirty="0">
              <a:solidFill>
                <a:schemeClr val="bg1"/>
              </a:solidFill>
              <a:latin typeface="Arial" panose="020B0604020202020204" pitchFamily="34" charset="0"/>
              <a:cs typeface="Arial" panose="020B0604020202020204" pitchFamily="34" charset="0"/>
            </a:endParaRPr>
          </a:p>
        </p:txBody>
      </p:sp>
      <p:cxnSp>
        <p:nvCxnSpPr>
          <p:cNvPr id="111" name="直接连接符 110"/>
          <p:cNvCxnSpPr>
            <a:endCxn id="113" idx="0"/>
          </p:cNvCxnSpPr>
          <p:nvPr>
            <p:custDataLst>
              <p:tags r:id="rId16"/>
            </p:custDataLst>
          </p:nvPr>
        </p:nvCxnSpPr>
        <p:spPr>
          <a:xfrm>
            <a:off x="6573679" y="3457871"/>
            <a:ext cx="2977" cy="24624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椭圆 111"/>
          <p:cNvSpPr/>
          <p:nvPr>
            <p:custDataLst>
              <p:tags r:id="rId17"/>
            </p:custDataLst>
          </p:nvPr>
        </p:nvSpPr>
        <p:spPr>
          <a:xfrm>
            <a:off x="6540937" y="3394075"/>
            <a:ext cx="71438" cy="71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2" name="椭圆 121"/>
          <p:cNvSpPr/>
          <p:nvPr>
            <p:custDataLst>
              <p:tags r:id="rId18"/>
            </p:custDataLst>
          </p:nvPr>
        </p:nvSpPr>
        <p:spPr>
          <a:xfrm>
            <a:off x="7540359" y="2793365"/>
            <a:ext cx="357634" cy="357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p>
            <a:pPr algn="ctr"/>
            <a:endParaRPr lang="zh-CN" altLang="en-US" dirty="0">
              <a:solidFill>
                <a:schemeClr val="tx1">
                  <a:lumMod val="85000"/>
                  <a:lumOff val="15000"/>
                </a:schemeClr>
              </a:solidFill>
            </a:endParaRPr>
          </a:p>
        </p:txBody>
      </p:sp>
      <p:sp>
        <p:nvSpPr>
          <p:cNvPr id="123" name="文本框 122"/>
          <p:cNvSpPr txBox="1"/>
          <p:nvPr>
            <p:custDataLst>
              <p:tags r:id="rId19"/>
            </p:custDataLst>
          </p:nvPr>
        </p:nvSpPr>
        <p:spPr>
          <a:xfrm>
            <a:off x="7526020" y="2827530"/>
            <a:ext cx="391795" cy="306637"/>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5</a:t>
            </a:r>
            <a:endParaRPr lang="en-US" sz="1400" b="1" dirty="0">
              <a:solidFill>
                <a:schemeClr val="bg1"/>
              </a:solidFill>
              <a:latin typeface="Arial" panose="020B0604020202020204" pitchFamily="34" charset="0"/>
              <a:cs typeface="Arial" panose="020B0604020202020204" pitchFamily="34" charset="0"/>
            </a:endParaRPr>
          </a:p>
        </p:txBody>
      </p:sp>
      <p:cxnSp>
        <p:nvCxnSpPr>
          <p:cNvPr id="120" name="直接连接符 119"/>
          <p:cNvCxnSpPr>
            <a:stCxn id="122" idx="4"/>
          </p:cNvCxnSpPr>
          <p:nvPr>
            <p:custDataLst>
              <p:tags r:id="rId20"/>
            </p:custDataLst>
          </p:nvPr>
        </p:nvCxnSpPr>
        <p:spPr>
          <a:xfrm flipH="1">
            <a:off x="7718345" y="3151038"/>
            <a:ext cx="595" cy="248583"/>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椭圆 120"/>
          <p:cNvSpPr/>
          <p:nvPr>
            <p:custDataLst>
              <p:tags r:id="rId21"/>
            </p:custDataLst>
          </p:nvPr>
        </p:nvSpPr>
        <p:spPr>
          <a:xfrm>
            <a:off x="7681428" y="3393660"/>
            <a:ext cx="71452" cy="71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22"/>
            </p:custDataLst>
          </p:nvPr>
        </p:nvSpPr>
        <p:spPr>
          <a:xfrm>
            <a:off x="2559050" y="1103630"/>
            <a:ext cx="2216150" cy="1620520"/>
          </a:xfrm>
          <a:prstGeom prst="rect">
            <a:avLst/>
          </a:prstGeom>
          <a:noFill/>
        </p:spPr>
        <p:txBody>
          <a:bodyPr wrap="square" rtlCol="0">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依据部门或者员工收集</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依据高层的要求收集</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23"/>
            </p:custDataLst>
          </p:nvPr>
        </p:nvSpPr>
        <p:spPr>
          <a:xfrm>
            <a:off x="25590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培训需求收集</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24"/>
            </p:custDataLst>
          </p:nvPr>
        </p:nvSpPr>
        <p:spPr>
          <a:xfrm>
            <a:off x="495935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培训讲师，教材，会议资源</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25"/>
            </p:custDataLst>
          </p:nvPr>
        </p:nvSpPr>
        <p:spPr>
          <a:xfrm>
            <a:off x="49593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确定培训资源</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26"/>
            </p:custDataLst>
          </p:nvPr>
        </p:nvSpPr>
        <p:spPr>
          <a:xfrm>
            <a:off x="741680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年度培训汇总和分析总结</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8" name="文本框 17"/>
          <p:cNvSpPr txBox="1"/>
          <p:nvPr>
            <p:custDataLst>
              <p:tags r:id="rId27"/>
            </p:custDataLst>
          </p:nvPr>
        </p:nvSpPr>
        <p:spPr>
          <a:xfrm>
            <a:off x="7416800" y="85725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培训总结</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28"/>
            </p:custDataLst>
          </p:nvPr>
        </p:nvSpPr>
        <p:spPr>
          <a:xfrm>
            <a:off x="367347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从收集上来的培训需求中挑选出今年需要开展的培训，形成年度培训计划</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9"/>
            </p:custDataLst>
          </p:nvPr>
        </p:nvSpPr>
        <p:spPr>
          <a:xfrm>
            <a:off x="367347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制定培训计划</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30"/>
            </p:custDataLst>
          </p:nvPr>
        </p:nvSpPr>
        <p:spPr>
          <a:xfrm>
            <a:off x="630872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培训通知，签到表，满意度调查，成绩记录表，单次培训的总结</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2" name="文本框 21"/>
          <p:cNvSpPr txBox="1"/>
          <p:nvPr>
            <p:custDataLst>
              <p:tags r:id="rId31"/>
            </p:custDataLst>
          </p:nvPr>
        </p:nvSpPr>
        <p:spPr>
          <a:xfrm>
            <a:off x="630872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执行培训</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等腰三角形 30"/>
          <p:cNvSpPr/>
          <p:nvPr>
            <p:custDataLst>
              <p:tags r:id="rId32"/>
            </p:custDataLst>
          </p:nvPr>
        </p:nvSpPr>
        <p:spPr>
          <a:xfrm rot="5400000">
            <a:off x="9457690" y="3376295"/>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3" name="内容占位符 2"/>
          <p:cNvSpPr>
            <a:spLocks noGrp="1"/>
          </p:cNvSpPr>
          <p:nvPr>
            <p:custDataLst>
              <p:tags r:id="rId33"/>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r>
              <a:rPr lang="zh-CN" altLang="en-US" dirty="0">
                <a:solidFill>
                  <a:schemeClr val="tx1"/>
                </a:solidFill>
              </a:rPr>
              <a:t>。 </a:t>
            </a:r>
            <a:endParaRPr lang="zh-CN" altLang="en-US" dirty="0">
              <a:solidFill>
                <a:schemeClr val="tx1"/>
              </a:solidFill>
            </a:endParaRPr>
          </a:p>
        </p:txBody>
      </p:sp>
    </p:spTree>
    <p:custDataLst>
      <p:tags r:id="rId3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meihua_service_cache\jpg/d134e6a5e2c1fc4d3c4413274c17d5f4.jpgd134e6a5e2c1fc4d3c4413274c17d5f4"/>
          <p:cNvPicPr>
            <a:picLocks noChangeAspect="1"/>
          </p:cNvPicPr>
          <p:nvPr>
            <p:custDataLst>
              <p:tags r:id="rId1"/>
            </p:custDataLst>
          </p:nvPr>
        </p:nvPicPr>
        <p:blipFill>
          <a:blip r:embed="rId2"/>
          <a:srcRect l="14583" r="14583"/>
          <a:stretch>
            <a:fillRect/>
          </a:stretch>
        </p:blipFill>
        <p:spPr>
          <a:xfrm>
            <a:off x="3555931" y="-11458"/>
            <a:ext cx="8636063" cy="6858051"/>
          </a:xfrm>
          <a:custGeom>
            <a:avLst/>
            <a:gdLst/>
            <a:ahLst/>
            <a:cxnLst>
              <a:cxn ang="3">
                <a:pos x="hc" y="t"/>
              </a:cxn>
              <a:cxn ang="cd2">
                <a:pos x="l" y="vc"/>
              </a:cxn>
              <a:cxn ang="cd4">
                <a:pos x="hc" y="b"/>
              </a:cxn>
              <a:cxn ang="0">
                <a:pos x="r" y="vc"/>
              </a:cxn>
            </a:cxnLst>
            <a:rect l="l" t="t" r="r" b="b"/>
            <a:pathLst>
              <a:path w="13600" h="10800">
                <a:moveTo>
                  <a:pt x="0" y="0"/>
                </a:moveTo>
                <a:lnTo>
                  <a:pt x="13600" y="0"/>
                </a:lnTo>
                <a:lnTo>
                  <a:pt x="13600" y="10800"/>
                </a:lnTo>
                <a:lnTo>
                  <a:pt x="0" y="10800"/>
                </a:lnTo>
                <a:lnTo>
                  <a:pt x="0" y="0"/>
                </a:lnTo>
                <a:close/>
              </a:path>
            </a:pathLst>
          </a:custGeom>
        </p:spPr>
      </p:pic>
      <p:sp>
        <p:nvSpPr>
          <p:cNvPr id="7" name="矩形 6"/>
          <p:cNvSpPr/>
          <p:nvPr>
            <p:custDataLst>
              <p:tags r:id="rId3"/>
            </p:custDataLst>
          </p:nvPr>
        </p:nvSpPr>
        <p:spPr>
          <a:xfrm>
            <a:off x="-12065" y="0"/>
            <a:ext cx="7620061" cy="6858000"/>
          </a:xfrm>
          <a:prstGeom prst="rect">
            <a:avLst/>
          </a:prstGeom>
          <a:gradFill>
            <a:gsLst>
              <a:gs pos="70000">
                <a:srgbClr val="FFFFFF"/>
              </a:gs>
              <a:gs pos="100000">
                <a:srgbClr val="FFFFFF">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8" name="矩形 7"/>
          <p:cNvSpPr/>
          <p:nvPr>
            <p:custDataLst>
              <p:tags r:id="rId4"/>
            </p:custDataLst>
          </p:nvPr>
        </p:nvSpPr>
        <p:spPr>
          <a:xfrm>
            <a:off x="762006" y="508004"/>
            <a:ext cx="762006" cy="152401"/>
          </a:xfrm>
          <a:prstGeom prst="rect">
            <a:avLst/>
          </a:prstGeom>
          <a:solidFill>
            <a:srgbClr val="266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762000" y="1803613"/>
            <a:ext cx="4419638" cy="548639"/>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en-US" altLang="zh-CN" sz="2800" b="1" spc="300" dirty="0">
                <a:solidFill>
                  <a:srgbClr val="DF213B"/>
                </a:solidFill>
                <a:latin typeface="微软雅黑" panose="020B0503020204020204" pitchFamily="34" charset="-122"/>
                <a:ea typeface="微软雅黑" panose="020B0503020204020204" pitchFamily="34" charset="-122"/>
              </a:rPr>
              <a:t>CMMI是什么？</a:t>
            </a:r>
            <a:endParaRPr lang="en-US" altLang="zh-CN" sz="28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6"/>
            </p:custDataLst>
          </p:nvPr>
        </p:nvSpPr>
        <p:spPr>
          <a:xfrm>
            <a:off x="762006" y="2502990"/>
            <a:ext cx="4419638" cy="2574487"/>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能力成熟度模型集成 (CMMI) 是一套过程改进的框架</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汇集了最佳实践，帮助改进组织的过程</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目前，有3种模型</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pPr>
            <a:r>
              <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CMMI开发模型 （CMMI-DEV 软件研发流程）</a:t>
            </a:r>
            <a:endPar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pPr>
            <a:r>
              <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CMMI服务模型 （CMMI-SVC服务行业流程</a:t>
            </a: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，主要是</a:t>
            </a: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IT服务、医疗卫生、教育等各类服务领域</a:t>
            </a:r>
            <a:r>
              <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pPr>
            <a:r>
              <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CMMI采购模型 （CMMI-ACQ采购管理流程</a:t>
            </a: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主要是政府、电信、金融等领域的采购管理</a:t>
            </a:r>
            <a:r>
              <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26080" cy="645160"/>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zh-CN" altLang="en-US" dirty="0"/>
              <a:t>支持类实践域</a:t>
            </a:r>
            <a:endParaRPr lang="zh-CN" altLang="en-US" dirty="0"/>
          </a:p>
        </p:txBody>
      </p:sp>
      <p:sp>
        <p:nvSpPr>
          <p:cNvPr id="4" name="文本框 3"/>
          <p:cNvSpPr txBox="1"/>
          <p:nvPr/>
        </p:nvSpPr>
        <p:spPr>
          <a:xfrm>
            <a:off x="874713" y="2482009"/>
            <a:ext cx="2807970"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6</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412016"/>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3"/>
            </p:custDataLst>
          </p:nvPr>
        </p:nvSpPr>
        <p:spPr>
          <a:xfrm>
            <a:off x="1524000" y="1523879"/>
            <a:ext cx="9144000" cy="1678807"/>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sz="4000" b="1" spc="300" dirty="0">
                <a:solidFill>
                  <a:srgbClr val="DF213B"/>
                </a:solidFill>
                <a:latin typeface="微软雅黑" panose="020B0503020204020204" pitchFamily="34" charset="-122"/>
                <a:ea typeface="微软雅黑" panose="020B0503020204020204" pitchFamily="34" charset="-122"/>
              </a:rPr>
              <a:t>Configuration Management (配置管理)  CM</a:t>
            </a:r>
            <a:endParaRPr lang="en-US" sz="40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1524000" y="3657600"/>
            <a:ext cx="9144000" cy="137160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使用配置识别、变更控制、配置状态记录与报告以及配置审计，来建立并维护工作产品的完整性。 </a:t>
            </a:r>
            <a:endParaRPr lang="zh-CN" altLang="en-US" sz="21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4210"/>
        </p:xfrm>
        <a:graphic>
          <a:graphicData uri="http://schemas.openxmlformats.org/drawingml/2006/table">
            <a:tbl>
              <a:tblPr/>
              <a:tblGrid>
                <a:gridCol w="1352550"/>
                <a:gridCol w="4407535"/>
                <a:gridCol w="407416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1.1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Arial" panose="020B0604020202020204" pitchFamily="34" charset="0"/>
                          <a:ea typeface="宋体" panose="02010600030101010101" pitchFamily="2" charset="-122"/>
                        </a:rPr>
                        <a:t>执行版本控制。</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使用配置管理工具进行工作产品（文件和源代码）管理</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识别将置于配置管理下的配置项。</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计划哪些工作产品需求进行配置版本控制（入基线库）</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开发、使用并保持更新配置和变更管理系统。</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配置项变更记录</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开发或发布供内部使用或交付给客户的基线。</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基线报告</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管理对配置管理下的项的变更。</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管理项目中所有变更</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2.5</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开发、使用并保持更新描述配置管理下的项的记录。</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配置管理活动记录</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CM 2.6</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执行配置审计以保持配置基线、变更和配置管理系统内容的完整性。</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配置审计</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a:off x="2639695" y="3438525"/>
            <a:ext cx="6824345" cy="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2"/>
            </p:custDataLst>
          </p:nvPr>
        </p:nvSpPr>
        <p:spPr>
          <a:xfrm>
            <a:off x="2637901" y="2799715"/>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3"/>
            </p:custDataLst>
          </p:nvPr>
        </p:nvSpPr>
        <p:spPr>
          <a:xfrm>
            <a:off x="2628900" y="2838322"/>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4"/>
            </p:custDataLst>
          </p:nvPr>
        </p:nvCxnSpPr>
        <p:spPr>
          <a:xfrm flipH="1" flipV="1">
            <a:off x="2820111" y="3163475"/>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5"/>
            </p:custDataLst>
          </p:nvPr>
        </p:nvSpPr>
        <p:spPr>
          <a:xfrm>
            <a:off x="2784966" y="3403796"/>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95" name="椭圆 94"/>
          <p:cNvSpPr/>
          <p:nvPr>
            <p:custDataLst>
              <p:tags r:id="rId6"/>
            </p:custDataLst>
          </p:nvPr>
        </p:nvSpPr>
        <p:spPr>
          <a:xfrm>
            <a:off x="3783905" y="3704726"/>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7"/>
            </p:custDataLst>
          </p:nvPr>
        </p:nvSpPr>
        <p:spPr>
          <a:xfrm>
            <a:off x="3770630" y="3742899"/>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8"/>
            </p:custDataLst>
          </p:nvPr>
        </p:nvCxnSpPr>
        <p:spPr>
          <a:xfrm>
            <a:off x="3963472" y="3465626"/>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9"/>
            </p:custDataLst>
          </p:nvPr>
        </p:nvSpPr>
        <p:spPr>
          <a:xfrm>
            <a:off x="3927760" y="3394075"/>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04" name="椭圆 103"/>
          <p:cNvSpPr/>
          <p:nvPr>
            <p:custDataLst>
              <p:tags r:id="rId10"/>
            </p:custDataLst>
          </p:nvPr>
        </p:nvSpPr>
        <p:spPr>
          <a:xfrm>
            <a:off x="5081394" y="2790190"/>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1"/>
            </p:custDataLst>
          </p:nvPr>
        </p:nvSpPr>
        <p:spPr>
          <a:xfrm>
            <a:off x="5069840" y="2828368"/>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2"/>
            </p:custDataLst>
          </p:nvPr>
        </p:nvCxnSpPr>
        <p:spPr>
          <a:xfrm>
            <a:off x="5265201" y="3153950"/>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3"/>
            </p:custDataLst>
          </p:nvPr>
        </p:nvSpPr>
        <p:spPr>
          <a:xfrm>
            <a:off x="5227677" y="3394271"/>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13" name="椭圆 112"/>
          <p:cNvSpPr/>
          <p:nvPr>
            <p:custDataLst>
              <p:tags r:id="rId14"/>
            </p:custDataLst>
          </p:nvPr>
        </p:nvSpPr>
        <p:spPr>
          <a:xfrm>
            <a:off x="6395406" y="3704112"/>
            <a:ext cx="363020" cy="3636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114" name="文本框 113"/>
          <p:cNvSpPr txBox="1"/>
          <p:nvPr>
            <p:custDataLst>
              <p:tags r:id="rId15"/>
            </p:custDataLst>
          </p:nvPr>
        </p:nvSpPr>
        <p:spPr>
          <a:xfrm>
            <a:off x="6385560" y="3742283"/>
            <a:ext cx="381000" cy="306656"/>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4</a:t>
            </a:r>
            <a:endParaRPr lang="en-US" sz="1400" b="1" dirty="0">
              <a:solidFill>
                <a:schemeClr val="bg1"/>
              </a:solidFill>
              <a:latin typeface="Arial" panose="020B0604020202020204" pitchFamily="34" charset="0"/>
              <a:cs typeface="Arial" panose="020B0604020202020204" pitchFamily="34" charset="0"/>
            </a:endParaRPr>
          </a:p>
        </p:txBody>
      </p:sp>
      <p:cxnSp>
        <p:nvCxnSpPr>
          <p:cNvPr id="111" name="直接连接符 110"/>
          <p:cNvCxnSpPr>
            <a:endCxn id="113" idx="0"/>
          </p:cNvCxnSpPr>
          <p:nvPr>
            <p:custDataLst>
              <p:tags r:id="rId16"/>
            </p:custDataLst>
          </p:nvPr>
        </p:nvCxnSpPr>
        <p:spPr>
          <a:xfrm>
            <a:off x="6573679" y="3457871"/>
            <a:ext cx="2977" cy="24624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椭圆 111"/>
          <p:cNvSpPr/>
          <p:nvPr>
            <p:custDataLst>
              <p:tags r:id="rId17"/>
            </p:custDataLst>
          </p:nvPr>
        </p:nvSpPr>
        <p:spPr>
          <a:xfrm>
            <a:off x="6540937" y="3394075"/>
            <a:ext cx="71438" cy="71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2" name="椭圆 121"/>
          <p:cNvSpPr/>
          <p:nvPr>
            <p:custDataLst>
              <p:tags r:id="rId18"/>
            </p:custDataLst>
          </p:nvPr>
        </p:nvSpPr>
        <p:spPr>
          <a:xfrm>
            <a:off x="7540359" y="2793365"/>
            <a:ext cx="357634" cy="357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p>
            <a:pPr algn="ctr"/>
            <a:endParaRPr lang="zh-CN" altLang="en-US" dirty="0">
              <a:solidFill>
                <a:schemeClr val="tx1">
                  <a:lumMod val="85000"/>
                  <a:lumOff val="15000"/>
                </a:schemeClr>
              </a:solidFill>
            </a:endParaRPr>
          </a:p>
        </p:txBody>
      </p:sp>
      <p:sp>
        <p:nvSpPr>
          <p:cNvPr id="123" name="文本框 122"/>
          <p:cNvSpPr txBox="1"/>
          <p:nvPr>
            <p:custDataLst>
              <p:tags r:id="rId19"/>
            </p:custDataLst>
          </p:nvPr>
        </p:nvSpPr>
        <p:spPr>
          <a:xfrm>
            <a:off x="7526020" y="2827530"/>
            <a:ext cx="391795" cy="306637"/>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5</a:t>
            </a:r>
            <a:endParaRPr lang="en-US" sz="1400" b="1" dirty="0">
              <a:solidFill>
                <a:schemeClr val="bg1"/>
              </a:solidFill>
              <a:latin typeface="Arial" panose="020B0604020202020204" pitchFamily="34" charset="0"/>
              <a:cs typeface="Arial" panose="020B0604020202020204" pitchFamily="34" charset="0"/>
            </a:endParaRPr>
          </a:p>
        </p:txBody>
      </p:sp>
      <p:cxnSp>
        <p:nvCxnSpPr>
          <p:cNvPr id="120" name="直接连接符 119"/>
          <p:cNvCxnSpPr>
            <a:stCxn id="122" idx="4"/>
          </p:cNvCxnSpPr>
          <p:nvPr>
            <p:custDataLst>
              <p:tags r:id="rId20"/>
            </p:custDataLst>
          </p:nvPr>
        </p:nvCxnSpPr>
        <p:spPr>
          <a:xfrm flipH="1">
            <a:off x="7718345" y="3151038"/>
            <a:ext cx="595" cy="248583"/>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椭圆 120"/>
          <p:cNvSpPr/>
          <p:nvPr>
            <p:custDataLst>
              <p:tags r:id="rId21"/>
            </p:custDataLst>
          </p:nvPr>
        </p:nvSpPr>
        <p:spPr>
          <a:xfrm>
            <a:off x="7681428" y="3393660"/>
            <a:ext cx="71452" cy="71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22"/>
            </p:custDataLst>
          </p:nvPr>
        </p:nvSpPr>
        <p:spPr>
          <a:xfrm>
            <a:off x="255905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使用配置管理工具创建配置库，明确目录结构和权限分配</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23"/>
            </p:custDataLst>
          </p:nvPr>
        </p:nvSpPr>
        <p:spPr>
          <a:xfrm>
            <a:off x="25590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rPr>
              <a:t>建立配置库</a:t>
            </a:r>
            <a:endPar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24"/>
            </p:custDataLst>
          </p:nvPr>
        </p:nvSpPr>
        <p:spPr>
          <a:xfrm>
            <a:off x="495935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依据计划执行审计和基线发布</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25"/>
            </p:custDataLst>
          </p:nvPr>
        </p:nvSpPr>
        <p:spPr>
          <a:xfrm>
            <a:off x="49593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rPr>
              <a:t>配置审计和基线发布</a:t>
            </a:r>
            <a:endPar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26"/>
            </p:custDataLst>
          </p:nvPr>
        </p:nvSpPr>
        <p:spPr>
          <a:xfrm>
            <a:off x="7416800" y="1103630"/>
            <a:ext cx="2216150" cy="1620520"/>
          </a:xfrm>
          <a:prstGeom prst="rect">
            <a:avLst/>
          </a:prstGeom>
          <a:noFill/>
        </p:spPr>
        <p:txBody>
          <a:bodyPr wrap="square" rtlCol="0">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配置变更指统计项目中所有的变更次数的信息</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配置项变更指单次变更引起的修改的工作产品</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8" name="文本框 17"/>
          <p:cNvSpPr txBox="1"/>
          <p:nvPr>
            <p:custDataLst>
              <p:tags r:id="rId27"/>
            </p:custDataLst>
          </p:nvPr>
        </p:nvSpPr>
        <p:spPr>
          <a:xfrm>
            <a:off x="7416800" y="85725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rPr>
              <a:t>配置变更和配置项变更统计</a:t>
            </a:r>
            <a:endPar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28"/>
            </p:custDataLst>
          </p:nvPr>
        </p:nvSpPr>
        <p:spPr>
          <a:xfrm>
            <a:off x="367347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识别出受控的配置项，需要发布的基线名称和时间，配置审计和状态统计的时机</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9"/>
            </p:custDataLst>
          </p:nvPr>
        </p:nvSpPr>
        <p:spPr>
          <a:xfrm>
            <a:off x="367347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rPr>
              <a:t>建立配置管理计划</a:t>
            </a:r>
            <a:endPar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30"/>
            </p:custDataLst>
          </p:nvPr>
        </p:nvSpPr>
        <p:spPr>
          <a:xfrm>
            <a:off x="630872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rPr>
              <a:t>依据计划进行状态统计</a:t>
            </a:r>
            <a:endParaRPr lang="zh-CN" altLang="en-US" sz="130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2" name="文本框 21"/>
          <p:cNvSpPr txBox="1"/>
          <p:nvPr>
            <p:custDataLst>
              <p:tags r:id="rId31"/>
            </p:custDataLst>
          </p:nvPr>
        </p:nvSpPr>
        <p:spPr>
          <a:xfrm>
            <a:off x="630872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rPr>
              <a:t>状态统计</a:t>
            </a:r>
            <a:endParaRPr lang="zh-CN" altLang="en-US" sz="1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等腰三角形 30"/>
          <p:cNvSpPr/>
          <p:nvPr>
            <p:custDataLst>
              <p:tags r:id="rId32"/>
            </p:custDataLst>
          </p:nvPr>
        </p:nvSpPr>
        <p:spPr>
          <a:xfrm rot="5400000">
            <a:off x="9457690" y="3376295"/>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Tree>
    <p:custDataLst>
      <p:tags r:id="rId3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768251"/>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3"/>
            </p:custDataLst>
          </p:nvPr>
        </p:nvSpPr>
        <p:spPr>
          <a:xfrm>
            <a:off x="1524000" y="1770126"/>
            <a:ext cx="9144000" cy="1788795"/>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altLang="zh-CN" sz="4400" b="1" spc="300" dirty="0">
                <a:solidFill>
                  <a:srgbClr val="DF213B"/>
                </a:solidFill>
                <a:latin typeface="微软雅黑" panose="020B0503020204020204" pitchFamily="34" charset="-122"/>
                <a:ea typeface="微软雅黑" panose="020B0503020204020204" pitchFamily="34" charset="-122"/>
                <a:sym typeface="+mn-ea"/>
              </a:rPr>
              <a:t>Process Quality Assurance（过程质量保证）PQA</a:t>
            </a:r>
            <a:endParaRPr lang="en-US" altLang="zh-CN" sz="44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1524000" y="4013835"/>
            <a:ext cx="9144000" cy="841216"/>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9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在于使项目成员与管理层客观地了解过程及相关的工作产品</a:t>
            </a:r>
            <a:endParaRPr lang="zh-CN" altLang="en-US" sz="17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2724150"/>
        </p:xfrm>
        <a:graphic>
          <a:graphicData uri="http://schemas.openxmlformats.org/drawingml/2006/table">
            <a:tbl>
              <a:tblPr/>
              <a:tblGrid>
                <a:gridCol w="1365250"/>
                <a:gridCol w="4652645"/>
                <a:gridCol w="3816350"/>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1.1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600" b="0">
                          <a:solidFill>
                            <a:srgbClr val="000000"/>
                          </a:solidFill>
                          <a:latin typeface="Arial" panose="020B0604020202020204" pitchFamily="34" charset="0"/>
                          <a:ea typeface="宋体" panose="02010600030101010101" pitchFamily="2" charset="-122"/>
                        </a:rPr>
                        <a:t>识别并解决过程和工作产品问题。</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找出人员没有按照标准过程来工作的问题并跟踪其解决问题（补充工作内容）</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2.1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根据历史质量数据开发、持续更新并遵循质量保证方法和计划。</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制定</a:t>
                      </a:r>
                      <a:r>
                        <a:rPr lang="en-US" altLang="zh-CN" sz="1600" b="0" spc="120">
                          <a:solidFill>
                            <a:srgbClr val="404040"/>
                          </a:solidFill>
                          <a:latin typeface="微软雅黑" panose="020B0503020204020204" pitchFamily="34" charset="-122"/>
                          <a:ea typeface="微软雅黑" panose="020B0503020204020204" pitchFamily="34" charset="-122"/>
                        </a:rPr>
                        <a:t>QA</a:t>
                      </a:r>
                      <a:r>
                        <a:rPr lang="zh-CN" altLang="en-US" sz="1600" b="0" spc="120">
                          <a:solidFill>
                            <a:srgbClr val="404040"/>
                          </a:solidFill>
                          <a:latin typeface="微软雅黑" panose="020B0503020204020204" pitchFamily="34" charset="-122"/>
                          <a:ea typeface="微软雅黑" panose="020B0503020204020204" pitchFamily="34" charset="-122"/>
                        </a:rPr>
                        <a:t>计划</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2.2</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在整个项目过程中，根据记录的过程和适用标准客观评价选定的已执行过程和工作 产品。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依据标准过程制定的检查单检查所有人员是否遵循过程执行工作</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2.3</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沟通质量和不合规问题并确保解决问题。</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检查出来问题后要和其沟通帮助其解决问题；统计分析问题状态</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2.4</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记录并使用质量保证活动的结果。</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QA</a:t>
                      </a:r>
                      <a:r>
                        <a:rPr lang="zh-CN" altLang="en-US" sz="1600" b="0" spc="120">
                          <a:solidFill>
                            <a:srgbClr val="404040"/>
                          </a:solidFill>
                          <a:latin typeface="微软雅黑" panose="020B0503020204020204" pitchFamily="34" charset="-122"/>
                          <a:ea typeface="微软雅黑" panose="020B0503020204020204" pitchFamily="34" charset="-122"/>
                        </a:rPr>
                        <a:t>报告</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600" b="0" spc="120">
                          <a:solidFill>
                            <a:srgbClr val="404040"/>
                          </a:solidFill>
                          <a:latin typeface="微软雅黑" panose="020B0503020204020204" pitchFamily="34" charset="-122"/>
                          <a:ea typeface="微软雅黑" panose="020B0503020204020204" pitchFamily="34" charset="-122"/>
                        </a:rPr>
                        <a:t>PQA 3.1</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在质量保证活动中识别并记录改进机会。</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600" b="0" spc="120">
                          <a:solidFill>
                            <a:srgbClr val="404040"/>
                          </a:solidFill>
                          <a:latin typeface="微软雅黑" panose="020B0503020204020204" pitchFamily="34" charset="-122"/>
                          <a:ea typeface="微软雅黑" panose="020B0503020204020204" pitchFamily="34" charset="-122"/>
                        </a:rPr>
                        <a:t>QA</a:t>
                      </a:r>
                      <a:r>
                        <a:rPr lang="zh-CN" altLang="en-US" sz="1600" b="0" spc="120">
                          <a:solidFill>
                            <a:srgbClr val="404040"/>
                          </a:solidFill>
                          <a:latin typeface="微软雅黑" panose="020B0503020204020204" pitchFamily="34" charset="-122"/>
                          <a:ea typeface="微软雅黑" panose="020B0503020204020204" pitchFamily="34" charset="-122"/>
                        </a:rPr>
                        <a:t>在工作中要将自己的见解及时汇报给公司，帮助完善过程</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flipV="1">
            <a:off x="2651125" y="3444558"/>
            <a:ext cx="6765290" cy="127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
            </p:custDataLst>
          </p:nvPr>
        </p:nvSpPr>
        <p:spPr>
          <a:xfrm rot="5400000">
            <a:off x="9410065" y="3382328"/>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75" name="椭圆 74"/>
          <p:cNvSpPr/>
          <p:nvPr>
            <p:custDataLst>
              <p:tags r:id="rId3"/>
            </p:custDataLst>
          </p:nvPr>
        </p:nvSpPr>
        <p:spPr>
          <a:xfrm>
            <a:off x="2843641" y="2807653"/>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4"/>
            </p:custDataLst>
          </p:nvPr>
        </p:nvSpPr>
        <p:spPr>
          <a:xfrm>
            <a:off x="2834640" y="2846260"/>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5"/>
            </p:custDataLst>
          </p:nvPr>
        </p:nvCxnSpPr>
        <p:spPr>
          <a:xfrm flipH="1" flipV="1">
            <a:off x="3025851" y="3171413"/>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6"/>
            </p:custDataLst>
          </p:nvPr>
        </p:nvSpPr>
        <p:spPr>
          <a:xfrm>
            <a:off x="2990706" y="3411734"/>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7"/>
            </p:custDataLst>
          </p:nvPr>
        </p:nvSpPr>
        <p:spPr>
          <a:xfrm>
            <a:off x="2834640" y="149637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确定QA检查的时机和内容（过程和产品检查单），资源</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2834640" y="124682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编制QA计划</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椭圆 103"/>
          <p:cNvSpPr/>
          <p:nvPr>
            <p:custDataLst>
              <p:tags r:id="rId9"/>
            </p:custDataLst>
          </p:nvPr>
        </p:nvSpPr>
        <p:spPr>
          <a:xfrm>
            <a:off x="6390764" y="2798128"/>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0"/>
            </p:custDataLst>
          </p:nvPr>
        </p:nvSpPr>
        <p:spPr>
          <a:xfrm>
            <a:off x="6379210" y="2836306"/>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1"/>
            </p:custDataLst>
          </p:nvPr>
        </p:nvCxnSpPr>
        <p:spPr>
          <a:xfrm>
            <a:off x="6574571" y="3161888"/>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2"/>
            </p:custDataLst>
          </p:nvPr>
        </p:nvSpPr>
        <p:spPr>
          <a:xfrm>
            <a:off x="6537047" y="3402209"/>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5" name="文本框 14"/>
          <p:cNvSpPr txBox="1"/>
          <p:nvPr>
            <p:custDataLst>
              <p:tags r:id="rId13"/>
            </p:custDataLst>
          </p:nvPr>
        </p:nvSpPr>
        <p:spPr>
          <a:xfrm>
            <a:off x="6379210" y="1507808"/>
            <a:ext cx="3114675" cy="116840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统计QA活动的信息（QA发现的问题（NC）的统计分析）</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14"/>
            </p:custDataLst>
          </p:nvPr>
        </p:nvSpPr>
        <p:spPr>
          <a:xfrm>
            <a:off x="6379210" y="1258253"/>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altLang="zh-CN" sz="1500" b="1" dirty="0">
                <a:solidFill>
                  <a:schemeClr val="tx1">
                    <a:lumMod val="85000"/>
                    <a:lumOff val="15000"/>
                  </a:schemeClr>
                </a:solidFill>
                <a:latin typeface="微软雅黑" panose="020B0503020204020204" pitchFamily="34" charset="-122"/>
                <a:ea typeface="微软雅黑" panose="020B0503020204020204" pitchFamily="34" charset="-122"/>
              </a:rPr>
              <a:t>QA总结</a:t>
            </a:r>
            <a:endParaRPr altLang="zh-CN"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椭圆 94"/>
          <p:cNvSpPr/>
          <p:nvPr>
            <p:custDataLst>
              <p:tags r:id="rId15"/>
            </p:custDataLst>
          </p:nvPr>
        </p:nvSpPr>
        <p:spPr>
          <a:xfrm>
            <a:off x="4620200" y="3712664"/>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16"/>
            </p:custDataLst>
          </p:nvPr>
        </p:nvSpPr>
        <p:spPr>
          <a:xfrm>
            <a:off x="4606925" y="3750837"/>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17"/>
            </p:custDataLst>
          </p:nvPr>
        </p:nvCxnSpPr>
        <p:spPr>
          <a:xfrm>
            <a:off x="4799767" y="3473564"/>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18"/>
            </p:custDataLst>
          </p:nvPr>
        </p:nvSpPr>
        <p:spPr>
          <a:xfrm>
            <a:off x="4764055" y="3402013"/>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9" name="文本框 18"/>
          <p:cNvSpPr txBox="1"/>
          <p:nvPr>
            <p:custDataLst>
              <p:tags r:id="rId19"/>
            </p:custDataLst>
          </p:nvPr>
        </p:nvSpPr>
        <p:spPr>
          <a:xfrm>
            <a:off x="4606925" y="4443413"/>
            <a:ext cx="3114675" cy="116840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依据检查单进行检查，并记录问题，跟踪问题直到关闭</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0"/>
            </p:custDataLst>
          </p:nvPr>
        </p:nvSpPr>
        <p:spPr>
          <a:xfrm>
            <a:off x="4606925" y="4219258"/>
            <a:ext cx="3114675"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执行QA检查</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2" name="Rectángulo 5"/>
          <p:cNvSpPr/>
          <p:nvPr>
            <p:custDataLst>
              <p:tags r:id="rId2"/>
            </p:custDataLst>
          </p:nvPr>
        </p:nvSpPr>
        <p:spPr>
          <a:xfrm>
            <a:off x="5628000" y="3639982"/>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3"/>
            </p:custDataLst>
          </p:nvPr>
        </p:nvSpPr>
        <p:spPr>
          <a:xfrm>
            <a:off x="1524000" y="1523879"/>
            <a:ext cx="9144000" cy="1906773"/>
          </a:xfrm>
          <a:prstGeom prst="rect">
            <a:avLst/>
          </a:prstGeom>
          <a:noFill/>
        </p:spPr>
        <p:txBody>
          <a:bodyPr wrap="square" rtlCol="0" anchor="b">
            <a:noAutofit/>
          </a:bodyPr>
          <a:p>
            <a:pPr marL="0" indent="0" algn="ctr">
              <a:lnSpc>
                <a:spcPct val="100000"/>
              </a:lnSpc>
              <a:spcBef>
                <a:spcPts val="0"/>
              </a:spcBef>
              <a:spcAft>
                <a:spcPts val="0"/>
              </a:spcAft>
              <a:buSzPct val="100000"/>
              <a:buNone/>
            </a:pPr>
            <a:r>
              <a:rPr sz="3600" b="1" spc="300" dirty="0">
                <a:solidFill>
                  <a:srgbClr val="DF213B"/>
                </a:solidFill>
                <a:latin typeface="微软雅黑" panose="020B0503020204020204" pitchFamily="34" charset="-122"/>
                <a:ea typeface="微软雅黑" panose="020B0503020204020204" pitchFamily="34" charset="-122"/>
                <a:sym typeface="+mn-ea"/>
              </a:rPr>
              <a:t>Managing Performance and Measurement（管理性能与度量）MPM</a:t>
            </a:r>
            <a:endParaRPr sz="3600" b="1" spc="300" dirty="0">
              <a:solidFill>
                <a:srgbClr val="DF213B"/>
              </a:solidFill>
              <a:latin typeface="微软雅黑" panose="020B0503020204020204" pitchFamily="34" charset="-122"/>
              <a:ea typeface="微软雅黑" panose="020B0503020204020204" pitchFamily="34" charset="-122"/>
              <a:sym typeface="+mn-ea"/>
            </a:endParaRPr>
          </a:p>
        </p:txBody>
      </p:sp>
      <p:sp>
        <p:nvSpPr>
          <p:cNvPr id="10" name="Title 6"/>
          <p:cNvSpPr txBox="1"/>
          <p:nvPr>
            <p:custDataLst>
              <p:tags r:id="rId4"/>
            </p:custDataLst>
          </p:nvPr>
        </p:nvSpPr>
        <p:spPr>
          <a:xfrm>
            <a:off x="1524000" y="3885566"/>
            <a:ext cx="9144000" cy="1143634"/>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Font typeface="Arial" panose="020B0604020202020204" pitchFamily="34" charset="0"/>
              <a:buNone/>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开发并保持用于支持管理信息需要的度量能力</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使用数据分析来实现业务目标</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1"/>
          <p:cNvSpPr>
            <a:spLocks noGrp="1"/>
          </p:cNvSpPr>
          <p:nvPr>
            <p:custDataLst>
              <p:tags r:id="rId5"/>
            </p:custDataLst>
          </p:nvPr>
        </p:nvSpPr>
        <p:spPr>
          <a:xfrm>
            <a:off x="0" y="0"/>
            <a:ext cx="0" cy="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chemeClr val="tx1"/>
                </a:solidFill>
              </a:rPr>
              <a:t>）</a:t>
            </a:r>
            <a:endParaRPr lang="zh-CN" altLang="en-US" sz="2800" dirty="0">
              <a:solidFill>
                <a:schemeClr val="tx1"/>
              </a:solidFill>
            </a:endParaRPr>
          </a:p>
        </p:txBody>
      </p:sp>
    </p:spTree>
    <p:custDataLst>
      <p:tags r:id="rId6"/>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2305"/>
        </p:xfrm>
        <a:graphic>
          <a:graphicData uri="http://schemas.openxmlformats.org/drawingml/2006/table">
            <a:tbl>
              <a:tblPr/>
              <a:tblGrid>
                <a:gridCol w="1365250"/>
                <a:gridCol w="4406900"/>
                <a:gridCol w="406209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1.1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400" b="0">
                          <a:solidFill>
                            <a:srgbClr val="000000"/>
                          </a:solidFill>
                          <a:latin typeface="Arial" panose="020B0604020202020204" pitchFamily="34" charset="0"/>
                          <a:ea typeface="宋体" panose="02010600030101010101" pitchFamily="2" charset="-122"/>
                        </a:rPr>
                        <a:t>收集度量项并记录性能。</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收集并记录数据（工作量，成本，进度，质量数据）</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1.2</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识别并解决性能问题。</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分析数据并记录总结性分析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从选定的业务需求和目标中推导出度量及性能目标并进行记录和更新。</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确定度量目标（收集分析数据的目的是什么）</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2.2</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开发、使用并持续更新度量项的操作性定义。</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定义度量项是哪些（数据是哪些）</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2.3</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根据操作性定义获取指定的度量数据。</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数据来源</a:t>
                      </a:r>
                      <a:r>
                        <a:rPr lang="en-US" altLang="zh-CN" sz="1400" b="0" spc="120">
                          <a:solidFill>
                            <a:srgbClr val="404040"/>
                          </a:solidFill>
                          <a:latin typeface="微软雅黑" panose="020B0503020204020204" pitchFamily="34" charset="-122"/>
                          <a:ea typeface="微软雅黑" panose="020B0503020204020204" pitchFamily="34" charset="-122"/>
                        </a:rPr>
                        <a:t>(</a:t>
                      </a:r>
                      <a:r>
                        <a:rPr lang="zh-CN" altLang="en-US" sz="1400" b="0" spc="120">
                          <a:solidFill>
                            <a:srgbClr val="404040"/>
                          </a:solidFill>
                          <a:latin typeface="微软雅黑" panose="020B0503020204020204" pitchFamily="34" charset="-122"/>
                          <a:ea typeface="微软雅黑" panose="020B0503020204020204" pitchFamily="34" charset="-122"/>
                        </a:rPr>
                        <a:t>从哪里</a:t>
                      </a:r>
                      <a:r>
                        <a:rPr lang="zh-CN" altLang="en-US" sz="1400" spc="120">
                          <a:solidFill>
                            <a:srgbClr val="404040"/>
                          </a:solidFill>
                          <a:latin typeface="微软雅黑" panose="020B0503020204020204" pitchFamily="34" charset="-122"/>
                          <a:ea typeface="微软雅黑" panose="020B0503020204020204" pitchFamily="34" charset="-122"/>
                          <a:sym typeface="+mn-ea"/>
                        </a:rPr>
                        <a:t>获取数据</a:t>
                      </a:r>
                      <a:r>
                        <a:rPr lang="en-US" altLang="zh-CN" sz="1400" b="0" spc="120">
                          <a:solidFill>
                            <a:srgbClr val="404040"/>
                          </a:solidFill>
                          <a:latin typeface="微软雅黑" panose="020B0503020204020204" pitchFamily="34" charset="-122"/>
                          <a:ea typeface="微软雅黑" panose="020B0503020204020204" pitchFamily="34" charset="-122"/>
                        </a:rPr>
                        <a:t>)</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2.4</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根据操作性定义分析性能和度量数据。</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数据分析（分析方式）</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2.5</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根据操作性定义存储度量数据、度量规格和分析结果。</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保存数据收集分析的结果记录</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2.6</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采取行动解决已识别的阻碍实现度量及性能目标的问题。</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数据分析后发现项目目标和公司目标可能无法实现时，需采取措施帮助项目目标的实现（结果值超出设定值，制定下一阶段的措施  BUG密度超出设定值，说明代码走查，评审，需求等方面做的不好）</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1178878" y="1005205"/>
          <a:ext cx="9834245" cy="5742305"/>
        </p:xfrm>
        <a:graphic>
          <a:graphicData uri="http://schemas.openxmlformats.org/drawingml/2006/table">
            <a:tbl>
              <a:tblPr/>
              <a:tblGrid>
                <a:gridCol w="1365250"/>
                <a:gridCol w="4406900"/>
                <a:gridCol w="406209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3.1</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开发、使用并保持更新可追溯到业务目标的组织度量及性能目标。</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制定并更新组织级度量目标</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3.2</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遵循组织过程和标准来制定和使用度量项的操作性定义并保持更新。</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组织度量项是</a:t>
                      </a:r>
                      <a:r>
                        <a:rPr lang="en-US" altLang="zh-CN" sz="1400" b="0" spc="120">
                          <a:solidFill>
                            <a:srgbClr val="404040"/>
                          </a:solidFill>
                          <a:latin typeface="微软雅黑" panose="020B0503020204020204" pitchFamily="34" charset="-122"/>
                          <a:ea typeface="微软雅黑" panose="020B0503020204020204" pitchFamily="34" charset="-122"/>
                        </a:rPr>
                        <a:t>怎么定义，什么时候收集，分析，频率</a:t>
                      </a:r>
                      <a:endParaRPr lang="en-US" altLang="zh-CN"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3.3</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开发、保持更新并遵循数据质量过程。</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检查组织度量库中数据的正确性和完整性（项目数据在每个项目结束之后提交上来后，</a:t>
                      </a:r>
                      <a:r>
                        <a:rPr lang="en-US" altLang="zh-CN" sz="1400" b="0" spc="120">
                          <a:solidFill>
                            <a:srgbClr val="404040"/>
                          </a:solidFill>
                          <a:latin typeface="微软雅黑" panose="020B0503020204020204" pitchFamily="34" charset="-122"/>
                          <a:ea typeface="微软雅黑" panose="020B0503020204020204" pitchFamily="34" charset="-122"/>
                        </a:rPr>
                        <a:t>EPG</a:t>
                      </a:r>
                      <a:r>
                        <a:rPr lang="zh-CN" altLang="en-US" sz="1400" b="0" spc="120">
                          <a:solidFill>
                            <a:srgbClr val="404040"/>
                          </a:solidFill>
                          <a:latin typeface="微软雅黑" panose="020B0503020204020204" pitchFamily="34" charset="-122"/>
                          <a:ea typeface="微软雅黑" panose="020B0503020204020204" pitchFamily="34" charset="-122"/>
                        </a:rPr>
                        <a:t>组需审核数据）</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3.4</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开发、使用并保持更新组织的度量库。</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400" b="0" spc="120">
                          <a:solidFill>
                            <a:srgbClr val="404040"/>
                          </a:solidFill>
                          <a:latin typeface="微软雅黑" panose="020B0503020204020204" pitchFamily="34" charset="-122"/>
                          <a:ea typeface="微软雅黑" panose="020B0503020204020204" pitchFamily="34" charset="-122"/>
                        </a:rPr>
                        <a:t>EPG</a:t>
                      </a:r>
                      <a:r>
                        <a:rPr lang="zh-CN" altLang="en-US" sz="1400" b="0" spc="120">
                          <a:solidFill>
                            <a:srgbClr val="404040"/>
                          </a:solidFill>
                          <a:latin typeface="微软雅黑" panose="020B0503020204020204" pitchFamily="34" charset="-122"/>
                          <a:ea typeface="微软雅黑" panose="020B0503020204020204" pitchFamily="34" charset="-122"/>
                        </a:rPr>
                        <a:t>组及时收集项目数据，以充实度量库</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3.5</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使用度量和性能数据来分析组织性能，以确定性能改进需求。</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通过组织级数据分析，找出哪些环节是需要进一步改进的</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MPM 3.6</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定期将性能结果传达给组织。</a:t>
                      </a:r>
                      <a:r>
                        <a:rPr lang="en-US" sz="1400" b="0">
                          <a:solidFill>
                            <a:srgbClr val="000000"/>
                          </a:solidFill>
                          <a:latin typeface="宋体" panose="02010600030101010101" pitchFamily="2" charset="-122"/>
                        </a:rPr>
                        <a:t> </a:t>
                      </a:r>
                      <a:endParaRPr lang="en-US" altLang="en-US" sz="14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0" spc="120">
                          <a:solidFill>
                            <a:srgbClr val="404040"/>
                          </a:solidFill>
                          <a:latin typeface="微软雅黑" panose="020B0503020204020204" pitchFamily="34" charset="-122"/>
                          <a:ea typeface="微软雅黑" panose="020B0503020204020204" pitchFamily="34" charset="-122"/>
                        </a:rPr>
                        <a:t>定期将组织数据信息汇报给公司</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2114"/>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2"/>
            </p:custDataLst>
          </p:nvPr>
        </p:nvSpPr>
        <p:spPr>
          <a:xfrm>
            <a:off x="304756" y="152401"/>
            <a:ext cx="11582489" cy="609600"/>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2800" b="1" spc="300" dirty="0">
                <a:solidFill>
                  <a:srgbClr val="DF213B"/>
                </a:solidFill>
                <a:latin typeface="微软雅黑" panose="020B0503020204020204" pitchFamily="34" charset="-122"/>
                <a:ea typeface="微软雅黑" panose="020B0503020204020204" pitchFamily="34" charset="-122"/>
              </a:rPr>
              <a:t>成熟度级别的属性</a:t>
            </a:r>
            <a:endParaRPr lang="zh-CN" altLang="en-US" sz="2800" b="1" spc="300" dirty="0">
              <a:solidFill>
                <a:srgbClr val="DF213B"/>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3"/>
            </p:custDataLst>
          </p:nvPr>
        </p:nvPicPr>
        <p:blipFill rotWithShape="1">
          <a:blip r:embed="rId4"/>
          <a:srcRect t="4014" b="4014"/>
          <a:stretch>
            <a:fillRect/>
          </a:stretch>
        </p:blipFill>
        <p:spPr>
          <a:xfrm>
            <a:off x="1723978" y="1323987"/>
            <a:ext cx="8896413" cy="4819685"/>
          </a:xfrm>
          <a:custGeom>
            <a:avLst/>
            <a:gdLst/>
            <a:ahLst/>
            <a:cxnLst>
              <a:cxn ang="3">
                <a:pos x="hc" y="t"/>
              </a:cxn>
              <a:cxn ang="cd2">
                <a:pos x="l" y="vc"/>
              </a:cxn>
              <a:cxn ang="cd4">
                <a:pos x="hc" y="b"/>
              </a:cxn>
              <a:cxn ang="0">
                <a:pos x="r" y="vc"/>
              </a:cxn>
            </a:cxnLst>
            <a:rect l="l" t="t" r="r" b="b"/>
            <a:pathLst>
              <a:path w="13680" h="6960">
                <a:moveTo>
                  <a:pt x="0" y="0"/>
                </a:moveTo>
                <a:lnTo>
                  <a:pt x="13680" y="0"/>
                </a:lnTo>
                <a:lnTo>
                  <a:pt x="13680" y="6960"/>
                </a:lnTo>
                <a:lnTo>
                  <a:pt x="0" y="6960"/>
                </a:lnTo>
                <a:lnTo>
                  <a:pt x="0" y="0"/>
                </a:lnTo>
                <a:close/>
              </a:path>
            </a:pathLst>
          </a:cu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3068783" y="1000792"/>
            <a:ext cx="0" cy="5581745"/>
          </a:xfrm>
          <a:prstGeom prst="line">
            <a:avLst/>
          </a:prstGeom>
        </p:spPr>
        <p:style>
          <a:lnRef idx="1">
            <a:schemeClr val="accent1"/>
          </a:lnRef>
          <a:fillRef idx="0">
            <a:schemeClr val="accent1"/>
          </a:fillRef>
          <a:effectRef idx="0">
            <a:schemeClr val="accent1"/>
          </a:effectRef>
          <a:fontRef idx="minor">
            <a:schemeClr val="tx1"/>
          </a:fontRef>
        </p:style>
      </p:cxnSp>
      <p:sp>
        <p:nvSpPr>
          <p:cNvPr id="35" name="任意多边形 34"/>
          <p:cNvSpPr/>
          <p:nvPr>
            <p:custDataLst>
              <p:tags r:id="rId2"/>
            </p:custDataLst>
          </p:nvPr>
        </p:nvSpPr>
        <p:spPr>
          <a:xfrm>
            <a:off x="3068784" y="2201217"/>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custDataLst>
              <p:tags r:id="rId3"/>
            </p:custDataLst>
          </p:nvPr>
        </p:nvSpPr>
        <p:spPr>
          <a:xfrm>
            <a:off x="3748728" y="2551491"/>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文本框 74"/>
          <p:cNvSpPr txBox="1"/>
          <p:nvPr>
            <p:custDataLst>
              <p:tags r:id="rId4"/>
            </p:custDataLst>
          </p:nvPr>
        </p:nvSpPr>
        <p:spPr>
          <a:xfrm>
            <a:off x="4273274" y="2522212"/>
            <a:ext cx="6581191" cy="534931"/>
          </a:xfrm>
          <a:prstGeom prst="rect">
            <a:avLst/>
          </a:prstGeom>
          <a:noFill/>
        </p:spPr>
        <p:txBody>
          <a:bodyPr wrap="square" rtlCol="0" anchor="ctr">
            <a:normAutofit fontScale="70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150" dirty="0">
                <a:solidFill>
                  <a:schemeClr val="accent2"/>
                </a:solidFill>
                <a:latin typeface="Arial" panose="020B0604020202020204" pitchFamily="34" charset="0"/>
                <a:ea typeface="微软雅黑" panose="020B0503020204020204" pitchFamily="34" charset="-122"/>
              </a:rPr>
              <a:t>确定度量项</a:t>
            </a:r>
            <a:endParaRPr lang="zh-CN" altLang="en-US" sz="1600" spc="150" dirty="0">
              <a:solidFill>
                <a:schemeClr val="accent2"/>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150">
                <a:solidFill>
                  <a:schemeClr val="accent2"/>
                </a:solidFill>
                <a:latin typeface="Arial" panose="020B0604020202020204" pitchFamily="34" charset="0"/>
                <a:ea typeface="微软雅黑" panose="020B0503020204020204" pitchFamily="34" charset="-122"/>
                <a:sym typeface="+mn-ea"/>
              </a:rPr>
              <a:t>工作量，成本，进度，质量数据</a:t>
            </a:r>
            <a:endParaRPr lang="zh-CN" altLang="en-US" sz="1600" spc="150">
              <a:solidFill>
                <a:schemeClr val="accent2"/>
              </a:solidFill>
              <a:latin typeface="Arial" panose="020B0604020202020204" pitchFamily="34" charset="0"/>
              <a:ea typeface="微软雅黑" panose="020B0503020204020204" pitchFamily="34" charset="-122"/>
              <a:sym typeface="+mn-ea"/>
            </a:endParaRPr>
          </a:p>
        </p:txBody>
      </p:sp>
      <p:sp>
        <p:nvSpPr>
          <p:cNvPr id="63" name="任意多边形 62"/>
          <p:cNvSpPr/>
          <p:nvPr>
            <p:custDataLst>
              <p:tags r:id="rId5"/>
            </p:custDataLst>
          </p:nvPr>
        </p:nvSpPr>
        <p:spPr>
          <a:xfrm>
            <a:off x="3068784" y="3077260"/>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63"/>
          <p:cNvSpPr/>
          <p:nvPr>
            <p:custDataLst>
              <p:tags r:id="rId6"/>
            </p:custDataLst>
          </p:nvPr>
        </p:nvSpPr>
        <p:spPr>
          <a:xfrm>
            <a:off x="3748728" y="3427534"/>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文本框 75"/>
          <p:cNvSpPr txBox="1"/>
          <p:nvPr>
            <p:custDataLst>
              <p:tags r:id="rId7"/>
            </p:custDataLst>
          </p:nvPr>
        </p:nvSpPr>
        <p:spPr>
          <a:xfrm>
            <a:off x="4273274" y="3402171"/>
            <a:ext cx="6581191" cy="534932"/>
          </a:xfrm>
          <a:prstGeom prst="rect">
            <a:avLst/>
          </a:prstGeom>
          <a:noFill/>
        </p:spPr>
        <p:txBody>
          <a:bodyPr wrap="square" rtlCol="0" anchor="ctr">
            <a:normAutofit fontScale="70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150" dirty="0">
                <a:solidFill>
                  <a:schemeClr val="accent3"/>
                </a:solidFill>
                <a:latin typeface="Arial" panose="020B0604020202020204" pitchFamily="34" charset="0"/>
                <a:ea typeface="微软雅黑" panose="020B0503020204020204" pitchFamily="34" charset="-122"/>
              </a:rPr>
              <a:t>确定度量项来源，分析方式，储存方式</a:t>
            </a:r>
            <a:endParaRPr lang="zh-CN" altLang="en-US" sz="1600" spc="150" dirty="0">
              <a:solidFill>
                <a:schemeClr val="accent3"/>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150" dirty="0">
                <a:solidFill>
                  <a:schemeClr val="accent3"/>
                </a:solidFill>
                <a:latin typeface="Arial" panose="020B0604020202020204" pitchFamily="34" charset="0"/>
                <a:ea typeface="微软雅黑" panose="020B0503020204020204" pitchFamily="34" charset="-122"/>
              </a:rPr>
              <a:t>度量和分析计划</a:t>
            </a:r>
            <a:endParaRPr lang="zh-CN" altLang="en-US" sz="1600" spc="150" dirty="0">
              <a:solidFill>
                <a:schemeClr val="accent3"/>
              </a:solidFill>
              <a:latin typeface="Arial" panose="020B0604020202020204" pitchFamily="34" charset="0"/>
              <a:ea typeface="微软雅黑" panose="020B0503020204020204" pitchFamily="34" charset="-122"/>
            </a:endParaRPr>
          </a:p>
        </p:txBody>
      </p:sp>
      <p:sp>
        <p:nvSpPr>
          <p:cNvPr id="69" name="任意多边形 68"/>
          <p:cNvSpPr/>
          <p:nvPr>
            <p:custDataLst>
              <p:tags r:id="rId8"/>
            </p:custDataLst>
          </p:nvPr>
        </p:nvSpPr>
        <p:spPr>
          <a:xfrm>
            <a:off x="3068784" y="3957220"/>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69"/>
          <p:cNvSpPr/>
          <p:nvPr>
            <p:custDataLst>
              <p:tags r:id="rId9"/>
            </p:custDataLst>
          </p:nvPr>
        </p:nvSpPr>
        <p:spPr>
          <a:xfrm>
            <a:off x="3748728" y="4307494"/>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D</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文本框 76"/>
          <p:cNvSpPr txBox="1"/>
          <p:nvPr>
            <p:custDataLst>
              <p:tags r:id="rId10"/>
            </p:custDataLst>
          </p:nvPr>
        </p:nvSpPr>
        <p:spPr>
          <a:xfrm>
            <a:off x="4273274" y="4286040"/>
            <a:ext cx="6581191" cy="534932"/>
          </a:xfrm>
          <a:prstGeom prst="rect">
            <a:avLst/>
          </a:prstGeom>
          <a:noFill/>
        </p:spPr>
        <p:txBody>
          <a:bodyPr wrap="square" rtlCol="0" anchor="ctr">
            <a:normAutofit/>
          </a:bodyPr>
          <a:p>
            <a:pPr marL="0" lvl="0" indent="0" algn="l">
              <a:lnSpc>
                <a:spcPct val="120000"/>
              </a:lnSpc>
              <a:spcBef>
                <a:spcPts val="0"/>
              </a:spcBef>
              <a:spcAft>
                <a:spcPts val="0"/>
              </a:spcAft>
              <a:buSzPct val="100000"/>
            </a:pPr>
            <a:r>
              <a:rPr lang="zh-CN" altLang="en-US" sz="1100" spc="150" dirty="0">
                <a:solidFill>
                  <a:schemeClr val="accent4"/>
                </a:solidFill>
                <a:latin typeface="Arial" panose="020B0604020202020204" pitchFamily="34" charset="0"/>
                <a:ea typeface="微软雅黑" panose="020B0503020204020204" pitchFamily="34" charset="-122"/>
              </a:rPr>
              <a:t>执行度量项目收集，分析活动</a:t>
            </a:r>
            <a:endParaRPr lang="zh-CN" altLang="en-US" sz="1100" spc="150" dirty="0">
              <a:solidFill>
                <a:schemeClr val="accent4"/>
              </a:solidFill>
              <a:latin typeface="Arial" panose="020B0604020202020204" pitchFamily="34" charset="0"/>
              <a:ea typeface="微软雅黑" panose="020B0503020204020204" pitchFamily="34" charset="-122"/>
            </a:endParaRPr>
          </a:p>
        </p:txBody>
      </p:sp>
      <p:sp>
        <p:nvSpPr>
          <p:cNvPr id="17" name="任意多边形 16"/>
          <p:cNvSpPr/>
          <p:nvPr>
            <p:custDataLst>
              <p:tags r:id="rId11"/>
            </p:custDataLst>
          </p:nvPr>
        </p:nvSpPr>
        <p:spPr>
          <a:xfrm>
            <a:off x="3068784" y="4841089"/>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custDataLst>
              <p:tags r:id="rId12"/>
            </p:custDataLst>
          </p:nvPr>
        </p:nvSpPr>
        <p:spPr>
          <a:xfrm>
            <a:off x="3748728" y="5191363"/>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E</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3"/>
            </p:custDataLst>
          </p:nvPr>
        </p:nvSpPr>
        <p:spPr>
          <a:xfrm>
            <a:off x="4273274" y="5169909"/>
            <a:ext cx="6581191" cy="534932"/>
          </a:xfrm>
          <a:prstGeom prst="rect">
            <a:avLst/>
          </a:prstGeom>
          <a:noFill/>
        </p:spPr>
        <p:txBody>
          <a:bodyPr wrap="square" rtlCol="0" anchor="ctr">
            <a:normAutofit fontScale="70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150" dirty="0">
                <a:solidFill>
                  <a:schemeClr val="accent5"/>
                </a:solidFill>
                <a:latin typeface="Arial" panose="020B0604020202020204" pitchFamily="34" charset="0"/>
                <a:ea typeface="微软雅黑" panose="020B0503020204020204" pitchFamily="34" charset="-122"/>
              </a:rPr>
              <a:t>记录结果</a:t>
            </a:r>
            <a:endParaRPr lang="zh-CN" altLang="en-US" sz="1600" spc="150" dirty="0">
              <a:solidFill>
                <a:schemeClr val="accent5"/>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150" dirty="0">
                <a:solidFill>
                  <a:schemeClr val="accent5"/>
                </a:solidFill>
                <a:latin typeface="Arial" panose="020B0604020202020204" pitchFamily="34" charset="0"/>
                <a:ea typeface="微软雅黑" panose="020B0503020204020204" pitchFamily="34" charset="-122"/>
              </a:rPr>
              <a:t>度量数据表</a:t>
            </a:r>
            <a:endParaRPr lang="zh-CN" altLang="en-US" sz="1600" spc="150" dirty="0">
              <a:solidFill>
                <a:schemeClr val="accent5"/>
              </a:solidFill>
              <a:latin typeface="Arial" panose="020B0604020202020204" pitchFamily="34" charset="0"/>
              <a:ea typeface="微软雅黑" panose="020B0503020204020204" pitchFamily="34" charset="-122"/>
            </a:endParaRPr>
          </a:p>
        </p:txBody>
      </p:sp>
      <p:sp>
        <p:nvSpPr>
          <p:cNvPr id="22" name="任意多边形 21"/>
          <p:cNvSpPr/>
          <p:nvPr>
            <p:custDataLst>
              <p:tags r:id="rId14"/>
            </p:custDataLst>
          </p:nvPr>
        </p:nvSpPr>
        <p:spPr>
          <a:xfrm>
            <a:off x="3068784" y="1325174"/>
            <a:ext cx="679942" cy="83447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5"/>
            </p:custDataLst>
          </p:nvPr>
        </p:nvSpPr>
        <p:spPr>
          <a:xfrm>
            <a:off x="3748728" y="1675448"/>
            <a:ext cx="462737" cy="484199"/>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16"/>
            </p:custDataLst>
          </p:nvPr>
        </p:nvSpPr>
        <p:spPr>
          <a:xfrm>
            <a:off x="4273274" y="1646169"/>
            <a:ext cx="6581191" cy="534931"/>
          </a:xfrm>
          <a:prstGeom prst="rect">
            <a:avLst/>
          </a:prstGeom>
          <a:noFill/>
        </p:spPr>
        <p:txBody>
          <a:bodyPr wrap="square" rtlCol="0" anchor="ctr">
            <a:normAutofit fontScale="70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150" dirty="0">
                <a:solidFill>
                  <a:schemeClr val="accent1"/>
                </a:solidFill>
                <a:latin typeface="Arial" panose="020B0604020202020204" pitchFamily="34" charset="0"/>
                <a:ea typeface="微软雅黑" panose="020B0503020204020204" pitchFamily="34" charset="-122"/>
              </a:rPr>
              <a:t>确定度量目标</a:t>
            </a:r>
            <a:endParaRPr lang="zh-CN" altLang="en-US" sz="1600" spc="150" dirty="0">
              <a:solidFill>
                <a:schemeClr val="accent1"/>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600" spc="150" dirty="0">
                <a:solidFill>
                  <a:schemeClr val="accent1"/>
                </a:solidFill>
                <a:latin typeface="Arial" panose="020B0604020202020204" pitchFamily="34" charset="0"/>
                <a:ea typeface="微软雅黑" panose="020B0503020204020204" pitchFamily="34" charset="-122"/>
              </a:rPr>
              <a:t>度量目标要和项目目标，商业目标结合</a:t>
            </a:r>
            <a:endParaRPr lang="zh-CN" altLang="en-US" sz="1600" spc="150" dirty="0">
              <a:solidFill>
                <a:schemeClr val="accent1"/>
              </a:solidFill>
              <a:latin typeface="Arial" panose="020B0604020202020204" pitchFamily="34" charset="0"/>
              <a:ea typeface="微软雅黑" panose="020B0503020204020204" pitchFamily="34" charset="-122"/>
            </a:endParaRPr>
          </a:p>
        </p:txBody>
      </p:sp>
      <p:sp>
        <p:nvSpPr>
          <p:cNvPr id="93" name="任意多边形 16"/>
          <p:cNvSpPr/>
          <p:nvPr>
            <p:custDataLst>
              <p:tags r:id="rId17"/>
            </p:custDataLst>
          </p:nvPr>
        </p:nvSpPr>
        <p:spPr>
          <a:xfrm>
            <a:off x="3068784" y="5724956"/>
            <a:ext cx="679942" cy="834473"/>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20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17"/>
          <p:cNvSpPr/>
          <p:nvPr>
            <p:custDataLst>
              <p:tags r:id="rId18"/>
            </p:custDataLst>
          </p:nvPr>
        </p:nvSpPr>
        <p:spPr>
          <a:xfrm>
            <a:off x="3748728" y="6075230"/>
            <a:ext cx="462737" cy="4842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r>
              <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F</a:t>
            </a:r>
            <a:endParaRPr lang="en-US" altLang="zh-CN" sz="20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文本框 94"/>
          <p:cNvSpPr txBox="1"/>
          <p:nvPr>
            <p:custDataLst>
              <p:tags r:id="rId19"/>
            </p:custDataLst>
          </p:nvPr>
        </p:nvSpPr>
        <p:spPr>
          <a:xfrm>
            <a:off x="4273274" y="6053776"/>
            <a:ext cx="6581191" cy="534932"/>
          </a:xfrm>
          <a:prstGeom prst="rect">
            <a:avLst/>
          </a:prstGeom>
          <a:noFill/>
        </p:spPr>
        <p:txBody>
          <a:bodyPr wrap="square" rtlCol="0" anchor="ctr">
            <a:norm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100" spc="150" dirty="0">
                <a:solidFill>
                  <a:schemeClr val="accent6"/>
                </a:solidFill>
                <a:latin typeface="Arial" panose="020B0604020202020204" pitchFamily="34" charset="0"/>
                <a:ea typeface="微软雅黑" panose="020B0503020204020204" pitchFamily="34" charset="-122"/>
              </a:rPr>
              <a:t>度量数据提交到组织级</a:t>
            </a:r>
            <a:endParaRPr lang="zh-CN" altLang="en-US" sz="1100" spc="150" dirty="0">
              <a:solidFill>
                <a:schemeClr val="accent6"/>
              </a:solidFill>
              <a:latin typeface="Arial" panose="020B0604020202020204" pitchFamily="34" charset="0"/>
              <a:ea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100" spc="150" dirty="0">
                <a:solidFill>
                  <a:schemeClr val="accent6"/>
                </a:solidFill>
                <a:latin typeface="Arial" panose="020B0604020202020204" pitchFamily="34" charset="0"/>
                <a:ea typeface="微软雅黑" panose="020B0503020204020204" pitchFamily="34" charset="-122"/>
              </a:rPr>
              <a:t>组织级要审核项目提交数据的真实性，并跟新到组织度量库中</a:t>
            </a:r>
            <a:endParaRPr lang="zh-CN" altLang="en-US" sz="1100" spc="150" dirty="0">
              <a:solidFill>
                <a:schemeClr val="accent6"/>
              </a:solidFill>
              <a:latin typeface="Arial" panose="020B0604020202020204" pitchFamily="34" charset="0"/>
              <a:ea typeface="微软雅黑" panose="020B0503020204020204" pitchFamily="34" charset="-122"/>
            </a:endParaRPr>
          </a:p>
        </p:txBody>
      </p:sp>
      <p:sp>
        <p:nvSpPr>
          <p:cNvPr id="3" name="内容占位符 2"/>
          <p:cNvSpPr>
            <a:spLocks noGrp="1"/>
          </p:cNvSpPr>
          <p:nvPr>
            <p:custDataLst>
              <p:tags r:id="rId20"/>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tx1"/>
                </a:solidFill>
              </a:rPr>
              <a:t> </a:t>
            </a:r>
            <a:endParaRPr lang="zh-CN" altLang="en-US" dirty="0">
              <a:solidFill>
                <a:schemeClr val="tx1"/>
              </a:solidFill>
            </a:endParaRPr>
          </a:p>
        </p:txBody>
      </p:sp>
    </p:spTree>
    <p:custDataLst>
      <p:tags r:id="rId2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8400" y="607766"/>
            <a:ext cx="10975199" cy="564119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7" name="Rectángulo 5"/>
          <p:cNvSpPr/>
          <p:nvPr>
            <p:custDataLst>
              <p:tags r:id="rId2"/>
            </p:custDataLst>
          </p:nvPr>
        </p:nvSpPr>
        <p:spPr>
          <a:xfrm>
            <a:off x="5628000" y="3695993"/>
            <a:ext cx="936000" cy="36000"/>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3"/>
            </p:custDataLst>
          </p:nvPr>
        </p:nvSpPr>
        <p:spPr>
          <a:xfrm>
            <a:off x="1524000" y="1523879"/>
            <a:ext cx="9144000" cy="1962784"/>
          </a:xfrm>
          <a:prstGeom prst="rect">
            <a:avLst/>
          </a:prstGeom>
          <a:noFill/>
        </p:spPr>
        <p:txBody>
          <a:bodyPr wrap="square" rtlCol="0" anchor="b">
            <a:noAutofit/>
          </a:bodyPr>
          <a:p>
            <a:pPr marL="0" indent="0" algn="ctr">
              <a:lnSpc>
                <a:spcPct val="100000"/>
              </a:lnSpc>
              <a:spcBef>
                <a:spcPts val="0"/>
              </a:spcBef>
              <a:spcAft>
                <a:spcPts val="0"/>
              </a:spcAft>
              <a:buSzPct val="100000"/>
              <a:buNone/>
            </a:pPr>
            <a:r>
              <a:rPr lang="en-US" altLang="zh-CN" sz="4000" b="1" spc="300" dirty="0">
                <a:solidFill>
                  <a:srgbClr val="DF213B"/>
                </a:solidFill>
                <a:latin typeface="微软雅黑" panose="020B0503020204020204" pitchFamily="34" charset="-122"/>
                <a:ea typeface="微软雅黑" panose="020B0503020204020204" pitchFamily="34" charset="-122"/>
              </a:rPr>
              <a:t>Decision Analysis and Resolution(决策分析与解决)  DAR</a:t>
            </a:r>
            <a:endParaRPr lang="en-US" altLang="zh-CN" sz="4000" b="1" spc="300" dirty="0">
              <a:solidFill>
                <a:srgbClr val="DF213B"/>
              </a:solidFill>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1524000" y="3941577"/>
            <a:ext cx="9144000" cy="1087623"/>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l">
              <a:lnSpc>
                <a:spcPct val="130000"/>
              </a:lnSpc>
              <a:spcBef>
                <a:spcPts val="0"/>
              </a:spcBef>
              <a:spcAft>
                <a:spcPts val="800"/>
              </a:spcAft>
              <a:buSzPct val="100000"/>
              <a:buFont typeface="Arial" panose="020B0604020202020204" pitchFamily="34" charset="0"/>
              <a:buNone/>
            </a:pPr>
            <a:r>
              <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使用正式的评价过程，遵循已建立的准则，对已识别的多个备选方案进行评价，以分析可能的决策</a:t>
            </a:r>
            <a:endParaRPr lang="zh-CN" altLang="en-US" sz="16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custDataLst>
              <p:tags r:id="rId5"/>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tx1"/>
                </a:solidFill>
              </a:rPr>
              <a:t> </a:t>
            </a:r>
            <a:endParaRPr lang="zh-CN" altLang="en-US" dirty="0">
              <a:solidFill>
                <a:schemeClr val="tx1"/>
              </a:solidFill>
            </a:endParaRPr>
          </a:p>
        </p:txBody>
      </p:sp>
    </p:spTree>
    <p:custDataLst>
      <p:tags r:id="rId6"/>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75"/>
          <p:cNvGraphicFramePr>
            <a:graphicFrameLocks noGrp="1"/>
          </p:cNvGraphicFramePr>
          <p:nvPr>
            <p:custDataLst>
              <p:tags r:id="rId1"/>
            </p:custDataLst>
          </p:nvPr>
        </p:nvGraphicFramePr>
        <p:xfrm>
          <a:off x="956628" y="770255"/>
          <a:ext cx="9834245" cy="5742305"/>
        </p:xfrm>
        <a:graphic>
          <a:graphicData uri="http://schemas.openxmlformats.org/drawingml/2006/table">
            <a:tbl>
              <a:tblPr/>
              <a:tblGrid>
                <a:gridCol w="1365250"/>
                <a:gridCol w="4566920"/>
                <a:gridCol w="3902075"/>
              </a:tblGrid>
              <a:tr h="4337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序号</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a:noFill/>
                    </a:lnL>
                    <a:lnR w="19050">
                      <a:solidFill>
                        <a:srgbClr val="FFFFFF"/>
                      </a:solidFill>
                      <a:prstDash val="solid"/>
                    </a:lnR>
                    <a:lnT>
                      <a:noFill/>
                    </a:lnT>
                    <a:lnB>
                      <a:noFill/>
                    </a:lnB>
                    <a:lnTlToBr>
                      <a:noFill/>
                    </a:lnTlToBr>
                    <a:lnBlToTr>
                      <a:noFill/>
                    </a:lnBlToTr>
                    <a:solidFill>
                      <a:srgbClr val="40404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实践域描述</a:t>
                      </a:r>
                      <a:endParaRPr lang="zh-CN" altLang="en-US" sz="14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E34D4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400" b="1" spc="120">
                          <a:solidFill>
                            <a:srgbClr val="FFFFFF"/>
                          </a:solidFill>
                          <a:latin typeface="微软雅黑" panose="020B0503020204020204" pitchFamily="34" charset="-122"/>
                          <a:ea typeface="微软雅黑" panose="020B0503020204020204" pitchFamily="34" charset="-122"/>
                        </a:rPr>
                        <a:t>备注</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E34D4D"/>
                    </a:solidFill>
                  </a:tcPr>
                </a:tc>
              </a:tr>
              <a:tr h="37973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1.1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buNone/>
                      </a:pPr>
                      <a:r>
                        <a:rPr lang="zh-CN" sz="1100" b="0">
                          <a:solidFill>
                            <a:srgbClr val="000000"/>
                          </a:solidFill>
                          <a:latin typeface="Arial" panose="020B0604020202020204" pitchFamily="34" charset="0"/>
                          <a:ea typeface="宋体" panose="02010600030101010101" pitchFamily="2" charset="-122"/>
                        </a:rPr>
                        <a:t>定义并记录备选方案。</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制定并记录备选方案（至少是２个</a:t>
                      </a:r>
                      <a:r>
                        <a:rPr lang="zh-CN" altLang="en-US" sz="1200" b="0" spc="120">
                          <a:solidFill>
                            <a:srgbClr val="404040"/>
                          </a:solidFill>
                          <a:latin typeface="微软雅黑" panose="020B0503020204020204" pitchFamily="34" charset="-122"/>
                          <a:ea typeface="微软雅黑" panose="020B0503020204020204" pitchFamily="34" charset="-122"/>
                        </a:rPr>
                        <a:t>）</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1.2</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做出并记录决策。</a:t>
                      </a:r>
                      <a:r>
                        <a:rPr lang="en-US" sz="1100" b="0">
                          <a:solidFill>
                            <a:srgbClr val="000000"/>
                          </a:solidFill>
                          <a:latin typeface="宋体" panose="02010600030101010101" pitchFamily="2" charset="-122"/>
                        </a:rPr>
                        <a:t> </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执行决策并记录</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2.1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建立、维护并使用规则来确定何时遵循已记录的基于准则的决策过程。</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制定决策的标准（哪些情况需要进行决策：重大技术解决方案，变更</a:t>
                      </a:r>
                      <a:r>
                        <a:rPr lang="zh-CN" altLang="en-US" sz="1200" b="0" spc="120">
                          <a:solidFill>
                            <a:srgbClr val="404040"/>
                          </a:solidFill>
                          <a:latin typeface="微软雅黑" panose="020B0503020204020204" pitchFamily="34" charset="-122"/>
                          <a:ea typeface="微软雅黑" panose="020B0503020204020204" pitchFamily="34" charset="-122"/>
                        </a:rPr>
                        <a:t>）</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730">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2.2</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建立评价备选方案的准则。</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l"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制定方案选择的标准（满足经营要求，满足客户需求（如：性能需求、易操作性、交付时间等）满足进度要求，满足质量要求，方案执行风险（有利于缓解项目），技术限制（如应尽量选择成熟技术或符合行业发展趋势的技术）</a:t>
                      </a:r>
                      <a:endParaRPr lang="zh-CN" altLang="en-US" sz="1200" b="0" spc="120">
                        <a:solidFill>
                          <a:srgbClr val="404040"/>
                        </a:solidFill>
                        <a:latin typeface="微软雅黑" panose="020B0503020204020204" pitchFamily="34" charset="-122"/>
                        <a:ea typeface="微软雅黑" panose="020B0503020204020204" pitchFamily="34" charset="-122"/>
                      </a:endParaRPr>
                    </a:p>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方案实施成本）</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2.3</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FFFFF"/>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识别备选解决方案。</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找出</a:t>
                      </a:r>
                      <a:r>
                        <a:rPr lang="zh-CN" altLang="en-US" sz="1200" spc="120">
                          <a:solidFill>
                            <a:srgbClr val="404040"/>
                          </a:solidFill>
                          <a:latin typeface="微软雅黑" panose="020B0503020204020204" pitchFamily="34" charset="-122"/>
                          <a:ea typeface="微软雅黑" panose="020B0503020204020204" pitchFamily="34" charset="-122"/>
                          <a:sym typeface="+mn-ea"/>
                        </a:rPr>
                        <a:t>备选方案（至少是２个）</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FFFFF"/>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2.4</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选择评价方法。</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选择评价方法</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2.5</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使用准则和评价方法来评价和选择解决方案。</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使用已制定的标准和方发来进行决策，选出最佳方案</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r h="379095">
                <a:tc>
                  <a:txBody>
                    <a:bodyPr/>
                    <a:p>
                      <a:pPr algn="ctr" fontAlgn="base">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DAR 3.1</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2700" marR="12700" marT="12700" vert="horz" anchor="b">
                    <a:lnL>
                      <a:noFill/>
                    </a:lnL>
                    <a:lnR w="19050">
                      <a:solidFill>
                        <a:srgbClr val="FFFFFF"/>
                      </a:solidFill>
                      <a:prstDash val="solid"/>
                    </a:lnR>
                    <a:lnT>
                      <a:noFill/>
                    </a:lnT>
                    <a:lnB>
                      <a:noFill/>
                    </a:lnB>
                    <a:lnTlToBr>
                      <a:noFill/>
                    </a:lnTlToBr>
                    <a:lnBlToTr>
                      <a:noFill/>
                    </a:lnBlToTr>
                    <a:solidFill>
                      <a:srgbClr val="F2F2F2"/>
                    </a:solidFill>
                  </a:tcPr>
                </a:tc>
                <a:tc>
                  <a:txBody>
                    <a:bodyPr/>
                    <a:p>
                      <a:pPr indent="0">
                        <a:buNone/>
                      </a:pPr>
                      <a:r>
                        <a:rPr lang="zh-CN" sz="1100" b="0">
                          <a:solidFill>
                            <a:srgbClr val="000000"/>
                          </a:solidFill>
                          <a:latin typeface="Arial" panose="020B0604020202020204" pitchFamily="34" charset="0"/>
                          <a:ea typeface="宋体" panose="02010600030101010101" pitchFamily="2" charset="-122"/>
                        </a:rPr>
                        <a:t>建立、维护和使用基于角色的决策权威主体的描述。</a:t>
                      </a:r>
                      <a:endParaRPr lang="en-US" altLang="en-US" sz="1100" b="0">
                        <a:solidFill>
                          <a:srgbClr val="000000"/>
                        </a:solidFill>
                        <a:latin typeface="宋体" panose="02010600030101010101" pitchFamily="2" charset="-122"/>
                      </a:endParaRPr>
                    </a:p>
                  </a:txBody>
                  <a:tcPr marL="12700" marR="12700" marT="12700" vert="horz" anchor="b">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0" spc="120">
                          <a:solidFill>
                            <a:srgbClr val="404040"/>
                          </a:solidFill>
                          <a:latin typeface="微软雅黑" panose="020B0503020204020204" pitchFamily="34" charset="-122"/>
                          <a:ea typeface="微软雅黑" panose="020B0503020204020204" pitchFamily="34" charset="-122"/>
                        </a:rPr>
                        <a:t>制定并更新决策者的经验描述（ 决策主体一般可以由项目经理、部长（或称为部门经理）、项目组关键成员、其他部门负责对该项目的支援主管或技术专家，甚至公司外的项目相关人员组成。）</a:t>
                      </a:r>
                      <a:endParaRPr lang="zh-CN"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horzOverflow="overflow">
                    <a:lnL w="19050">
                      <a:solidFill>
                        <a:srgbClr val="FFFFFF"/>
                      </a:solidFill>
                      <a:prstDash val="solid"/>
                    </a:lnL>
                    <a:lnR>
                      <a:noFill/>
                    </a:lnR>
                    <a:lnT>
                      <a:noFill/>
                    </a:lnT>
                    <a:lnB>
                      <a:noFill/>
                    </a:lnB>
                    <a:lnTlToBr>
                      <a:noFill/>
                    </a:lnTlToBr>
                    <a:lnBlToTr>
                      <a:noFill/>
                    </a:lnBlToTr>
                    <a:solidFill>
                      <a:srgbClr val="F2F2F2"/>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762006"/>
            <a:ext cx="762006" cy="152401"/>
          </a:xfrm>
          <a:prstGeom prst="rect">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2" name="图片 1" descr="D:\meihua_service_cache\jpg/b127faaa3d90f785e324d8733f48c57d.jpgb127faaa3d90f785e324d8733f48c57d"/>
          <p:cNvPicPr>
            <a:picLocks noChangeAspect="1"/>
          </p:cNvPicPr>
          <p:nvPr>
            <p:custDataLst>
              <p:tags r:id="rId2"/>
            </p:custDataLst>
          </p:nvPr>
        </p:nvPicPr>
        <p:blipFill rotWithShape="1">
          <a:blip r:embed="rId3"/>
          <a:srcRect l="22134" r="22134"/>
          <a:stretch>
            <a:fillRect/>
          </a:stretch>
        </p:blipFill>
        <p:spPr>
          <a:xfrm>
            <a:off x="5397071" y="0"/>
            <a:ext cx="6794929" cy="6858000"/>
          </a:xfrm>
          <a:custGeom>
            <a:avLst/>
            <a:gdLst/>
            <a:ahLst/>
            <a:cxnLst>
              <a:cxn ang="3">
                <a:pos x="hc" y="t"/>
              </a:cxn>
              <a:cxn ang="cd2">
                <a:pos x="l" y="vc"/>
              </a:cxn>
              <a:cxn ang="cd4">
                <a:pos x="hc" y="b"/>
              </a:cxn>
              <a:cxn ang="0">
                <a:pos x="r" y="vc"/>
              </a:cxn>
            </a:cxnLst>
            <a:rect l="l" t="t" r="r" b="b"/>
            <a:pathLst>
              <a:path w="10701" h="10800">
                <a:moveTo>
                  <a:pt x="3501" y="0"/>
                </a:moveTo>
                <a:lnTo>
                  <a:pt x="10701" y="0"/>
                </a:lnTo>
                <a:lnTo>
                  <a:pt x="10701" y="10800"/>
                </a:lnTo>
                <a:lnTo>
                  <a:pt x="0" y="10800"/>
                </a:lnTo>
                <a:lnTo>
                  <a:pt x="3501" y="0"/>
                </a:lnTo>
                <a:close/>
              </a:path>
            </a:pathLst>
          </a:custGeom>
        </p:spPr>
      </p:pic>
      <p:sp>
        <p:nvSpPr>
          <p:cNvPr id="4" name="任意多边形 3"/>
          <p:cNvSpPr/>
          <p:nvPr>
            <p:custDataLst>
              <p:tags r:id="rId4"/>
            </p:custDataLst>
          </p:nvPr>
        </p:nvSpPr>
        <p:spPr>
          <a:xfrm>
            <a:off x="5397071" y="0"/>
            <a:ext cx="2645839" cy="6858000"/>
          </a:xfrm>
          <a:custGeom>
            <a:avLst/>
            <a:gdLst/>
            <a:ahLst/>
            <a:cxnLst>
              <a:cxn ang="3">
                <a:pos x="hc" y="t"/>
              </a:cxn>
              <a:cxn ang="cd2">
                <a:pos x="l" y="vc"/>
              </a:cxn>
              <a:cxn ang="cd4">
                <a:pos x="hc" y="b"/>
              </a:cxn>
              <a:cxn ang="0">
                <a:pos x="r" y="vc"/>
              </a:cxn>
            </a:cxnLst>
            <a:rect l="l" t="t" r="r" b="b"/>
            <a:pathLst>
              <a:path w="4167" h="10800">
                <a:moveTo>
                  <a:pt x="3501" y="0"/>
                </a:moveTo>
                <a:lnTo>
                  <a:pt x="4167" y="0"/>
                </a:lnTo>
                <a:lnTo>
                  <a:pt x="4167" y="4"/>
                </a:lnTo>
                <a:lnTo>
                  <a:pt x="565" y="10800"/>
                </a:lnTo>
                <a:lnTo>
                  <a:pt x="0" y="10800"/>
                </a:lnTo>
                <a:lnTo>
                  <a:pt x="3501" y="0"/>
                </a:ln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5"/>
            </p:custDataLst>
          </p:nvPr>
        </p:nvSpPr>
        <p:spPr>
          <a:xfrm>
            <a:off x="914407" y="1734787"/>
            <a:ext cx="4572038" cy="548639"/>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zh-CN" altLang="en-US" sz="2800" b="1" spc="300" dirty="0">
                <a:solidFill>
                  <a:srgbClr val="DF213B"/>
                </a:solidFill>
                <a:latin typeface="微软雅黑" panose="020B0503020204020204" pitchFamily="34" charset="-122"/>
                <a:ea typeface="微软雅黑" panose="020B0503020204020204" pitchFamily="34" charset="-122"/>
              </a:rPr>
              <a:t>课程总结</a:t>
            </a:r>
            <a:endParaRPr lang="zh-CN" altLang="en-US" sz="2800" b="1" spc="300" dirty="0">
              <a:solidFill>
                <a:srgbClr val="DF213B"/>
              </a:solidFill>
              <a:latin typeface="微软雅黑" panose="020B0503020204020204" pitchFamily="34" charset="-122"/>
              <a:ea typeface="微软雅黑" panose="020B0503020204020204" pitchFamily="34" charset="-122"/>
            </a:endParaRPr>
          </a:p>
        </p:txBody>
      </p:sp>
      <p:sp>
        <p:nvSpPr>
          <p:cNvPr id="7" name="Title 6"/>
          <p:cNvSpPr txBox="1"/>
          <p:nvPr>
            <p:custDataLst>
              <p:tags r:id="rId6"/>
            </p:custDataLst>
          </p:nvPr>
        </p:nvSpPr>
        <p:spPr>
          <a:xfrm>
            <a:off x="914407" y="2434612"/>
            <a:ext cx="4572038" cy="2253614"/>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CMMI是什么?</a:t>
            </a:r>
            <a:endParaRPr lang="en-US" altLang="zh-CN"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CMMI实践域有哪些，分为几大类？</a:t>
            </a:r>
            <a:endParaRPr lang="en-US" altLang="zh-CN"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清楚各职责人员负责的实践域是哪些？</a:t>
            </a:r>
            <a:endParaRPr lang="zh-CN" altLang="en-US"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清楚各职责人员工作的流程，文档是哪些？</a:t>
            </a:r>
            <a:endParaRPr lang="zh-CN" altLang="en-US" sz="1800" spc="5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a:endCxn id="31" idx="3"/>
          </p:cNvCxnSpPr>
          <p:nvPr>
            <p:custDataLst>
              <p:tags r:id="rId1"/>
            </p:custDataLst>
          </p:nvPr>
        </p:nvCxnSpPr>
        <p:spPr>
          <a:xfrm>
            <a:off x="2639695" y="3438525"/>
            <a:ext cx="6824345" cy="0"/>
          </a:xfrm>
          <a:prstGeom prst="line">
            <a:avLst/>
          </a:prstGeom>
          <a:ln w="25400" cap="rnd">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2"/>
            </p:custDataLst>
          </p:nvPr>
        </p:nvSpPr>
        <p:spPr>
          <a:xfrm>
            <a:off x="2637901" y="2799715"/>
            <a:ext cx="363474"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76" name="文本框 75"/>
          <p:cNvSpPr txBox="1"/>
          <p:nvPr>
            <p:custDataLst>
              <p:tags r:id="rId3"/>
            </p:custDataLst>
          </p:nvPr>
        </p:nvSpPr>
        <p:spPr>
          <a:xfrm>
            <a:off x="2628900" y="2838322"/>
            <a:ext cx="394335"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01</a:t>
            </a:r>
            <a:endParaRPr lang="en-US" altLang="zh-CN" sz="1400" b="1" dirty="0">
              <a:solidFill>
                <a:schemeClr val="bg1"/>
              </a:solidFill>
              <a:latin typeface="Arial" panose="020B0604020202020204" pitchFamily="34" charset="0"/>
              <a:cs typeface="Arial" panose="020B0604020202020204" pitchFamily="34" charset="0"/>
            </a:endParaRPr>
          </a:p>
        </p:txBody>
      </p:sp>
      <p:cxnSp>
        <p:nvCxnSpPr>
          <p:cNvPr id="73" name="直接连接符 72"/>
          <p:cNvCxnSpPr>
            <a:stCxn id="74" idx="0"/>
            <a:endCxn id="75" idx="4"/>
          </p:cNvCxnSpPr>
          <p:nvPr>
            <p:custDataLst>
              <p:tags r:id="rId4"/>
            </p:custDataLst>
          </p:nvPr>
        </p:nvCxnSpPr>
        <p:spPr>
          <a:xfrm flipH="1" flipV="1">
            <a:off x="2820111" y="3163475"/>
            <a:ext cx="596" cy="24032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5"/>
            </p:custDataLst>
          </p:nvPr>
        </p:nvSpPr>
        <p:spPr>
          <a:xfrm>
            <a:off x="2784966" y="3403796"/>
            <a:ext cx="71481"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95" name="椭圆 94"/>
          <p:cNvSpPr/>
          <p:nvPr>
            <p:custDataLst>
              <p:tags r:id="rId6"/>
            </p:custDataLst>
          </p:nvPr>
        </p:nvSpPr>
        <p:spPr>
          <a:xfrm>
            <a:off x="3783905" y="3704726"/>
            <a:ext cx="363133" cy="3637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96" name="文本框 95"/>
          <p:cNvSpPr txBox="1"/>
          <p:nvPr>
            <p:custDataLst>
              <p:tags r:id="rId7"/>
            </p:custDataLst>
          </p:nvPr>
        </p:nvSpPr>
        <p:spPr>
          <a:xfrm>
            <a:off x="3770630" y="3742899"/>
            <a:ext cx="389255" cy="306673"/>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2</a:t>
            </a:r>
            <a:endParaRPr lang="en-US" sz="1400" b="1" dirty="0">
              <a:solidFill>
                <a:schemeClr val="bg1"/>
              </a:solidFill>
              <a:latin typeface="Arial" panose="020B0604020202020204" pitchFamily="34" charset="0"/>
              <a:cs typeface="Arial" panose="020B0604020202020204" pitchFamily="34" charset="0"/>
            </a:endParaRPr>
          </a:p>
        </p:txBody>
      </p:sp>
      <p:cxnSp>
        <p:nvCxnSpPr>
          <p:cNvPr id="93" name="直接连接符 92"/>
          <p:cNvCxnSpPr>
            <a:stCxn id="94" idx="4"/>
          </p:cNvCxnSpPr>
          <p:nvPr>
            <p:custDataLst>
              <p:tags r:id="rId8"/>
            </p:custDataLst>
          </p:nvPr>
        </p:nvCxnSpPr>
        <p:spPr>
          <a:xfrm>
            <a:off x="3963472" y="3465626"/>
            <a:ext cx="1190" cy="239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椭圆 93"/>
          <p:cNvSpPr/>
          <p:nvPr>
            <p:custDataLst>
              <p:tags r:id="rId9"/>
            </p:custDataLst>
          </p:nvPr>
        </p:nvSpPr>
        <p:spPr>
          <a:xfrm>
            <a:off x="3927760" y="3394075"/>
            <a:ext cx="71423" cy="715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04" name="椭圆 103"/>
          <p:cNvSpPr/>
          <p:nvPr>
            <p:custDataLst>
              <p:tags r:id="rId10"/>
            </p:custDataLst>
          </p:nvPr>
        </p:nvSpPr>
        <p:spPr>
          <a:xfrm>
            <a:off x="5081394" y="2790190"/>
            <a:ext cx="362889" cy="363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dirty="0">
              <a:solidFill>
                <a:schemeClr val="tx1">
                  <a:lumMod val="85000"/>
                  <a:lumOff val="15000"/>
                </a:schemeClr>
              </a:solidFill>
            </a:endParaRPr>
          </a:p>
        </p:txBody>
      </p:sp>
      <p:sp>
        <p:nvSpPr>
          <p:cNvPr id="105" name="文本框 104"/>
          <p:cNvSpPr txBox="1"/>
          <p:nvPr>
            <p:custDataLst>
              <p:tags r:id="rId11"/>
            </p:custDataLst>
          </p:nvPr>
        </p:nvSpPr>
        <p:spPr>
          <a:xfrm>
            <a:off x="5069840" y="2828368"/>
            <a:ext cx="393700" cy="306708"/>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3</a:t>
            </a:r>
            <a:endParaRPr lang="en-US" sz="1400" b="1" dirty="0">
              <a:solidFill>
                <a:schemeClr val="bg1"/>
              </a:solidFill>
              <a:latin typeface="Arial" panose="020B0604020202020204" pitchFamily="34" charset="0"/>
              <a:cs typeface="Arial" panose="020B0604020202020204" pitchFamily="34" charset="0"/>
            </a:endParaRPr>
          </a:p>
        </p:txBody>
      </p:sp>
      <p:cxnSp>
        <p:nvCxnSpPr>
          <p:cNvPr id="102" name="直接连接符 101"/>
          <p:cNvCxnSpPr>
            <a:stCxn id="104" idx="4"/>
          </p:cNvCxnSpPr>
          <p:nvPr>
            <p:custDataLst>
              <p:tags r:id="rId12"/>
            </p:custDataLst>
          </p:nvPr>
        </p:nvCxnSpPr>
        <p:spPr>
          <a:xfrm>
            <a:off x="5265201" y="3153950"/>
            <a:ext cx="1191" cy="2468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椭圆 102"/>
          <p:cNvSpPr/>
          <p:nvPr>
            <p:custDataLst>
              <p:tags r:id="rId13"/>
            </p:custDataLst>
          </p:nvPr>
        </p:nvSpPr>
        <p:spPr>
          <a:xfrm>
            <a:off x="5227677" y="3394271"/>
            <a:ext cx="71474" cy="715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13" name="椭圆 112"/>
          <p:cNvSpPr/>
          <p:nvPr>
            <p:custDataLst>
              <p:tags r:id="rId14"/>
            </p:custDataLst>
          </p:nvPr>
        </p:nvSpPr>
        <p:spPr>
          <a:xfrm>
            <a:off x="6395406" y="3704112"/>
            <a:ext cx="363020" cy="3636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p>
            <a:pPr algn="ctr"/>
            <a:endParaRPr lang="zh-CN" altLang="en-US" sz="1400">
              <a:solidFill>
                <a:schemeClr val="tx1">
                  <a:lumMod val="85000"/>
                  <a:lumOff val="15000"/>
                </a:schemeClr>
              </a:solidFill>
            </a:endParaRPr>
          </a:p>
        </p:txBody>
      </p:sp>
      <p:sp>
        <p:nvSpPr>
          <p:cNvPr id="114" name="文本框 113"/>
          <p:cNvSpPr txBox="1"/>
          <p:nvPr>
            <p:custDataLst>
              <p:tags r:id="rId15"/>
            </p:custDataLst>
          </p:nvPr>
        </p:nvSpPr>
        <p:spPr>
          <a:xfrm>
            <a:off x="6385560" y="3742283"/>
            <a:ext cx="381000" cy="306656"/>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4</a:t>
            </a:r>
            <a:endParaRPr lang="en-US" sz="1400" b="1" dirty="0">
              <a:solidFill>
                <a:schemeClr val="bg1"/>
              </a:solidFill>
              <a:latin typeface="Arial" panose="020B0604020202020204" pitchFamily="34" charset="0"/>
              <a:cs typeface="Arial" panose="020B0604020202020204" pitchFamily="34" charset="0"/>
            </a:endParaRPr>
          </a:p>
        </p:txBody>
      </p:sp>
      <p:cxnSp>
        <p:nvCxnSpPr>
          <p:cNvPr id="111" name="直接连接符 110"/>
          <p:cNvCxnSpPr>
            <a:endCxn id="113" idx="0"/>
          </p:cNvCxnSpPr>
          <p:nvPr>
            <p:custDataLst>
              <p:tags r:id="rId16"/>
            </p:custDataLst>
          </p:nvPr>
        </p:nvCxnSpPr>
        <p:spPr>
          <a:xfrm>
            <a:off x="6573679" y="3457871"/>
            <a:ext cx="2977" cy="24624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椭圆 111"/>
          <p:cNvSpPr/>
          <p:nvPr>
            <p:custDataLst>
              <p:tags r:id="rId17"/>
            </p:custDataLst>
          </p:nvPr>
        </p:nvSpPr>
        <p:spPr>
          <a:xfrm>
            <a:off x="6540937" y="3394075"/>
            <a:ext cx="71438" cy="71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2" name="椭圆 121"/>
          <p:cNvSpPr/>
          <p:nvPr>
            <p:custDataLst>
              <p:tags r:id="rId18"/>
            </p:custDataLst>
          </p:nvPr>
        </p:nvSpPr>
        <p:spPr>
          <a:xfrm>
            <a:off x="7540359" y="2793365"/>
            <a:ext cx="357634" cy="357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p>
            <a:pPr algn="ctr"/>
            <a:endParaRPr lang="zh-CN" altLang="en-US" dirty="0">
              <a:solidFill>
                <a:schemeClr val="tx1">
                  <a:lumMod val="85000"/>
                  <a:lumOff val="15000"/>
                </a:schemeClr>
              </a:solidFill>
            </a:endParaRPr>
          </a:p>
        </p:txBody>
      </p:sp>
      <p:sp>
        <p:nvSpPr>
          <p:cNvPr id="123" name="文本框 122"/>
          <p:cNvSpPr txBox="1"/>
          <p:nvPr>
            <p:custDataLst>
              <p:tags r:id="rId19"/>
            </p:custDataLst>
          </p:nvPr>
        </p:nvSpPr>
        <p:spPr>
          <a:xfrm>
            <a:off x="7526020" y="2827530"/>
            <a:ext cx="391795" cy="306637"/>
          </a:xfrm>
          <a:prstGeom prst="rect">
            <a:avLst/>
          </a:prstGeom>
          <a:noFill/>
        </p:spPr>
        <p:txBody>
          <a:bodyPr wrap="square" rtlCol="0">
            <a:normAutofit/>
          </a:bodyPr>
          <a:p>
            <a:r>
              <a:rPr lang="en-US" altLang="zh-CN" sz="1400" b="1" dirty="0">
                <a:solidFill>
                  <a:schemeClr val="bg1"/>
                </a:solidFill>
                <a:latin typeface="Arial" panose="020B0604020202020204" pitchFamily="34" charset="0"/>
                <a:cs typeface="Arial" panose="020B0604020202020204" pitchFamily="34" charset="0"/>
              </a:rPr>
              <a:t>0</a:t>
            </a:r>
            <a:r>
              <a:rPr lang="en-US" sz="1400" b="1" dirty="0">
                <a:solidFill>
                  <a:schemeClr val="bg1"/>
                </a:solidFill>
                <a:latin typeface="Arial" panose="020B0604020202020204" pitchFamily="34" charset="0"/>
                <a:cs typeface="Arial" panose="020B0604020202020204" pitchFamily="34" charset="0"/>
              </a:rPr>
              <a:t>5</a:t>
            </a:r>
            <a:endParaRPr lang="en-US" sz="1400" b="1" dirty="0">
              <a:solidFill>
                <a:schemeClr val="bg1"/>
              </a:solidFill>
              <a:latin typeface="Arial" panose="020B0604020202020204" pitchFamily="34" charset="0"/>
              <a:cs typeface="Arial" panose="020B0604020202020204" pitchFamily="34" charset="0"/>
            </a:endParaRPr>
          </a:p>
        </p:txBody>
      </p:sp>
      <p:cxnSp>
        <p:nvCxnSpPr>
          <p:cNvPr id="120" name="直接连接符 119"/>
          <p:cNvCxnSpPr>
            <a:stCxn id="122" idx="4"/>
          </p:cNvCxnSpPr>
          <p:nvPr>
            <p:custDataLst>
              <p:tags r:id="rId20"/>
            </p:custDataLst>
          </p:nvPr>
        </p:nvCxnSpPr>
        <p:spPr>
          <a:xfrm flipH="1">
            <a:off x="7718345" y="3151038"/>
            <a:ext cx="595" cy="248583"/>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椭圆 120"/>
          <p:cNvSpPr/>
          <p:nvPr>
            <p:custDataLst>
              <p:tags r:id="rId21"/>
            </p:custDataLst>
          </p:nvPr>
        </p:nvSpPr>
        <p:spPr>
          <a:xfrm>
            <a:off x="7681428" y="3393660"/>
            <a:ext cx="71452" cy="71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12" name="文本框 11"/>
          <p:cNvSpPr txBox="1"/>
          <p:nvPr>
            <p:custDataLst>
              <p:tags r:id="rId22"/>
            </p:custDataLst>
          </p:nvPr>
        </p:nvSpPr>
        <p:spPr>
          <a:xfrm>
            <a:off x="255905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至少2中方案，要有优缺点的描述</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3" name="文本框 12"/>
          <p:cNvSpPr txBox="1"/>
          <p:nvPr>
            <p:custDataLst>
              <p:tags r:id="rId23"/>
            </p:custDataLst>
          </p:nvPr>
        </p:nvSpPr>
        <p:spPr>
          <a:xfrm>
            <a:off x="25590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制定备选方案</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24"/>
            </p:custDataLst>
          </p:nvPr>
        </p:nvSpPr>
        <p:spPr>
          <a:xfrm>
            <a:off x="495935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打分法--决策计划</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p:cNvSpPr txBox="1"/>
          <p:nvPr>
            <p:custDataLst>
              <p:tags r:id="rId25"/>
            </p:custDataLst>
          </p:nvPr>
        </p:nvSpPr>
        <p:spPr>
          <a:xfrm>
            <a:off x="4959350" y="847725"/>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选择决策的方法</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26"/>
            </p:custDataLst>
          </p:nvPr>
        </p:nvSpPr>
        <p:spPr>
          <a:xfrm>
            <a:off x="7416800" y="1103630"/>
            <a:ext cx="2216150" cy="1620520"/>
          </a:xfrm>
          <a:prstGeom prst="rect">
            <a:avLst/>
          </a:prstGeom>
          <a:noFill/>
        </p:spPr>
        <p:txBody>
          <a:bodyPr wrap="square" rtlCol="0">
            <a:normAutofit/>
          </a:bodyPr>
          <a:p>
            <a:pPr marL="0" lvl="0" indent="0" algn="l" fontAlgn="auto">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决策报告</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8" name="文本框 17"/>
          <p:cNvSpPr txBox="1"/>
          <p:nvPr>
            <p:custDataLst>
              <p:tags r:id="rId27"/>
            </p:custDataLst>
          </p:nvPr>
        </p:nvSpPr>
        <p:spPr>
          <a:xfrm>
            <a:off x="7416800" y="85725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记录决策</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28"/>
            </p:custDataLst>
          </p:nvPr>
        </p:nvSpPr>
        <p:spPr>
          <a:xfrm>
            <a:off x="367347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结合项目和方案的情况给出相应的标准并设定权重</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29"/>
            </p:custDataLst>
          </p:nvPr>
        </p:nvSpPr>
        <p:spPr>
          <a:xfrm>
            <a:off x="367347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制定选择的标准</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30"/>
            </p:custDataLst>
          </p:nvPr>
        </p:nvSpPr>
        <p:spPr>
          <a:xfrm>
            <a:off x="6308725" y="4389755"/>
            <a:ext cx="2216150" cy="1620520"/>
          </a:xfrm>
          <a:prstGeom prst="rect">
            <a:avLst/>
          </a:prstGeom>
          <a:noFill/>
        </p:spPr>
        <p:txBody>
          <a:bodyPr wrap="square" rtlCol="0">
            <a:normAutofit/>
          </a:bodyPr>
          <a:p>
            <a:pPr marL="0" lvl="0" indent="0" algn="l">
              <a:lnSpc>
                <a:spcPct val="140000"/>
              </a:lnSpc>
              <a:spcBef>
                <a:spcPts val="0"/>
              </a:spcBef>
              <a:spcAft>
                <a:spcPts val="0"/>
              </a:spcAft>
              <a:buSzPct val="100000"/>
            </a:pPr>
            <a:r>
              <a:rPr lang="zh-CN" altLang="en-US" sz="1300" dirty="0">
                <a:solidFill>
                  <a:schemeClr val="tx1">
                    <a:lumMod val="85000"/>
                    <a:lumOff val="15000"/>
                  </a:schemeClr>
                </a:solidFill>
                <a:latin typeface="Arial" panose="020B0604020202020204" pitchFamily="34" charset="0"/>
                <a:ea typeface="微软雅黑" panose="020B0503020204020204" pitchFamily="34" charset="-122"/>
              </a:rPr>
              <a:t>决策会议记录</a:t>
            </a:r>
            <a:endParaRPr lang="zh-CN" altLang="en-US" sz="1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2" name="文本框 21"/>
          <p:cNvSpPr txBox="1"/>
          <p:nvPr>
            <p:custDataLst>
              <p:tags r:id="rId31"/>
            </p:custDataLst>
          </p:nvPr>
        </p:nvSpPr>
        <p:spPr>
          <a:xfrm>
            <a:off x="6308725" y="4165600"/>
            <a:ext cx="2216150" cy="338455"/>
          </a:xfrm>
          <a:prstGeom prst="rect">
            <a:avLst/>
          </a:prstGeom>
          <a:noFill/>
        </p:spPr>
        <p:txBody>
          <a:bodyPr wrap="square" rtlCol="0">
            <a:normAutofit/>
          </a:bodyPr>
          <a:p>
            <a:pPr marL="0" indent="0" algn="l">
              <a:lnSpc>
                <a:spcPct val="100000"/>
              </a:lnSpc>
              <a:spcBef>
                <a:spcPts val="0"/>
              </a:spcBef>
              <a:spcAft>
                <a:spcPts val="0"/>
              </a:spcAft>
              <a:buSzPct val="100000"/>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执行决策</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等腰三角形 30"/>
          <p:cNvSpPr/>
          <p:nvPr>
            <p:custDataLst>
              <p:tags r:id="rId32"/>
            </p:custDataLst>
          </p:nvPr>
        </p:nvSpPr>
        <p:spPr>
          <a:xfrm rot="5400000">
            <a:off x="9457690" y="3376295"/>
            <a:ext cx="137160" cy="1244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endParaRPr lang="zh-CN" altLang="en-US">
              <a:solidFill>
                <a:schemeClr val="lt1"/>
              </a:solidFill>
            </a:endParaRPr>
          </a:p>
        </p:txBody>
      </p:sp>
      <p:sp>
        <p:nvSpPr>
          <p:cNvPr id="3" name="内容占位符 2"/>
          <p:cNvSpPr>
            <a:spLocks noGrp="1"/>
          </p:cNvSpPr>
          <p:nvPr>
            <p:custDataLst>
              <p:tags r:id="rId33"/>
            </p:custDataLst>
          </p:nvPr>
        </p:nvSpPr>
        <p:spPr>
          <a:xfrm>
            <a:off x="0" y="0"/>
            <a:ext cx="0" cy="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tx1"/>
                </a:solidFill>
              </a:rPr>
              <a:t> </a:t>
            </a:r>
            <a:endParaRPr lang="zh-CN" altLang="en-US" dirty="0">
              <a:solidFill>
                <a:schemeClr val="tx1"/>
              </a:solidFill>
            </a:endParaRPr>
          </a:p>
        </p:txBody>
      </p:sp>
    </p:spTree>
    <p:custDataLst>
      <p:tags r:id="rId3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609598" y="2560313"/>
            <a:ext cx="3708446" cy="1737373"/>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en-US" altLang="zh-CN" sz="4000" b="1" spc="300" dirty="0">
                <a:solidFill>
                  <a:srgbClr val="DF213B"/>
                </a:solidFill>
                <a:uFillTx/>
                <a:latin typeface="微软雅黑" panose="020B0503020204020204" pitchFamily="34" charset="-122"/>
                <a:ea typeface="微软雅黑" panose="020B0503020204020204" pitchFamily="34" charset="-122"/>
                <a:sym typeface="Arial" panose="020B0604020202020204" pitchFamily="34" charset="0"/>
              </a:rPr>
              <a:t>CMMI体系人员对应实践域</a:t>
            </a:r>
            <a:endParaRPr lang="en-US" altLang="zh-CN" sz="4000" b="1" spc="300" dirty="0">
              <a:solidFill>
                <a:srgbClr val="DF213B"/>
              </a:solidFill>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Title 6"/>
          <p:cNvSpPr txBox="1"/>
          <p:nvPr>
            <p:custDataLst>
              <p:tags r:id="rId2"/>
            </p:custDataLst>
          </p:nvPr>
        </p:nvSpPr>
        <p:spPr>
          <a:xfrm>
            <a:off x="4622802" y="1371581"/>
            <a:ext cx="6959600" cy="4114838"/>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项目经理：PLAN EST PR MC  RSK MPM  DAR CAR </a:t>
            </a:r>
            <a:r>
              <a:rPr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II</a:t>
            </a:r>
            <a:endPar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需求：RDM </a:t>
            </a:r>
            <a:r>
              <a:rPr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II</a:t>
            </a:r>
            <a:endPar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设计，编码：T</a:t>
            </a:r>
            <a:r>
              <a:rPr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PI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PR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II</a:t>
            </a:r>
            <a:endPar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测试:VV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PR</a:t>
            </a: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II</a:t>
            </a:r>
            <a:endPar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EPG(过程改进组)：PAD PCM</a:t>
            </a: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GOV II MPM</a:t>
            </a:r>
            <a:endPar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OT（培训）：OT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II</a:t>
            </a:r>
            <a:endPar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PPQA（质量保证）：PQA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II </a:t>
            </a:r>
            <a:endPar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CM(配置管理)：CM </a:t>
            </a:r>
            <a:r>
              <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 II</a:t>
            </a:r>
            <a:endParaRPr alt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SM</a:t>
            </a:r>
            <a:r>
              <a:rPr lang="zh-CN" altLang="en-US"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（高层）：</a:t>
            </a:r>
            <a:r>
              <a:rPr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GOV</a:t>
            </a:r>
            <a:endParaRPr altLang="zh-CN" sz="1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32000" y="1956278"/>
            <a:ext cx="4828707" cy="1200329"/>
          </a:xfrm>
          <a:prstGeom prst="rect">
            <a:avLst/>
          </a:prstGeom>
          <a:noFill/>
        </p:spPr>
        <p:txBody>
          <a:bodyPr wrap="square" rtlCol="0">
            <a:spAutoFit/>
            <a:scene3d>
              <a:camera prst="orthographicFront"/>
              <a:lightRig rig="threePt" dir="t"/>
            </a:scene3d>
            <a:sp3d contourW="12700"/>
          </a:bodyPr>
          <a:lstStyle/>
          <a:p>
            <a:r>
              <a:rPr lang="en-GB" altLang="zh-CN" sz="7200" dirty="0">
                <a:solidFill>
                  <a:srgbClr val="FF0000"/>
                </a:solidFill>
                <a:latin typeface="Edwardian Script ITC" charset="0"/>
                <a:ea typeface="Edwardian Script ITC" charset="0"/>
                <a:cs typeface="Edwardian Script ITC" charset="0"/>
              </a:rPr>
              <a:t>Thank You</a:t>
            </a:r>
            <a:endParaRPr lang="en-GB" altLang="zh-CN" sz="7200" dirty="0">
              <a:solidFill>
                <a:srgbClr val="FF0000"/>
              </a:solidFill>
              <a:latin typeface="Edwardian Script ITC" charset="0"/>
              <a:ea typeface="Edwardian Script ITC" charset="0"/>
              <a:cs typeface="Edwardian Script ITC" charset="0"/>
            </a:endParaRPr>
          </a:p>
        </p:txBody>
      </p:sp>
      <p:sp>
        <p:nvSpPr>
          <p:cNvPr id="2" name="文本框 1"/>
          <p:cNvSpPr txBox="1"/>
          <p:nvPr/>
        </p:nvSpPr>
        <p:spPr>
          <a:xfrm>
            <a:off x="319770" y="5054400"/>
            <a:ext cx="3801600" cy="1198880"/>
          </a:xfrm>
          <a:prstGeom prst="rect">
            <a:avLst/>
          </a:prstGeom>
          <a:noFill/>
        </p:spPr>
        <p:txBody>
          <a:bodyPr wrap="square" rtlCol="0">
            <a:spAutoFit/>
          </a:bodyPr>
          <a:lstStyle/>
          <a:p>
            <a:r>
              <a:rPr lang="en-US" altLang="zh-CN" i="1" dirty="0">
                <a:solidFill>
                  <a:srgbClr val="0070C0"/>
                </a:solidFill>
              </a:rPr>
              <a:t>Contact:</a:t>
            </a:r>
            <a:endParaRPr lang="en-US" altLang="zh-CN" i="1" dirty="0">
              <a:solidFill>
                <a:srgbClr val="0070C0"/>
              </a:solidFill>
            </a:endParaRPr>
          </a:p>
          <a:p>
            <a:r>
              <a:rPr lang="zh-CN" altLang="en-US" i="1" dirty="0">
                <a:solidFill>
                  <a:srgbClr val="0070C0"/>
                </a:solidFill>
              </a:rPr>
              <a:t>王远成</a:t>
            </a:r>
            <a:endParaRPr lang="en-US" altLang="zh-CN" i="1" dirty="0">
              <a:solidFill>
                <a:srgbClr val="0070C0"/>
              </a:solidFill>
            </a:endParaRPr>
          </a:p>
          <a:p>
            <a:r>
              <a:rPr lang="zh-CN" altLang="en-US" i="1" dirty="0">
                <a:solidFill>
                  <a:srgbClr val="0070C0"/>
                </a:solidFill>
              </a:rPr>
              <a:t>电话：</a:t>
            </a:r>
            <a:r>
              <a:rPr lang="en-US" altLang="zh-CN" i="1" dirty="0">
                <a:solidFill>
                  <a:srgbClr val="0070C0"/>
                </a:solidFill>
              </a:rPr>
              <a:t>13382855603 </a:t>
            </a:r>
            <a:endParaRPr lang="en-US" altLang="zh-CN" i="1" dirty="0">
              <a:solidFill>
                <a:srgbClr val="0070C0"/>
              </a:solidFill>
            </a:endParaRPr>
          </a:p>
          <a:p>
            <a:r>
              <a:rPr lang="zh-CN" altLang="en-US" i="1" dirty="0">
                <a:solidFill>
                  <a:srgbClr val="0070C0"/>
                </a:solidFill>
              </a:rPr>
              <a:t>微信同上</a:t>
            </a:r>
            <a:endParaRPr lang="zh-CN" altLang="en-US" i="1"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5942330" cy="645160"/>
          </a:xfrm>
          <a:prstGeom prst="rect">
            <a:avLst/>
          </a:prstGeom>
          <a:noFill/>
        </p:spPr>
        <p:txBody>
          <a:bodyPr wrap="none" rtlCol="0">
            <a:spAutoFit/>
            <a:scene3d>
              <a:camera prst="orthographicFront"/>
              <a:lightRig rig="threePt" dir="t"/>
            </a:scene3d>
            <a:sp3d contourW="12700"/>
          </a:bodyPr>
          <a:lstStyle>
            <a:defPPr>
              <a:defRPr lang="zh-CN"/>
            </a:defPPr>
            <a:lvl1pPr>
              <a:defRPr sz="3600" b="1">
                <a:solidFill>
                  <a:schemeClr val="tx1">
                    <a:lumMod val="75000"/>
                    <a:lumOff val="25000"/>
                  </a:schemeClr>
                </a:solidFill>
                <a:latin typeface="+mn-ea"/>
              </a:defRPr>
            </a:lvl1pPr>
          </a:lstStyle>
          <a:p>
            <a:r>
              <a:rPr lang="en-US" altLang="zh-CN" dirty="0"/>
              <a:t>CMMI V2.0</a:t>
            </a:r>
            <a:r>
              <a:rPr lang="zh-CN" altLang="en-US" dirty="0"/>
              <a:t>实践域分类介绍</a:t>
            </a:r>
            <a:endParaRPr lang="zh-CN" altLang="en-US" dirty="0"/>
          </a:p>
        </p:txBody>
      </p:sp>
      <p:sp>
        <p:nvSpPr>
          <p:cNvPr id="4" name="文本框 3"/>
          <p:cNvSpPr txBox="1"/>
          <p:nvPr/>
        </p:nvSpPr>
        <p:spPr>
          <a:xfrm>
            <a:off x="874713" y="2482009"/>
            <a:ext cx="2807970"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MODULE 2</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75"/>
          <p:cNvGraphicFramePr>
            <a:graphicFrameLocks noGrp="1"/>
          </p:cNvGraphicFramePr>
          <p:nvPr>
            <p:custDataLst>
              <p:tags r:id="rId1"/>
            </p:custDataLst>
          </p:nvPr>
        </p:nvGraphicFramePr>
        <p:xfrm>
          <a:off x="1333817" y="686435"/>
          <a:ext cx="8860155" cy="5951220"/>
        </p:xfrm>
        <a:graphic>
          <a:graphicData uri="http://schemas.openxmlformats.org/drawingml/2006/table">
            <a:tbl>
              <a:tblPr/>
              <a:tblGrid>
                <a:gridCol w="1643380"/>
                <a:gridCol w="6351270"/>
                <a:gridCol w="865505"/>
              </a:tblGrid>
              <a:tr h="32067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1" spc="120">
                          <a:solidFill>
                            <a:srgbClr val="646464"/>
                          </a:solidFill>
                          <a:latin typeface="微软雅黑" panose="020B0503020204020204" pitchFamily="34" charset="-122"/>
                          <a:ea typeface="微软雅黑" panose="020B0503020204020204" pitchFamily="34" charset="-122"/>
                        </a:rPr>
                        <a:t>类别</a:t>
                      </a:r>
                      <a:endParaRPr lang="zh-CN" altLang="en-US" sz="1200" b="1" spc="120">
                        <a:solidFill>
                          <a:srgbClr val="646464"/>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1" spc="120">
                          <a:solidFill>
                            <a:srgbClr val="646464"/>
                          </a:solidFill>
                          <a:latin typeface="微软雅黑" panose="020B0503020204020204" pitchFamily="34" charset="-122"/>
                          <a:ea typeface="微软雅黑" panose="020B0503020204020204" pitchFamily="34" charset="-122"/>
                        </a:rPr>
                        <a:t>实践域名称（</a:t>
                      </a:r>
                      <a:r>
                        <a:rPr lang="en-US" altLang="zh-CN" sz="1200" b="1" spc="120">
                          <a:solidFill>
                            <a:srgbClr val="646464"/>
                          </a:solidFill>
                          <a:latin typeface="微软雅黑" panose="020B0503020204020204" pitchFamily="34" charset="-122"/>
                          <a:ea typeface="微软雅黑" panose="020B0503020204020204" pitchFamily="34" charset="-122"/>
                        </a:rPr>
                        <a:t>20</a:t>
                      </a:r>
                      <a:r>
                        <a:rPr lang="zh-CN" altLang="en-US" sz="1200" b="1" spc="120">
                          <a:solidFill>
                            <a:srgbClr val="646464"/>
                          </a:solidFill>
                          <a:latin typeface="微软雅黑" panose="020B0503020204020204" pitchFamily="34" charset="-122"/>
                          <a:ea typeface="微软雅黑" panose="020B0503020204020204" pitchFamily="34" charset="-122"/>
                        </a:rPr>
                        <a:t>）</a:t>
                      </a:r>
                      <a:endParaRPr lang="zh-CN" altLang="en-US" sz="1200" b="1" spc="120">
                        <a:solidFill>
                          <a:srgbClr val="646464"/>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200" b="1" spc="120">
                          <a:solidFill>
                            <a:srgbClr val="646464"/>
                          </a:solidFill>
                          <a:latin typeface="微软雅黑" panose="020B0503020204020204" pitchFamily="34" charset="-122"/>
                          <a:ea typeface="微软雅黑" panose="020B0503020204020204" pitchFamily="34" charset="-122"/>
                        </a:rPr>
                        <a:t>缩写</a:t>
                      </a:r>
                      <a:endParaRPr lang="zh-CN" altLang="en-US" sz="1200" b="1" spc="120">
                        <a:solidFill>
                          <a:srgbClr val="646464"/>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81940">
                <a:tc row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工程（4）</a:t>
                      </a:r>
                      <a:endPar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Requirements Development and Management (需求开发和管理)</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RDM</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Technical Solution (技术方案)</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TS</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Product Integration (产品集成)</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PI</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vMerge="1">
                  <a:tcPr>
                    <a:lnL w="9525">
                      <a:solidFill>
                        <a:srgbClr val="646464"/>
                      </a:solidFill>
                      <a:prstDash val="sysDash"/>
                    </a:lnL>
                    <a:lnR w="9525">
                      <a:solidFill>
                        <a:srgbClr val="646464"/>
                      </a:solidFill>
                      <a:prstDash val="sysDash"/>
                    </a:lnR>
                    <a:lnB w="9525">
                      <a:solidFill>
                        <a:srgbClr val="646464"/>
                      </a:solidFill>
                      <a:prstDash val="sysDash"/>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Verification and Validation (验证)</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VV</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rowSpan="5">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过程管理（5）</a:t>
                      </a:r>
                      <a:endPar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Process Management (过程管理)</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PCM</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Process Asset Development (过程资产开发）</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PAD</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Organizational Training （组织级培训）</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OT</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lnB w="12700" cap="flat" cmpd="sng" algn="ctr">
                      <a:solidFill>
                        <a:sysClr val="windowText" lastClr="000000"/>
                      </a:solidFill>
                      <a:prstDash val="solid"/>
                      <a:round/>
                      <a:headEnd type="none" w="med" len="med"/>
                      <a:tailEnd type="none" w="med" len="med"/>
                    </a:lnB>
                    <a:no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Governance（治理）</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GOV</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lnB w="9525">
                      <a:solidFill>
                        <a:srgbClr val="646464"/>
                      </a:solidFill>
                      <a:prstDash val="sysDash"/>
                    </a:lnB>
                    <a:no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Implementation Infrastructure（实施基础条件）</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II</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rowSpan="7">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项目管理（7）</a:t>
                      </a:r>
                      <a:endPar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Peer Reviews（同行评审）</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PR</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Planning (策划）</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PLAN</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Estimating（估算）</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EST</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Monitor and Control (监督与控制)</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MC</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1" spc="6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Supplier Agreement Management (供应商协定管理）</a:t>
                      </a:r>
                      <a:endParaRPr lang="en-US" altLang="zh-CN" sz="1000" b="1" spc="6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b" anchorCtr="0"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1" spc="60">
                          <a:solidFill>
                            <a:srgbClr val="FF0000"/>
                          </a:solidFill>
                          <a:latin typeface="微软雅黑" panose="020B0503020204020204" pitchFamily="34" charset="-122"/>
                          <a:ea typeface="微软雅黑" panose="020B0503020204020204" pitchFamily="34" charset="-122"/>
                        </a:rPr>
                        <a:t>SAM</a:t>
                      </a:r>
                      <a:endParaRPr lang="en-US" altLang="zh-CN" sz="1000" b="1" spc="60">
                        <a:solidFill>
                          <a:srgbClr val="FF000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defRPr/>
                      </a:pPr>
                      <a:r>
                        <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Risk and Opportunity Management（风险与机会管理）</a:t>
                      </a:r>
                      <a:endPar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RSK</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vMerge="1">
                  <a:tcPr>
                    <a:lnL w="9525">
                      <a:solidFill>
                        <a:srgbClr val="646464"/>
                      </a:solidFill>
                      <a:prstDash val="sysDash"/>
                    </a:lnL>
                    <a:lnR w="9525">
                      <a:solidFill>
                        <a:srgbClr val="646464"/>
                      </a:solidFill>
                      <a:prstDash val="sysDash"/>
                    </a:lnR>
                    <a:lnB w="9525">
                      <a:solidFill>
                        <a:srgbClr val="646464"/>
                      </a:solidFill>
                      <a:prstDash val="sysDash"/>
                    </a:lnB>
                    <a:no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defRPr/>
                      </a:pPr>
                      <a:r>
                        <a:rPr lang="zh-CN" altLang="en-US"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Causal Analysis and Resolution（原因分析与解决）</a:t>
                      </a:r>
                      <a:endParaRPr lang="zh-CN" altLang="en-US"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CAR</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row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支持（4）</a:t>
                      </a:r>
                      <a:endParaRPr lang="zh-CN" altLang="en-US" sz="1000" b="0"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Process Quality Assurance（过程质量保证）</a:t>
                      </a:r>
                      <a:endPar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PQA</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horzOverflow="overflow">
                    <a:lnL w="9525">
                      <a:solidFill>
                        <a:srgbClr val="646464"/>
                      </a:solidFill>
                      <a:prstDash val="sysDash"/>
                    </a:lnL>
                    <a:lnR w="9525">
                      <a:solidFill>
                        <a:srgbClr val="646464"/>
                      </a:solidFill>
                      <a:prstDash val="sysDash"/>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Managing Performance and Measurement（管理性能与度量）</a:t>
                      </a:r>
                      <a:endParaRPr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MPM</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940">
                <a:tc vMerge="1">
                  <a:tcPr horzOverflow="overflow">
                    <a:lnL w="9525">
                      <a:solidFill>
                        <a:srgbClr val="646464"/>
                      </a:solidFill>
                      <a:prstDash val="sysDash"/>
                    </a:lnL>
                    <a:lnR w="9525">
                      <a:solidFill>
                        <a:srgbClr val="646464"/>
                      </a:solidFill>
                      <a:prstDash val="sysDash"/>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lnSpc>
                          <a:spcPct val="120000"/>
                        </a:lnSpc>
                        <a:spcBef>
                          <a:spcPts val="0"/>
                        </a:spcBef>
                        <a:spcAft>
                          <a:spcPts val="0"/>
                        </a:spcAft>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Configuration Management (配置管理）</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lnSpc>
                          <a:spcPct val="120000"/>
                        </a:lnSpc>
                        <a:spcBef>
                          <a:spcPts val="0"/>
                        </a:spcBef>
                        <a:spcAft>
                          <a:spcPts val="0"/>
                        </a:spcAft>
                      </a:pPr>
                      <a:r>
                        <a:rPr lang="en-US" altLang="zh-CN" sz="1000" b="0" spc="60">
                          <a:solidFill>
                            <a:srgbClr val="404040"/>
                          </a:solidFill>
                          <a:latin typeface="微软雅黑" panose="020B0503020204020204" pitchFamily="34" charset="-122"/>
                          <a:ea typeface="微软雅黑" panose="020B0503020204020204" pitchFamily="34" charset="-122"/>
                        </a:rPr>
                        <a:t>CM</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81305">
                <a:tc vMerge="1">
                  <a:tcPr>
                    <a:lnL w="9525">
                      <a:solidFill>
                        <a:srgbClr val="646464"/>
                      </a:solidFill>
                      <a:prstDash val="sysDash"/>
                    </a:lnL>
                    <a:lnR w="9525">
                      <a:solidFill>
                        <a:srgbClr val="646464"/>
                      </a:solidFill>
                      <a:prstDash val="sysDash"/>
                    </a:lnR>
                    <a:lnB w="28575">
                      <a:solidFill>
                        <a:srgbClr val="646464"/>
                      </a:solidFill>
                      <a:prstDash val="soli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Decision Analysis and Resolution (决策分析与解决）</a:t>
                      </a:r>
                      <a:endParaRPr lang="en-US" altLang="zh-CN" sz="10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0" lvl="0" indent="0" algn="ctr" defTabSz="914400" rtl="0" eaLnBrk="1" fontAlgn="base" latinLnBrk="0" hangingPunct="1">
                        <a:lnSpc>
                          <a:spcPct val="120000"/>
                        </a:lnSpc>
                        <a:spcBef>
                          <a:spcPts val="0"/>
                        </a:spcBef>
                        <a:spcAft>
                          <a:spcPts val="0"/>
                        </a:spcAft>
                        <a:buClr>
                          <a:schemeClr val="accent2"/>
                        </a:buClr>
                        <a:buSzPct val="80000"/>
                        <a:buFont typeface="Wingdings" panose="05000000000000000000" pitchFamily="2" charset="2"/>
                        <a:buNone/>
                      </a:pPr>
                      <a:r>
                        <a:rPr lang="en-US" altLang="zh-CN" sz="1000" b="0" spc="60">
                          <a:solidFill>
                            <a:srgbClr val="404040"/>
                          </a:solidFill>
                          <a:latin typeface="微软雅黑" panose="020B0503020204020204" pitchFamily="34" charset="-122"/>
                          <a:ea typeface="微软雅黑" panose="020B0503020204020204" pitchFamily="34" charset="-122"/>
                        </a:rPr>
                        <a:t>DAR</a:t>
                      </a:r>
                      <a:endParaRPr lang="en-US" altLang="zh-CN" sz="1000" b="0" spc="60">
                        <a:solidFill>
                          <a:srgbClr val="404040"/>
                        </a:solidFill>
                        <a:latin typeface="微软雅黑" panose="020B0503020204020204" pitchFamily="34" charset="-122"/>
                        <a:ea typeface="微软雅黑" panose="020B0503020204020204" pitchFamily="34" charset="-122"/>
                      </a:endParaRPr>
                    </a:p>
                  </a:txBody>
                  <a:tcPr marL="107950" marR="107950" marT="38100" marB="38100" anchor="ctr" horzOverflow="overflow">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bl>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3*n_i*1_1"/>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3*n_h_h_i*1_2_3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2"/>
  <p:tag name="KSO_WM_UNIT_ID" val="diagram20171182_3*n_h_h_i*1_2_3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1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1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COLORSCHEME_VERSION" val="3.2"/>
  <p:tag name="KSO_WM_DIAGRAM_GROUP_CODE" val="m1-1"/>
  <p:tag name="KSO_WM_SLIDE_DIAGTYPE" val="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1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3*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请您尽可能提炼思想的精髓，然后简单的阐述您的观点"/>
  <p:tag name="KSO_WM_UNIT_USESOURCEFORMAT_APPLY" val="1"/>
  <p:tag name="KSO_WM_UNIT_TEXT_FILL_FORE_SCHEMECOLOR_INDEX_BRIGHTNESS" val="0.35"/>
  <p:tag name="KSO_WM_UNIT_TEXT_FILL_FORE_SCHEMECOLOR_INDEX" val="13"/>
  <p:tag name="KSO_WM_UNIT_TEXT_FILL_TYPE"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121.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12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123.xml><?xml version="1.0" encoding="utf-8"?>
<p:tagLst xmlns:p="http://schemas.openxmlformats.org/presentationml/2006/main">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DIAGRAM_GROUP_CODE" val="n1-1"/>
  <p:tag name="KSO_WM_SLIDE_DIAGTYPE" val="n"/>
  <p:tag name="KSO_WM_TAG_VERSION" val="1.0"/>
  <p:tag name="KSO_WM_BEAUTIFY_FLAG" val="#wm#"/>
  <p:tag name="KSO_WM_TEMPLATE_CATEGORY" val="diagram"/>
  <p:tag name="KSO_WM_TEMPLATE_INDEX" val="20207095"/>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6.700000000000003},&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124.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71182_3*n_h_h_f*1_2_3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请您尽可能提炼思想的精髓，然后简单的阐述您的观点"/>
  <p:tag name="KSO_WM_UNIT_USESOURCEFORMAT_APPLY" val="1"/>
  <p:tag name="KSO_WM_UNIT_TEXT_FILL_FORE_SCHEMECOLOR_INDEX_BRIGHTNESS" val="0.35"/>
  <p:tag name="KSO_WM_UNIT_TEXT_FILL_FORE_SCHEMECOLOR_INDEX" val="13"/>
  <p:tag name="KSO_WM_UNIT_TEXT_FILL_TYPE"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71182_3*n_h_h_f*1_2_4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请您尽可能提炼思想的精髓，然后简单的阐述您的观点"/>
  <p:tag name="KSO_WM_UNIT_USESOURCEFORMAT_APPLY" val="1"/>
  <p:tag name="KSO_WM_UNIT_TEXT_FILL_FORE_SCHEMECOLOR_INDEX_BRIGHTNESS" val="0.35"/>
  <p:tag name="KSO_WM_UNIT_TEXT_FILL_FORE_SCHEMECOLOR_INDEX" val="13"/>
  <p:tag name="KSO_WM_UNIT_TEXT_FILL_TYPE"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4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COLORSCHEME_VERSION" val="3.2"/>
  <p:tag name="KSO_WM_DIAGRAM_GROUP_CODE" val="m1-1"/>
  <p:tag name="KSO_WM_SLIDE_DIAGTYPE" val="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149.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3*n_h_i*1_1_1"/>
  <p:tag name="KSO_WM_TEMPLATE_CATEGORY" val="diagram"/>
  <p:tag name="KSO_WM_TEMPLATE_INDEX" val="20171182"/>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50.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151.xml><?xml version="1.0" encoding="utf-8"?>
<p:tagLst xmlns:p="http://schemas.openxmlformats.org/presentationml/2006/main">
  <p:tag name="KSO_WM_BEAUTIFY_FLAG" val="#wm#"/>
  <p:tag name="KSO_WM_TEMPLATE_CATEGORY" val="diagram"/>
  <p:tag name="KSO_WM_TEMPLATE_INDEX" val="20207095"/>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152.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153.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3*n_h_a*1_1_1"/>
  <p:tag name="KSO_WM_TEMPLATE_CATEGORY" val="diagram"/>
  <p:tag name="KSO_WM_TEMPLATE_INDEX" val="20171182"/>
  <p:tag name="KSO_WM_UNIT_LAYERLEVEL" val="1_1_1"/>
  <p:tag name="KSO_WM_TAG_VERSION" val="1.0"/>
  <p:tag name="KSO_WM_BEAUTIFY_FLAG" val="#wm#"/>
  <p:tag name="KSO_WM_UNIT_PRESET_TEXT" val="点击输&#13;入标题"/>
  <p:tag name="KSO_WM_UNIT_USESOURCEFORMAT_APPLY" val="1"/>
  <p:tag name="KSO_WM_UNIT_TEXT_FILL_FORE_SCHEMECOLOR_INDEX_BRIGHTNESS" val="0"/>
  <p:tag name="KSO_WM_UNIT_TEXT_FILL_FORE_SCHEMECOLOR_INDEX" val="14"/>
  <p:tag name="KSO_WM_UNIT_TEXT_FILL_TYPE" val="1"/>
</p:tagLst>
</file>

<file path=ppt/tags/tag1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6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6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17.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SLIDE_ID" val="diagram20171182_3"/>
  <p:tag name="KSO_WM_TEMPLATE_SUBCATEGORY" val="0"/>
  <p:tag name="KSO_WM_TEMPLATE_MASTER_TYPE" val="1"/>
  <p:tag name="KSO_WM_TEMPLATE_COLOR_TYPE" val="1"/>
  <p:tag name="KSO_WM_SLIDE_TYPE" val="text"/>
  <p:tag name="KSO_WM_SLIDE_SUBTYPE" val="diag"/>
  <p:tag name="KSO_WM_SLIDE_ITEM_CNT" val="4"/>
  <p:tag name="KSO_WM_SLIDE_INDEX" val="3"/>
  <p:tag name="KSO_WM_SLIDE_SIZE" val="854.605*365.301"/>
  <p:tag name="KSO_WM_SLIDE_POSITION" val="52.6977*121.151"/>
  <p:tag name="KSO_WM_DIAGRAM_GROUP_CODE" val="n1-1"/>
  <p:tag name="KSO_WM_SLIDE_DIAGTYPE" val="n"/>
  <p:tag name="KSO_WM_TAG_VERSION" val="1.0"/>
  <p:tag name="KSO_WM_BEAUTIFY_FLAG" val="#wm#"/>
  <p:tag name="KSO_WM_TEMPLATE_CATEGORY" val="diagram"/>
  <p:tag name="KSO_WM_TEMPLATE_INDEX" val="20171182"/>
  <p:tag name="KSO_WM_SLIDE_LAYOUT" val="a_n"/>
  <p:tag name="KSO_WM_SLIDE_LAYOUT_CNT" val="1_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17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174.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COLORSCHEME_VERSION" val="3.2"/>
  <p:tag name="KSO_WM_DIAGRAM_GROUP_CODE" val="m1-1"/>
  <p:tag name="KSO_WM_SLIDE_DIAGTYPE" val="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177.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16.294964630847829,&#10;    &quot;parentMax&quot;: {&#10;        &quot;max&quot;: 22.420468440018304&#10;    },&#10;    &quot;topChanged&quot;: 16.294964630847829&#10;}&#10;"/>
</p:tagLst>
</file>

<file path=ppt/tags/tag178.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9_1*i*2"/>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0.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1.951938600003388},&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181.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182.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183.xml><?xml version="1.0" encoding="utf-8"?>
<p:tagLst xmlns:p="http://schemas.openxmlformats.org/presentationml/2006/main">
  <p:tag name="KSO_WM_UNIT_COLOR_SCHEME_SHAPE_ID" val="2"/>
  <p:tag name="KSO_WM_UNIT_COLOR_SCHEME_PARENT_PAGE" val="0_1"/>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615_1*l_h_f*1_1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15"/>
  <p:tag name="KSO_WM_UNIT_TEXT_FILL_FORE_SCHEMECOLOR_INDEX" val="13"/>
  <p:tag name="KSO_WM_UNIT_TEXT_FILL_TYPE" val="1"/>
</p:tagLst>
</file>

<file path=ppt/tags/tag184.xml><?xml version="1.0" encoding="utf-8"?>
<p:tagLst xmlns:p="http://schemas.openxmlformats.org/presentationml/2006/main">
  <p:tag name="KSO_WM_UNIT_COLOR_SCHEME_SHAPE_ID" val="3"/>
  <p:tag name="KSO_WM_UNIT_COLOR_SCHEME_PARENT_PAGE" val="0_1"/>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1*l_h_a*1_1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25"/>
  <p:tag name="KSO_WM_UNIT_TEXT_FILL_FORE_SCHEMECOLOR_INDEX" val="13"/>
  <p:tag name="KSO_WM_UNIT_TEXT_FILL_TYPE" val="1"/>
</p:tagLst>
</file>

<file path=ppt/tags/tag185.xml><?xml version="1.0" encoding="utf-8"?>
<p:tagLst xmlns:p="http://schemas.openxmlformats.org/presentationml/2006/main">
  <p:tag name="KSO_WM_UNIT_COLOR_SCHEME_SHAPE_ID" val="18"/>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1*l_h_i*1_1_1"/>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COLOR_SCHEME_SHAPE_ID" val="19"/>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1*l_h_i*1_1_2"/>
  <p:tag name="KSO_WM_TEMPLATE_CATEGORY" val="diagram"/>
  <p:tag name="KSO_WM_TEMPLATE_INDEX" val="20187615"/>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187.xml><?xml version="1.0" encoding="utf-8"?>
<p:tagLst xmlns:p="http://schemas.openxmlformats.org/presentationml/2006/main">
  <p:tag name="KSO_WM_UNIT_COLOR_SCHEME_SHAPE_ID" val="20"/>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1*l_h_i*1_1_3"/>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COLOR_SCHEME_SHAPE_ID" val="4"/>
  <p:tag name="KSO_WM_UNIT_COLOR_SCHEME_PARENT_PAGE" val="0_1"/>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615_1*l_h_f*1_2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15"/>
  <p:tag name="KSO_WM_UNIT_TEXT_FILL_FORE_SCHEMECOLOR_INDEX" val="13"/>
  <p:tag name="KSO_WM_UNIT_TEXT_FILL_TYPE" val="1"/>
</p:tagLst>
</file>

<file path=ppt/tags/tag189.xml><?xml version="1.0" encoding="utf-8"?>
<p:tagLst xmlns:p="http://schemas.openxmlformats.org/presentationml/2006/main">
  <p:tag name="KSO_WM_UNIT_COLOR_SCHEME_SHAPE_ID" val="5"/>
  <p:tag name="KSO_WM_UNIT_COLOR_SCHEME_PARENT_PAGE" val="0_1"/>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1*l_h_a*1_2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25"/>
  <p:tag name="KSO_WM_UNIT_TEXT_FILL_FORE_SCHEMECOLOR_INDEX" val="13"/>
  <p:tag name="KSO_WM_UNIT_TEXT_FILL_TYPE" val="1"/>
</p:tagLst>
</file>

<file path=ppt/tags/tag19.xml><?xml version="1.0" encoding="utf-8"?>
<p:tagLst xmlns:p="http://schemas.openxmlformats.org/presentationml/2006/main">
  <p:tag name="KSO_WM_UNIT_TEXT_PART_ID_V2" val="a-4-1"/>
  <p:tag name="KSO_WM_UNIT_ISCONTENTSTITLE" val="0"/>
  <p:tag name="KSO_WM_UNIT_ISNUMDGMTITLE" val="0"/>
  <p:tag name="KSO_WM_UNIT_PRESET_TEXT" val="单击此处&#13;添加大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9_1*a*1"/>
  <p:tag name="KSO_WM_TEMPLATE_CATEGORY" val="diagram"/>
  <p:tag name="KSO_WM_TEMPLATE_INDEX" val="20205119"/>
  <p:tag name="KSO_WM_UNIT_LAYERLEVEL" val="1"/>
  <p:tag name="KSO_WM_TAG_VERSION" val="1.0"/>
  <p:tag name="KSO_WM_BEAUTIFY_FLAG" val="#wm#"/>
</p:tagLst>
</file>

<file path=ppt/tags/tag190.xml><?xml version="1.0" encoding="utf-8"?>
<p:tagLst xmlns:p="http://schemas.openxmlformats.org/presentationml/2006/main">
  <p:tag name="KSO_WM_UNIT_COLOR_SCHEME_SHAPE_ID" val="22"/>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1*l_h_i*1_2_1"/>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COLOR_SCHEME_SHAPE_ID" val="2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1*l_h_i*1_2_2"/>
  <p:tag name="KSO_WM_TEMPLATE_CATEGORY" val="diagram"/>
  <p:tag name="KSO_WM_TEMPLATE_INDEX" val="20187615"/>
  <p:tag name="KSO_WM_UNIT_LAYERLEVEL" val="1_1_1"/>
  <p:tag name="KSO_WM_TAG_VERSION" val="1.0"/>
  <p:tag name="KSO_WM_BEAUTIFY_FLAG" val="#wm#"/>
  <p:tag name="KSO_WM_UNIT_USESOURCEFORMAT_APPLY" val="1"/>
  <p:tag name="KSO_WM_UNIT_LINE_FORE_SCHEMECOLOR_INDEX_BRIGHTNESS" val="0"/>
  <p:tag name="KSO_WM_UNIT_LINE_FORE_SCHEMECOLOR_INDEX" val="6"/>
  <p:tag name="KSO_WM_UNIT_LINE_FILL_TYPE" val="2"/>
</p:tagLst>
</file>

<file path=ppt/tags/tag192.xml><?xml version="1.0" encoding="utf-8"?>
<p:tagLst xmlns:p="http://schemas.openxmlformats.org/presentationml/2006/main">
  <p:tag name="KSO_WM_UNIT_COLOR_SCHEME_SHAPE_ID" val="24"/>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1*l_h_i*1_2_3"/>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UNIT_COLOR_SCHEME_SHAPE_ID" val="21"/>
  <p:tag name="KSO_WM_UNIT_COLOR_SCHEME_PARENT_PAGE" val="0_1"/>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1*l_h_x*1_1_1"/>
  <p:tag name="KSO_WM_TEMPLATE_CATEGORY" val="diagram"/>
  <p:tag name="KSO_WM_TEMPLATE_INDEX" val="20187615"/>
  <p:tag name="KSO_WM_UNIT_LAYERLEVEL" val="1_1_1"/>
  <p:tag name="KSO_WM_TAG_VERSION" val="1.0"/>
  <p:tag name="KSO_WM_BEAUTIFY_FLAG" val="#wm#"/>
  <p:tag name="KSO_WM_UNIT_ICON_FILEID" val="3100122"/>
  <p:tag name="KSO_WM_UNIT_ICON_STYLE" val="1"/>
  <p:tag name="KSO_WM_UNIT_USESOURCEFORMAT_APPLY" val="1"/>
  <p:tag name="KSO_WM_UNIT_FILL_FORE_SCHEMECOLOR_INDEX_BRIGHTNESS" val="0"/>
  <p:tag name="KSO_WM_UNIT_FILL_FORE_SCHEMECOLOR_INDEX" val="5"/>
  <p:tag name="KSO_WM_UNIT_FILL_TYPE" val="1"/>
</p:tagLst>
</file>

<file path=ppt/tags/tag195.xml><?xml version="1.0" encoding="utf-8"?>
<p:tagLst xmlns:p="http://schemas.openxmlformats.org/presentationml/2006/main">
  <p:tag name="KSO_WM_UNIT_COLOR_SCHEME_SHAPE_ID" val="25"/>
  <p:tag name="KSO_WM_UNIT_COLOR_SCHEME_PARENT_PAGE" val="0_1"/>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1*l_h_x*1_2_1"/>
  <p:tag name="KSO_WM_TEMPLATE_CATEGORY" val="diagram"/>
  <p:tag name="KSO_WM_TEMPLATE_INDEX" val="20187615"/>
  <p:tag name="KSO_WM_UNIT_LAYERLEVEL" val="1_1_1"/>
  <p:tag name="KSO_WM_TAG_VERSION" val="1.0"/>
  <p:tag name="KSO_WM_BEAUTIFY_FLAG" val="#wm#"/>
  <p:tag name="KSO_WM_UNIT_ICON_FILEID" val="3100122"/>
  <p:tag name="KSO_WM_UNIT_ICON_STYLE" val="1"/>
  <p:tag name="KSO_WM_UNIT_USESOURCEFORMAT_APPLY" val="1"/>
  <p:tag name="KSO_WM_UNIT_FILL_FORE_SCHEMECOLOR_INDEX_BRIGHTNESS" val="0"/>
  <p:tag name="KSO_WM_UNIT_FILL_FORE_SCHEMECOLOR_INDEX" val="6"/>
  <p:tag name="KSO_WM_UNIT_FILL_TYPE" val="1"/>
</p:tagLst>
</file>

<file path=ppt/tags/tag196.xml><?xml version="1.0" encoding="utf-8"?>
<p:tagLst xmlns:p="http://schemas.openxmlformats.org/presentationml/2006/main">
  <p:tag name="KSO_WM_BEAUTIFY_FLAG" val="#wm#"/>
  <p:tag name="KSO_WM_TEMPLATE_CATEGORY" val="diagram"/>
  <p:tag name="KSO_WM_TEMPLATE_INDEX" val="20187615"/>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187615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19.491*240.878"/>
  <p:tag name="KSO_WM_SLIDE_POSITION" val="270.255*146.822"/>
  <p:tag name="KSO_WM_TAG_VERSION" val="1.0"/>
  <p:tag name="KSO_WM_SLIDE_LAYOUT" val="l"/>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COLORSCHEME_VERSION" val="3.2"/>
  <p:tag name="KSO_WM_DIAGRAM_GROUP_CODE" val="l1-1"/>
  <p:tag name="KSO_WM_SLIDE_DIAGTYPE" val="l"/>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199.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3*n_i*1_2"/>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20.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9_1*f*1"/>
  <p:tag name="KSO_WM_TEMPLATE_CATEGORY" val="diagram"/>
  <p:tag name="KSO_WM_TEMPLATE_INDEX" val="20205119"/>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200.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201.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37.799999999999997},&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202.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3*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3*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3*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3*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3*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3*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3*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9_1*i*3"/>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3*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3*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3*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3*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3*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3*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1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3*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3*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3*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3*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2.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SLIDE_ID" val="diagram2020511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5119"/>
  <p:tag name="KSO_WM_SLIDE_LAYOUT" val="a_b_f"/>
  <p:tag name="KSO_WM_SLIDE_LAYOUT_CNT" val="1_1_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3*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3*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3*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2357_3*m_h_i*1_4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2357_3*m_h_i*1_4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2357_3*m_h_i*1_4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2357_3*m_h_i*1_4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2357_3*m_h_f*1_4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2357_3*m_h_a*1_4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VALUE" val="1904*2397"/>
  <p:tag name="KSO_WM_UNIT_HIGHLIGHT" val="0"/>
  <p:tag name="KSO_WM_UNIT_COMPATIBLE" val="1"/>
  <p:tag name="KSO_WM_UNIT_DIAGRAM_ISNUMVISUAL" val="0"/>
  <p:tag name="KSO_WM_UNIT_DIAGRAM_ISREFERUNIT" val="0"/>
  <p:tag name="KSO_WM_UNIT_TYPE" val="d"/>
  <p:tag name="KSO_WM_UNIT_INDEX" val="1"/>
  <p:tag name="KSO_WM_UNIT_ID" val="diagram20206179_1*d*1"/>
  <p:tag name="KSO_WM_TEMPLATE_CATEGORY" val="diagram"/>
  <p:tag name="KSO_WM_TEMPLATE_INDEX" val="20206179"/>
  <p:tag name="KSO_WM_UNIT_LAYERLEVEL" val="1"/>
  <p:tag name="KSO_WM_TAG_VERSION" val="1.0"/>
  <p:tag name="KSO_WM_BEAUTIFY_FLAG" val="#wm#"/>
  <p:tag name="KSO_WM_CHIP_GROUPID" val="5ea290a9660c33b3b8e680e4"/>
  <p:tag name="KSO_WM_CHIP_XID" val="5ea290a9660c33b3b8e680e5"/>
  <p:tag name="KSO_WM_UNIT_DEC_AREA_ID" val="0fff96830bca4a6c97d2330cec37f6b8"/>
  <p:tag name="KSO_WM_ASSEMBLE_CHIP_INDEX" val="2da8876bdc4e4c3883b3ce0671052197"/>
  <p:tag name="KSO_WM_UNIT_PLACING_PICTURE" val="2da8876bdc4e4c3883b3ce0671052197"/>
  <p:tag name="KSO_WM_UNIT_MASK_COLOR_TYPE" val="white"/>
  <p:tag name="KSO_WM_TEMPLATE_ASSEMBLE_XID" val="5f2b799db1be7de24f9212d0"/>
  <p:tag name="KSO_WM_TEMPLATE_ASSEMBLE_GROUPID" val="5f2b799db1be7de24f9212d0"/>
</p:tagLst>
</file>

<file path=ppt/tags/tag230.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539.45*357.05"/>
  <p:tag name="KSO_WM_SLIDE_POSITION" val="210.275*100.7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23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234.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2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237.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6179_1*i*1"/>
  <p:tag name="KSO_WM_TEMPLATE_CATEGORY" val="diagram"/>
  <p:tag name="KSO_WM_TEMPLATE_INDEX" val="20206179"/>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UNIT_MASK_COLOR_TYPE" val="white"/>
  <p:tag name="KSO_WM_CHIP_GROUPID" val="5e9d772adc741d3f2d9ea588"/>
  <p:tag name="KSO_WM_CHIP_XID" val="5e99846e6b953a2f5c83cff9"/>
  <p:tag name="KSO_WM_UNIT_FILL_FORE_SCHEMECOLOR_INDEX_1_BRIGHTNESS" val="0"/>
  <p:tag name="KSO_WM_UNIT_FILL_FORE_SCHEMECOLOR_INDEX_1" val="16"/>
  <p:tag name="KSO_WM_UNIT_FILL_FORE_SCHEMECOLOR_INDEX_1_POS" val="0.7"/>
  <p:tag name="KSO_WM_UNIT_FILL_FORE_SCHEMECOLOR_INDEX_1_TRANS" val="0"/>
  <p:tag name="KSO_WM_UNIT_FILL_FORE_SCHEMECOLOR_INDEX_2_BRIGHTNESS" val="0"/>
  <p:tag name="KSO_WM_UNIT_FILL_FORE_SCHEMECOLOR_INDEX_2" val="16"/>
  <p:tag name="KSO_WM_UNIT_FILL_FORE_SCHEMECOLOR_INDEX_2_POS" val="1"/>
  <p:tag name="KSO_WM_UNIT_FILL_FORE_SCHEMECOLOR_INDEX_2_TRANS" val="1"/>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825"/>
  <p:tag name="KSO_WM_TEMPLATE_ASSEMBLE_XID" val="5f2b799db1be7de24f9212d0"/>
  <p:tag name="KSO_WM_TEMPLATE_ASSEMBLE_GROUPID" val="5f2b799db1be7de24f9212d0"/>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4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6179_1*i*2"/>
  <p:tag name="KSO_WM_TEMPLATE_CATEGORY" val="diagram"/>
  <p:tag name="KSO_WM_TEMPLATE_INDEX" val="20206179"/>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d772adc741d3f2d9ea588"/>
  <p:tag name="KSO_WM_CHIP_XID" val="5e99846e6b953a2f5c83cff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5f2b799db1be7de24f9212d0"/>
  <p:tag name="KSO_WM_TEMPLATE_ASSEMBLE_GROUPID" val="5f2b799db1be7de24f9212d0"/>
</p:tagLst>
</file>

<file path=ppt/tags/tag2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5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26.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06179_1*a*1"/>
  <p:tag name="KSO_WM_TEMPLATE_CATEGORY" val="diagram"/>
  <p:tag name="KSO_WM_TEMPLATE_INDEX" val="202061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d6603d8ad9348c9a94248ad2d7d5c97"/>
  <p:tag name="KSO_WM_ASSEMBLE_CHIP_INDEX" val="40c34242a63943628263b31547ed3b53"/>
  <p:tag name="KSO_WM_UNIT_TEXT_FILL_FORE_SCHEMECOLOR_INDEX_BRIGHTNESS" val="0"/>
  <p:tag name="KSO_WM_UNIT_TEXT_FILL_FORE_SCHEMECOLOR_INDEX" val="13"/>
  <p:tag name="KSO_WM_UNIT_TEXT_FILL_TYPE" val="1"/>
  <p:tag name="KSO_WM_TEMPLATE_ASSEMBLE_XID" val="5f2b799db1be7de24f9212d0"/>
  <p:tag name="KSO_WM_TEMPLATE_ASSEMBLE_GROUPID" val="5f2b799db1be7de24f9212d0"/>
  <p:tag name="KSO_WM_UNIT_SMARTLAYOUT_COMPRESS_INFO" val="{&#10;    &quot;id&quot;: &quot;2020-08-06T11:31:44&quot;,&#10;    &quot;max&quot;: 0,&#10;    &quot;parentMax&quot;: {&#10;        &quot;max&quot;: 3.1120472440944837&#10;    },&#10;    &quot;topChanged&quot;: 0&#10;}&#10;"/>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26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263.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266.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6179_1*f*1"/>
  <p:tag name="KSO_WM_TEMPLATE_CATEGORY" val="diagram"/>
  <p:tag name="KSO_WM_TEMPLATE_INDEX" val="20206179"/>
  <p:tag name="KSO_WM_UNIT_LAYERLEVEL" val="1"/>
  <p:tag name="KSO_WM_TAG_VERSION" val="1.0"/>
  <p:tag name="KSO_WM_BEAUTIFY_FLAG" val="#wm#"/>
  <p:tag name="KSO_WM_UNIT_DEFAULT_FONT" val="14;20;2"/>
  <p:tag name="KSO_WM_UNIT_BLOCK" val="0"/>
  <p:tag name="KSO_WM_UNIT_VALUE" val="76"/>
  <p:tag name="KSO_WM_UNIT_SHOW_EDIT_AREA_INDICATION" val="1"/>
  <p:tag name="KSO_WM_CHIP_GROUPID" val="5e6b05596848fb12bee65ac8"/>
  <p:tag name="KSO_WM_CHIP_XID" val="5e6b05596848fb12bee65aca"/>
  <p:tag name="KSO_WM_UNIT_DEC_AREA_ID" val="d60169d81f6643ac91ea8d805ed360d1"/>
  <p:tag name="KSO_WM_ASSEMBLE_CHIP_INDEX" val="ceda15b6797c4700ae75240a5def74ba"/>
  <p:tag name="KSO_WM_UNIT_TEXT_FILL_FORE_SCHEMECOLOR_INDEX_BRIGHTNESS" val="0.25"/>
  <p:tag name="KSO_WM_UNIT_TEXT_FILL_FORE_SCHEMECOLOR_INDEX" val="13"/>
  <p:tag name="KSO_WM_UNIT_TEXT_FILL_TYPE" val="1"/>
  <p:tag name="KSO_WM_TEMPLATE_ASSEMBLE_XID" val="5f2b799db1be7de24f9212d0"/>
  <p:tag name="KSO_WM_TEMPLATE_ASSEMBLE_GROUPID" val="5f2b799db1be7de24f9212d0"/>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7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8.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SLIDE_ID" val="diagram202061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6179"/>
  <p:tag name="KSO_WM_SLIDE_LAYOUT" val="a_d_f"/>
  <p:tag name="KSO_WM_SLIDE_LAYOUT_CNT" val="1_1_1"/>
  <p:tag name="KSO_WM_TEMPLATE_THUMBS_INDEX" val="1、4、7、12、13、14、15、16、17、18、20、24、25、28、33、36、40、43、44"/>
  <p:tag name="KSO_WM_SLIDE_BACKGROUND" val="[&quot;general&quot;]"/>
  <p:tag name="KSO_WM_SLIDE_RATIO" val="1.777778"/>
  <p:tag name="KSO_WM_CHIP_INFOS" val="{&quot;layout_type&quot;:&quot;full&quot;,&quot;tags&quot;:{&quot;style&quot;:[&quot;商务&quot;,&quot;简约&quot;,&quot;文艺清新&quot;,&quot;卡通&quot;,&quot;欧美风&quot;,&quot;黑板风&quot;,&quot;渐变风&quot;]},&quot;slide_type&quot;:[&quot;text&quot;],&quot;aspect_ratio&quot;:&quot;16:9&quot;}"/>
  <p:tag name="KSO_WM_CHIP_XID" val="5e99846e6b953a2f5c83cff9"/>
  <p:tag name="KSO_WM_CHIP_FILLPROP" val="[[{&quot;fill_id&quot;:&quot;3e5580c5940b47758e89e29ff783ca32&quot;,&quot;fill_align&quot;:&quot;cm&quot;,&quot;text_align&quot;:&quot;cm&quot;,&quot;text_direction&quot;:&quot;horizontal&quot;,&quot;chip_types&quot;:[&quot;picture&quot;]},{&quot;fill_id&quot;:&quot;b1de9e138e6f43f69c76538dfd262b67&quot;,&quot;fill_align&quot;:&quot;lb&quot;,&quot;text_align&quot;:&quot;lb&quot;,&quot;text_direction&quot;:&quot;horizontal&quot;,&quot;chip_types&quot;:[&quot;text&quot;,&quot;header&quot;]},{&quot;fill_id&quot;:&quot;8bf9d029d313416d95a9718724e6a6bc&quot;,&quot;fill_align&quot;:&quot;lt&quot;,&quot;text_align&quot;:&quot;lt&quot;,&quot;text_direction&quot;:&quot;horizontal&quot;,&quot;chip_types&quot;:[&quot;text&quot;]}]]"/>
  <p:tag name="KSO_WM_SLIDE_SIZE" val="959*540"/>
  <p:tag name="KSO_WM_SLIDE_POSITION" val="0*0"/>
  <p:tag name="KSO_WM_SLIDE_LAYOUT_INFO" val="{&quot;backgroundInfo&quot;:[{&quot;bottom&quot;:0,&quot;bottomAbs&quot;:false,&quot;left&quot;:0,&quot;leftAbs&quot;:false,&quot;right&quot;:0,&quot;rightAbs&quot;:false,&quot;top&quot;:0,&quot;topAbs&quot;:false,&quot;type&quot;:&quot;general&quot;}],&quot;id&quot;:&quot;2020-08-06T11:31:44&quot;,&quot;maxSize&quot;:{&quot;size1&quot;:40.400602496111837},&quot;minSize&quot;:{&quot;size1&quot;:33.700602496111834},&quot;normalSize&quot;:{&quot;size1&quot;:34.276907541314529},&quot;subLayout&quot;:[{&quot;id&quot;:&quot;2020-08-06T11:31:44&quot;,&quot;margin&quot;:{&quot;bottom&quot;:0,&quot;left&quot;:2.1170001029968262,&quot;right&quot;:19.472999572753906,&quot;top&quot;:5.5029997825622559},&quot;type&quot;:0},{&quot;id&quot;:&quot;2020-08-06T11:31:44&quot;,&quot;margin&quot;:{&quot;bottom&quot;:3.809999942779541,&quot;left&quot;:2.1170001029968262,&quot;right&quot;:19.472999572753906,&quot;top&quot;:0.42300000786781311},&quot;type&quot;:0}],&quot;type&quot;:0}"/>
  <p:tag name="KSO_WM_CHIP_GROUPID" val="5e9d772adc741d3f2d9ea588"/>
  <p:tag name="KSO_WM_SLIDE_BK_DARK_LIGHT" val="2"/>
  <p:tag name="KSO_WM_SLIDE_BACKGROUND_TYPE" val="general"/>
  <p:tag name="KSO_WM_SLIDE_SUPPORT_FEATURE_TYPE" val="0"/>
  <p:tag name="KSO_WM_TEMPLATE_ASSEMBLE_XID" val="5f2b799db1be7de24f9212d0"/>
  <p:tag name="KSO_WM_TEMPLATE_ASSEMBLE_GROUPID" val="5f2b799db1be7de24f9212d0"/>
</p:tagLst>
</file>

<file path=ppt/tags/tag28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28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2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64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647"/>
  <p:tag name="KSO_WM_UNIT_VALUE" val="159"/>
  <p:tag name="KSO_WM_TEMPLATE_ASSEMBLE_XID" val="5eecd662a758c1ec0b708e16"/>
  <p:tag name="KSO_WM_TEMPLATE_ASSEMBLE_GROUPID" val="5eecd662a758c1ec0b708e16"/>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291.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0,&#10;    &quot;parentMax&quot;: {&#10;        &quot;max&quot;: 17.950078740157437&#10;    },&#10;    &quot;topChanged&quot;: 0&#10;}&#10;"/>
  <p:tag name="KSO_WM_UNIT_LAST_MAX_FONTSIZE" val="800"/>
</p:tagLst>
</file>

<file path=ppt/tags/tag29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BEAUTIFY_FLAG" val="#wm#"/>
  <p:tag name="KSO_WM_TEMPLATE_CATEGORY" val="diagram"/>
  <p:tag name="KSO_WM_TEMPLATE_INDEX" val="20207095"/>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0.024088655584713},&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295.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29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4*l_i*1_1"/>
  <p:tag name="KSO_WM_TEMPLATE_CATEGORY" val="diagram"/>
  <p:tag name="KSO_WM_TEMPLATE_INDEX" val="160404"/>
  <p:tag name="KSO_WM_UNIT_LAYERLEVEL" val="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29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4*l_h_i*1_2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4*l_h_i*1_2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299.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4*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6"/>
  <p:tag name="KSO_WM_UNIT_TEXT_FILL_TYPE" val="1"/>
</p:tagLst>
</file>

<file path=ppt/tags/tag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3*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请您尽可能提炼思想的精髓，然后简单的阐述您的观点"/>
  <p:tag name="KSO_WM_UNIT_USESOURCEFORMAT_APPLY" val="1"/>
  <p:tag name="KSO_WM_UNIT_TEXT_FILL_FORE_SCHEMECOLOR_INDEX_BRIGHTNESS" val="0.35"/>
  <p:tag name="KSO_WM_UNIT_TEXT_FILL_FORE_SCHEMECOLOR_INDEX" val="13"/>
  <p:tag name="KSO_WM_UNIT_TEXT_FILL_TYPE" val="1"/>
</p:tagLst>
</file>

<file path=ppt/tags/tag30.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77e93a166da4c1a89b4b3bd5e34ebdc"/>
  <p:tag name="KSO_WM_ASSEMBLE_CHIP_INDEX" val="6630c818fc74437d8f82601a13a25f6a"/>
  <p:tag name="KSO_WM_UNIT_TEXT_FILL_FORE_SCHEMECOLOR_INDEX_BRIGHTNESS" val="0"/>
  <p:tag name="KSO_WM_UNIT_TEXT_FILL_FORE_SCHEMECOLOR_INDEX" val="13"/>
  <p:tag name="KSO_WM_UNIT_TEXT_FILL_TYPE" val="1"/>
  <p:tag name="KSO_WM_TEMPLATE_ASSEMBLE_XID" val="5eecd662a758c1ec0b708e16"/>
  <p:tag name="KSO_WM_TEMPLATE_ASSEMBLE_GROUPID" val="5eecd662a758c1ec0b708e16"/>
</p:tagLst>
</file>

<file path=ppt/tags/tag30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4*l_h_i*1_3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4*l_h_i*1_3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302.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4*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7"/>
  <p:tag name="KSO_WM_UNIT_TEXT_FILL_TYPE" val="1"/>
</p:tagLst>
</file>

<file path=ppt/tags/tag30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4*l_h_i*1_4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4*l_h_i*1_4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305.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4*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8"/>
  <p:tag name="KSO_WM_UNIT_TEXT_FILL_TYPE" val="1"/>
</p:tagLst>
</file>

<file path=ppt/tags/tag30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4*l_h_i*1_5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4*l_h_i*1_5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308.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160404_4*l_h_f*1_5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9"/>
  <p:tag name="KSO_WM_UNIT_TEXT_FILL_TYPE" val="1"/>
</p:tagLst>
</file>

<file path=ppt/tags/tag30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4*l_h_i*1_1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VALUE" val="1227*2411"/>
  <p:tag name="KSO_WM_UNIT_HIGHLIGHT" val="0"/>
  <p:tag name="KSO_WM_UNIT_COMPATIBLE" val="0"/>
  <p:tag name="KSO_WM_UNIT_DIAGRAM_ISNUMVISUAL" val="0"/>
  <p:tag name="KSO_WM_UNIT_DIAGRAM_ISREFERUNIT" val="0"/>
  <p:tag name="KSO_WM_UNIT_TYPE" val="d"/>
  <p:tag name="KSO_WM_UNIT_INDEX" val="1"/>
  <p:tag name="KSO_WM_UNIT_ID" val="diagram20207647_1*d*1"/>
  <p:tag name="KSO_WM_TEMPLATE_CATEGORY" val="diagram"/>
  <p:tag name="KSO_WM_TEMPLATE_INDEX" val="20207647"/>
  <p:tag name="KSO_WM_UNIT_LAYERLEVEL" val="1"/>
  <p:tag name="KSO_WM_TAG_VERSION" val="1.0"/>
  <p:tag name="KSO_WM_BEAUTIFY_FLAG" val="#wm#"/>
  <p:tag name="KSO_WM_CHIP_GROUPID" val="5e7310da9a230a26b9e88a19"/>
  <p:tag name="KSO_WM_CHIP_XID" val="5e7310da9a230a26b9e88a1a"/>
  <p:tag name="KSO_WM_UNIT_DEC_AREA_ID" val="860c8a51725343a6a6908af9357c74db"/>
  <p:tag name="KSO_WM_ASSEMBLE_CHIP_INDEX" val="d94cf467865a4fc9a5838393a0c94299"/>
  <p:tag name="KSO_WM_UNIT_PLACING_PICTURE" val="d94cf467865a4fc9a5838393a0c94299"/>
  <p:tag name="KSO_WM_UNIT_SUPPORT_UNIT_TYPE" val="[&quot;l&quot;,&quot;m&quot;,&quot;n&quot;,&quot;o&quot;,&quot;p&quot;,&quot;q&quot;,&quot;r&quot;,&quot;δ&quot;,&quot;η&quot;,&quot;β&quot;,&quot;α&quot;,&quot;θ&quot;]"/>
  <p:tag name="KSO_WM_TEMPLATE_ASSEMBLE_XID" val="5eecd662a758c1ec0b708e16"/>
  <p:tag name="KSO_WM_TEMPLATE_ASSEMBLE_GROUPID" val="5eecd662a758c1ec0b708e16"/>
</p:tagLst>
</file>

<file path=ppt/tags/tag31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4*l_h_i*1_1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11.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4*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5"/>
  <p:tag name="KSO_WM_UNIT_TEXT_FILL_TYPE" val="1"/>
</p:tagLst>
</file>

<file path=ppt/tags/tag3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p="http://schemas.openxmlformats.org/presentationml/2006/main">
  <p:tag name="KSO_WM_BEAUTIFY_FLAG" val="#wm#"/>
  <p:tag name="KSO_WM_TEMPLATE_CATEGORY" val="diagram"/>
  <p:tag name="KSO_WM_TEMPLATE_INDEX" val="160404"/>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160404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613.015*414.451"/>
  <p:tag name="KSO_WM_SLIDE_POSITION" val="241.637*104.344"/>
  <p:tag name="KSO_WM_TAG_VERSION" val="1.0"/>
  <p:tag name="KSO_WM_SLIDE_LAYOUT" val="l"/>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l1-1"/>
  <p:tag name="KSO_WM_SLIDE_DIAGTYPE" val="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16.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16.294964630847829,&#10;    &quot;parentMax&quot;: {&#10;        &quot;max&quot;: 22.420468440018304&#10;    },&#10;    &quot;topChanged&quot;: 16.294964630847829&#10;}&#10;"/>
</p:tagLst>
</file>

<file path=ppt/tags/tag317.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1.951938600003388},&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32.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BEAUTIFY_FLAG" val="#wm#"/>
  <p:tag name="KSO_WM_TEMPLATE_CATEGORY" val="diagram"/>
  <p:tag name="KSO_WM_TEMPLATE_INDEX" val="20207647"/>
  <p:tag name="KSO_WM_SLIDE_LAYOUT_INFO" val="{&quot;id&quot;:&quot;2020-06-19T23:14:59&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6-19T23:14:59&quot;,&quot;margin&quot;:{&quot;bottom&quot;:0.42300000786781311,&quot;left&quot;:0.84700000286102295,&quot;right&quot;:0.84700000286102295,&quot;top&quot;:0.42300000786781311},&quot;type&quot;:0},{&quot;id&quot;:&quot;2020-06-19T23:14:59&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tags&quot;:{&quot;style&quot;:[&quot;商务&quot;,&quot;简约&quot;,&quot;文艺清新&quot;,&quot;中国风&quot;,&quot;卡通&quot;,&quot;欧美风&quot;,&quot;黑板风&quot;,&quot;渐变风&quot;,&quot;党政风&quot;]},&quot;slide_type&quot;:[&quot;text&quot;],&quot;aspect_ratio&quot;:&quot;16:9&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eecd662a758c1ec0b708e16"/>
  <p:tag name="KSO_WM_TEMPLATE_ASSEMBLE_GROUPID" val="5eecd662a758c1ec0b708e16"/>
</p:tagLst>
</file>

<file path=ppt/tags/tag320.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21.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325.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26.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327.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28.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2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3.xml><?xml version="1.0" encoding="utf-8"?>
<p:tagLst xmlns:p="http://schemas.openxmlformats.org/presentationml/2006/main">
  <p:tag name="KSO_WM_UNIT_TABLE_BEAUTIFY" val="{e9705fc9-1ed7-4a9e-a539-1a549eaa8444}"/>
  <p:tag name="TABLE_RECT" val="131.175*35.7*697.65*468.6"/>
  <p:tag name="TABLE_EMPHASIZE_COLOR" val="6579300"/>
  <p:tag name="TABLE_ONEKEY_SKIN_IDX" val="0"/>
  <p:tag name="TABLE_SKINIDX" val="-1"/>
  <p:tag name="TABLE_COLORIDX" val="l"/>
</p:tagLst>
</file>

<file path=ppt/tags/tag33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5*l_h_i*1_2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5*l_h_i*1_2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332.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5*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6"/>
  <p:tag name="KSO_WM_UNIT_TEXT_FILL_TYPE" val="1"/>
</p:tagLst>
</file>

<file path=ppt/tags/tag33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335.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7"/>
  <p:tag name="KSO_WM_UNIT_TEXT_FILL_TYPE" val="1"/>
</p:tagLst>
</file>

<file path=ppt/tags/tag33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338.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8"/>
  <p:tag name="KSO_WM_UNIT_TEXT_FILL_TYPE" val="1"/>
</p:tagLst>
</file>

<file path=ppt/tags/tag33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4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341.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160404_5*l_h_f*1_5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9"/>
  <p:tag name="KSO_WM_UNIT_TEXT_FILL_TYPE" val="1"/>
</p:tagLst>
</file>

<file path=ppt/tags/tag34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44.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5"/>
  <p:tag name="KSO_WM_UNIT_TEXT_FILL_TYPE" val="1"/>
</p:tagLst>
</file>

<file path=ppt/tags/tag34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Lst>
</file>

<file path=ppt/tags/tag347.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160404_5*l_h_f*1_6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10"/>
  <p:tag name="KSO_WM_UNIT_TEXT_FILL_TYPE" val="1"/>
</p:tagLst>
</file>

<file path=ppt/tags/tag3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BEAUTIFY_FLAG" val="#wm#"/>
  <p:tag name="KSO_WM_TEMPLATE_CATEGORY" val="diagram"/>
  <p:tag name="KSO_WM_TEMPLATE_INDEX" val="160404"/>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160404_5"/>
  <p:tag name="KSO_WM_TEMPLATE_SUBCATEGORY" val="0"/>
  <p:tag name="KSO_WM_TEMPLATE_MASTER_TYPE" val="0"/>
  <p:tag name="KSO_WM_TEMPLATE_COLOR_TYPE" val="1"/>
  <p:tag name="KSO_WM_SLIDE_TYPE" val="text"/>
  <p:tag name="KSO_WM_SLIDE_SUBTYPE" val="diag"/>
  <p:tag name="KSO_WM_SLIDE_ITEM_CNT" val="6"/>
  <p:tag name="KSO_WM_SLIDE_INDEX" val="5"/>
  <p:tag name="KSO_WM_SLIDE_SIZE" val="613.046*414.451"/>
  <p:tag name="KSO_WM_SLIDE_POSITION" val="241.637*104.344"/>
  <p:tag name="KSO_WM_TAG_VERSION" val="1.0"/>
  <p:tag name="KSO_WM_SLIDE_LAYOUT" val="l"/>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l1-1"/>
  <p:tag name="KSO_WM_SLIDE_DIAGTYPE" val="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5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353.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54.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355.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5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19.389452819824243,&#10;    &quot;parentMax&quot;: {&#10;        &quot;max&quot;: 9.0604684400182691&#10;    },&#10;    &quot;topChanged&quot;: 19.389452819824243&#10;}&#10;"/>
</p:tagLst>
</file>

<file path=ppt/tags/tag359.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6.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360.xml><?xml version="1.0" encoding="utf-8"?>
<p:tagLst xmlns:p="http://schemas.openxmlformats.org/presentationml/2006/main">
  <p:tag name="KSO_WM_BEAUTIFY_FLAG" val="#wm#"/>
  <p:tag name="KSO_WM_TEMPLATE_CATEGORY" val="diagram"/>
  <p:tag name="KSO_WM_TEMPLATE_INDEX" val="20207095"/>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3.572308970373761},&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361.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36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365.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368.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4*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37.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4*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4*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4*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4*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4*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4*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4*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4*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4*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4*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4*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4*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2357_4*m_h_i*1_4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2357_4*m_h_i*1_4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2357_4*m_h_i*1_4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2357_4*m_h_i*1_4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02357_4*m_h_i*1_5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02357_4*m_h_i*1_5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02357_4*m_h_i*1_5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202357_4*m_h_i*1_5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BEAUTIFY_FLAG" val="#wm#"/>
  <p:tag name="KSO_WM_TEMPLATE_CATEGORY" val="diagram"/>
  <p:tag name="KSO_WM_TEMPLATE_INDEX" val="20207095"/>
  <p:tag name="KSO_WM_SLIDE_CAN_ADD_NAVIGATION" val="1"/>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CHIP_XID" val="5ecf6a77ddc3daf3fef3fc08"/>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1.505555555555553},&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39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4*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3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4*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3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4*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39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4*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39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2357_4*m_h_f*1_5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02357_4*m_h_a*1_5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3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4*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39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4*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3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2357_4*m_h_f*1_4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39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2357_4*m_h_a*1_4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3*n_h_h_i*1_2_1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64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647"/>
  <p:tag name="KSO_WM_UNIT_VALUE" val="159"/>
  <p:tag name="KSO_WM_TEMPLATE_ASSEMBLE_XID" val="5eecd662a758c1ec0b708e16"/>
  <p:tag name="KSO_WM_TEMPLATE_ASSEMBLE_GROUPID" val="5eecd662a758c1ec0b708e16"/>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4*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4"/>
  <p:tag name="KSO_WM_TEMPLATE_SUBCATEGORY" val="0"/>
  <p:tag name="KSO_WM_TEMPLATE_MASTER_TYPE" val="0"/>
  <p:tag name="KSO_WM_TEMPLATE_COLOR_TYPE" val="0"/>
  <p:tag name="KSO_WM_SLIDE_TYPE" val="text"/>
  <p:tag name="KSO_WM_SLIDE_SUBTYPE" val="diag"/>
  <p:tag name="KSO_WM_SLIDE_ITEM_CNT" val="5"/>
  <p:tag name="KSO_WM_SLIDE_INDEX" val="4"/>
  <p:tag name="KSO_WM_SLIDE_SIZE" val="557*386.35"/>
  <p:tag name="KSO_WM_SLIDE_POSITION" val="201.5*86.9"/>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40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406.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407.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6.700000000000003},&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408.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4*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41.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77e93a166da4c1a89b4b3bd5e34ebdc"/>
  <p:tag name="KSO_WM_ASSEMBLE_CHIP_INDEX" val="6630c818fc74437d8f82601a13a25f6a"/>
  <p:tag name="KSO_WM_UNIT_TEXT_FILL_FORE_SCHEMECOLOR_INDEX_BRIGHTNESS" val="0"/>
  <p:tag name="KSO_WM_UNIT_TEXT_FILL_FORE_SCHEMECOLOR_INDEX" val="13"/>
  <p:tag name="KSO_WM_UNIT_TEXT_FILL_TYPE" val="1"/>
  <p:tag name="KSO_WM_TEMPLATE_ASSEMBLE_XID" val="5eecd662a758c1ec0b708e16"/>
  <p:tag name="KSO_WM_TEMPLATE_ASSEMBLE_GROUPID" val="5eecd662a758c1ec0b708e16"/>
  <p:tag name="KSO_WM_UNIT_SMARTLAYOUT_COMPRESS_INFO" val="{&#10;    &quot;id&quot;: &quot;2020-06-19T23:14:59&quot;,&#10;    &quot;max&quot;: 0.0095277452844353405,&#10;    &quot;topChanged&quot;: 0.0095277452844353405&#10;}&#10;"/>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4*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4*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4*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4*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4*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4*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4*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4*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4*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4*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2.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4*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4*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2357_4*m_h_i*1_4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2357_4*m_h_i*1_4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2357_4*m_h_i*1_4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2357_4*m_h_i*1_4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02357_4*m_h_i*1_5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02357_4*m_h_i*1_5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02357_4*m_h_i*1_5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202357_4*m_h_i*1_5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BEAUTIFY_FLAG" val="#wm#"/>
  <p:tag name="KSO_WM_TEMPLATE_CATEGORY" val="diagram"/>
  <p:tag name="KSO_WM_TEMPLATE_INDEX" val="20207647"/>
  <p:tag name="KSO_WM_SLIDE_LAYOUT_INFO" val="{&quot;id&quot;:&quot;2020-06-19T23:14:59&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6-19T23:14:59&quot;,&quot;margin&quot;:{&quot;bottom&quot;:0.42300000786781311,&quot;left&quot;:0.84700000286102295,&quot;right&quot;:0.84700000286102295,&quot;top&quot;:0.42300000786781311},&quot;type&quot;:0},{&quot;id&quot;:&quot;2020-06-19T23:14:59&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tags&quot;:{&quot;style&quot;:[&quot;商务&quot;,&quot;简约&quot;,&quot;文艺清新&quot;,&quot;中国风&quot;,&quot;卡通&quot;,&quot;欧美风&quot;,&quot;黑板风&quot;,&quot;渐变风&quot;,&quot;党政风&quot;]},&quot;slide_type&quot;:[&quot;text&quot;],&quot;aspect_ratio&quot;:&quot;16:9&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eecd662a758c1ec0b708e16"/>
  <p:tag name="KSO_WM_TEMPLATE_ASSEMBLE_GROUPID" val="5eecd662a758c1ec0b708e16"/>
</p:tagLst>
</file>

<file path=ppt/tags/tag4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4*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4*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4*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3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4*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2357_4*m_h_f*1_5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02357_4*m_h_a*1_5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4*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3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4*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2357_4*m_h_f*1_4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2357_4*m_h_a*1_4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64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647"/>
  <p:tag name="KSO_WM_UNIT_VALUE" val="159"/>
  <p:tag name="KSO_WM_TEMPLATE_ASSEMBLE_XID" val="5eecd662a758c1ec0b708e16"/>
  <p:tag name="KSO_WM_TEMPLATE_ASSEMBLE_GROUPID" val="5eecd662a758c1ec0b708e16"/>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4*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4"/>
  <p:tag name="KSO_WM_TEMPLATE_SUBCATEGORY" val="0"/>
  <p:tag name="KSO_WM_TEMPLATE_MASTER_TYPE" val="0"/>
  <p:tag name="KSO_WM_TEMPLATE_COLOR_TYPE" val="0"/>
  <p:tag name="KSO_WM_SLIDE_TYPE" val="text"/>
  <p:tag name="KSO_WM_SLIDE_SUBTYPE" val="diag"/>
  <p:tag name="KSO_WM_SLIDE_ITEM_CNT" val="5"/>
  <p:tag name="KSO_WM_SLIDE_INDEX" val="4"/>
  <p:tag name="KSO_WM_SLIDE_SIZE" val="557*386.35"/>
  <p:tag name="KSO_WM_SLIDE_POSITION" val="201.5*86.9"/>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44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Lst>
</file>

<file path=ppt/tags/tag445.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446.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1.894444444444446},&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447.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77e93a166da4c1a89b4b3bd5e34ebdc"/>
  <p:tag name="KSO_WM_ASSEMBLE_CHIP_INDEX" val="6630c818fc74437d8f82601a13a25f6a"/>
  <p:tag name="KSO_WM_UNIT_TEXT_FILL_FORE_SCHEMECOLOR_INDEX_BRIGHTNESS" val="0"/>
  <p:tag name="KSO_WM_UNIT_TEXT_FILL_FORE_SCHEMECOLOR_INDEX" val="13"/>
  <p:tag name="KSO_WM_UNIT_TEXT_FILL_TYPE" val="1"/>
  <p:tag name="KSO_WM_TEMPLATE_ASSEMBLE_XID" val="5eecd662a758c1ec0b708e16"/>
  <p:tag name="KSO_WM_TEMPLATE_ASSEMBLE_GROUPID" val="5eecd662a758c1ec0b708e16"/>
  <p:tag name="KSO_WM_UNIT_SMARTLAYOUT_COMPRESS_INFO" val="{&#10;    &quot;id&quot;: &quot;2020-06-19T23:14:59&quot;,&#10;    &quot;max&quot;: 0.0095277452844353405,&#10;    &quot;topChanged&quot;: 0.0095277452844353405&#10;}&#10;"/>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6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46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468.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47.xml><?xml version="1.0" encoding="utf-8"?>
<p:tagLst xmlns:p="http://schemas.openxmlformats.org/presentationml/2006/main">
  <p:tag name="KSO_WM_BEAUTIFY_FLAG" val="#wm#"/>
  <p:tag name="KSO_WM_TEMPLATE_CATEGORY" val="diagram"/>
  <p:tag name="KSO_WM_TEMPLATE_INDEX" val="20207647"/>
  <p:tag name="KSO_WM_SLIDE_LAYOUT_INFO" val="{&quot;id&quot;:&quot;2020-06-19T23:14:59&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6-19T23:14:59&quot;,&quot;margin&quot;:{&quot;bottom&quot;:0.42300000786781311,&quot;left&quot;:0.84700000286102295,&quot;right&quot;:0.84700000286102295,&quot;top&quot;:0.42300000786781311},&quot;type&quot;:0},{&quot;id&quot;:&quot;2020-06-19T23:14:59&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tags&quot;:{&quot;style&quot;:[&quot;商务&quot;,&quot;简约&quot;,&quot;文艺清新&quot;,&quot;中国风&quot;,&quot;卡通&quot;,&quot;欧美风&quot;,&quot;黑板风&quot;,&quot;渐变风&quot;,&quot;党政风&quot;]},&quot;slide_type&quot;:[&quot;text&quot;],&quot;aspect_ratio&quot;:&quot;16:9&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eecd662a758c1ec0b708e16"/>
  <p:tag name="KSO_WM_TEMPLATE_ASSEMBLE_GROUPID" val="5eecd662a758c1ec0b708e16"/>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471.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0,&#10;    &quot;parentMax&quot;: {&#10;        &quot;max&quot;: 17.950078740157437&#10;    },&#10;    &quot;topChanged&quot;: 0&#10;}&#10;"/>
  <p:tag name="KSO_WM_UNIT_LAST_MAX_FONTSIZE" val="800"/>
</p:tagLst>
</file>

<file path=ppt/tags/tag47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4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BEAUTIFY_FLAG" val="#wm#"/>
  <p:tag name="KSO_WM_TEMPLATE_CATEGORY" val="diagram"/>
  <p:tag name="KSO_WM_TEMPLATE_INDEX" val="20207095"/>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0.024088655584713},&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475.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76.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47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47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5*l_h_i*1_2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5*l_h_i*1_2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480.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5*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6"/>
  <p:tag name="KSO_WM_UNIT_TEXT_FILL_TYPE" val="1"/>
</p:tagLst>
</file>

<file path=ppt/tags/tag48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483.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7"/>
  <p:tag name="KSO_WM_UNIT_TEXT_FILL_TYPE" val="1"/>
</p:tagLst>
</file>

<file path=ppt/tags/tag48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486.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8"/>
  <p:tag name="KSO_WM_UNIT_TEXT_FILL_TYPE" val="1"/>
</p:tagLst>
</file>

<file path=ppt/tags/tag48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489.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160404_5*l_h_f*1_5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9"/>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492.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5"/>
  <p:tag name="KSO_WM_UNIT_TEXT_FILL_TYPE" val="1"/>
</p:tagLst>
</file>

<file path=ppt/tags/tag49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USESOURCEFORMAT_APPLY" val="1"/>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Lst>
</file>

<file path=ppt/tags/tag495.xml><?xml version="1.0" encoding="utf-8"?>
<p:tagLst xmlns:p="http://schemas.openxmlformats.org/presentationml/2006/main">
  <p:tag name="KSO_WM_UNIT_DIAGRAM_MODELTYPE" val="stripeEnum"/>
  <p:tag name="KSO_WM_UNIT_SUBTYPE" val="a"/>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160404_5*l_h_f*1_6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USESOURCEFORMAT_APPLY" val="1"/>
  <p:tag name="KSO_WM_UNIT_TEXT_FILL_FORE_SCHEMECOLOR_INDEX_BRIGHTNESS" val="0"/>
  <p:tag name="KSO_WM_UNIT_TEXT_FILL_FORE_SCHEMECOLOR_INDEX" val="10"/>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BEAUTIFY_FLAG" val="#wm#"/>
  <p:tag name="KSO_WM_TEMPLATE_CATEGORY" val="diagram"/>
  <p:tag name="KSO_WM_TEMPLATE_INDEX" val="160404"/>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160404_5"/>
  <p:tag name="KSO_WM_TEMPLATE_SUBCATEGORY" val="0"/>
  <p:tag name="KSO_WM_TEMPLATE_MASTER_TYPE" val="0"/>
  <p:tag name="KSO_WM_TEMPLATE_COLOR_TYPE" val="1"/>
  <p:tag name="KSO_WM_SLIDE_TYPE" val="text"/>
  <p:tag name="KSO_WM_SLIDE_SUBTYPE" val="diag"/>
  <p:tag name="KSO_WM_SLIDE_ITEM_CNT" val="6"/>
  <p:tag name="KSO_WM_SLIDE_INDEX" val="5"/>
  <p:tag name="KSO_WM_SLIDE_SIZE" val="613.046*414.451"/>
  <p:tag name="KSO_WM_SLIDE_POSITION" val="241.637*104.344"/>
  <p:tag name="KSO_WM_TAG_VERSION" val="1.0"/>
  <p:tag name="KSO_WM_SLIDE_LAYOUT" val="l"/>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l1-1"/>
  <p:tag name="KSO_WM_SLIDE_DIAGTYPE" val="l"/>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2"/>
  <p:tag name="KSO_WM_UNIT_ID" val="diagram20171182_3*n_h_h_i*1_2_1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00.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0,&#10;    &quot;parentMax&quot;: {&#10;        &quot;max&quot;: 22.360393700787402&#10;    },&#10;    &quot;topChanged&quot;: 0&#10;}&#10;"/>
</p:tagLst>
</file>

<file path=ppt/tags/tag501.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5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3.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50.840813648293967},&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504.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82_1*i*1"/>
  <p:tag name="KSO_WM_TEMPLATE_CATEGORY" val="diagram"/>
  <p:tag name="KSO_WM_TEMPLATE_INDEX" val="20207082"/>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e928e660c33b3b8e63fea"/>
  <p:tag name="KSO_WM_CHIP_XID" val="5e9e928e660c33b3b8e63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5ee1a61aafe44fab1839c515"/>
  <p:tag name="KSO_WM_TEMPLATE_ASSEMBLE_GROUPID" val="5ee1a61aafe44fab1839c515"/>
</p:tagLst>
</file>

<file path=ppt/tags/tag506.xml><?xml version="1.0" encoding="utf-8"?>
<p:tagLst xmlns:p="http://schemas.openxmlformats.org/presentationml/2006/main">
  <p:tag name="KSO_WM_UNIT_VALUE" val="1904*1886"/>
  <p:tag name="KSO_WM_UNIT_HIGHLIGHT" val="0"/>
  <p:tag name="KSO_WM_UNIT_COMPATIBLE" val="1"/>
  <p:tag name="KSO_WM_UNIT_DIAGRAM_ISNUMVISUAL" val="0"/>
  <p:tag name="KSO_WM_UNIT_DIAGRAM_ISREFERUNIT" val="0"/>
  <p:tag name="KSO_WM_UNIT_TYPE" val="d"/>
  <p:tag name="KSO_WM_UNIT_INDEX" val="1"/>
  <p:tag name="KSO_WM_UNIT_ID" val="diagram20207082_1*d*1"/>
  <p:tag name="KSO_WM_TEMPLATE_CATEGORY" val="diagram"/>
  <p:tag name="KSO_WM_TEMPLATE_INDEX" val="20207082"/>
  <p:tag name="KSO_WM_UNIT_LAYERLEVEL" val="1"/>
  <p:tag name="KSO_WM_TAG_VERSION" val="1.0"/>
  <p:tag name="KSO_WM_BEAUTIFY_FLAG" val="#wm#"/>
  <p:tag name="KSO_WM_CHIP_GROUPID" val="5e7310da9a230a26b9e88a19"/>
  <p:tag name="KSO_WM_CHIP_XID" val="5e7310da9a230a26b9e88a1a"/>
  <p:tag name="KSO_WM_UNIT_DEC_AREA_ID" val="a7e7845a469a49848370e0f535bf3cac"/>
  <p:tag name="KSO_WM_ASSEMBLE_CHIP_INDEX" val="34e1a9eb173b4415869a2a1b83f9e82a"/>
  <p:tag name="KSO_WM_UNIT_PLACING_PICTURE" val="34e1a9eb173b4415869a2a1b83f9e82a"/>
  <p:tag name="KSO_WM_TEMPLATE_ASSEMBLE_XID" val="5ee1a61aafe44fab1839c515"/>
  <p:tag name="KSO_WM_TEMPLATE_ASSEMBLE_GROUPID" val="5ee1a61aafe44fab1839c515"/>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82_1*i*2"/>
  <p:tag name="KSO_WM_TEMPLATE_CATEGORY" val="diagram"/>
  <p:tag name="KSO_WM_TEMPLATE_INDEX" val="20207082"/>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e928e660c33b3b8e63fea"/>
  <p:tag name="KSO_WM_CHIP_XID" val="5e9e928e660c33b3b8e63feb"/>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275"/>
  <p:tag name="KSO_WM_TEMPLATE_ASSEMBLE_XID" val="5ee1a61aafe44fab1839c515"/>
  <p:tag name="KSO_WM_TEMPLATE_ASSEMBLE_GROUPID" val="5ee1a61aafe44fab1839c515"/>
</p:tagLst>
</file>

<file path=ppt/tags/tag508.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7082_1*a*1"/>
  <p:tag name="KSO_WM_TEMPLATE_CATEGORY" val="diagram"/>
  <p:tag name="KSO_WM_TEMPLATE_INDEX" val="20207082"/>
  <p:tag name="KSO_WM_UNIT_LAYERLEVEL" val="1"/>
  <p:tag name="KSO_WM_TAG_VERSION" val="1.0"/>
  <p:tag name="KSO_WM_BEAUTIFY_FLAG" val="#wm#"/>
  <p:tag name="KSO_WM_UNIT_PRESET_TEXT" val="单击添加大标题"/>
  <p:tag name="KSO_WM_UNIT_DEFAULT_FONT" val="24;44;4"/>
  <p:tag name="KSO_WM_UNIT_BLOCK" val="0"/>
  <p:tag name="KSO_WM_CHIP_GROUPID" val="5e7881253197e252a37019b5"/>
  <p:tag name="KSO_WM_CHIP_XID" val="5e7881253197e252a37019b6"/>
  <p:tag name="KSO_WM_UNIT_DEC_AREA_ID" val="3950285548ea49ba909b89109ed1c2b5"/>
  <p:tag name="KSO_WM_ASSEMBLE_CHIP_INDEX" val="10ed8720055b4b699a43ec1a783a41e7"/>
  <p:tag name="KSO_WM_UNIT_TEXT_FILL_FORE_SCHEMECOLOR_INDEX_BRIGHTNESS" val="0"/>
  <p:tag name="KSO_WM_UNIT_TEXT_FILL_FORE_SCHEMECOLOR_INDEX" val="13"/>
  <p:tag name="KSO_WM_UNIT_TEXT_FILL_TYPE" val="1"/>
  <p:tag name="KSO_WM_TEMPLATE_ASSEMBLE_XID" val="5ee1a61aafe44fab1839c515"/>
  <p:tag name="KSO_WM_TEMPLATE_ASSEMBLE_GROUPID" val="5ee1a61aafe44fab1839c515"/>
  <p:tag name="KSO_WM_UNIT_SMARTLAYOUT_COMPRESS_INFO" val="{&#10;    &quot;id&quot;: &quot;2020-06-11T11:34:36&quot;,&#10;    &quot;max&quot;: 11.375118110236219,&#10;    &quot;topChanged&quot;: 11.319088302541896&#10;}&#10;"/>
</p:tagLst>
</file>

<file path=ppt/tags/tag5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82_1*f*1"/>
  <p:tag name="KSO_WM_TEMPLATE_CATEGORY" val="diagram"/>
  <p:tag name="KSO_WM_TEMPLATE_INDEX" val="20207082"/>
  <p:tag name="KSO_WM_UNIT_LAYERLEVEL" val="1"/>
  <p:tag name="KSO_WM_TAG_VERSION" val="1.0"/>
  <p:tag name="KSO_WM_BEAUTIFY_FLAG" val="#wm#"/>
  <p:tag name="KSO_WM_UNIT_DEFAULT_FONT" val="14;20;2"/>
  <p:tag name="KSO_WM_UNIT_BLOCK" val="0"/>
  <p:tag name="KSO_WM_CHIP_GROUPID" val="5e6b05596848fb12bee65ac8"/>
  <p:tag name="KSO_WM_CHIP_XID" val="5e6b05596848fb12bee65aca"/>
  <p:tag name="KSO_WM_UNIT_DEC_AREA_ID" val="591ad14d8b6349c28fc08637e084f73a"/>
  <p:tag name="KSO_WM_ASSEMBLE_CHIP_INDEX" val="a4ae4d9b58fb48a0a90c3ca9148f6e29"/>
  <p:tag name="KSO_WM_UNIT_TEXT_FILL_FORE_SCHEMECOLOR_INDEX_BRIGHTNESS" val="0.25"/>
  <p:tag name="KSO_WM_UNIT_TEXT_FILL_FORE_SCHEMECOLOR_INDEX" val="13"/>
  <p:tag name="KSO_WM_UNIT_TEXT_FILL_TYPE" val="1"/>
  <p:tag name="KSO_WM_UNIT_VALUE" val="100"/>
  <p:tag name="KSO_WM_TEMPLATE_ASSEMBLE_XID" val="5ee1a61aafe44fab1839c515"/>
  <p:tag name="KSO_WM_TEMPLATE_ASSEMBLE_GROUPID" val="5ee1a61aafe44fab1839c515"/>
  <p:tag name="KSO_WM_UNIT_SMARTLAYOUT_COMPRESS_INFO" val="{&#10;    &quot;id&quot;: &quot;2020-06-11T11:34:36&quot;,&#10;    &quot;max&quot;: 9.1488976377952724,&#10;    &quot;topChanged&quot;: 0&#10;}&#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2*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10.xml><?xml version="1.0" encoding="utf-8"?>
<p:tagLst xmlns:p="http://schemas.openxmlformats.org/presentationml/2006/main">
  <p:tag name="MH_TYPE" val="#NeiR#"/>
  <p:tag name="MH_NUMBER" val="2"/>
  <p:tag name="MH_CATEGORY" val="#TuWHP#"/>
  <p:tag name="MH_LAYOUT" val="SubTitleText"/>
  <p:tag name="MH" val="20170726164042"/>
  <p:tag name="MH_LIBRARY" val="GRAPHIC"/>
  <p:tag name="KSO_WM_BEAUTIFY_FLAG" val="#wm#"/>
  <p:tag name="KSO_WM_TEMPLATE_CATEGORY" val="diagram"/>
  <p:tag name="KSO_WM_TEMPLATE_INDEX" val="20207082"/>
  <p:tag name="KSO_WM_SLIDE_BACKGROUND" val="[&quot;general&quot;]"/>
  <p:tag name="KSO_WM_SLIDE_RATIO" val="1.777778"/>
  <p:tag name="KSO_WM_CHIP_INFOS" val="{&quot;layout_type&quot;:&quot;leftright&quot;,&quot;tags&quot;:{&quot;style&quot;:[&quot;商务&quot;,&quot;简约&quot;,&quot;文艺清新&quot;,&quot;卡通&quot;,&quot;欧美风&quot;,&quot;黑板风&quot;,&quot;渐变风&quot;]},&quot;slide_type&quot;:[&quot;text&quot;],&quot;aspect_ratio&quot;:&quot;16:9&quot;}"/>
  <p:tag name="KSO_WM_CHIP_XID" val="5e9e928e660c33b3b8e63feb"/>
  <p:tag name="KSO_WM_CHIP_FILLPROP" val="[[{&quot;fill_id&quot;:&quot;800d55d6ca894cc282060310160b14ab&quot;,&quot;fill_align&quot;:&quot;cm&quot;,&quot;text_align&quot;:&quot;cm&quot;,&quot;text_direction&quot;:&quot;horizontal&quot;,&quot;chip_types&quot;:[&quot;picture&quot;]},{&quot;fill_id&quot;:&quot;dc92f6abca2b4f12af199ac1df2cff47&quot;,&quot;fill_align&quot;:&quot;lb&quot;,&quot;text_align&quot;:&quot;lb&quot;,&quot;text_direction&quot;:&quot;horizontal&quot;,&quot;chip_types&quot;:[&quot;header&quot;]},{&quot;fill_id&quot;:&quot;1622b9b6dbab4109bdc954f4a78195c0&quot;,&quot;fill_align&quot;:&quot;lt&quot;,&quot;text_align&quot;:&quot;lt&quot;,&quot;text_direction&quot;:&quot;horizontal&quot;,&quot;chip_types&quot;:[&quot;text&quot;]}]]"/>
  <p:tag name="KSO_WM_SLIDE_ID" val="diagram202070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06-11T11:34:36&quot;,&quot;maxSize&quot;:{&quot;size1&quot;:42.200000000000003},&quot;minSize&quot;:{&quot;size1&quot;:33.299999999999997},&quot;normalSize&quot;:{&quot;size1&quot;:33.299999999999997},&quot;subLayout&quot;:[{&quot;id&quot;:&quot;2020-06-11T11:34:36&quot;,&quot;margin&quot;:{&quot;bottom&quot;:0,&quot;left&quot;:2.5399999618530273,&quot;right&quot;:18.62700080871582,&quot;top&quot;:4.6570000648498535},&quot;type&quot;:0},{&quot;id&quot;:&quot;2020-06-11T11:34:36&quot;,&quot;margin&quot;:{&quot;bottom&quot;:3.809999942779541,&quot;left&quot;:2.5399999618530273,&quot;right&quot;:18.62700080871582,&quot;top&quot;:0.42300000786781311},&quot;type&quot;:0}],&quot;type&quot;:0}"/>
  <p:tag name="KSO_WM_CHIP_GROUPID" val="5e9e928e660c33b3b8e63fea"/>
  <p:tag name="KSO_WM_SLIDE_BK_DARK_LIGHT" val="2"/>
  <p:tag name="KSO_WM_SLIDE_BACKGROUND_TYPE" val="general"/>
  <p:tag name="KSO_WM_SLIDE_SUPPORT_FEATURE_TYPE" val="0"/>
  <p:tag name="KSO_WM_TEMPLATE_ASSEMBLE_XID" val="5ee1a61aafe44fab1839c515"/>
  <p:tag name="KSO_WM_TEMPLATE_ASSEMBLE_GROUPID" val="5ee1a61aafe44fab1839c515"/>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4*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4*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2357_4*m_h_i*1_1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4*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4*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4*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4*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4*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4*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57_2*m_h_i*1_1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4*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4*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4*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4*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2357_4*m_h_i*1_4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2357_4*m_h_i*1_4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2357_4*m_h_i*1_4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2357_4*m_h_i*1_4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02357_4*m_h_i*1_5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02357_4*m_h_i*1_5_2"/>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2357_2*m_h_i*1_1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02357_4*m_h_i*1_5_3"/>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202357_4*m_h_i*1_5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4*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3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4*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4*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4*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2357_4*m_h_f*1_5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3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02357_4*m_h_a*1_5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4*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4*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57_2*m_h_f*1_1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2357_4*m_h_f*1_4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5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2357_4*m_h_a*1_4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4*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BEAUTIFY_FLAG" val="#wm#"/>
  <p:tag name="KSO_WM_TEMPLATE_CATEGORY" val="diagram"/>
  <p:tag name="KSO_WM_TEMPLATE_INDEX" val="20202357"/>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2357_4"/>
  <p:tag name="KSO_WM_TEMPLATE_SUBCATEGORY" val="0"/>
  <p:tag name="KSO_WM_TEMPLATE_MASTER_TYPE" val="0"/>
  <p:tag name="KSO_WM_TEMPLATE_COLOR_TYPE" val="0"/>
  <p:tag name="KSO_WM_SLIDE_TYPE" val="text"/>
  <p:tag name="KSO_WM_SLIDE_SUBTYPE" val="diag"/>
  <p:tag name="KSO_WM_SLIDE_ITEM_CNT" val="5"/>
  <p:tag name="KSO_WM_SLIDE_INDEX" val="4"/>
  <p:tag name="KSO_WM_SLIDE_SIZE" val="557*386.35"/>
  <p:tag name="KSO_WM_SLIDE_POSITION" val="201.5*86.9"/>
  <p:tag name="KSO_WM_TAG_VERSION" val="1.0"/>
  <p:tag name="KSO_WM_SLIDE_LAYOUT" val="m"/>
  <p:tag name="KSO_WM_SLIDE_LAYOUT_CNT" val="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DIAGRAM_GROUP_CODE" val="m1-1"/>
  <p:tag name="KSO_WM_SLIDE_DIAGTYPE" val="m"/>
</p:tagLst>
</file>

<file path=ppt/tags/tag545.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359_1*a*1"/>
  <p:tag name="KSO_WM_TEMPLATE_CATEGORY" val="diagram"/>
  <p:tag name="KSO_WM_TEMPLATE_INDEX" val="20207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8993a79bbfc42d78c344b6a6704eac5"/>
  <p:tag name="KSO_WM_ASSEMBLE_CHIP_INDEX" val="7f2dacdb973c46df9589931ae151a74a"/>
  <p:tag name="KSO_WM_UNIT_TEXT_FILL_FORE_SCHEMECOLOR_INDEX_BRIGHTNESS" val="0"/>
  <p:tag name="KSO_WM_UNIT_TEXT_FILL_FORE_SCHEMECOLOR_INDEX" val="13"/>
  <p:tag name="KSO_WM_UNIT_TEXT_FILL_TYPE" val="1"/>
  <p:tag name="KSO_WM_TEMPLATE_ASSEMBLE_XID" val="5eea0e92a186d5104cd695ec"/>
  <p:tag name="KSO_WM_TEMPLATE_ASSEMBLE_GROUPID" val="5eea0e92a186d5104cd695ec"/>
</p:tagLst>
</file>

<file path=ppt/tags/tag54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59_1*f*1"/>
  <p:tag name="KSO_WM_TEMPLATE_CATEGORY" val="diagram"/>
  <p:tag name="KSO_WM_TEMPLATE_INDEX" val="20207359"/>
  <p:tag name="KSO_WM_UNIT_LAYERLEVEL" val="1"/>
  <p:tag name="KSO_WM_TAG_VERSION" val="1.0"/>
  <p:tag name="KSO_WM_BEAUTIFY_FLAG" val="#wm#"/>
  <p:tag name="KSO_WM_UNIT_DEFAULT_FONT" val="14;20;2"/>
  <p:tag name="KSO_WM_UNIT_BLOCK" val="0"/>
  <p:tag name="KSO_WM_UNIT_VALUE" val="319"/>
  <p:tag name="KSO_WM_UNIT_SHOW_EDIT_AREA_INDICATION" val="1"/>
  <p:tag name="KSO_WM_CHIP_GROUPID" val="5e6b05596848fb12bee65ac8"/>
  <p:tag name="KSO_WM_CHIP_XID" val="5e6b05596848fb12bee65aca"/>
  <p:tag name="KSO_WM_UNIT_DEC_AREA_ID" val="252cdfb1a14d43e8aeec0957a172299e"/>
  <p:tag name="KSO_WM_ASSEMBLE_CHIP_INDEX" val="31d0182a18454a43ac271e4379ae4935"/>
  <p:tag name="KSO_WM_UNIT_SUPPORT_UNIT_TYPE" val="[&quot;l&quot;,&quot;m&quot;,&quot;n&quot;,&quot;o&quot;,&quot;p&quot;,&quot;q&quot;,&quot;r&quot;,&quot;δ&quot;,&quot;η&quot;,&quot;α&quot;,&quot;β&quot;,&quot;θ&quot;]"/>
  <p:tag name="KSO_WM_UNIT_TEXT_FILL_FORE_SCHEMECOLOR_INDEX_BRIGHTNESS" val="0.25"/>
  <p:tag name="KSO_WM_UNIT_TEXT_FILL_FORE_SCHEMECOLOR_INDEX" val="13"/>
  <p:tag name="KSO_WM_UNIT_TEXT_FILL_TYPE" val="1"/>
  <p:tag name="KSO_WM_TEMPLATE_ASSEMBLE_XID" val="5eea0e92a186d5104cd695ec"/>
  <p:tag name="KSO_WM_TEMPLATE_ASSEMBLE_GROUPID" val="5eea0e92a186d5104cd695ec"/>
</p:tagLst>
</file>

<file path=ppt/tags/tag547.xml><?xml version="1.0" encoding="utf-8"?>
<p:tagLst xmlns:p="http://schemas.openxmlformats.org/presentationml/2006/main">
  <p:tag name="KSO_WM_SLIDE_ID" val="diagram2020735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324"/>
  <p:tag name="KSO_WM_SLIDE_POSITION" val="48*108"/>
  <p:tag name="KSO_WM_TAG_VERSION" val="1.0"/>
  <p:tag name="KSO_WM_BEAUTIFY_FLAG" val="#wm#"/>
  <p:tag name="KSO_WM_TEMPLATE_CATEGORY" val="diagram"/>
  <p:tag name="KSO_WM_TEMPLATE_INDEX" val="20207359"/>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0-06-17T20:37:49&quot;,&quot;maxSize&quot;:{&quot;size1&quot;:37.500012392414042},&quot;minSize&quot;:{&quot;size1&quot;:27.500012392414039},&quot;normalSize&quot;:{&quot;size1&quot;:35.416679059080707},&quot;subLayout&quot;:[{&quot;id&quot;:&quot;2020-06-17T20:37:49&quot;,&quot;margin&quot;:{&quot;bottom&quot;:5.9270000457763672,&quot;left&quot;:1.6929999589920044,&quot;right&quot;:0,&quot;top&quot;:5.9270000457763672},&quot;type&quot;:0},{&quot;id&quot;:&quot;2020-06-17T20:37:49&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e48605d5daf04fe5f98"/>
  <p:tag name="KSO_WM_CHIP_FILLPROP" val="[[{&quot;fill_id&quot;:&quot;1225534b603643f5a414df89499311b9&quot;,&quot;fill_align&quot;:&quot;cm&quot;,&quot;text_align&quot;:&quot;lm&quot;,&quot;text_direction&quot;:&quot;horizontal&quot;,&quot;chip_types&quot;:[&quot;text&quot;,&quot;header&quot;]},{&quot;fill_id&quot;:&quot;a5cde0e7e9ca4a5fabf022e041870535&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CHIP_GROUPID" val="5e6efe48605d5daf04fe5f97"/>
  <p:tag name="KSO_WM_SLIDE_BK_DARK_LIGHT" val="2"/>
  <p:tag name="KSO_WM_SLIDE_BACKGROUND_TYPE" val="general"/>
  <p:tag name="KSO_WM_SLIDE_SUPPORT_FEATURE_TYPE" val="0"/>
  <p:tag name="KSO_WM_TEMPLATE_ASSEMBLE_XID" val="5eea0e92a186d5104cd695ec"/>
  <p:tag name="KSO_WM_TEMPLATE_ASSEMBLE_GROUPID" val="5eea0e92a186d5104cd695ec"/>
</p:tagLst>
</file>

<file path=ppt/tags/tag548.xml><?xml version="1.0" encoding="utf-8"?>
<p:tagLst xmlns:p="http://schemas.openxmlformats.org/presentationml/2006/main">
  <p:tag name="ISPRING_PRESENTATION_TITLE" val="PowerPoint 演示文稿"/>
</p:tagLst>
</file>

<file path=ppt/tags/tag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57_2*m_h_a*1_1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2357_2*m_h_i*1_3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2357_2*m_h_i*1_3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2357_2*m_h_i*1_3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2357_2*m_h_i*1_3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71182_3*n_h_h_i*1_2_4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2357_2*m_h_f*1_3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6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2357_2*m_h_a*1_3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2357_2*m_h_i*1_2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2357_2*m_h_i*1_2_3"/>
  <p:tag name="KSO_WM_TEMPLATE_CATEGORY" val="diagram"/>
  <p:tag name="KSO_WM_TEMPLATE_INDEX" val="2020235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57_2*m_h_i*1_2_2"/>
  <p:tag name="KSO_WM_TEMPLATE_CATEGORY" val="diagram"/>
  <p:tag name="KSO_WM_TEMPLATE_INDEX" val="2020235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2357_2*m_h_i*1_2_1"/>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57_2*m_h_f*1_2_1"/>
  <p:tag name="KSO_WM_TEMPLATE_CATEGORY" val="diagram"/>
  <p:tag name="KSO_WM_TEMPLATE_INDEX" val="20202357"/>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SUBTYPE" val="a"/>
  <p:tag name="KSO_WM_UNIT_USESOURCEFORMAT_APPLY" val="1"/>
  <p:tag name="KSO_WM_UNIT_TEXT_FILL_FORE_SCHEMECOLOR_INDEX_BRIGHTNESS" val="0.15"/>
  <p:tag name="KSO_WM_UNIT_TEXT_FILL_FORE_SCHEMECOLOR_INDEX" val="13"/>
  <p:tag name="KSO_WM_UNIT_TEXT_FILL_TYPE" val="1"/>
</p:tagLst>
</file>

<file path=ppt/tags/tag6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57_2*m_h_a*1_2_1"/>
  <p:tag name="KSO_WM_TEMPLATE_CATEGORY" val="diagram"/>
  <p:tag name="KSO_WM_TEMPLATE_INDEX" val="20202357"/>
  <p:tag name="KSO_WM_UNIT_LAYERLEVEL" val="1_1_1"/>
  <p:tag name="KSO_WM_TAG_VERSION" val="1.0"/>
  <p:tag name="KSO_WM_BEAUTIFY_FLAG" val="#wm#"/>
  <p:tag name="KSO_WM_UNIT_PRESET_TEXT" val="点击添加标题"/>
  <p:tag name="KSO_WM_UNIT_ISNUMDGMTITLE" val="0"/>
  <p:tag name="KSO_WM_UNIT_USESOURCEFORMAT_APPLY" val="1"/>
  <p:tag name="KSO_WM_UNIT_TEXT_FILL_FORE_SCHEMECOLOR_INDEX_BRIGHTNESS" val="0.15"/>
  <p:tag name="KSO_WM_UNIT_TEXT_FILL_FORE_SCHEMECOLOR_INDEX" val="13"/>
  <p:tag name="KSO_WM_UNIT_TEXT_FILL_TYPE" val="1"/>
</p:tagLst>
</file>

<file path=ppt/tags/tag68.xml><?xml version="1.0" encoding="utf-8"?>
<p:tagLst xmlns:p="http://schemas.openxmlformats.org/presentationml/2006/main">
  <p:tag name="KSO_WM_BEAUTIFY_FLAG" val="#wm#"/>
  <p:tag name="KSO_WM_TEMPLATE_CATEGORY" val="diagram"/>
  <p:tag name="KSO_WM_TEMPLATE_INDEX" val="20202357"/>
  <p:tag name="KSO_WM_SLIDE_CAN_ADD_NAVIGATION" val="1"/>
  <p:tag name="KSO_WM_SLIDE_BACKGROUND" val="[&quot;navigation&quot;]"/>
  <p:tag name="KSO_WM_SLIDE_RATIO" val="1.777778"/>
  <p:tag name="KSO_WM_CHIP_INFOS" val="{&quot;layout_type&quot;:&quot;navigation&quot;,&quot;tags&quot;:{&quot;style&quot;:[&quot;商务&quot;,&quot;简约&quot;,&quot;文艺清新&quot;,&quot;中国风&quot;,&quot;卡通&quot;,&quot;欧美风&quot;,&quot;黑板风&quot;,&quot;渐变风&quot;,&quot;党政风&quot;]},&quot;slide_type&quot;:[&quot;text&quot;],&quot;aspect_ratio&quot;:&quot;16:9&quot;}"/>
  <p:tag name="KSO_WM_SLIDE_ID" val="diagram20202357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543*324.05"/>
  <p:tag name="KSO_WM_SLIDE_POSITION" val="208.75*117.825"/>
  <p:tag name="KSO_WM_TAG_VERSION" val="1.0"/>
  <p:tag name="KSO_WM_SLIDE_LAYOUT" val="m"/>
  <p:tag name="KSO_WM_SLIDE_LAYOUT_CNT" val="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eecd662a758c1ec0b708e16"/>
  <p:tag name="KSO_WM_TEMPLATE_ASSEMBLE_GROUPID" val="5eecd662a758c1ec0b708e16"/>
  <p:tag name="KSO_WM_DIAGRAM_GROUP_CODE" val="m1-1"/>
  <p:tag name="KSO_WM_SLIDE_DIAGTYPE" val="m"/>
  <p:tag name="KSO_WM_SLIDE_COLORSCHEME_VERSION" val="3.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2"/>
  <p:tag name="KSO_WM_UNIT_ID" val="diagram20171182_3*n_h_h_i*1_2_4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71.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16.294964630847829,&#10;    &quot;parentMax&quot;: {&#10;        &quot;max&quot;: 22.420468440018304&#10;    },&#10;    &quot;topChanged&quot;: 16.294964630847829&#10;}&#10;"/>
</p:tagLst>
</file>

<file path=ppt/tags/tag7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73.xml><?xml version="1.0" encoding="utf-8"?>
<p:tagLst xmlns:p="http://schemas.openxmlformats.org/presentationml/2006/main">
  <p:tag name="KSO_WM_BEAUTIFY_FLAG" val="#wm#"/>
  <p:tag name="KSO_WM_TEMPLATE_CATEGORY" val="diagram"/>
  <p:tag name="KSO_WM_TEMPLATE_INDEX" val="20207095"/>
  <p:tag name="KSO_WM_SLIDE_CAN_ADD_NAVIGATION" val="1"/>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CHIP_XID" val="5ecf6a77ddc3daf3fef3fc08"/>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1.951938600003388},&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Lst>
</file>

<file path=ppt/tags/tag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76.xml><?xml version="1.0" encoding="utf-8"?>
<p:tagLst xmlns:p="http://schemas.openxmlformats.org/presentationml/2006/main">
  <p:tag name="KSO_WM_UNIT_COLOR_SCHEME_SHAPE_ID" val="2"/>
  <p:tag name="KSO_WM_UNIT_COLOR_SCHEME_PARENT_PAGE" val="0_1"/>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615_1*l_h_f*1_1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15"/>
  <p:tag name="KSO_WM_UNIT_TEXT_FILL_FORE_SCHEMECOLOR_INDEX" val="13"/>
  <p:tag name="KSO_WM_UNIT_TEXT_FILL_TYPE" val="1"/>
</p:tagLst>
</file>

<file path=ppt/tags/tag77.xml><?xml version="1.0" encoding="utf-8"?>
<p:tagLst xmlns:p="http://schemas.openxmlformats.org/presentationml/2006/main">
  <p:tag name="KSO_WM_UNIT_COLOR_SCHEME_SHAPE_ID" val="3"/>
  <p:tag name="KSO_WM_UNIT_COLOR_SCHEME_PARENT_PAGE" val="0_1"/>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1*l_h_a*1_1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25"/>
  <p:tag name="KSO_WM_UNIT_TEXT_FILL_FORE_SCHEMECOLOR_INDEX" val="13"/>
  <p:tag name="KSO_WM_UNIT_TEXT_FILL_TYPE" val="1"/>
</p:tagLst>
</file>

<file path=ppt/tags/tag78.xml><?xml version="1.0" encoding="utf-8"?>
<p:tagLst xmlns:p="http://schemas.openxmlformats.org/presentationml/2006/main">
  <p:tag name="KSO_WM_UNIT_COLOR_SCHEME_SHAPE_ID" val="18"/>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1*l_h_i*1_1_1"/>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COLOR_SCHEME_SHAPE_ID" val="19"/>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1*l_h_i*1_1_2"/>
  <p:tag name="KSO_WM_TEMPLATE_CATEGORY" val="diagram"/>
  <p:tag name="KSO_WM_TEMPLATE_INDEX" val="20187615"/>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3*n_h_h_i*1_2_2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80.xml><?xml version="1.0" encoding="utf-8"?>
<p:tagLst xmlns:p="http://schemas.openxmlformats.org/presentationml/2006/main">
  <p:tag name="KSO_WM_UNIT_COLOR_SCHEME_SHAPE_ID" val="20"/>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1*l_h_i*1_1_3"/>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UNIT_COLOR_SCHEME_SHAPE_ID" val="4"/>
  <p:tag name="KSO_WM_UNIT_COLOR_SCHEME_PARENT_PAGE" val="0_1"/>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615_1*l_h_f*1_2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15"/>
  <p:tag name="KSO_WM_UNIT_TEXT_FILL_FORE_SCHEMECOLOR_INDEX" val="13"/>
  <p:tag name="KSO_WM_UNIT_TEXT_FILL_TYPE" val="1"/>
</p:tagLst>
</file>

<file path=ppt/tags/tag82.xml><?xml version="1.0" encoding="utf-8"?>
<p:tagLst xmlns:p="http://schemas.openxmlformats.org/presentationml/2006/main">
  <p:tag name="KSO_WM_UNIT_COLOR_SCHEME_SHAPE_ID" val="5"/>
  <p:tag name="KSO_WM_UNIT_COLOR_SCHEME_PARENT_PAGE" val="0_1"/>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1*l_h_a*1_2_1"/>
  <p:tag name="KSO_WM_TEMPLATE_CATEGORY" val="diagram"/>
  <p:tag name="KSO_WM_TEMPLATE_INDEX" val="20187615"/>
  <p:tag name="KSO_WM_UNIT_LAYERLEVEL" val="1_1_1"/>
  <p:tag name="KSO_WM_TAG_VERSION" val="1.0"/>
  <p:tag name="KSO_WM_BEAUTIFY_FLAG" val="#wm#"/>
  <p:tag name="KSO_WM_UNIT_USESOURCEFORMAT_APPLY" val="1"/>
  <p:tag name="KSO_WM_UNIT_TEXT_FILL_FORE_SCHEMECOLOR_INDEX_BRIGHTNESS" val="0.25"/>
  <p:tag name="KSO_WM_UNIT_TEXT_FILL_FORE_SCHEMECOLOR_INDEX" val="13"/>
  <p:tag name="KSO_WM_UNIT_TEXT_FILL_TYPE" val="1"/>
</p:tagLst>
</file>

<file path=ppt/tags/tag83.xml><?xml version="1.0" encoding="utf-8"?>
<p:tagLst xmlns:p="http://schemas.openxmlformats.org/presentationml/2006/main">
  <p:tag name="KSO_WM_UNIT_COLOR_SCHEME_SHAPE_ID" val="22"/>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1*l_h_i*1_2_1"/>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COLOR_SCHEME_SHAPE_ID" val="2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1*l_h_i*1_2_2"/>
  <p:tag name="KSO_WM_TEMPLATE_CATEGORY" val="diagram"/>
  <p:tag name="KSO_WM_TEMPLATE_INDEX" val="20187615"/>
  <p:tag name="KSO_WM_UNIT_LAYERLEVEL" val="1_1_1"/>
  <p:tag name="KSO_WM_TAG_VERSION" val="1.0"/>
  <p:tag name="KSO_WM_BEAUTIFY_FLAG" val="#wm#"/>
  <p:tag name="KSO_WM_UNIT_USESOURCEFORMAT_APPLY" val="1"/>
  <p:tag name="KSO_WM_UNIT_LINE_FORE_SCHEMECOLOR_INDEX_BRIGHTNESS" val="0"/>
  <p:tag name="KSO_WM_UNIT_LINE_FORE_SCHEMECOLOR_INDEX" val="6"/>
  <p:tag name="KSO_WM_UNIT_LINE_FILL_TYPE" val="2"/>
</p:tagLst>
</file>

<file path=ppt/tags/tag85.xml><?xml version="1.0" encoding="utf-8"?>
<p:tagLst xmlns:p="http://schemas.openxmlformats.org/presentationml/2006/main">
  <p:tag name="KSO_WM_UNIT_COLOR_SCHEME_SHAPE_ID" val="24"/>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1*l_h_i*1_2_3"/>
  <p:tag name="KSO_WM_TEMPLATE_CATEGORY" val="diagram"/>
  <p:tag name="KSO_WM_TEMPLATE_INDEX" val="20187615"/>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PA" val="v5.2.7"/>
  <p:tag name="PAMAINTYPE" val="4"/>
  <p:tag name="PATYPE" val="163"/>
  <p:tag name="PASUBTYPE" val="164"/>
  <p:tag name="RESOURCELIBID_SHAPE" val="547989"/>
  <p:tag name="RESOURCELIB_SHAPETYPE" val="4"/>
  <p:tag name="KSO_WM_UNIT_COLOR_SCHEME_SHAPE_ID" val="21"/>
  <p:tag name="KSO_WM_UNIT_COLOR_SCHEME_PARENT_PAGE" val="0_1"/>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1*l_h_x*1_1_1"/>
  <p:tag name="KSO_WM_TEMPLATE_CATEGORY" val="diagram"/>
  <p:tag name="KSO_WM_TEMPLATE_INDEX" val="20187615"/>
  <p:tag name="KSO_WM_UNIT_LAYERLEVEL" val="1_1_1"/>
  <p:tag name="KSO_WM_TAG_VERSION" val="1.0"/>
  <p:tag name="KSO_WM_BEAUTIFY_FLAG" val="#wm#"/>
  <p:tag name="KSO_WM_UNIT_ICON_FILEID" val="3140447"/>
  <p:tag name="KSO_WM_UNIT_ICON_STYLE" val="2"/>
  <p:tag name="KSO_WM_UNIT_USESOURCEFORMAT_APPLY" val="1"/>
  <p:tag name="KSO_WM_UNIT_FILL_FORE_SCHEMECOLOR_INDEX" val="5"/>
  <p:tag name="KSO_WM_UNIT_FILL_TYPE" val="1"/>
</p:tagLst>
</file>

<file path=ppt/tags/tag87.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UNIT_COLOR_SCHEME_SHAPE_ID" val="25"/>
  <p:tag name="KSO_WM_UNIT_COLOR_SCHEME_PARENT_PAGE" val="0_1"/>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1*l_h_x*1_2_1"/>
  <p:tag name="KSO_WM_TEMPLATE_CATEGORY" val="diagram"/>
  <p:tag name="KSO_WM_TEMPLATE_INDEX" val="20187615"/>
  <p:tag name="KSO_WM_UNIT_LAYERLEVEL" val="1_1_1"/>
  <p:tag name="KSO_WM_TAG_VERSION" val="1.0"/>
  <p:tag name="KSO_WM_BEAUTIFY_FLAG" val="#wm#"/>
  <p:tag name="KSO_WM_UNIT_ICON_FILEID" val="3100584"/>
  <p:tag name="KSO_WM_UNIT_ICON_STYLE" val="1"/>
  <p:tag name="KSO_WM_UNIT_USESOURCEFORMAT_APPLY" val="1"/>
  <p:tag name="KSO_WM_UNIT_FILL_FORE_SCHEMECOLOR_INDEX_BRIGHTNESS" val="0"/>
  <p:tag name="KSO_WM_UNIT_FILL_FORE_SCHEMECOLOR_INDEX" val="6"/>
  <p:tag name="KSO_WM_UNIT_FILL_TYPE" val="1"/>
</p:tagLst>
</file>

<file path=ppt/tags/tag89.xml><?xml version="1.0" encoding="utf-8"?>
<p:tagLst xmlns:p="http://schemas.openxmlformats.org/presentationml/2006/main">
  <p:tag name="KSO_WM_BEAUTIFY_FLAG" val="#wm#"/>
  <p:tag name="KSO_WM_TEMPLATE_CATEGORY" val="diagram"/>
  <p:tag name="KSO_WM_TEMPLATE_INDEX" val="20187615"/>
  <p:tag name="KSO_WM_SLIDE_CAN_ADD_NAVIGATION" val="1"/>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SLIDE_ID" val="diagram20187615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19.491*240.878"/>
  <p:tag name="KSO_WM_SLIDE_POSITION" val="270.255*146.822"/>
  <p:tag name="KSO_WM_TAG_VERSION" val="1.0"/>
  <p:tag name="KSO_WM_SLIDE_LAYOUT" val="l"/>
  <p:tag name="KSO_WM_SLIDE_LAYOUT_CNT" val="1"/>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CHIP_XID" val="5ecf6a77ddc3daf3fef3fc08"/>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 name="KSO_WM_SLIDE_COLORSCHEME_VERSION" val="3.2"/>
  <p:tag name="KSO_WM_DIAGRAM_GROUP_CODE" val="l1-1"/>
  <p:tag name="KSO_WM_SLIDE_DIAGTYPE" va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171182_3*n_h_h_i*1_2_2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ee876469390e3092d796721"/>
  <p:tag name="KSO_WM_TEMPLATE_ASSEMBLE_GROUPID" val="5ee876469390e3092d79672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dc434634fef14865918d8e0f8fe2ff04&quot;,&quot;X&quot;:{&quot;Pos&quot;:0},&quot;Y&quot;:{&quot;Pos&quot;:2}}}"/>
  <p:tag name="KSO_WM_UNIT_DEC_AREA_ID" val="d8dfe09f261548ba88e8e909da323f82"/>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ee876469390e3092d796721"/>
  <p:tag name="KSO_WM_TEMPLATE_ASSEMBLE_GROUPID" val="5ee876469390e3092d796721"/>
</p:tagLst>
</file>

<file path=ppt/tags/tag9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c434634fef14865918d8e0f8fe2ff04"/>
  <p:tag name="KSO_WM_ASSEMBLE_CHIP_INDEX" val="6a2095b02d3b462a894abe31dc875a1a"/>
  <p:tag name="KSO_WM_UNIT_TEXT_FILL_FORE_SCHEMECOLOR_INDEX_BRIGHTNESS" val="0"/>
  <p:tag name="KSO_WM_UNIT_TEXT_FILL_FORE_SCHEMECOLOR_INDEX" val="13"/>
  <p:tag name="KSO_WM_UNIT_TEXT_FILL_TYPE" val="1"/>
  <p:tag name="KSO_WM_TEMPLATE_ASSEMBLE_XID" val="5ee876469390e3092d796721"/>
  <p:tag name="KSO_WM_TEMPLATE_ASSEMBLE_GROUPID" val="5ee876469390e3092d796721"/>
  <p:tag name="KSO_WM_UNIT_SMARTLAYOUT_COMPRESS_INFO" val="{&#10;    &quot;id&quot;: &quot;2020-06-16T15:35:53&quot;,&#10;    &quot;max&quot;: 16.294964630847829,&#10;    &quot;parentMax&quot;: {&#10;        &quot;max&quot;: 22.420468440018304&#10;    },&#10;    &quot;topChanged&quot;: 16.294964630847829&#10;}&#10;"/>
</p:tagLst>
</file>

<file path=ppt/tags/tag93.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1160a37357a486599c3c7811fa52127"/>
  <p:tag name="KSO_WM_ASSEMBLE_CHIP_INDEX" val="84ac3240ee934be3a8e78535a3f25d77"/>
  <p:tag name="KSO_WM_UNIT_TEXT_FILL_FORE_SCHEMECOLOR_INDEX_BRIGHTNESS" val="0.25"/>
  <p:tag name="KSO_WM_UNIT_TEXT_FILL_FORE_SCHEMECOLOR_INDEX" val="13"/>
  <p:tag name="KSO_WM_UNIT_TEXT_FILL_TYPE" val="1"/>
  <p:tag name="KSO_WM_TEMPLATE_ASSEMBLE_XID" val="5ee876469390e3092d796721"/>
  <p:tag name="KSO_WM_TEMPLATE_ASSEMBLE_GROUPID" val="5ee876469390e3092d796721"/>
</p:tagLst>
</file>

<file path=ppt/tags/tag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06-16T15:35:53&quot;,&quot;maxSize&quot;:{&quot;size1&quot;:55.600000000000001},&quot;minSize&quot;:{&quot;size1&quot;:37.799999999999997},&quot;normalSize&quot;:{&quot;size1&quot;:41.951938600003388},&quot;subLayout&quot;:[{&quot;id&quot;:&quot;2020-06-16T15:35:53&quot;,&quot;margin&quot;:{&quot;bottom&quot;:0,&quot;left&quot;:4.2329998016357422,&quot;right&quot;:4.2329998016357422,&quot;top&quot;:4.2329998016357422},&quot;type&quot;:0},{&quot;id&quot;:&quot;2020-06-16T15:35:53&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CHIP_GROUPID" val="5ed74655afe44fab1839bd2f"/>
  <p:tag name="KSO_WM_SLIDE_BK_DARK_LIGHT" val="2"/>
  <p:tag name="KSO_WM_SLIDE_BACKGROUND_TYPE" val="general"/>
  <p:tag name="KSO_WM_SLIDE_SUPPORT_FEATURE_TYPE" val="0"/>
  <p:tag name="KSO_WM_TEMPLATE_ASSEMBLE_XID" val="5ee876469390e3092d796721"/>
  <p:tag name="KSO_WM_TEMPLATE_ASSEMBLE_GROUPID" val="5ee876469390e3092d796721"/>
</p:tagLst>
</file>

<file path=ppt/tags/tag96.xml><?xml version="1.0" encoding="utf-8"?>
<p:tagLst xmlns:p="http://schemas.openxmlformats.org/presentationml/2006/main">
  <p:tag name="KSO_WM_UNIT_TABLE_BEAUTIFY" val="{e9705fc9-1ed7-4a9e-a539-1a549eaa8444}"/>
  <p:tag name="TABLE_RECT" val="92.825*44.35*774.35*451.3"/>
  <p:tag name="TABLE_EMPHASIZE_COLOR" val="6579300"/>
  <p:tag name="TABLE_ONEKEY_SKIN_IDX" val="0"/>
  <p:tag name="TABLE_SKINIDX" val="1"/>
  <p:tag name="TABLE_COLORIDX" val="c"/>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2357_2*m_i*1_1"/>
  <p:tag name="KSO_WM_TEMPLATE_CATEGORY" val="diagram"/>
  <p:tag name="KSO_WM_TEMPLATE_INDEX" val="20202357"/>
  <p:tag name="KSO_WM_UNIT_LAYERLEVEL" val="1_1"/>
  <p:tag name="KSO_WM_TAG_VERSION" val="1.0"/>
  <p:tag name="KSO_WM_BEAUTIFY_FLAG" val="#wm#"/>
  <p:tag name="KSO_WM_UNIT_USESOURCEFORMAT_APPLY" val="1"/>
  <p:tag name="KSO_WM_UNIT_LINE_FORE_SCHEMECOLOR_INDEX_BRIGHTNESS" val="-0.25"/>
  <p:tag name="KSO_WM_UNIT_LINE_FORE_SCHEMECOLOR_INDEX" val="14"/>
  <p:tag name="KSO_WM_UNIT_LINE_FILL_TYPE"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02357_2*m_i*1_2"/>
  <p:tag name="KSO_WM_TEMPLATE_CATEGORY" val="diagram"/>
  <p:tag name="KSO_WM_TEMPLATE_INDEX" val="20202357"/>
  <p:tag name="KSO_WM_UNIT_LAYERLEVEL" val="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2357_2*m_h_i*1_1_4"/>
  <p:tag name="KSO_WM_TEMPLATE_CATEGORY" val="diagram"/>
  <p:tag name="KSO_WM_TEMPLATE_INDEX" val="2020235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13446</Words>
  <Application>WPS 演示</Application>
  <PresentationFormat>宽屏</PresentationFormat>
  <Paragraphs>1902</Paragraphs>
  <Slides>76</Slides>
  <Notes>67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76</vt:i4>
      </vt:variant>
    </vt:vector>
  </HeadingPairs>
  <TitlesOfParts>
    <vt:vector size="91" baseType="lpstr">
      <vt:lpstr>Arial</vt:lpstr>
      <vt:lpstr>宋体</vt:lpstr>
      <vt:lpstr>Wingdings</vt:lpstr>
      <vt:lpstr>微软雅黑</vt:lpstr>
      <vt:lpstr>时尚中黑简体</vt:lpstr>
      <vt:lpstr>黑体</vt:lpstr>
      <vt:lpstr>Wingdings</vt:lpstr>
      <vt:lpstr>Segoe UI</vt:lpstr>
      <vt:lpstr>Calibri</vt:lpstr>
      <vt:lpstr>Arial Unicode MS</vt:lpstr>
      <vt:lpstr>等线</vt:lpstr>
      <vt:lpstr>Edwardian Script ITC</vt:lpstr>
      <vt:lpstr>Segoe Print</vt:lpstr>
      <vt:lpstr>包图主题2</vt:lpstr>
      <vt:lpstr>Tema di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王远成</dc:creator>
  <cp:lastModifiedBy>中王</cp:lastModifiedBy>
  <cp:revision>299</cp:revision>
  <dcterms:created xsi:type="dcterms:W3CDTF">2017-09-22T08:16:00Z</dcterms:created>
  <dcterms:modified xsi:type="dcterms:W3CDTF">2021-08-03T02:09:58Z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DCA972A3BD66455A9ABC307E6BB99E95</vt:lpwstr>
  </property>
</Properties>
</file>