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7" r:id="rId9"/>
    <p:sldId id="265" r:id="rId10"/>
    <p:sldId id="275" r:id="rId11"/>
    <p:sldId id="276" r:id="rId12"/>
    <p:sldId id="280" r:id="rId13"/>
    <p:sldId id="281" r:id="rId14"/>
    <p:sldId id="282" r:id="rId15"/>
    <p:sldId id="283" r:id="rId16"/>
    <p:sldId id="285" r:id="rId17"/>
    <p:sldId id="284" r:id="rId18"/>
    <p:sldId id="286" r:id="rId19"/>
    <p:sldId id="279" r:id="rId20"/>
    <p:sldId id="287" r:id="rId21"/>
    <p:sldId id="274" r:id="rId2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0021"/>
    <a:srgbClr val="CAD81A"/>
    <a:srgbClr val="CC0066"/>
    <a:srgbClr val="BBBCDD"/>
    <a:srgbClr val="CC6600"/>
    <a:srgbClr val="99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36D774F-F683-47CB-B1F8-452221011979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09654C-2B34-4747-AC34-C7C4FBC5A9D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" name="矩形 7"/>
          <p:cNvSpPr/>
          <p:nvPr/>
        </p:nvSpPr>
        <p:spPr>
          <a:xfrm>
            <a:off x="0" y="952500"/>
            <a:ext cx="12192000" cy="5003800"/>
          </a:xfrm>
          <a:prstGeom prst="rect">
            <a:avLst/>
          </a:prstGeom>
          <a:solidFill>
            <a:srgbClr val="3BB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任意多边形 8"/>
          <p:cNvSpPr/>
          <p:nvPr/>
        </p:nvSpPr>
        <p:spPr>
          <a:xfrm>
            <a:off x="-17463" y="1828800"/>
            <a:ext cx="12196763" cy="32734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10840840"/>
              <a:gd name="connsiteY0-58" fmla="*/ 2044700 h 3683000"/>
              <a:gd name="connsiteX1-59" fmla="*/ 1816100 w 10840840"/>
              <a:gd name="connsiteY1-60" fmla="*/ 2044700 h 3683000"/>
              <a:gd name="connsiteX2-61" fmla="*/ 2120900 w 10840840"/>
              <a:gd name="connsiteY2-62" fmla="*/ 1155700 h 3683000"/>
              <a:gd name="connsiteX3-63" fmla="*/ 2654300 w 10840840"/>
              <a:gd name="connsiteY3-64" fmla="*/ 3683000 h 3683000"/>
              <a:gd name="connsiteX4-65" fmla="*/ 4013200 w 10840840"/>
              <a:gd name="connsiteY4-66" fmla="*/ 0 h 3683000"/>
              <a:gd name="connsiteX5-67" fmla="*/ 4419600 w 10840840"/>
              <a:gd name="connsiteY5-68" fmla="*/ 2044700 h 3683000"/>
              <a:gd name="connsiteX6-69" fmla="*/ 10840840 w 10840840"/>
              <a:gd name="connsiteY6-70" fmla="*/ 2057400 h 3683000"/>
              <a:gd name="connsiteX0-71" fmla="*/ 0 w 14098303"/>
              <a:gd name="connsiteY0-72" fmla="*/ 2044700 h 3683000"/>
              <a:gd name="connsiteX1-73" fmla="*/ 1816100 w 14098303"/>
              <a:gd name="connsiteY1-74" fmla="*/ 2044700 h 3683000"/>
              <a:gd name="connsiteX2-75" fmla="*/ 2120900 w 14098303"/>
              <a:gd name="connsiteY2-76" fmla="*/ 1155700 h 3683000"/>
              <a:gd name="connsiteX3-77" fmla="*/ 2654300 w 14098303"/>
              <a:gd name="connsiteY3-78" fmla="*/ 3683000 h 3683000"/>
              <a:gd name="connsiteX4-79" fmla="*/ 4013200 w 14098303"/>
              <a:gd name="connsiteY4-80" fmla="*/ 0 h 3683000"/>
              <a:gd name="connsiteX5-81" fmla="*/ 4419600 w 14098303"/>
              <a:gd name="connsiteY5-82" fmla="*/ 2044700 h 3683000"/>
              <a:gd name="connsiteX6-83" fmla="*/ 14098303 w 14098303"/>
              <a:gd name="connsiteY6-84" fmla="*/ 2067199 h 3683000"/>
              <a:gd name="connsiteX0-85" fmla="*/ 0 w 12708764"/>
              <a:gd name="connsiteY0-86" fmla="*/ 2044700 h 3683000"/>
              <a:gd name="connsiteX1-87" fmla="*/ 1816100 w 12708764"/>
              <a:gd name="connsiteY1-88" fmla="*/ 2044700 h 3683000"/>
              <a:gd name="connsiteX2-89" fmla="*/ 2120900 w 12708764"/>
              <a:gd name="connsiteY2-90" fmla="*/ 1155700 h 3683000"/>
              <a:gd name="connsiteX3-91" fmla="*/ 2654300 w 12708764"/>
              <a:gd name="connsiteY3-92" fmla="*/ 3683000 h 3683000"/>
              <a:gd name="connsiteX4-93" fmla="*/ 4013200 w 12708764"/>
              <a:gd name="connsiteY4-94" fmla="*/ 0 h 3683000"/>
              <a:gd name="connsiteX5-95" fmla="*/ 4419600 w 12708764"/>
              <a:gd name="connsiteY5-96" fmla="*/ 2044700 h 3683000"/>
              <a:gd name="connsiteX6-97" fmla="*/ 12708764 w 12708764"/>
              <a:gd name="connsiteY6-98" fmla="*/ 2052910 h 368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70876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12708764" y="205291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8" name="椭圆 12"/>
          <p:cNvSpPr/>
          <p:nvPr/>
        </p:nvSpPr>
        <p:spPr>
          <a:xfrm>
            <a:off x="1925638" y="2781300"/>
            <a:ext cx="165100" cy="1651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空心弧 15"/>
          <p:cNvSpPr/>
          <p:nvPr/>
        </p:nvSpPr>
        <p:spPr>
          <a:xfrm>
            <a:off x="1497013" y="2322513"/>
            <a:ext cx="1042987" cy="1042987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16"/>
          <p:cNvSpPr/>
          <p:nvPr/>
        </p:nvSpPr>
        <p:spPr>
          <a:xfrm>
            <a:off x="1608138" y="2439988"/>
            <a:ext cx="815975" cy="815975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4475844" y="3932291"/>
            <a:ext cx="7220857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4437743" y="2133601"/>
            <a:ext cx="7220857" cy="13822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6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D2FC1-1974-4EEA-853D-6631B303A745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12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F28DA-31CC-41E8-8E73-BB010388D8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D4D44-4CB5-4246-92D5-8ADC711E1600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0F05A-CA9E-4373-B9DC-861F9E6627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3F5A0-0C26-4EFC-A9D4-865790370FC7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EDD06-CEC4-4334-86C9-28E4A60C13E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513" y="182563"/>
            <a:ext cx="10250487" cy="617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39775" y="1370013"/>
            <a:ext cx="5332413" cy="491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4588" y="1370013"/>
            <a:ext cx="5334000" cy="4911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0C8B-8601-4777-B3A6-8BCDE95CECC5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8A7FB-5490-439B-9B2A-AE1FEA7C15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513" y="182563"/>
            <a:ext cx="10250487" cy="617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39775" y="1370013"/>
            <a:ext cx="10818813" cy="4911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C81C6-174A-4465-A303-410FD976D7B3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B8327-743A-4F1F-8AD6-B060BEA8AB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92DE8-7576-4E6E-9163-D81B8784122E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C1B00-9AFD-4AB6-907C-4C0241EB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6" y="2108202"/>
            <a:ext cx="7994651" cy="1235075"/>
          </a:xfrm>
        </p:spPr>
        <p:txBody>
          <a:bodyPr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B842A-7360-4138-B0D3-5430C5AB09F5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ABA4-3E0D-4FFF-A7C5-C57D678E5F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B9FB2-F95F-4E05-802F-AA66E4DE80C4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4819-CEEE-4D95-983F-6A625A3AC8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8FDAE-0F6E-465F-8D67-81FE5D867D87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377D-357D-4000-89DD-8A30C16A1C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4EE32-6309-43C8-B745-480BA7E609FA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A8338-FD28-461A-93F2-A5FBCA0D1D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6EF45-68C9-42D7-9154-3D8E6D1DF97B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9F5E-C457-4EB6-9C6D-2DAFA22381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365C4-E95A-4EC1-A647-B68A1B64AFF6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C959-4AE7-41C7-813D-B0C30E2E422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F55D7-5535-4123-8CB4-F7B84F0C564B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2EF91-CF02-405E-98C3-0B96667366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3D5DE6-74B6-4FF5-9F81-24FD7F5E9CBE}" type="datetimeFigureOut">
              <a:rPr lang="zh-CN" altLang="en-US"/>
              <a:t>2022/12/7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E29B8F-FF57-41A4-B039-6988FEFEDF9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1179513" y="182563"/>
            <a:ext cx="10250487" cy="617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 bwMode="auto">
          <a:xfrm>
            <a:off x="739775" y="1370013"/>
            <a:ext cx="10818813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5875" y="527050"/>
            <a:ext cx="12198350" cy="6699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54516104"/>
              <a:gd name="connsiteY0-58" fmla="*/ 2044700 h 3683000"/>
              <a:gd name="connsiteX1-59" fmla="*/ 1816100 w 54516104"/>
              <a:gd name="connsiteY1-60" fmla="*/ 2044700 h 3683000"/>
              <a:gd name="connsiteX2-61" fmla="*/ 2120900 w 54516104"/>
              <a:gd name="connsiteY2-62" fmla="*/ 1155700 h 3683000"/>
              <a:gd name="connsiteX3-63" fmla="*/ 2654300 w 54516104"/>
              <a:gd name="connsiteY3-64" fmla="*/ 3683000 h 3683000"/>
              <a:gd name="connsiteX4-65" fmla="*/ 4013200 w 54516104"/>
              <a:gd name="connsiteY4-66" fmla="*/ 0 h 3683000"/>
              <a:gd name="connsiteX5-67" fmla="*/ 4419600 w 54516104"/>
              <a:gd name="connsiteY5-68" fmla="*/ 2044700 h 3683000"/>
              <a:gd name="connsiteX6-69" fmla="*/ 54516104 w 54516104"/>
              <a:gd name="connsiteY6-70" fmla="*/ 1722425 h 368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7" name="任意多边形 16"/>
          <p:cNvSpPr/>
          <p:nvPr/>
        </p:nvSpPr>
        <p:spPr>
          <a:xfrm flipH="1">
            <a:off x="-122238" y="6134100"/>
            <a:ext cx="12336463" cy="6699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-1" fmla="*/ 0 w 9144000"/>
              <a:gd name="connsiteY0-2" fmla="*/ 2044700 h 3200400"/>
              <a:gd name="connsiteX1-3" fmla="*/ 1816100 w 9144000"/>
              <a:gd name="connsiteY1-4" fmla="*/ 2044700 h 3200400"/>
              <a:gd name="connsiteX2-5" fmla="*/ 2120900 w 9144000"/>
              <a:gd name="connsiteY2-6" fmla="*/ 1155700 h 3200400"/>
              <a:gd name="connsiteX3-7" fmla="*/ 2628900 w 9144000"/>
              <a:gd name="connsiteY3-8" fmla="*/ 3200400 h 3200400"/>
              <a:gd name="connsiteX4-9" fmla="*/ 4013200 w 9144000"/>
              <a:gd name="connsiteY4-10" fmla="*/ 0 h 3200400"/>
              <a:gd name="connsiteX5-11" fmla="*/ 4203700 w 9144000"/>
              <a:gd name="connsiteY5-12" fmla="*/ 2070100 h 3200400"/>
              <a:gd name="connsiteX6-13" fmla="*/ 9144000 w 9144000"/>
              <a:gd name="connsiteY6-14" fmla="*/ 2070100 h 3200400"/>
              <a:gd name="connsiteX0-15" fmla="*/ 0 w 9144000"/>
              <a:gd name="connsiteY0-16" fmla="*/ 2044700 h 3200400"/>
              <a:gd name="connsiteX1-17" fmla="*/ 1816100 w 9144000"/>
              <a:gd name="connsiteY1-18" fmla="*/ 2044700 h 3200400"/>
              <a:gd name="connsiteX2-19" fmla="*/ 2120900 w 9144000"/>
              <a:gd name="connsiteY2-20" fmla="*/ 1155700 h 3200400"/>
              <a:gd name="connsiteX3-21" fmla="*/ 2628900 w 9144000"/>
              <a:gd name="connsiteY3-22" fmla="*/ 3200400 h 3200400"/>
              <a:gd name="connsiteX4-23" fmla="*/ 4013200 w 9144000"/>
              <a:gd name="connsiteY4-24" fmla="*/ 0 h 3200400"/>
              <a:gd name="connsiteX5-25" fmla="*/ 4419600 w 9144000"/>
              <a:gd name="connsiteY5-26" fmla="*/ 2044700 h 3200400"/>
              <a:gd name="connsiteX6-27" fmla="*/ 9144000 w 9144000"/>
              <a:gd name="connsiteY6-28" fmla="*/ 2070100 h 3200400"/>
              <a:gd name="connsiteX0-29" fmla="*/ 0 w 9144000"/>
              <a:gd name="connsiteY0-30" fmla="*/ 2044700 h 3683000"/>
              <a:gd name="connsiteX1-31" fmla="*/ 1816100 w 9144000"/>
              <a:gd name="connsiteY1-32" fmla="*/ 2044700 h 3683000"/>
              <a:gd name="connsiteX2-33" fmla="*/ 2120900 w 9144000"/>
              <a:gd name="connsiteY2-34" fmla="*/ 1155700 h 3683000"/>
              <a:gd name="connsiteX3-35" fmla="*/ 2654300 w 9144000"/>
              <a:gd name="connsiteY3-36" fmla="*/ 3683000 h 3683000"/>
              <a:gd name="connsiteX4-37" fmla="*/ 4013200 w 9144000"/>
              <a:gd name="connsiteY4-38" fmla="*/ 0 h 3683000"/>
              <a:gd name="connsiteX5-39" fmla="*/ 4419600 w 9144000"/>
              <a:gd name="connsiteY5-40" fmla="*/ 2044700 h 3683000"/>
              <a:gd name="connsiteX6-41" fmla="*/ 9144000 w 9144000"/>
              <a:gd name="connsiteY6-42" fmla="*/ 2070100 h 3683000"/>
              <a:gd name="connsiteX0-43" fmla="*/ 0 w 9824864"/>
              <a:gd name="connsiteY0-44" fmla="*/ 2044700 h 3683000"/>
              <a:gd name="connsiteX1-45" fmla="*/ 1816100 w 9824864"/>
              <a:gd name="connsiteY1-46" fmla="*/ 2044700 h 3683000"/>
              <a:gd name="connsiteX2-47" fmla="*/ 2120900 w 9824864"/>
              <a:gd name="connsiteY2-48" fmla="*/ 1155700 h 3683000"/>
              <a:gd name="connsiteX3-49" fmla="*/ 2654300 w 9824864"/>
              <a:gd name="connsiteY3-50" fmla="*/ 3683000 h 3683000"/>
              <a:gd name="connsiteX4-51" fmla="*/ 4013200 w 9824864"/>
              <a:gd name="connsiteY4-52" fmla="*/ 0 h 3683000"/>
              <a:gd name="connsiteX5-53" fmla="*/ 4419600 w 9824864"/>
              <a:gd name="connsiteY5-54" fmla="*/ 2044700 h 3683000"/>
              <a:gd name="connsiteX6-55" fmla="*/ 9824864 w 9824864"/>
              <a:gd name="connsiteY6-56" fmla="*/ 2057400 h 3683000"/>
              <a:gd name="connsiteX0-57" fmla="*/ 0 w 54516104"/>
              <a:gd name="connsiteY0-58" fmla="*/ 2044700 h 3683000"/>
              <a:gd name="connsiteX1-59" fmla="*/ 1816100 w 54516104"/>
              <a:gd name="connsiteY1-60" fmla="*/ 2044700 h 3683000"/>
              <a:gd name="connsiteX2-61" fmla="*/ 2120900 w 54516104"/>
              <a:gd name="connsiteY2-62" fmla="*/ 1155700 h 3683000"/>
              <a:gd name="connsiteX3-63" fmla="*/ 2654300 w 54516104"/>
              <a:gd name="connsiteY3-64" fmla="*/ 3683000 h 3683000"/>
              <a:gd name="connsiteX4-65" fmla="*/ 4013200 w 54516104"/>
              <a:gd name="connsiteY4-66" fmla="*/ 0 h 3683000"/>
              <a:gd name="connsiteX5-67" fmla="*/ 4419600 w 54516104"/>
              <a:gd name="connsiteY5-68" fmla="*/ 2044700 h 3683000"/>
              <a:gd name="connsiteX6-69" fmla="*/ 54516104 w 54516104"/>
              <a:gd name="connsiteY6-70" fmla="*/ 1722425 h 3683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28575">
            <a:solidFill>
              <a:srgbClr val="FFFFFF">
                <a:alpha val="1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8" name="椭圆 17"/>
          <p:cNvSpPr/>
          <p:nvPr/>
        </p:nvSpPr>
        <p:spPr>
          <a:xfrm flipH="1">
            <a:off x="11704638" y="6280150"/>
            <a:ext cx="46037" cy="34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9" name="空心弧 18"/>
          <p:cNvSpPr/>
          <p:nvPr/>
        </p:nvSpPr>
        <p:spPr>
          <a:xfrm flipH="1">
            <a:off x="11580813" y="6183313"/>
            <a:ext cx="293687" cy="220662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11612563" y="6207125"/>
            <a:ext cx="230187" cy="173038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grpSp>
        <p:nvGrpSpPr>
          <p:cNvPr id="1037" name="组合 6"/>
          <p:cNvGrpSpPr/>
          <p:nvPr/>
        </p:nvGrpSpPr>
        <p:grpSpPr bwMode="auto">
          <a:xfrm>
            <a:off x="388938" y="566738"/>
            <a:ext cx="220662" cy="220662"/>
            <a:chOff x="389101" y="566707"/>
            <a:chExt cx="220510" cy="220510"/>
          </a:xfrm>
        </p:grpSpPr>
        <p:sp>
          <p:nvSpPr>
            <p:cNvPr id="22" name="椭圆 21"/>
            <p:cNvSpPr/>
            <p:nvPr userDrawn="1"/>
          </p:nvSpPr>
          <p:spPr>
            <a:xfrm>
              <a:off x="481113" y="672996"/>
              <a:ext cx="34901" cy="34901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空心弧 22"/>
            <p:cNvSpPr/>
            <p:nvPr userDrawn="1"/>
          </p:nvSpPr>
          <p:spPr>
            <a:xfrm>
              <a:off x="389101" y="566707"/>
              <a:ext cx="220510" cy="220510"/>
            </a:xfrm>
            <a:prstGeom prst="blockArc">
              <a:avLst>
                <a:gd name="adj1" fmla="val 6987560"/>
                <a:gd name="adj2" fmla="val 4268019"/>
                <a:gd name="adj3" fmla="val 2270"/>
              </a:avLst>
            </a:prstGeom>
            <a:solidFill>
              <a:srgbClr val="FFFFFF">
                <a:alpha val="69804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/>
            <p:cNvSpPr/>
            <p:nvPr userDrawn="1"/>
          </p:nvSpPr>
          <p:spPr>
            <a:xfrm>
              <a:off x="422415" y="592090"/>
              <a:ext cx="172919" cy="172918"/>
            </a:xfrm>
            <a:prstGeom prst="blockArc">
              <a:avLst>
                <a:gd name="adj1" fmla="val 7164909"/>
                <a:gd name="adj2" fmla="val 4170413"/>
                <a:gd name="adj3" fmla="val 2907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266700" indent="-266700" algn="just" defTabSz="685800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"/>
        <a:defRPr lang="zh-CN" altLang="en-US" sz="2800" kern="1200" dirty="0">
          <a:solidFill>
            <a:schemeClr val="accent1"/>
          </a:solidFill>
          <a:latin typeface="+mn-ea"/>
          <a:ea typeface="+mn-ea"/>
          <a:cs typeface="+mn-cs"/>
        </a:defRPr>
      </a:lvl1pPr>
      <a:lvl2pPr marL="266700" indent="-266700" algn="just" defTabSz="685800" rtl="0" eaLnBrk="0" fontAlgn="base" hangingPunct="0">
        <a:lnSpc>
          <a:spcPct val="120000"/>
        </a:lnSpc>
        <a:spcBef>
          <a:spcPct val="0"/>
        </a:spcBef>
        <a:spcAft>
          <a:spcPts val="450"/>
        </a:spcAft>
        <a:buClr>
          <a:srgbClr val="88DAA7"/>
        </a:buClr>
        <a:buFont typeface="幼圆" panose="02010509060101010101" pitchFamily="49" charset="-122"/>
        <a:buChar char=" "/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7063" y="2133600"/>
            <a:ext cx="7221537" cy="13827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项目团队管理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6" name="副标题 2"/>
          <p:cNvSpPr/>
          <p:nvPr/>
        </p:nvSpPr>
        <p:spPr bwMode="auto">
          <a:xfrm>
            <a:off x="0" y="439738"/>
            <a:ext cx="7221538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项目管理内训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工具</a:t>
            </a:r>
            <a:r>
              <a:rPr lang="en-US" altLang="zh-CN" sz="3600">
                <a:solidFill>
                  <a:schemeClr val="tx1"/>
                </a:solidFill>
              </a:rPr>
              <a:t>&amp;</a:t>
            </a:r>
            <a:r>
              <a:rPr lang="zh-CN" altLang="en-US" sz="3600">
                <a:solidFill>
                  <a:schemeClr val="tx1"/>
                </a:solidFill>
              </a:rPr>
              <a:t>技术</a:t>
            </a:r>
          </a:p>
        </p:txBody>
      </p:sp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273175"/>
            <a:ext cx="1078388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3</a:t>
            </a:r>
            <a:r>
              <a:rPr lang="zh-CN" altLang="en-US" sz="3600">
                <a:solidFill>
                  <a:schemeClr val="tx1"/>
                </a:solidFill>
              </a:rPr>
              <a:t>、建设项目团队</a:t>
            </a:r>
          </a:p>
        </p:txBody>
      </p:sp>
      <p:sp>
        <p:nvSpPr>
          <p:cNvPr id="26626" name="Rectangle 3"/>
          <p:cNvSpPr/>
          <p:nvPr/>
        </p:nvSpPr>
        <p:spPr bwMode="auto">
          <a:xfrm>
            <a:off x="739775" y="1077913"/>
            <a:ext cx="10818813" cy="2697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>
                <a:latin typeface="幼圆" panose="02010509060101010101" pitchFamily="49" charset="-122"/>
              </a:rPr>
              <a:t>主要目的：</a:t>
            </a:r>
            <a:r>
              <a:rPr lang="zh-CN" altLang="zh-CN" sz="3200">
                <a:solidFill>
                  <a:srgbClr val="FF0000"/>
                </a:solidFill>
              </a:rPr>
              <a:t>提高</a:t>
            </a:r>
            <a:r>
              <a:rPr lang="zh-CN" altLang="zh-CN" sz="3200"/>
              <a:t>工作能力，</a:t>
            </a:r>
            <a:r>
              <a:rPr lang="zh-CN" altLang="zh-CN" sz="3200">
                <a:solidFill>
                  <a:srgbClr val="FF0000"/>
                </a:solidFill>
              </a:rPr>
              <a:t>促进</a:t>
            </a:r>
            <a:r>
              <a:rPr lang="zh-CN" altLang="zh-CN" sz="3200"/>
              <a:t>团队成员互动，</a:t>
            </a:r>
            <a:r>
              <a:rPr lang="zh-CN" altLang="zh-CN" sz="3200">
                <a:solidFill>
                  <a:srgbClr val="FF0000"/>
                </a:solidFill>
              </a:rPr>
              <a:t>改善</a:t>
            </a:r>
            <a:r>
              <a:rPr lang="zh-CN" altLang="zh-CN" sz="3200"/>
              <a:t>团队整体氛围，以提高项目的绩效</a:t>
            </a:r>
            <a:r>
              <a:rPr lang="zh-CN" altLang="en-US" sz="3200">
                <a:latin typeface="幼圆" panose="02010509060101010101" pitchFamily="49" charset="-122"/>
              </a:rPr>
              <a:t>。</a:t>
            </a:r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endParaRPr lang="en-US" altLang="zh-CN" sz="1600">
              <a:solidFill>
                <a:schemeClr val="accent1"/>
              </a:solidFill>
              <a:latin typeface="幼圆" panose="02010509060101010101" pitchFamily="49" charset="-122"/>
            </a:endParaRPr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/>
              <a:t>主要作用：</a:t>
            </a:r>
            <a:r>
              <a:rPr lang="zh-CN" altLang="en-US" sz="3200">
                <a:solidFill>
                  <a:srgbClr val="FF0000"/>
                </a:solidFill>
              </a:rPr>
              <a:t>改进</a:t>
            </a:r>
            <a:r>
              <a:rPr lang="zh-CN" altLang="en-US" sz="3200"/>
              <a:t>团队协作，</a:t>
            </a:r>
            <a:r>
              <a:rPr lang="zh-CN" altLang="en-US" sz="3200">
                <a:solidFill>
                  <a:srgbClr val="FF0000"/>
                </a:solidFill>
              </a:rPr>
              <a:t>增强</a:t>
            </a:r>
            <a:r>
              <a:rPr lang="zh-CN" altLang="en-US" sz="3200"/>
              <a:t>人际技能，</a:t>
            </a:r>
            <a:r>
              <a:rPr lang="zh-CN" altLang="en-US" sz="3200">
                <a:solidFill>
                  <a:srgbClr val="FF0000"/>
                </a:solidFill>
              </a:rPr>
              <a:t>激励</a:t>
            </a:r>
            <a:r>
              <a:rPr lang="zh-CN" altLang="en-US" sz="3200"/>
              <a:t>团队成员，</a:t>
            </a:r>
            <a:r>
              <a:rPr lang="zh-CN" altLang="en-US" sz="3200">
                <a:solidFill>
                  <a:srgbClr val="FF0000"/>
                </a:solidFill>
              </a:rPr>
              <a:t>降低</a:t>
            </a:r>
            <a:r>
              <a:rPr lang="zh-CN" altLang="en-US" sz="3200"/>
              <a:t>人员离职率，提升整体项目绩效。</a:t>
            </a:r>
            <a:endParaRPr lang="zh-CN" altLang="en-US" sz="3200">
              <a:solidFill>
                <a:schemeClr val="accent1"/>
              </a:solidFill>
              <a:latin typeface="幼圆" panose="02010509060101010101" pitchFamily="49" charset="-122"/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8288" y="3821113"/>
            <a:ext cx="7921625" cy="283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217613"/>
            <a:ext cx="112268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塔克曼阶梯理论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346200" y="5354638"/>
            <a:ext cx="5905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2894013" y="5013325"/>
            <a:ext cx="8058150" cy="1003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比如在规范阶段或成熟阶段，如果团队中加入两个新的成员，当前所处的阶段会不会发生变化？</a:t>
            </a:r>
          </a:p>
          <a:p>
            <a:endParaRPr lang="zh-CN" altLang="en-US" sz="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当前处于规范阶段或成熟阶段，会不会回退到震荡阶段？</a:t>
            </a:r>
          </a:p>
          <a:p>
            <a:endParaRPr lang="zh-CN" altLang="en-US" sz="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每个阶段是依次进行的，有没有可能跳过某</a:t>
            </a:r>
            <a:r>
              <a: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个阶段直接达到规范或成熟阶段？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团队绩效评价</a:t>
            </a:r>
          </a:p>
        </p:txBody>
      </p:sp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1152525"/>
            <a:ext cx="112490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4</a:t>
            </a:r>
            <a:r>
              <a:rPr lang="zh-CN" altLang="en-US" sz="3600">
                <a:solidFill>
                  <a:schemeClr val="tx1"/>
                </a:solidFill>
              </a:rPr>
              <a:t>、管理项目团队</a:t>
            </a:r>
          </a:p>
        </p:txBody>
      </p:sp>
      <p:sp>
        <p:nvSpPr>
          <p:cNvPr id="29698" name="Rectangle 3"/>
          <p:cNvSpPr/>
          <p:nvPr/>
        </p:nvSpPr>
        <p:spPr bwMode="auto">
          <a:xfrm>
            <a:off x="739775" y="1077913"/>
            <a:ext cx="10936288" cy="2697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>
                <a:latin typeface="幼圆" panose="02010509060101010101" pitchFamily="49" charset="-122"/>
              </a:rPr>
              <a:t>主要目的：</a:t>
            </a:r>
            <a:r>
              <a:rPr lang="zh-CN" altLang="en-US" sz="3200"/>
              <a:t>跟踪团队成员</a:t>
            </a:r>
            <a:r>
              <a:rPr lang="zh-CN" altLang="en-US" sz="3200">
                <a:solidFill>
                  <a:srgbClr val="FF0000"/>
                </a:solidFill>
              </a:rPr>
              <a:t>工作表现</a:t>
            </a:r>
            <a:r>
              <a:rPr lang="zh-CN" altLang="en-US" sz="3200"/>
              <a:t>，提供反馈，解决问题并管理团队变更，以</a:t>
            </a:r>
            <a:r>
              <a:rPr lang="zh-CN" altLang="en-US" sz="3200">
                <a:solidFill>
                  <a:srgbClr val="FF0000"/>
                </a:solidFill>
              </a:rPr>
              <a:t>优化项目绩效</a:t>
            </a:r>
            <a:r>
              <a:rPr lang="zh-CN" altLang="en-US" sz="3200"/>
              <a:t>的过程。</a:t>
            </a:r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endParaRPr lang="zh-CN" altLang="en-US"/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/>
              <a:t>主要作用：</a:t>
            </a:r>
            <a:r>
              <a:rPr lang="zh-CN" altLang="en-US" sz="3200"/>
              <a:t>影响团队行为，</a:t>
            </a:r>
            <a:r>
              <a:rPr lang="zh-CN" altLang="en-US" sz="3200">
                <a:solidFill>
                  <a:srgbClr val="FF0000"/>
                </a:solidFill>
              </a:rPr>
              <a:t>管理冲突</a:t>
            </a:r>
            <a:r>
              <a:rPr lang="zh-CN" altLang="en-US" sz="3200"/>
              <a:t>，</a:t>
            </a:r>
            <a:r>
              <a:rPr lang="zh-CN" altLang="en-US" sz="3200">
                <a:solidFill>
                  <a:srgbClr val="FF0000"/>
                </a:solidFill>
              </a:rPr>
              <a:t>解决问题</a:t>
            </a:r>
            <a:r>
              <a:rPr lang="zh-CN" altLang="en-US" sz="3200"/>
              <a:t>，并评估团队成员的绩效。</a:t>
            </a:r>
            <a:endParaRPr lang="en-US" altLang="zh-CN" sz="3200">
              <a:solidFill>
                <a:schemeClr val="accent1"/>
              </a:solidFill>
              <a:latin typeface="幼圆" panose="02010509060101010101" pitchFamily="49" charset="-122"/>
            </a:endParaRP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3768725"/>
            <a:ext cx="8615363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冲突管理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1119188"/>
            <a:ext cx="11156950" cy="5411787"/>
          </a:xfrm>
          <a:prstGeom prst="rect">
            <a:avLst/>
          </a:prstGeom>
          <a:noFill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4268788"/>
            <a:ext cx="3328988" cy="2168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权利分类</a:t>
            </a:r>
          </a:p>
        </p:txBody>
      </p:sp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1651000"/>
            <a:ext cx="11156950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需求层次</a:t>
            </a:r>
            <a:r>
              <a:rPr lang="en-US" altLang="zh-CN" sz="3600">
                <a:solidFill>
                  <a:schemeClr val="tx1"/>
                </a:solidFill>
              </a:rPr>
              <a:t>&amp;</a:t>
            </a:r>
            <a:r>
              <a:rPr lang="zh-CN" altLang="en-US" sz="3600">
                <a:solidFill>
                  <a:schemeClr val="tx1"/>
                </a:solidFill>
              </a:rPr>
              <a:t>双因素</a:t>
            </a:r>
          </a:p>
        </p:txBody>
      </p:sp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711325"/>
            <a:ext cx="10956925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X</a:t>
            </a:r>
            <a:r>
              <a:rPr lang="zh-CN" altLang="en-US" sz="3600">
                <a:solidFill>
                  <a:schemeClr val="tx1"/>
                </a:solidFill>
              </a:rPr>
              <a:t>、</a:t>
            </a:r>
            <a:r>
              <a:rPr lang="en-US" altLang="zh-CN" sz="3600">
                <a:solidFill>
                  <a:schemeClr val="tx1"/>
                </a:solidFill>
              </a:rPr>
              <a:t>Y</a:t>
            </a:r>
            <a:r>
              <a:rPr lang="zh-CN" altLang="en-US" sz="3600">
                <a:solidFill>
                  <a:schemeClr val="tx1"/>
                </a:solidFill>
              </a:rPr>
              <a:t>理论</a:t>
            </a:r>
          </a:p>
        </p:txBody>
      </p:sp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1322388"/>
            <a:ext cx="10637838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案例分析</a:t>
            </a:r>
          </a:p>
        </p:txBody>
      </p:sp>
      <p:sp>
        <p:nvSpPr>
          <p:cNvPr id="34818" name="Text Box 20"/>
          <p:cNvSpPr txBox="1">
            <a:spLocks noChangeArrowheads="1"/>
          </p:cNvSpPr>
          <p:nvPr/>
        </p:nvSpPr>
        <p:spPr bwMode="auto">
          <a:xfrm>
            <a:off x="349250" y="1217613"/>
            <a:ext cx="11412538" cy="5153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/>
              <a:t>        甲公司中标一个城市轨道交通监控系统开发项目，公司领导决定启用新的技术骨干作为项目经理，任命研发部软件开发骨干小王为该项目的项目经理。</a:t>
            </a:r>
          </a:p>
          <a:p>
            <a:r>
              <a:rPr lang="zh-CN" altLang="en-US" sz="2000"/>
              <a:t>        小王技术能力强，自己承担了该项目核心模块开发任务，自从项目管理计划发布以后，一直投身于自己的研发任务当中。除了项目阶段验收会之外，没有召开过任何项目例会，只是在项目出现问题时才召开项目临时会议。经过项目团队共同努力，该项目进展到系统测试阶段。</a:t>
            </a:r>
          </a:p>
          <a:p>
            <a:r>
              <a:rPr lang="zh-CN" altLang="en-US" sz="2000"/>
              <a:t>        在系统测试前，发现该项目有一个指示灯显示模块开发进度严重滞后，小王立刻会同该模块负责人小李一起熬夜加班赶工，完成了该模块。</a:t>
            </a:r>
          </a:p>
          <a:p>
            <a:r>
              <a:rPr lang="zh-CN" altLang="en-US" sz="2000"/>
              <a:t>        小王在项目绩效考核时，认为小李的工作态度不认真，给予较差评价并在项目团队内公布考核结果。小李认为自己连续熬夜加班，认为也已完成，觉得考核结果不公平，两人就此问题发生了严重冲突，小李因此消极怠工，甚至影响到了项目验收。</a:t>
            </a:r>
          </a:p>
          <a:p>
            <a:endParaRPr lang="zh-CN" altLang="en-US" sz="2000"/>
          </a:p>
          <a:p>
            <a:r>
              <a:rPr lang="zh-CN" altLang="en-US" sz="2000"/>
              <a:t>问题：</a:t>
            </a:r>
          </a:p>
          <a:p>
            <a:r>
              <a:rPr lang="zh-CN" altLang="en-US" sz="2000"/>
              <a:t>        </a:t>
            </a:r>
            <a:r>
              <a:rPr lang="en-US" altLang="zh-CN" sz="2000"/>
              <a:t>1. </a:t>
            </a:r>
            <a:r>
              <a:rPr lang="zh-CN" altLang="en-US"/>
              <a:t>基于以上案例，请指出小王在项目团队管理和沟通管理过程中的不恰当之处。 </a:t>
            </a:r>
          </a:p>
          <a:p>
            <a:r>
              <a:rPr lang="en-US" altLang="zh-CN"/>
              <a:t>         2. </a:t>
            </a:r>
            <a:r>
              <a:rPr lang="zh-CN" altLang="en-US"/>
              <a:t>针对小李在项目中的问题，请说明小王该如何预防和改进。 </a:t>
            </a:r>
          </a:p>
          <a:p>
            <a:r>
              <a:rPr lang="en-US" altLang="zh-CN"/>
              <a:t>         3. </a:t>
            </a:r>
            <a:r>
              <a:rPr lang="zh-CN" altLang="en-US"/>
              <a:t>结合案例，说明项目经理小王应当重点学习哪些项目团队管理的方法？</a:t>
            </a:r>
          </a:p>
          <a:p>
            <a:r>
              <a:rPr lang="en-US" altLang="zh-CN"/>
              <a:t>         4. </a:t>
            </a:r>
            <a:r>
              <a:rPr lang="zh-CN" altLang="en-US"/>
              <a:t>结合案例中小王和小李的冲突，请指出他们之间的冲突属于</a:t>
            </a:r>
            <a:r>
              <a:rPr lang="en-US" altLang="zh-CN"/>
              <a:t>_________</a:t>
            </a:r>
            <a:r>
              <a:rPr lang="zh-CN" altLang="en-US"/>
              <a:t>。</a:t>
            </a:r>
          </a:p>
          <a:p>
            <a:r>
              <a:rPr lang="zh-CN" altLang="en-US"/>
              <a:t>                </a:t>
            </a:r>
            <a:r>
              <a:rPr lang="en-US" altLang="zh-CN"/>
              <a:t>A.</a:t>
            </a:r>
            <a:r>
              <a:rPr lang="zh-CN" altLang="en-US"/>
              <a:t>项目优先级冲突    </a:t>
            </a:r>
            <a:r>
              <a:rPr lang="en-US" altLang="zh-CN"/>
              <a:t>B.</a:t>
            </a:r>
            <a:r>
              <a:rPr lang="zh-CN" altLang="en-US"/>
              <a:t>资源冲突    </a:t>
            </a:r>
            <a:r>
              <a:rPr lang="en-US" altLang="zh-CN"/>
              <a:t>C.</a:t>
            </a:r>
            <a:r>
              <a:rPr lang="zh-CN" altLang="en-US"/>
              <a:t>个人冲突    </a:t>
            </a:r>
            <a:r>
              <a:rPr lang="en-US" altLang="zh-CN"/>
              <a:t>D.</a:t>
            </a:r>
            <a:r>
              <a:rPr lang="zh-CN" altLang="en-US"/>
              <a:t>技术冲突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人力资源</a:t>
            </a:r>
            <a:r>
              <a:rPr lang="en-US" altLang="zh-CN" sz="3600">
                <a:solidFill>
                  <a:schemeClr val="tx1"/>
                </a:solidFill>
              </a:rPr>
              <a:t>4</a:t>
            </a:r>
            <a:r>
              <a:rPr lang="zh-CN" altLang="en-US" sz="3600">
                <a:solidFill>
                  <a:schemeClr val="tx1"/>
                </a:solidFill>
              </a:rPr>
              <a:t>个过程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81013" y="1370013"/>
            <a:ext cx="5299075" cy="4911725"/>
          </a:xfrm>
        </p:spPr>
        <p:txBody>
          <a:bodyPr/>
          <a:lstStyle/>
          <a:p>
            <a:pPr algn="l" eaLnBrk="1" hangingPunct="1"/>
            <a:r>
              <a:rPr sz="4000"/>
              <a:t>  </a:t>
            </a:r>
            <a:r>
              <a: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规划人力资源管理</a:t>
            </a:r>
          </a:p>
          <a:p>
            <a:pPr algn="l" eaLnBrk="1" hangingPunct="1"/>
            <a:endParaRPr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/>
            <a:r>
              <a: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组建项目团队</a:t>
            </a:r>
          </a:p>
          <a:p>
            <a:pPr algn="l" eaLnBrk="1" hangingPunct="1"/>
            <a:endParaRPr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/>
            <a:r>
              <a: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建设项目团队</a:t>
            </a:r>
          </a:p>
          <a:p>
            <a:pPr algn="l" eaLnBrk="1" hangingPunct="1"/>
            <a:endParaRPr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/>
            <a:r>
              <a:rPr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管理项目团队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41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0300" y="923925"/>
            <a:ext cx="5432425" cy="577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>
                <a:solidFill>
                  <a:schemeClr val="tx1"/>
                </a:solidFill>
              </a:rPr>
              <a:t>案例解析</a:t>
            </a:r>
          </a:p>
        </p:txBody>
      </p:sp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49250" y="1128713"/>
            <a:ext cx="11412538" cy="5614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zh-CN" altLang="en-US"/>
              <a:t>小王在项目团队管理和沟通管理过程中的不恰当之处包括：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）缺少项目团队管理计划和沟通管理计划。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）缺少管理团队的基本规则。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）项目会议组织缺少计划。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）缺少明确的团队绩效考核标准。</a:t>
            </a:r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）对于团队，缺少适当的监督。</a:t>
            </a:r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）对于团队成员出现的问题处理不恰当。</a:t>
            </a:r>
          </a:p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）项目经理的领导力不足，缺乏项目管理经验和必要的人际沟通技能。</a:t>
            </a:r>
          </a:p>
          <a:p>
            <a:r>
              <a:rPr lang="en-US" altLang="zh-CN"/>
              <a:t>2</a:t>
            </a:r>
            <a:r>
              <a:rPr lang="zh-CN" altLang="en-US"/>
              <a:t>、小王可采用的预防和改进措施有：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）学习项目管理相关知识，增强沟通、领导力技能。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）根据项目特点和团队组成，制订合理的团队管理计划和沟通计划。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）在项目团队组建之初制订团队基本规则并得到团队全员的认可。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）制订合理的会议管理计划（一般应包括例会制度和临时会议）。</a:t>
            </a:r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）明确团队成员绩效考核标准。</a:t>
            </a:r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）监控团队绩效及人员绩效，针对出现的问题和冲突，及时处理。</a:t>
            </a:r>
          </a:p>
          <a:p>
            <a:r>
              <a:rPr lang="en-US" altLang="zh-CN"/>
              <a:t>3</a:t>
            </a:r>
            <a:r>
              <a:rPr lang="zh-CN" altLang="en-US"/>
              <a:t>、小王应当重点学习的项目团队管理的方法包括：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）建设团队相关技能：基本规则、认可与奖励、团建活动等。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）管理团队相关技能：观察和交谈、项目绩效评估、冲突管理、人际关系技能、激励</a:t>
            </a:r>
          </a:p>
          <a:p>
            <a:r>
              <a:rPr lang="zh-CN" altLang="en-US"/>
              <a:t>理论等。</a:t>
            </a:r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C  </a:t>
            </a:r>
            <a:r>
              <a:rPr lang="zh-CN" altLang="en-US"/>
              <a:t>个人冲突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/>
          </p:cNvSpPr>
          <p:nvPr>
            <p:ph type="body" idx="1"/>
          </p:nvPr>
        </p:nvSpPr>
        <p:spPr>
          <a:xfrm>
            <a:off x="739775" y="1862138"/>
            <a:ext cx="10818813" cy="3903662"/>
          </a:xfrm>
        </p:spPr>
        <p:txBody>
          <a:bodyPr/>
          <a:lstStyle/>
          <a:p>
            <a:pPr algn="ctr">
              <a:buFont typeface="Wingdings 2" panose="05020102010507070707" pitchFamily="18" charset="2"/>
              <a:buNone/>
            </a:pPr>
            <a:r>
              <a:rPr lang="en-US" altLang="zh-CN" sz="7200">
                <a:solidFill>
                  <a:schemeClr val="hlink"/>
                </a:solidFill>
                <a:latin typeface="Lucida Handwriting" pitchFamily="66" charset="0"/>
                <a:ea typeface="Arial Unicode MS" pitchFamily="34" charset="-122"/>
                <a:cs typeface="Arial Unicode MS" pitchFamily="34" charset="-122"/>
              </a:rPr>
              <a:t>The end</a:t>
            </a:r>
          </a:p>
          <a:p>
            <a:pPr algn="ctr">
              <a:buFont typeface="Wingdings 2" panose="05020102010507070707" pitchFamily="18" charset="2"/>
              <a:buNone/>
            </a:pPr>
            <a:endParaRPr lang="en-US" altLang="zh-CN" sz="3200">
              <a:solidFill>
                <a:schemeClr val="hlink"/>
              </a:solidFill>
              <a:latin typeface="叶根友毛笔行书2.0版" pitchFamily="2" charset="-122"/>
              <a:ea typeface="叶根友毛笔行书2.0版" pitchFamily="2" charset="-122"/>
            </a:endParaRPr>
          </a:p>
          <a:p>
            <a:pPr algn="ctr">
              <a:buFont typeface="Wingdings 2" panose="05020102010507070707" pitchFamily="18" charset="2"/>
              <a:buNone/>
            </a:pPr>
            <a:r>
              <a:rPr sz="7200">
                <a:solidFill>
                  <a:schemeClr val="hlink"/>
                </a:solidFill>
                <a:latin typeface="叶根友毛笔行书2.0版" pitchFamily="2" charset="-122"/>
                <a:ea typeface="叶根友毛笔行书2.0版" pitchFamily="2" charset="-122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人力资源管理概念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384175" y="1293813"/>
            <a:ext cx="11349038" cy="49117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、什么是人力资源管理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sz="1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项目人力资源管理包括</a:t>
            </a:r>
            <a:r>
              <a:rPr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组织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领导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项目团队的各个过程。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sz="1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项目团队成员可能具备不同的技能，可能是全职或兼职的，可能随项目进展而增加或减少。</a:t>
            </a:r>
          </a:p>
          <a:p>
            <a:pPr>
              <a:buFont typeface="Wingdings 2" panose="05020102010507070707" pitchFamily="18" charset="2"/>
              <a:buNone/>
            </a:pPr>
            <a:endParaRPr sz="1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尽管项目团队成员被分派了特定的角色和职责，但让他们</a:t>
            </a:r>
            <a:r>
              <a:rPr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全员参与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项目规划和决策仍是有益的。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1.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可使他们对项目规划工作贡献专业技能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2.</a:t>
            </a:r>
            <a:r>
              <a: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可以增强他们对项目的责任感。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650" y="4748213"/>
            <a:ext cx="287178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1</a:t>
            </a:r>
            <a:r>
              <a:rPr lang="zh-CN" altLang="en-US" sz="3600">
                <a:solidFill>
                  <a:schemeClr val="tx1"/>
                </a:solidFill>
              </a:rPr>
              <a:t>、规划人力资源管理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739775" y="1370013"/>
            <a:ext cx="10818813" cy="2697162"/>
          </a:xfrm>
        </p:spPr>
        <p:txBody>
          <a:bodyPr/>
          <a:lstStyle/>
          <a:p>
            <a:pPr eaLnBrk="1" hangingPunct="1"/>
            <a:r>
              <a:rPr sz="3200"/>
              <a:t> </a:t>
            </a:r>
            <a:r>
              <a: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主要目的：</a:t>
            </a:r>
            <a:r>
              <a: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制定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sz="32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人力资源管理计划</a:t>
            </a:r>
            <a:r>
              <a:rPr lang="en-US" altLang="zh-CN" sz="320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sz="120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主要作用：</a:t>
            </a:r>
            <a:r>
              <a:rPr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项目角色与职责、项目组织图，以及包含人员招募和遣散时间表的</a:t>
            </a:r>
            <a:r>
              <a:rPr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人员配备管理计划</a:t>
            </a:r>
            <a:r>
              <a: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905250"/>
            <a:ext cx="8359775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工具</a:t>
            </a:r>
            <a:r>
              <a:rPr lang="en-US" altLang="zh-CN" sz="3600">
                <a:solidFill>
                  <a:schemeClr val="tx1"/>
                </a:solidFill>
              </a:rPr>
              <a:t>&amp;</a:t>
            </a:r>
            <a:r>
              <a:rPr lang="zh-CN" altLang="en-US" sz="3600">
                <a:solidFill>
                  <a:schemeClr val="tx1"/>
                </a:solidFill>
              </a:rPr>
              <a:t>技术</a:t>
            </a:r>
          </a:p>
        </p:txBody>
      </p:sp>
      <p:pic>
        <p:nvPicPr>
          <p:cNvPr id="2048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1363663"/>
            <a:ext cx="11022012" cy="450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标注 3"/>
          <p:cNvSpPr/>
          <p:nvPr/>
        </p:nvSpPr>
        <p:spPr>
          <a:xfrm>
            <a:off x="4233863" y="1519238"/>
            <a:ext cx="2116137" cy="668337"/>
          </a:xfrm>
          <a:prstGeom prst="wedgeRoundRectCallout">
            <a:avLst>
              <a:gd name="adj1" fmla="val -43631"/>
              <a:gd name="adj2" fmla="val 911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>
                <a:solidFill>
                  <a:srgbClr val="5F5F5F"/>
                </a:solidFill>
                <a:ea typeface="宋体" panose="02010600030101010101" pitchFamily="2" charset="-122"/>
              </a:rPr>
              <a:t>规定高层级角色</a:t>
            </a:r>
          </a:p>
        </p:txBody>
      </p:sp>
      <p:sp>
        <p:nvSpPr>
          <p:cNvPr id="20484" name="圆角矩形标注 3"/>
          <p:cNvSpPr>
            <a:spLocks noChangeArrowheads="1"/>
          </p:cNvSpPr>
          <p:nvPr/>
        </p:nvSpPr>
        <p:spPr bwMode="auto">
          <a:xfrm>
            <a:off x="6421438" y="1309688"/>
            <a:ext cx="2489200" cy="1028700"/>
          </a:xfrm>
          <a:prstGeom prst="wedgeRoundRectCallout">
            <a:avLst>
              <a:gd name="adj1" fmla="val -43495"/>
              <a:gd name="adj2" fmla="val 74227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r>
              <a:rPr lang="zh-CN" altLang="en-US"/>
              <a:t>确保全体团队成员都清楚地理解其角色和职责。</a:t>
            </a:r>
          </a:p>
        </p:txBody>
      </p:sp>
      <p:sp>
        <p:nvSpPr>
          <p:cNvPr id="20485" name="圆角矩形标注 3"/>
          <p:cNvSpPr>
            <a:spLocks noChangeArrowheads="1"/>
          </p:cNvSpPr>
          <p:nvPr/>
        </p:nvSpPr>
        <p:spPr bwMode="auto">
          <a:xfrm>
            <a:off x="9061450" y="1647825"/>
            <a:ext cx="2116138" cy="668338"/>
          </a:xfrm>
          <a:prstGeom prst="wedgeRoundRectCallout">
            <a:avLst>
              <a:gd name="adj1" fmla="val -42500"/>
              <a:gd name="adj2" fmla="val 96792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/>
              <a:t>记录详细职责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4" grpId="0" animBg="1"/>
      <p:bldP spid="204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179513" y="168275"/>
            <a:ext cx="10250487" cy="6175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责任分配矩阵</a:t>
            </a:r>
          </a:p>
        </p:txBody>
      </p:sp>
      <p:pic>
        <p:nvPicPr>
          <p:cNvPr id="2150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779588"/>
            <a:ext cx="10825163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11"/>
          <p:cNvSpPr txBox="1">
            <a:spLocks noChangeArrowheads="1"/>
          </p:cNvSpPr>
          <p:nvPr/>
        </p:nvSpPr>
        <p:spPr bwMode="auto">
          <a:xfrm>
            <a:off x="812800" y="1179513"/>
            <a:ext cx="100060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责任分配矩阵</a:t>
            </a:r>
            <a:r>
              <a:rPr lang="zh-CN" altLang="en-US" sz="2400"/>
              <a:t>（</a:t>
            </a:r>
            <a:r>
              <a:rPr lang="en-US" altLang="zh-CN" sz="2400"/>
              <a:t>RAM</a:t>
            </a:r>
            <a:r>
              <a:rPr lang="zh-CN" altLang="en-US" sz="2400"/>
              <a:t>）是用来显示分配给每个工作包的项目资源的表格。</a:t>
            </a:r>
          </a:p>
        </p:txBody>
      </p:sp>
      <p:sp>
        <p:nvSpPr>
          <p:cNvPr id="21508" name="圆角矩形标注 3"/>
          <p:cNvSpPr>
            <a:spLocks noChangeArrowheads="1"/>
          </p:cNvSpPr>
          <p:nvPr/>
        </p:nvSpPr>
        <p:spPr bwMode="auto">
          <a:xfrm>
            <a:off x="3963988" y="1249363"/>
            <a:ext cx="3249612" cy="927100"/>
          </a:xfrm>
          <a:prstGeom prst="wedgeRoundRectCallout">
            <a:avLst>
              <a:gd name="adj1" fmla="val -47458"/>
              <a:gd name="adj2" fmla="val 83731"/>
              <a:gd name="adj3" fmla="val 16667"/>
            </a:avLst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r>
              <a:rPr lang="zh-CN" altLang="en-US"/>
              <a:t>确保任何一项任务都只有一个人负责，从而避免职责不清。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人力资源管理计划</a:t>
            </a:r>
          </a:p>
        </p:txBody>
      </p:sp>
      <p:pic>
        <p:nvPicPr>
          <p:cNvPr id="2253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868488"/>
            <a:ext cx="1106805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资源直方图</a:t>
            </a:r>
          </a:p>
        </p:txBody>
      </p:sp>
      <p:pic>
        <p:nvPicPr>
          <p:cNvPr id="235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475" y="1387475"/>
            <a:ext cx="11085513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、组建项目团队</a:t>
            </a:r>
          </a:p>
        </p:txBody>
      </p:sp>
      <p:sp>
        <p:nvSpPr>
          <p:cNvPr id="24578" name="Rectangle 3"/>
          <p:cNvSpPr/>
          <p:nvPr/>
        </p:nvSpPr>
        <p:spPr bwMode="auto">
          <a:xfrm>
            <a:off x="346075" y="1370013"/>
            <a:ext cx="11591925" cy="2697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>
                <a:latin typeface="宋体" panose="02010600030101010101" pitchFamily="2" charset="-122"/>
              </a:rPr>
              <a:t>主要目的：</a:t>
            </a:r>
            <a:r>
              <a:rPr lang="zh-CN" altLang="en-US" sz="3200">
                <a:latin typeface="宋体" panose="02010600030101010101" pitchFamily="2" charset="-122"/>
              </a:rPr>
              <a:t>确认人力资源的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可用情况</a:t>
            </a:r>
            <a:r>
              <a:rPr lang="zh-CN" altLang="en-US" sz="3200">
                <a:latin typeface="宋体" panose="02010600030101010101" pitchFamily="2" charset="-122"/>
              </a:rPr>
              <a:t>，并为开展项目活动而组建团队。</a:t>
            </a:r>
            <a:endParaRPr lang="en-US" altLang="zh-CN" sz="3200">
              <a:latin typeface="宋体" panose="02010600030101010101" pitchFamily="2" charset="-122"/>
            </a:endParaRPr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None/>
            </a:pPr>
            <a:endParaRPr lang="zh-CN" altLang="en-US" sz="1200">
              <a:latin typeface="宋体" panose="02010600030101010101" pitchFamily="2" charset="-122"/>
            </a:endParaRPr>
          </a:p>
          <a:p>
            <a:pPr marL="266700" indent="-266700" algn="just" defTabSz="685800">
              <a:lnSpc>
                <a:spcPct val="110000"/>
              </a:lnSpc>
              <a:spcBef>
                <a:spcPts val="45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"/>
            </a:pPr>
            <a:r>
              <a:rPr lang="zh-CN" altLang="en-US" sz="3200" b="1">
                <a:latin typeface="宋体" panose="02010600030101010101" pitchFamily="2" charset="-122"/>
              </a:rPr>
              <a:t>主要作用：</a:t>
            </a:r>
            <a:r>
              <a:rPr lang="zh-CN" altLang="en-US" sz="3200">
                <a:latin typeface="宋体" panose="02010600030101010101" pitchFamily="2" charset="-122"/>
              </a:rPr>
              <a:t>指导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团队选择</a:t>
            </a:r>
            <a:r>
              <a:rPr lang="zh-CN" altLang="en-US" sz="3200">
                <a:latin typeface="宋体" panose="02010600030101010101" pitchFamily="2" charset="-122"/>
              </a:rPr>
              <a:t>和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</a:rPr>
              <a:t>职责分配</a:t>
            </a:r>
            <a:r>
              <a:rPr lang="zh-CN" altLang="en-US" sz="3200">
                <a:latin typeface="宋体" panose="02010600030101010101" pitchFamily="2" charset="-122"/>
              </a:rPr>
              <a:t>，组建一个成功的团队。</a:t>
            </a:r>
          </a:p>
        </p:txBody>
      </p:sp>
      <p:pic>
        <p:nvPicPr>
          <p:cNvPr id="2457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5" y="4056063"/>
            <a:ext cx="9190038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5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3BB7A8"/>
      </a:accent1>
      <a:accent2>
        <a:srgbClr val="3BBF6D"/>
      </a:accent2>
      <a:accent3>
        <a:srgbClr val="8EC45C"/>
      </a:accent3>
      <a:accent4>
        <a:srgbClr val="A17FC3"/>
      </a:accent4>
      <a:accent5>
        <a:srgbClr val="CB6849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A000120150407A05KPBG</Template>
  <TotalTime>0</TotalTime>
  <Words>986</Words>
  <Application>Microsoft Office PowerPoint</Application>
  <PresentationFormat>宽屏</PresentationFormat>
  <Paragraphs>94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华文中宋</vt:lpstr>
      <vt:lpstr>宋体</vt:lpstr>
      <vt:lpstr>微软雅黑</vt:lpstr>
      <vt:lpstr>叶根友毛笔行书2.0版</vt:lpstr>
      <vt:lpstr>幼圆</vt:lpstr>
      <vt:lpstr>Arial</vt:lpstr>
      <vt:lpstr>Calibri</vt:lpstr>
      <vt:lpstr>Lucida Handwriting</vt:lpstr>
      <vt:lpstr>Wingdings 2</vt:lpstr>
      <vt:lpstr>A000120140530A99PPBG</vt:lpstr>
      <vt:lpstr>项目团队管理</vt:lpstr>
      <vt:lpstr>人力资源4个过程</vt:lpstr>
      <vt:lpstr>人力资源管理概念</vt:lpstr>
      <vt:lpstr>1、规划人力资源管理</vt:lpstr>
      <vt:lpstr>工具&amp;技术</vt:lpstr>
      <vt:lpstr>责任分配矩阵</vt:lpstr>
      <vt:lpstr>人力资源管理计划</vt:lpstr>
      <vt:lpstr>资源直方图</vt:lpstr>
      <vt:lpstr>2、组建项目团队</vt:lpstr>
      <vt:lpstr>工具&amp;技术</vt:lpstr>
      <vt:lpstr>3、建设项目团队</vt:lpstr>
      <vt:lpstr>塔克曼阶梯理论</vt:lpstr>
      <vt:lpstr>团队绩效评价</vt:lpstr>
      <vt:lpstr>4、管理项目团队</vt:lpstr>
      <vt:lpstr>冲突管理</vt:lpstr>
      <vt:lpstr>权利分类</vt:lpstr>
      <vt:lpstr>需求层次&amp;双因素</vt:lpstr>
      <vt:lpstr>X、Y理论</vt:lpstr>
      <vt:lpstr>案例分析</vt:lpstr>
      <vt:lpstr>案例解析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单击此处添加您的标题文字</dc:title>
  <dc:creator>kan</dc:creator>
  <cp:lastModifiedBy>毛 嘉伟</cp:lastModifiedBy>
  <cp:revision>64</cp:revision>
  <dcterms:created xsi:type="dcterms:W3CDTF">2015-07-03T12:23:00Z</dcterms:created>
  <dcterms:modified xsi:type="dcterms:W3CDTF">2022-12-07T07:48:27Z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