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bmp" ContentType="image/bmp"/>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handoutMasterIdLst>
    <p:handoutMasterId r:id="rId88"/>
  </p:handoutMasterIdLst>
  <p:sldIdLst>
    <p:sldId id="256" r:id="rId3"/>
    <p:sldId id="257" r:id="rId4"/>
    <p:sldId id="339" r:id="rId5"/>
    <p:sldId id="260" r:id="rId6"/>
    <p:sldId id="261" r:id="rId7"/>
    <p:sldId id="340" r:id="rId8"/>
    <p:sldId id="262" r:id="rId9"/>
    <p:sldId id="263" r:id="rId10"/>
    <p:sldId id="341" r:id="rId11"/>
    <p:sldId id="342" r:id="rId12"/>
    <p:sldId id="264" r:id="rId13"/>
    <p:sldId id="265" r:id="rId14"/>
    <p:sldId id="343" r:id="rId15"/>
    <p:sldId id="266" r:id="rId16"/>
    <p:sldId id="267" r:id="rId17"/>
    <p:sldId id="268" r:id="rId18"/>
    <p:sldId id="269" r:id="rId19"/>
    <p:sldId id="290" r:id="rId20"/>
    <p:sldId id="270" r:id="rId21"/>
    <p:sldId id="271" r:id="rId22"/>
    <p:sldId id="272" r:id="rId23"/>
    <p:sldId id="273" r:id="rId24"/>
    <p:sldId id="344" r:id="rId25"/>
    <p:sldId id="345" r:id="rId26"/>
    <p:sldId id="346" r:id="rId27"/>
    <p:sldId id="274" r:id="rId28"/>
    <p:sldId id="275" r:id="rId29"/>
    <p:sldId id="276" r:id="rId30"/>
    <p:sldId id="277" r:id="rId31"/>
    <p:sldId id="278" r:id="rId32"/>
    <p:sldId id="282" r:id="rId33"/>
    <p:sldId id="285" r:id="rId34"/>
    <p:sldId id="286" r:id="rId35"/>
    <p:sldId id="287" r:id="rId36"/>
    <p:sldId id="288" r:id="rId37"/>
    <p:sldId id="289" r:id="rId38"/>
    <p:sldId id="348" r:id="rId39"/>
    <p:sldId id="347"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9" r:id="rId77"/>
    <p:sldId id="330" r:id="rId78"/>
    <p:sldId id="331" r:id="rId79"/>
    <p:sldId id="332" r:id="rId80"/>
    <p:sldId id="333" r:id="rId81"/>
    <p:sldId id="334" r:id="rId82"/>
    <p:sldId id="335" r:id="rId83"/>
    <p:sldId id="336" r:id="rId84"/>
    <p:sldId id="337" r:id="rId85"/>
    <p:sldId id="338" r:id="rId86"/>
  </p:sldIdLst>
  <p:sldSz cx="9144000" cy="6858000" type="screen4x3"/>
  <p:notesSz cx="6858000" cy="9144000"/>
  <p:custDataLst>
    <p:tags r:id="rId92"/>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196"/>
    <p:restoredTop sz="90928"/>
  </p:normalViewPr>
  <p:slideViewPr>
    <p:cSldViewPr snapToGrid="0" showGuides="1">
      <p:cViewPr>
        <p:scale>
          <a:sx n="75" d="100"/>
          <a:sy n="75" d="100"/>
        </p:scale>
        <p:origin x="-60" y="6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92" Type="http://schemas.openxmlformats.org/officeDocument/2006/relationships/tags" Target="tags/tag1.xml"/><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7.xml"/><Relationship Id="rId89" Type="http://schemas.openxmlformats.org/officeDocument/2006/relationships/presProps" Target="presProps.xml"/><Relationship Id="rId88" Type="http://schemas.openxmlformats.org/officeDocument/2006/relationships/handoutMaster" Target="handoutMasters/handoutMaster1.xml"/><Relationship Id="rId87" Type="http://schemas.openxmlformats.org/officeDocument/2006/relationships/notesMaster" Target="notesMasters/notesMaster1.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页眉占位符 5121"/>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zh-CN" altLang="en-US" sz="1200" strike="noStrike" noProof="1" dirty="0"/>
          </a:p>
        </p:txBody>
      </p:sp>
      <p:sp>
        <p:nvSpPr>
          <p:cNvPr id="5123" name="日期占位符 5122"/>
          <p:cNvSpPr>
            <a:spLocks noGrp="1"/>
          </p:cNvSpPr>
          <p:nvPr>
            <p:ph type="dt" sz="quarter" idx="1"/>
          </p:nvPr>
        </p:nvSpPr>
        <p:spPr>
          <a:xfrm>
            <a:off x="3886200" y="0"/>
            <a:ext cx="2971800" cy="457200"/>
          </a:xfrm>
          <a:prstGeom prst="rect">
            <a:avLst/>
          </a:prstGeom>
          <a:noFill/>
          <a:ln w="9525">
            <a:noFill/>
          </a:ln>
        </p:spPr>
        <p:txBody>
          <a:bodyPr/>
          <a:p>
            <a:pPr lvl="0" algn="r" eaLnBrk="1" fontAlgn="base" hangingPunct="1"/>
            <a:endParaRPr lang="zh-CN" altLang="en-US" sz="1200" strike="noStrike" noProof="1" dirty="0"/>
          </a:p>
        </p:txBody>
      </p:sp>
      <p:sp>
        <p:nvSpPr>
          <p:cNvPr id="5124" name="页脚占位符 5123"/>
          <p:cNvSpPr>
            <a:spLocks noGrp="1"/>
          </p:cNvSpPr>
          <p:nvPr>
            <p:ph type="ftr" sz="quarter" idx="2"/>
          </p:nvPr>
        </p:nvSpPr>
        <p:spPr>
          <a:xfrm>
            <a:off x="0" y="8686800"/>
            <a:ext cx="2971800" cy="457200"/>
          </a:xfrm>
          <a:prstGeom prst="rect">
            <a:avLst/>
          </a:prstGeom>
          <a:noFill/>
          <a:ln w="9525">
            <a:noFill/>
          </a:ln>
        </p:spPr>
        <p:txBody>
          <a:bodyPr anchor="b"/>
          <a:p>
            <a:pPr lvl="0" eaLnBrk="1" fontAlgn="base" hangingPunct="1"/>
            <a:endParaRPr lang="zh-CN" altLang="en-US" sz="1200" strike="noStrike" noProof="1" dirty="0"/>
          </a:p>
        </p:txBody>
      </p:sp>
      <p:sp>
        <p:nvSpPr>
          <p:cNvPr id="5125" name="灯片编号占位符 5124"/>
          <p:cNvSpPr>
            <a:spLocks noGrp="1"/>
          </p:cNvSpPr>
          <p:nvPr>
            <p:ph type="sldNum" sz="quarter" idx="3"/>
          </p:nvPr>
        </p:nvSpPr>
        <p:spPr>
          <a:xfrm>
            <a:off x="3886200" y="8686800"/>
            <a:ext cx="2971800" cy="4572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页眉占位符 4097"/>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zh-CN" altLang="en-US" sz="1200" strike="noStrike" noProof="1" dirty="0"/>
          </a:p>
        </p:txBody>
      </p:sp>
      <p:sp>
        <p:nvSpPr>
          <p:cNvPr id="4099" name="日期占位符 4098"/>
          <p:cNvSpPr>
            <a:spLocks noGrp="1"/>
          </p:cNvSpPr>
          <p:nvPr>
            <p:ph type="dt" idx="1"/>
          </p:nvPr>
        </p:nvSpPr>
        <p:spPr>
          <a:xfrm>
            <a:off x="3886200" y="0"/>
            <a:ext cx="2971800" cy="457200"/>
          </a:xfrm>
          <a:prstGeom prst="rect">
            <a:avLst/>
          </a:prstGeom>
          <a:noFill/>
          <a:ln w="9525">
            <a:noFill/>
          </a:ln>
        </p:spPr>
        <p:txBody>
          <a:bodyPr/>
          <a:p>
            <a:pPr lvl="0" algn="r" eaLnBrk="1" fontAlgn="base" hangingPunct="1"/>
            <a:endParaRPr lang="zh-CN" altLang="en-US" sz="1200" strike="noStrike" noProof="1" dirty="0"/>
          </a:p>
        </p:txBody>
      </p:sp>
      <p:sp>
        <p:nvSpPr>
          <p:cNvPr id="4100" name="幻灯片图像占位符 4099"/>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文本占位符 4100"/>
          <p:cNvSpPr>
            <a:spLocks noGrp="1"/>
          </p:cNvSpPr>
          <p:nvPr>
            <p:ph type="body" sz="quarter"/>
          </p:nvPr>
        </p:nvSpPr>
        <p:spPr>
          <a:xfrm>
            <a:off x="914400" y="4343400"/>
            <a:ext cx="50292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页脚占位符 4101"/>
          <p:cNvSpPr>
            <a:spLocks noGrp="1"/>
          </p:cNvSpPr>
          <p:nvPr>
            <p:ph type="ftr" sz="quarter" idx="4"/>
          </p:nvPr>
        </p:nvSpPr>
        <p:spPr>
          <a:xfrm>
            <a:off x="0" y="8686800"/>
            <a:ext cx="2971800" cy="457200"/>
          </a:xfrm>
          <a:prstGeom prst="rect">
            <a:avLst/>
          </a:prstGeom>
          <a:noFill/>
          <a:ln w="9525">
            <a:noFill/>
          </a:ln>
        </p:spPr>
        <p:txBody>
          <a:bodyPr anchor="b"/>
          <a:p>
            <a:pPr lvl="0" eaLnBrk="1" fontAlgn="base" hangingPunct="1"/>
            <a:endParaRPr lang="zh-CN" altLang="en-US" sz="1200" strike="noStrike" noProof="1" dirty="0"/>
          </a:p>
        </p:txBody>
      </p:sp>
      <p:sp>
        <p:nvSpPr>
          <p:cNvPr id="4103" name="灯片编号占位符 4102"/>
          <p:cNvSpPr>
            <a:spLocks noGrp="1"/>
          </p:cNvSpPr>
          <p:nvPr>
            <p:ph type="sldNum" sz="quarter" idx="5"/>
          </p:nvPr>
        </p:nvSpPr>
        <p:spPr>
          <a:xfrm>
            <a:off x="3886200" y="8686800"/>
            <a:ext cx="2971800" cy="4572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blipFill>
        <a:effectLst/>
      </p:bgPr>
    </p:bg>
    <p:spTree>
      <p:nvGrpSpPr>
        <p:cNvPr id="1" name=""/>
        <p:cNvGrpSpPr/>
        <p:nvPr/>
      </p:nvGrpSpPr>
      <p:grpSpPr/>
      <p:grpSp>
        <p:nvGrpSpPr>
          <p:cNvPr id="2050" name="组合 3073"/>
          <p:cNvGrpSpPr/>
          <p:nvPr/>
        </p:nvGrpSpPr>
        <p:grpSpPr>
          <a:xfrm>
            <a:off x="377825" y="1676400"/>
            <a:ext cx="8389938" cy="4421188"/>
            <a:chOff x="238" y="1056"/>
            <a:chExt cx="5285" cy="2785"/>
          </a:xfrm>
        </p:grpSpPr>
        <p:grpSp>
          <p:nvGrpSpPr>
            <p:cNvPr id="2051" name="组合 3074"/>
            <p:cNvGrpSpPr/>
            <p:nvPr/>
          </p:nvGrpSpPr>
          <p:grpSpPr>
            <a:xfrm>
              <a:off x="238" y="1056"/>
              <a:ext cx="5285" cy="1393"/>
              <a:chOff x="238" y="1056"/>
              <a:chExt cx="5285" cy="1393"/>
            </a:xfrm>
          </p:grpSpPr>
          <p:sp>
            <p:nvSpPr>
              <p:cNvPr id="2052" name="矩形 3075"/>
              <p:cNvSpPr/>
              <p:nvPr/>
            </p:nvSpPr>
            <p:spPr>
              <a:xfrm>
                <a:off x="243" y="1057"/>
                <a:ext cx="5272" cy="1391"/>
              </a:xfrm>
              <a:prstGeom prst="rect">
                <a:avLst/>
              </a:prstGeom>
              <a:solidFill>
                <a:srgbClr val="EAEAEA">
                  <a:alpha val="50000"/>
                </a:srgbClr>
              </a:solidFill>
              <a:ln w="9525">
                <a:noFill/>
              </a:ln>
            </p:spPr>
            <p:txBody>
              <a:bodyPr wrap="none" anchor="ctr" anchorCtr="0"/>
              <a:p>
                <a:pPr lvl="0" algn="ctr" eaLnBrk="1" hangingPunct="1"/>
                <a:endParaRPr lang="zh-CN" altLang="en-US">
                  <a:latin typeface="Times New Roman" panose="02020603050405020304" pitchFamily="18" charset="0"/>
                </a:endParaRPr>
              </a:p>
            </p:txBody>
          </p:sp>
          <p:sp>
            <p:nvSpPr>
              <p:cNvPr id="2053" name="任意多边形 3076"/>
              <p:cNvSpPr/>
              <p:nvPr/>
            </p:nvSpPr>
            <p:spPr>
              <a:xfrm>
                <a:off x="238" y="1056"/>
                <a:ext cx="5273" cy="1393"/>
              </a:xfrm>
              <a:custGeom>
                <a:avLst/>
                <a:gdLst/>
                <a:ahLst/>
                <a:cxnLst/>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p:spPr>
            <p:txBody>
              <a:bodyPr/>
              <a:p>
                <a:endParaRPr lang="zh-CN" altLang="en-US"/>
              </a:p>
            </p:txBody>
          </p:sp>
          <p:sp>
            <p:nvSpPr>
              <p:cNvPr id="2054" name="任意多边形 3077"/>
              <p:cNvSpPr/>
              <p:nvPr/>
            </p:nvSpPr>
            <p:spPr>
              <a:xfrm>
                <a:off x="250" y="1056"/>
                <a:ext cx="5273" cy="1393"/>
              </a:xfrm>
              <a:custGeom>
                <a:avLst/>
                <a:gdLst/>
                <a:ahLst/>
                <a:cxnLst/>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p:spPr>
            <p:txBody>
              <a:bodyPr/>
              <a:p>
                <a:endParaRPr lang="zh-CN" altLang="en-US"/>
              </a:p>
            </p:txBody>
          </p:sp>
        </p:grpSp>
        <p:grpSp>
          <p:nvGrpSpPr>
            <p:cNvPr id="2055" name="组合 3078"/>
            <p:cNvGrpSpPr/>
            <p:nvPr/>
          </p:nvGrpSpPr>
          <p:grpSpPr>
            <a:xfrm>
              <a:off x="240" y="3744"/>
              <a:ext cx="5281" cy="97"/>
              <a:chOff x="240" y="3744"/>
              <a:chExt cx="5281" cy="97"/>
            </a:xfrm>
          </p:grpSpPr>
          <p:sp>
            <p:nvSpPr>
              <p:cNvPr id="2056" name="矩形 3079"/>
              <p:cNvSpPr/>
              <p:nvPr/>
            </p:nvSpPr>
            <p:spPr>
              <a:xfrm>
                <a:off x="240" y="3744"/>
                <a:ext cx="5280" cy="96"/>
              </a:xfrm>
              <a:prstGeom prst="rect">
                <a:avLst/>
              </a:prstGeom>
              <a:solidFill>
                <a:srgbClr val="EAEAEA">
                  <a:alpha val="50000"/>
                </a:srgbClr>
              </a:solidFill>
              <a:ln w="9525">
                <a:noFill/>
              </a:ln>
            </p:spPr>
            <p:txBody>
              <a:bodyPr wrap="none" anchor="ctr" anchorCtr="0"/>
              <a:p>
                <a:pPr lvl="0" algn="ctr" eaLnBrk="1" hangingPunct="1"/>
                <a:endParaRPr lang="zh-CN" altLang="en-US">
                  <a:latin typeface="Times New Roman" panose="02020603050405020304" pitchFamily="18" charset="0"/>
                </a:endParaRPr>
              </a:p>
            </p:txBody>
          </p:sp>
          <p:sp>
            <p:nvSpPr>
              <p:cNvPr id="2057" name="任意多边形 3080"/>
              <p:cNvSpPr/>
              <p:nvPr/>
            </p:nvSpPr>
            <p:spPr>
              <a:xfrm>
                <a:off x="240" y="3744"/>
                <a:ext cx="5281" cy="97"/>
              </a:xfrm>
              <a:custGeom>
                <a:avLst/>
                <a:gdLst/>
                <a:ahLst/>
                <a:cxnLst/>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p:spPr>
            <p:txBody>
              <a:bodyPr/>
              <a:p>
                <a:endParaRPr lang="zh-CN" altLang="en-US"/>
              </a:p>
            </p:txBody>
          </p:sp>
          <p:sp>
            <p:nvSpPr>
              <p:cNvPr id="2058" name="任意多边形 3081"/>
              <p:cNvSpPr/>
              <p:nvPr/>
            </p:nvSpPr>
            <p:spPr>
              <a:xfrm>
                <a:off x="240" y="3744"/>
                <a:ext cx="5281" cy="97"/>
              </a:xfrm>
              <a:custGeom>
                <a:avLst/>
                <a:gdLst/>
                <a:ahLst/>
                <a:cxnLst/>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p:spPr>
            <p:txBody>
              <a:bodyPr/>
              <a:p>
                <a:endParaRPr lang="zh-CN" altLang="en-US"/>
              </a:p>
            </p:txBody>
          </p:sp>
        </p:grpSp>
        <p:grpSp>
          <p:nvGrpSpPr>
            <p:cNvPr id="2059" name="组合 3082"/>
            <p:cNvGrpSpPr/>
            <p:nvPr/>
          </p:nvGrpSpPr>
          <p:grpSpPr>
            <a:xfrm>
              <a:off x="338" y="1200"/>
              <a:ext cx="97" cy="1104"/>
              <a:chOff x="338" y="1200"/>
              <a:chExt cx="97" cy="1104"/>
            </a:xfrm>
          </p:grpSpPr>
          <p:sp useBgFill="1">
            <p:nvSpPr>
              <p:cNvPr id="2060" name="矩形 3083"/>
              <p:cNvSpPr/>
              <p:nvPr/>
            </p:nvSpPr>
            <p:spPr>
              <a:xfrm>
                <a:off x="338" y="1201"/>
                <a:ext cx="96" cy="1103"/>
              </a:xfrm>
              <a:prstGeom prst="rect">
                <a:avLst/>
              </a:prstGeom>
              <a:ln w="9525">
                <a:noFill/>
              </a:ln>
            </p:spPr>
            <p:txBody>
              <a:bodyPr wrap="none" anchor="ctr" anchorCtr="0"/>
              <a:p>
                <a:pPr lvl="0" algn="ctr" eaLnBrk="1" hangingPunct="1"/>
                <a:endParaRPr lang="zh-CN" altLang="en-US">
                  <a:latin typeface="Times New Roman" panose="02020603050405020304" pitchFamily="18" charset="0"/>
                </a:endParaRPr>
              </a:p>
            </p:txBody>
          </p:sp>
          <p:sp>
            <p:nvSpPr>
              <p:cNvPr id="2061" name="任意多边形 3084"/>
              <p:cNvSpPr/>
              <p:nvPr/>
            </p:nvSpPr>
            <p:spPr>
              <a:xfrm>
                <a:off x="338" y="1200"/>
                <a:ext cx="97" cy="1104"/>
              </a:xfrm>
              <a:custGeom>
                <a:avLst/>
                <a:gdLst/>
                <a:ahLst/>
                <a:cxnLst/>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p:spPr>
            <p:txBody>
              <a:bodyPr/>
              <a:p>
                <a:endParaRPr lang="zh-CN" altLang="en-US"/>
              </a:p>
            </p:txBody>
          </p:sp>
          <p:sp>
            <p:nvSpPr>
              <p:cNvPr id="2062" name="任意多边形 3085"/>
              <p:cNvSpPr/>
              <p:nvPr/>
            </p:nvSpPr>
            <p:spPr>
              <a:xfrm>
                <a:off x="338" y="1200"/>
                <a:ext cx="97" cy="1104"/>
              </a:xfrm>
              <a:custGeom>
                <a:avLst/>
                <a:gdLst/>
                <a:ahLst/>
                <a:cxnLst/>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p:spPr>
            <p:txBody>
              <a:bodyPr/>
              <a:p>
                <a:endParaRPr lang="zh-CN" altLang="en-US"/>
              </a:p>
            </p:txBody>
          </p:sp>
        </p:grpSp>
      </p:grpSp>
      <p:sp>
        <p:nvSpPr>
          <p:cNvPr id="3087" name="标题 3086"/>
          <p:cNvSpPr>
            <a:spLocks noGrp="1"/>
          </p:cNvSpPr>
          <p:nvPr>
            <p:ph type="ctrTitle" sz="quarter"/>
          </p:nvPr>
        </p:nvSpPr>
        <p:spPr>
          <a:xfrm>
            <a:off x="836613" y="2133600"/>
            <a:ext cx="7772400" cy="1143000"/>
          </a:xfrm>
          <a:prstGeom prst="rect">
            <a:avLst/>
          </a:prstGeom>
          <a:noFill/>
          <a:ln w="9525">
            <a:noFill/>
          </a:ln>
        </p:spPr>
        <p:txBody>
          <a:bodyPr lIns="92075" tIns="46038" rIns="92075" bIns="46038" anchor="ctr"/>
          <a:lstStyle>
            <a:lvl1pPr lvl="0">
              <a:buClrTx/>
              <a:buSzTx/>
              <a:buFontTx/>
              <a:defRPr/>
            </a:lvl1pPr>
          </a:lstStyle>
          <a:p>
            <a:pPr lvl="0" fontAlgn="base"/>
            <a:r>
              <a:rPr lang="zh-CN" altLang="en-US" strike="noStrike" noProof="1" dirty="0"/>
              <a:t>单击此处编辑母版标题样式</a:t>
            </a:r>
            <a:endParaRPr lang="zh-CN" altLang="zh-CN" strike="noStrike" noProof="1" dirty="0"/>
          </a:p>
        </p:txBody>
      </p:sp>
      <p:sp>
        <p:nvSpPr>
          <p:cNvPr id="3088" name="副标题 3087"/>
          <p:cNvSpPr>
            <a:spLocks noGrp="1"/>
          </p:cNvSpPr>
          <p:nvPr>
            <p:ph type="subTitle" sz="quarter" idx="1"/>
          </p:nvPr>
        </p:nvSpPr>
        <p:spPr>
          <a:xfrm>
            <a:off x="1371600" y="4038600"/>
            <a:ext cx="6400800" cy="1752600"/>
          </a:xfrm>
          <a:prstGeom prst="rect">
            <a:avLst/>
          </a:prstGeom>
          <a:noFill/>
          <a:ln w="9525">
            <a:noFill/>
          </a:ln>
        </p:spPr>
        <p:txBody>
          <a:bodyPr lIns="92075" tIns="46038" rIns="92075" bIns="46038" anchor="ctr"/>
          <a:lstStyle>
            <a:lvl1pPr marL="0" lvl="0" indent="0" algn="ctr">
              <a:buClr>
                <a:schemeClr val="accent2"/>
              </a:buClr>
              <a:buSzPct val="75000"/>
              <a:buFont typeface="Monotype Sorts" pitchFamily="2" charset="2"/>
              <a:buNone/>
              <a:defRPr/>
            </a:lvl1pPr>
            <a:lvl2pPr marL="457200" lvl="1" indent="0" algn="ctr">
              <a:buClr>
                <a:schemeClr val="tx1"/>
              </a:buClr>
              <a:buSzPct val="75000"/>
              <a:buFontTx/>
              <a:buNone/>
              <a:defRPr/>
            </a:lvl2pPr>
            <a:lvl3pPr marL="914400" lvl="2" indent="0" algn="ctr">
              <a:buClr>
                <a:schemeClr val="tx1"/>
              </a:buClr>
              <a:buSzPct val="75000"/>
              <a:buFontTx/>
              <a:buNone/>
              <a:defRPr/>
            </a:lvl3pPr>
            <a:lvl4pPr marL="1371600" lvl="3" indent="0" algn="ctr">
              <a:buClr>
                <a:schemeClr val="accent2"/>
              </a:buClr>
              <a:buSzPct val="65000"/>
              <a:buFont typeface="Monotype Sorts" pitchFamily="2" charset="2"/>
              <a:buNone/>
              <a:defRPr/>
            </a:lvl4pPr>
            <a:lvl5pPr marL="1828800" lvl="4" indent="0" algn="ctr">
              <a:buClr>
                <a:schemeClr val="tx1"/>
              </a:buClr>
              <a:buSzPct val="75000"/>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089" name="日期占位符 3088"/>
          <p:cNvSpPr>
            <a:spLocks noGrp="1"/>
          </p:cNvSpPr>
          <p:nvPr>
            <p:ph type="dt" sz="quarter" idx="2"/>
          </p:nvPr>
        </p:nvSpPr>
        <p:spPr>
          <a:xfrm>
            <a:off x="381000" y="6324600"/>
            <a:ext cx="1905000" cy="457200"/>
          </a:xfrm>
          <a:prstGeom prst="rect">
            <a:avLst/>
          </a:prstGeom>
          <a:noFill/>
          <a:ln w="9525">
            <a:noFill/>
          </a:ln>
        </p:spPr>
        <p:txBody>
          <a:bodyPr wrap="none" lIns="92075" tIns="46038" rIns="92075" bIns="46038" anchor="ctr"/>
          <a:lstStyle>
            <a:lvl1pPr>
              <a:defRPr sz="1400"/>
            </a:lvl1pPr>
          </a:lstStyle>
          <a:p>
            <a:pPr eaLnBrk="1" fontAlgn="base" hangingPunct="1"/>
            <a:fld id="{BB962C8B-B14F-4D97-AF65-F5344CB8AC3E}" type="datetime1">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
        <p:nvSpPr>
          <p:cNvPr id="3090" name="页脚占位符 3089"/>
          <p:cNvSpPr>
            <a:spLocks noGrp="1"/>
          </p:cNvSpPr>
          <p:nvPr>
            <p:ph type="ftr" sz="quarter" idx="3"/>
          </p:nvPr>
        </p:nvSpPr>
        <p:spPr>
          <a:xfrm>
            <a:off x="3124200" y="6324600"/>
            <a:ext cx="2895600" cy="457200"/>
          </a:xfrm>
          <a:prstGeom prst="rect">
            <a:avLst/>
          </a:prstGeom>
          <a:noFill/>
          <a:ln w="9525">
            <a:noFill/>
          </a:ln>
        </p:spPr>
        <p:txBody>
          <a:bodyPr wrap="none" lIns="92075" tIns="46038" rIns="92075" bIns="46038" anchor="ctr"/>
          <a:lstStyle>
            <a:lvl1pPr algn="ctr">
              <a:defRPr sz="1400"/>
            </a:lvl1pPr>
          </a:lstStyle>
          <a:p>
            <a:pPr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3091" name="灯片编号占位符 3090"/>
          <p:cNvSpPr>
            <a:spLocks noGrp="1"/>
          </p:cNvSpPr>
          <p:nvPr>
            <p:ph type="sldNum" sz="quarter" idx="4"/>
          </p:nvPr>
        </p:nvSpPr>
        <p:spPr>
          <a:xfrm>
            <a:off x="6858000" y="6324600"/>
            <a:ext cx="1905000" cy="457200"/>
          </a:xfrm>
          <a:prstGeom prst="rect">
            <a:avLst/>
          </a:prstGeom>
          <a:noFill/>
          <a:ln w="9525">
            <a:noFill/>
          </a:ln>
        </p:spPr>
        <p:txBody>
          <a:bodyPr wrap="none" lIns="92075" tIns="46038" rIns="92075" bIns="46038" anchor="ctr"/>
          <a:lstStyle>
            <a:lvl1pPr algn="r">
              <a:defRPr sz="1400"/>
            </a:lvl1pPr>
          </a:lstStyle>
          <a:p>
            <a:pPr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342900"/>
            <a:ext cx="1943100" cy="55245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42900"/>
            <a:ext cx="5716657" cy="55245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图表占位符 2"/>
          <p:cNvSpPr>
            <a:spLocks noGrp="1"/>
          </p:cNvSpPr>
          <p:nvPr>
            <p:ph type="chart"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图表占位符 3"/>
          <p:cNvSpPr>
            <a:spLocks noGrp="1"/>
          </p:cNvSpPr>
          <p:nvPr>
            <p:ph type="chart" sz="half" idx="2"/>
          </p:nvPr>
        </p:nvSpPr>
        <p:spPr>
          <a:xfrm>
            <a:off x="4629150" y="1825625"/>
            <a:ext cx="3886200" cy="4351338"/>
          </a:xfrm>
        </p:spPr>
        <p:txBody>
          <a:bodyPr/>
          <a:lstStyle/>
          <a:p>
            <a:pPr fontAlgn="base"/>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7526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802124" y="17526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bmp"/><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blipFill>
        <a:effectLst/>
      </p:bgPr>
    </p:bg>
    <p:spTree>
      <p:nvGrpSpPr>
        <p:cNvPr id="1" name=""/>
        <p:cNvGrpSpPr/>
        <p:nvPr/>
      </p:nvGrpSpPr>
      <p:grpSpPr/>
      <p:grpSp>
        <p:nvGrpSpPr>
          <p:cNvPr id="1026" name="组合 2049"/>
          <p:cNvGrpSpPr/>
          <p:nvPr/>
        </p:nvGrpSpPr>
        <p:grpSpPr>
          <a:xfrm>
            <a:off x="381000" y="304800"/>
            <a:ext cx="8383588" cy="6022975"/>
            <a:chOff x="240" y="192"/>
            <a:chExt cx="5281" cy="3794"/>
          </a:xfrm>
        </p:grpSpPr>
        <p:grpSp>
          <p:nvGrpSpPr>
            <p:cNvPr id="1027" name="组合 2050"/>
            <p:cNvGrpSpPr/>
            <p:nvPr/>
          </p:nvGrpSpPr>
          <p:grpSpPr>
            <a:xfrm>
              <a:off x="240" y="1008"/>
              <a:ext cx="5281" cy="2978"/>
              <a:chOff x="240" y="1008"/>
              <a:chExt cx="5281" cy="2978"/>
            </a:xfrm>
          </p:grpSpPr>
          <p:sp>
            <p:nvSpPr>
              <p:cNvPr id="1028" name="矩形 2051"/>
              <p:cNvSpPr/>
              <p:nvPr/>
            </p:nvSpPr>
            <p:spPr>
              <a:xfrm>
                <a:off x="245" y="1010"/>
                <a:ext cx="5269" cy="2976"/>
              </a:xfrm>
              <a:prstGeom prst="rect">
                <a:avLst/>
              </a:prstGeom>
              <a:solidFill>
                <a:srgbClr val="EAEAEA">
                  <a:alpha val="50000"/>
                </a:srgbClr>
              </a:solidFill>
              <a:ln w="9525">
                <a:noFill/>
              </a:ln>
            </p:spPr>
            <p:txBody>
              <a:bodyPr wrap="none" anchor="ctr" anchorCtr="0"/>
              <a:p>
                <a:pPr lvl="0" algn="ctr" eaLnBrk="1" hangingPunct="1"/>
                <a:endParaRPr lang="zh-CN" altLang="en-US">
                  <a:latin typeface="Times New Roman" panose="02020603050405020304" pitchFamily="18" charset="0"/>
                </a:endParaRPr>
              </a:p>
            </p:txBody>
          </p:sp>
          <p:sp>
            <p:nvSpPr>
              <p:cNvPr id="1029" name="任意多边形 2052"/>
              <p:cNvSpPr/>
              <p:nvPr/>
            </p:nvSpPr>
            <p:spPr>
              <a:xfrm>
                <a:off x="240" y="1008"/>
                <a:ext cx="5269" cy="2977"/>
              </a:xfrm>
              <a:custGeom>
                <a:avLst/>
                <a:gdLst/>
                <a:ahLst/>
                <a:cxnLst/>
                <a:pathLst>
                  <a:path w="5269" h="2977">
                    <a:moveTo>
                      <a:pt x="5268" y="0"/>
                    </a:moveTo>
                    <a:lnTo>
                      <a:pt x="0" y="0"/>
                    </a:lnTo>
                    <a:lnTo>
                      <a:pt x="0" y="2976"/>
                    </a:lnTo>
                  </a:path>
                </a:pathLst>
              </a:custGeom>
              <a:noFill/>
              <a:ln w="12700" cap="rnd" cmpd="sng">
                <a:solidFill>
                  <a:srgbClr val="B2B2B2"/>
                </a:solidFill>
                <a:prstDash val="solid"/>
                <a:round/>
                <a:headEnd type="none" w="sm" len="sm"/>
                <a:tailEnd type="none" w="sm" len="sm"/>
              </a:ln>
            </p:spPr>
            <p:txBody>
              <a:bodyPr/>
              <a:p>
                <a:endParaRPr lang="zh-CN" altLang="en-US"/>
              </a:p>
            </p:txBody>
          </p:sp>
          <p:sp>
            <p:nvSpPr>
              <p:cNvPr id="1030" name="任意多边形 2053"/>
              <p:cNvSpPr/>
              <p:nvPr/>
            </p:nvSpPr>
            <p:spPr>
              <a:xfrm>
                <a:off x="252" y="1008"/>
                <a:ext cx="5269" cy="2977"/>
              </a:xfrm>
              <a:custGeom>
                <a:avLst/>
                <a:gdLst/>
                <a:ahLst/>
                <a:cxnLst/>
                <a:pathLst>
                  <a:path w="5269" h="2977">
                    <a:moveTo>
                      <a:pt x="5268" y="0"/>
                    </a:moveTo>
                    <a:lnTo>
                      <a:pt x="5268" y="2976"/>
                    </a:lnTo>
                    <a:lnTo>
                      <a:pt x="0" y="2976"/>
                    </a:lnTo>
                  </a:path>
                </a:pathLst>
              </a:custGeom>
              <a:noFill/>
              <a:ln w="12700" cap="rnd" cmpd="sng">
                <a:solidFill>
                  <a:srgbClr val="FFFFFF"/>
                </a:solidFill>
                <a:prstDash val="solid"/>
                <a:round/>
                <a:headEnd type="none" w="sm" len="sm"/>
                <a:tailEnd type="none" w="sm" len="sm"/>
              </a:ln>
            </p:spPr>
            <p:txBody>
              <a:bodyPr/>
              <a:p>
                <a:endParaRPr lang="zh-CN" altLang="en-US"/>
              </a:p>
            </p:txBody>
          </p:sp>
        </p:grpSp>
        <p:grpSp>
          <p:nvGrpSpPr>
            <p:cNvPr id="1031" name="组合 2054"/>
            <p:cNvGrpSpPr/>
            <p:nvPr/>
          </p:nvGrpSpPr>
          <p:grpSpPr>
            <a:xfrm>
              <a:off x="336" y="1103"/>
              <a:ext cx="97" cy="2785"/>
              <a:chOff x="336" y="1103"/>
              <a:chExt cx="97" cy="2785"/>
            </a:xfrm>
          </p:grpSpPr>
          <p:sp useBgFill="1">
            <p:nvSpPr>
              <p:cNvPr id="1032" name="矩形 2055"/>
              <p:cNvSpPr/>
              <p:nvPr/>
            </p:nvSpPr>
            <p:spPr>
              <a:xfrm>
                <a:off x="336" y="1104"/>
                <a:ext cx="96" cy="2784"/>
              </a:xfrm>
              <a:prstGeom prst="rect">
                <a:avLst/>
              </a:prstGeom>
              <a:ln w="9525">
                <a:noFill/>
              </a:ln>
            </p:spPr>
            <p:txBody>
              <a:bodyPr wrap="none" anchor="ctr" anchorCtr="0"/>
              <a:p>
                <a:pPr lvl="0" algn="ctr" eaLnBrk="1" hangingPunct="1"/>
                <a:endParaRPr lang="zh-CN" altLang="en-US">
                  <a:latin typeface="Times New Roman" panose="02020603050405020304" pitchFamily="18" charset="0"/>
                </a:endParaRPr>
              </a:p>
            </p:txBody>
          </p:sp>
          <p:sp>
            <p:nvSpPr>
              <p:cNvPr id="1033" name="任意多边形 2056"/>
              <p:cNvSpPr/>
              <p:nvPr/>
            </p:nvSpPr>
            <p:spPr>
              <a:xfrm>
                <a:off x="336" y="1103"/>
                <a:ext cx="97" cy="2785"/>
              </a:xfrm>
              <a:custGeom>
                <a:avLst/>
                <a:gdLst/>
                <a:ahLst/>
                <a:cxnLst/>
                <a:pathLst>
                  <a:path w="97" h="2785">
                    <a:moveTo>
                      <a:pt x="0" y="2784"/>
                    </a:moveTo>
                    <a:lnTo>
                      <a:pt x="96" y="2784"/>
                    </a:lnTo>
                    <a:lnTo>
                      <a:pt x="96" y="0"/>
                    </a:lnTo>
                  </a:path>
                </a:pathLst>
              </a:custGeom>
              <a:noFill/>
              <a:ln w="12700" cap="rnd" cmpd="sng">
                <a:solidFill>
                  <a:srgbClr val="B2B2B2"/>
                </a:solidFill>
                <a:prstDash val="solid"/>
                <a:round/>
                <a:headEnd type="none" w="sm" len="sm"/>
                <a:tailEnd type="none" w="sm" len="sm"/>
              </a:ln>
            </p:spPr>
            <p:txBody>
              <a:bodyPr/>
              <a:p>
                <a:endParaRPr lang="zh-CN" altLang="en-US"/>
              </a:p>
            </p:txBody>
          </p:sp>
          <p:sp>
            <p:nvSpPr>
              <p:cNvPr id="1034" name="任意多边形 2057"/>
              <p:cNvSpPr/>
              <p:nvPr/>
            </p:nvSpPr>
            <p:spPr>
              <a:xfrm>
                <a:off x="336" y="1103"/>
                <a:ext cx="97" cy="2785"/>
              </a:xfrm>
              <a:custGeom>
                <a:avLst/>
                <a:gdLst/>
                <a:ahLst/>
                <a:cxnLst/>
                <a:pathLst>
                  <a:path w="97" h="2785">
                    <a:moveTo>
                      <a:pt x="0" y="2784"/>
                    </a:moveTo>
                    <a:lnTo>
                      <a:pt x="0" y="0"/>
                    </a:lnTo>
                    <a:lnTo>
                      <a:pt x="96" y="0"/>
                    </a:lnTo>
                  </a:path>
                </a:pathLst>
              </a:custGeom>
              <a:noFill/>
              <a:ln w="12700" cap="rnd" cmpd="sng">
                <a:solidFill>
                  <a:srgbClr val="FFFFFF"/>
                </a:solidFill>
                <a:prstDash val="solid"/>
                <a:round/>
                <a:headEnd type="none" w="sm" len="sm"/>
                <a:tailEnd type="none" w="sm" len="sm"/>
              </a:ln>
            </p:spPr>
            <p:txBody>
              <a:bodyPr/>
              <a:p>
                <a:endParaRPr lang="zh-CN" altLang="en-US"/>
              </a:p>
            </p:txBody>
          </p:sp>
        </p:grpSp>
        <p:grpSp>
          <p:nvGrpSpPr>
            <p:cNvPr id="1035" name="组合 2058"/>
            <p:cNvGrpSpPr/>
            <p:nvPr/>
          </p:nvGrpSpPr>
          <p:grpSpPr>
            <a:xfrm>
              <a:off x="240" y="192"/>
              <a:ext cx="193" cy="721"/>
              <a:chOff x="240" y="192"/>
              <a:chExt cx="193" cy="721"/>
            </a:xfrm>
          </p:grpSpPr>
          <p:sp>
            <p:nvSpPr>
              <p:cNvPr id="1036" name="矩形 2059"/>
              <p:cNvSpPr/>
              <p:nvPr/>
            </p:nvSpPr>
            <p:spPr>
              <a:xfrm>
                <a:off x="240" y="192"/>
                <a:ext cx="192" cy="720"/>
              </a:xfrm>
              <a:prstGeom prst="rect">
                <a:avLst/>
              </a:prstGeom>
              <a:solidFill>
                <a:srgbClr val="EAEAEA">
                  <a:alpha val="50000"/>
                </a:srgbClr>
              </a:solidFill>
              <a:ln w="9525">
                <a:noFill/>
              </a:ln>
            </p:spPr>
            <p:txBody>
              <a:bodyPr wrap="none" anchor="ctr" anchorCtr="0"/>
              <a:p>
                <a:pPr lvl="0" algn="ctr" eaLnBrk="1" hangingPunct="1"/>
                <a:endParaRPr lang="zh-CN" altLang="en-US">
                  <a:latin typeface="Times New Roman" panose="02020603050405020304" pitchFamily="18" charset="0"/>
                </a:endParaRPr>
              </a:p>
            </p:txBody>
          </p:sp>
          <p:sp>
            <p:nvSpPr>
              <p:cNvPr id="1037" name="任意多边形 2060"/>
              <p:cNvSpPr/>
              <p:nvPr/>
            </p:nvSpPr>
            <p:spPr>
              <a:xfrm>
                <a:off x="240" y="192"/>
                <a:ext cx="193" cy="721"/>
              </a:xfrm>
              <a:custGeom>
                <a:avLst/>
                <a:gdLst/>
                <a:ahLst/>
                <a:cxnLst/>
                <a:pathLst>
                  <a:path w="193" h="721">
                    <a:moveTo>
                      <a:pt x="192" y="0"/>
                    </a:moveTo>
                    <a:lnTo>
                      <a:pt x="0" y="0"/>
                    </a:lnTo>
                    <a:lnTo>
                      <a:pt x="0" y="720"/>
                    </a:lnTo>
                  </a:path>
                </a:pathLst>
              </a:custGeom>
              <a:noFill/>
              <a:ln w="12700" cap="rnd" cmpd="sng">
                <a:solidFill>
                  <a:srgbClr val="B2B2B2"/>
                </a:solidFill>
                <a:prstDash val="solid"/>
                <a:round/>
                <a:headEnd type="none" w="sm" len="sm"/>
                <a:tailEnd type="none" w="sm" len="sm"/>
              </a:ln>
            </p:spPr>
            <p:txBody>
              <a:bodyPr/>
              <a:p>
                <a:endParaRPr lang="zh-CN" altLang="en-US"/>
              </a:p>
            </p:txBody>
          </p:sp>
          <p:sp>
            <p:nvSpPr>
              <p:cNvPr id="1038" name="任意多边形 2061"/>
              <p:cNvSpPr/>
              <p:nvPr/>
            </p:nvSpPr>
            <p:spPr>
              <a:xfrm>
                <a:off x="240" y="192"/>
                <a:ext cx="193" cy="721"/>
              </a:xfrm>
              <a:custGeom>
                <a:avLst/>
                <a:gdLst/>
                <a:ahLst/>
                <a:cxnLst/>
                <a:pathLst>
                  <a:path w="193" h="721">
                    <a:moveTo>
                      <a:pt x="192" y="0"/>
                    </a:moveTo>
                    <a:lnTo>
                      <a:pt x="192" y="720"/>
                    </a:lnTo>
                    <a:lnTo>
                      <a:pt x="0" y="720"/>
                    </a:lnTo>
                  </a:path>
                </a:pathLst>
              </a:custGeom>
              <a:noFill/>
              <a:ln w="12700" cap="rnd" cmpd="sng">
                <a:solidFill>
                  <a:srgbClr val="FFFFFF"/>
                </a:solidFill>
                <a:prstDash val="solid"/>
                <a:round/>
                <a:headEnd type="none" w="sm" len="sm"/>
                <a:tailEnd type="none" w="sm" len="sm"/>
              </a:ln>
            </p:spPr>
            <p:txBody>
              <a:bodyPr/>
              <a:p>
                <a:endParaRPr lang="zh-CN" altLang="en-US"/>
              </a:p>
            </p:txBody>
          </p:sp>
        </p:grpSp>
      </p:grpSp>
      <p:sp>
        <p:nvSpPr>
          <p:cNvPr id="1039" name="标题 2062"/>
          <p:cNvSpPr>
            <a:spLocks noGrp="1"/>
          </p:cNvSpPr>
          <p:nvPr>
            <p:ph type="title"/>
          </p:nvPr>
        </p:nvSpPr>
        <p:spPr>
          <a:xfrm>
            <a:off x="838200" y="342900"/>
            <a:ext cx="7772400" cy="1104900"/>
          </a:xfrm>
          <a:prstGeom prst="rect">
            <a:avLst/>
          </a:prstGeom>
          <a:noFill/>
          <a:ln w="9525">
            <a:noFill/>
          </a:ln>
        </p:spPr>
        <p:txBody>
          <a:bodyPr lIns="92075" tIns="46038" rIns="92075" bIns="46038" anchor="ctr" anchorCtr="0"/>
          <a:p>
            <a:pPr lvl="0"/>
            <a:r>
              <a:rPr lang="zh-CN" altLang="en-US" dirty="0"/>
              <a:t>单击此处编辑母版标题样式</a:t>
            </a:r>
            <a:endParaRPr lang="zh-CN" altLang="en-US" dirty="0"/>
          </a:p>
        </p:txBody>
      </p:sp>
      <p:sp>
        <p:nvSpPr>
          <p:cNvPr id="1040" name="文本占位符 2063"/>
          <p:cNvSpPr>
            <a:spLocks noGrp="1"/>
          </p:cNvSpPr>
          <p:nvPr>
            <p:ph type="body"/>
          </p:nvPr>
        </p:nvSpPr>
        <p:spPr>
          <a:xfrm>
            <a:off x="838200" y="1752600"/>
            <a:ext cx="7772400" cy="4114800"/>
          </a:xfrm>
          <a:prstGeom prst="rect">
            <a:avLst/>
          </a:prstGeom>
          <a:noFill/>
          <a:ln w="9525">
            <a:noFill/>
          </a:ln>
        </p:spPr>
        <p:txBody>
          <a:bodyPr lIns="92075" tIns="46038" rIns="92075" bIns="46038" anchor="t" anchorCtr="0"/>
          <a:p>
            <a:pPr lvl="0"/>
            <a:r>
              <a:rPr lang="zh-CN" altLang="en-US" dirty="0"/>
              <a:t>单击此处编辑母版文本样式</a:t>
            </a:r>
            <a:endParaRPr lang="zh-CN" altLang="en-US" dirty="0"/>
          </a:p>
          <a:p>
            <a:pPr lvl="1" indent="-381000"/>
            <a:r>
              <a:rPr lang="zh-CN" altLang="en-US" dirty="0"/>
              <a:t>第二级</a:t>
            </a:r>
            <a:endParaRPr lang="zh-CN" altLang="en-US" dirty="0"/>
          </a:p>
          <a:p>
            <a:pPr lvl="2" indent="-381000"/>
            <a:r>
              <a:rPr lang="zh-CN" altLang="en-US" dirty="0"/>
              <a:t>第三级</a:t>
            </a:r>
            <a:endParaRPr lang="zh-CN" altLang="en-US" dirty="0"/>
          </a:p>
          <a:p>
            <a:pPr lvl="3" indent="-381000"/>
            <a:r>
              <a:rPr lang="zh-CN" altLang="en-US" dirty="0"/>
              <a:t>第四级</a:t>
            </a:r>
            <a:endParaRPr lang="zh-CN" altLang="en-US" dirty="0"/>
          </a:p>
          <a:p>
            <a:pPr lvl="4" indent="-381000"/>
            <a:r>
              <a:rPr lang="zh-CN" altLang="en-US" dirty="0"/>
              <a:t>第五级</a:t>
            </a:r>
            <a:endParaRPr lang="zh-CN" altLang="en-US" dirty="0"/>
          </a:p>
        </p:txBody>
      </p:sp>
      <p:sp>
        <p:nvSpPr>
          <p:cNvPr id="2065" name="日期占位符 2064"/>
          <p:cNvSpPr>
            <a:spLocks noGrp="1"/>
          </p:cNvSpPr>
          <p:nvPr>
            <p:ph type="dt" sz="half" idx="2"/>
          </p:nvPr>
        </p:nvSpPr>
        <p:spPr>
          <a:xfrm>
            <a:off x="381000" y="6323013"/>
            <a:ext cx="1905000" cy="457200"/>
          </a:xfrm>
          <a:prstGeom prst="rect">
            <a:avLst/>
          </a:prstGeom>
          <a:noFill/>
          <a:ln w="9525">
            <a:noFill/>
          </a:ln>
        </p:spPr>
        <p:txBody>
          <a:bodyPr wrap="none" lIns="92075" tIns="46038" rIns="92075" bIns="46038" anchor="ctr"/>
          <a:lstStyle>
            <a:lvl1pPr>
              <a:defRPr sz="1400"/>
            </a:lvl1pPr>
          </a:lstStyle>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2066" name="页脚占位符 2065"/>
          <p:cNvSpPr>
            <a:spLocks noGrp="1"/>
          </p:cNvSpPr>
          <p:nvPr>
            <p:ph type="ftr" sz="quarter" idx="3"/>
          </p:nvPr>
        </p:nvSpPr>
        <p:spPr>
          <a:xfrm>
            <a:off x="3124200" y="6323013"/>
            <a:ext cx="2895600" cy="457200"/>
          </a:xfrm>
          <a:prstGeom prst="rect">
            <a:avLst/>
          </a:prstGeom>
          <a:noFill/>
          <a:ln w="9525">
            <a:noFill/>
          </a:ln>
        </p:spPr>
        <p:txBody>
          <a:bodyPr wrap="none" lIns="92075" tIns="46038" rIns="92075" bIns="46038" anchor="ctr"/>
          <a:lstStyle>
            <a:lvl1pPr algn="ctr">
              <a:defRPr sz="1400"/>
            </a:lvl1pPr>
          </a:lstStyle>
          <a:p>
            <a:pPr lvl="0" eaLnBrk="1" fontAlgn="base" hangingPunct="1"/>
            <a:endParaRPr lang="zh-CN" altLang="en-US" strike="noStrike" noProof="1" dirty="0">
              <a:latin typeface="Times New Roman" panose="02020603050405020304" pitchFamily="18" charset="0"/>
              <a:ea typeface="宋体" panose="02010600030101010101" pitchFamily="2" charset="-122"/>
            </a:endParaRPr>
          </a:p>
        </p:txBody>
      </p:sp>
      <p:sp>
        <p:nvSpPr>
          <p:cNvPr id="2067" name="灯片编号占位符 2066"/>
          <p:cNvSpPr>
            <a:spLocks noGrp="1"/>
          </p:cNvSpPr>
          <p:nvPr>
            <p:ph type="sldNum" sz="quarter" idx="4"/>
          </p:nvPr>
        </p:nvSpPr>
        <p:spPr>
          <a:xfrm>
            <a:off x="6858000" y="6323013"/>
            <a:ext cx="1905000" cy="457200"/>
          </a:xfrm>
          <a:prstGeom prst="rect">
            <a:avLst/>
          </a:prstGeom>
          <a:noFill/>
          <a:ln w="9525">
            <a:noFill/>
          </a:ln>
        </p:spPr>
        <p:txBody>
          <a:bodyPr wrap="none" lIns="92075" tIns="46038" rIns="92075" bIns="46038" anchor="ctr"/>
          <a:lstStyle>
            <a:lvl1pPr algn="r">
              <a:defRPr sz="1400"/>
            </a:lvl1p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marL="0" lvl="0" indent="0" algn="ctr" defTabSz="914400" rtl="0" eaLnBrk="1" fontAlgn="base" latinLnBrk="0" hangingPunct="1">
        <a:lnSpc>
          <a:spcPct val="100000"/>
        </a:lnSpc>
        <a:spcBef>
          <a:spcPct val="0"/>
        </a:spcBef>
        <a:spcAft>
          <a:spcPct val="0"/>
        </a:spcAft>
        <a:buNone/>
        <a:defRPr sz="3200" b="1" i="0" u="none" kern="1200" baseline="0">
          <a:solidFill>
            <a:schemeClr val="tx2"/>
          </a:solidFill>
          <a:latin typeface="+mj-lt"/>
          <a:ea typeface="+mj-ea"/>
          <a:cs typeface="+mj-cs"/>
        </a:defRPr>
      </a:lvl1pPr>
    </p:titleStyle>
    <p:body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400" b="1" i="0" u="none" kern="1200" baseline="0">
          <a:solidFill>
            <a:schemeClr val="tx1"/>
          </a:solidFill>
          <a:latin typeface="+mn-lt"/>
          <a:ea typeface="+mn-ea"/>
          <a:cs typeface="+mn-cs"/>
        </a:defRPr>
      </a:lvl1pPr>
      <a:lvl2pPr marL="838200" lvl="1" indent="-381000" algn="l" defTabSz="914400" rtl="0" eaLnBrk="1" fontAlgn="base" latinLnBrk="0" hangingPunct="1">
        <a:lnSpc>
          <a:spcPct val="100000"/>
        </a:lnSpc>
        <a:spcBef>
          <a:spcPct val="20000"/>
        </a:spcBef>
        <a:spcAft>
          <a:spcPct val="0"/>
        </a:spcAft>
        <a:buClr>
          <a:schemeClr val="tx1"/>
        </a:buClr>
        <a:buSzPct val="75000"/>
        <a:buFontTx/>
        <a:buAutoNum type="alphaLcPeriod"/>
        <a:defRPr sz="2000" b="0" i="0" u="none" kern="1200" baseline="0">
          <a:solidFill>
            <a:schemeClr val="tx1"/>
          </a:solidFill>
          <a:latin typeface="+mn-lt"/>
          <a:ea typeface="+mn-ea"/>
          <a:cs typeface="+mn-cs"/>
        </a:defRPr>
      </a:lvl2pPr>
      <a:lvl3pPr marL="1295400" lvl="2" indent="-381000" algn="l" defTabSz="914400" rtl="0" eaLnBrk="1" fontAlgn="base" latinLnBrk="0" hangingPunct="1">
        <a:lnSpc>
          <a:spcPct val="100000"/>
        </a:lnSpc>
        <a:spcBef>
          <a:spcPct val="20000"/>
        </a:spcBef>
        <a:spcAft>
          <a:spcPct val="0"/>
        </a:spcAft>
        <a:buClr>
          <a:schemeClr val="tx1"/>
        </a:buClr>
        <a:buSzPct val="75000"/>
        <a:buFontTx/>
        <a:buChar char="o"/>
        <a:defRPr sz="2000" b="0" i="0" u="none" kern="1200" baseline="0">
          <a:solidFill>
            <a:schemeClr val="tx1"/>
          </a:solidFill>
          <a:latin typeface="+mn-lt"/>
          <a:ea typeface="+mn-ea"/>
          <a:cs typeface="+mn-cs"/>
        </a:defRPr>
      </a:lvl3pPr>
      <a:lvl4pPr marL="1752600" lvl="3" indent="-381000" algn="l" defTabSz="914400" rtl="0" eaLnBrk="1" fontAlgn="base" latinLnBrk="0" hangingPunct="1">
        <a:lnSpc>
          <a:spcPct val="100000"/>
        </a:lnSpc>
        <a:spcBef>
          <a:spcPct val="20000"/>
        </a:spcBef>
        <a:spcAft>
          <a:spcPct val="0"/>
        </a:spcAft>
        <a:buClr>
          <a:schemeClr val="accent2"/>
        </a:buClr>
        <a:buSzPct val="65000"/>
        <a:buFont typeface="Monotype Sorts" pitchFamily="2" charset="2"/>
        <a:buChar char="u"/>
        <a:defRPr sz="2000" b="0" i="0" u="none" kern="1200" baseline="0">
          <a:solidFill>
            <a:schemeClr val="tx1"/>
          </a:solidFill>
          <a:latin typeface="+mn-lt"/>
          <a:ea typeface="+mn-ea"/>
          <a:cs typeface="+mn-cs"/>
        </a:defRPr>
      </a:lvl4pPr>
      <a:lvl5pPr marL="2209800" lvl="4" indent="-38100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4.xml"/><Relationship Id="rId4" Type="http://schemas.openxmlformats.org/officeDocument/2006/relationships/image" Target="../media/image3.emf"/><Relationship Id="rId3" Type="http://schemas.openxmlformats.org/officeDocument/2006/relationships/oleObject" Target="../embeddings/oleObject2.bin"/><Relationship Id="rId2" Type="http://schemas.openxmlformats.org/officeDocument/2006/relationships/image" Target="../media/image2.e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8193"/>
          <p:cNvSpPr>
            <a:spLocks noGrp="1"/>
          </p:cNvSpPr>
          <p:nvPr>
            <p:ph type="ctrTitle" sz="quarter"/>
          </p:nvPr>
        </p:nvSpPr>
        <p:spPr>
          <a:ln/>
        </p:spPr>
        <p:txBody>
          <a:bodyPr lIns="92075" tIns="46038" rIns="92075" bIns="46038" anchor="ctr" anchorCtr="0"/>
          <a:p>
            <a:pPr defTabSz="914400">
              <a:buSzTx/>
              <a:buFontTx/>
              <a:buNone/>
            </a:pPr>
            <a:r>
              <a:rPr lang="zh-CN" altLang="en-US" sz="4400" kern="1200" baseline="0" dirty="0">
                <a:latin typeface="+mj-lt"/>
                <a:ea typeface="+mj-ea"/>
                <a:cs typeface="+mj-cs"/>
              </a:rPr>
              <a:t>软件测试引论</a:t>
            </a:r>
            <a:endParaRPr lang="zh-CN" altLang="en-US" sz="4400" kern="1200" baseline="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54625"/>
          <p:cNvSpPr>
            <a:spLocks noGrp="1"/>
          </p:cNvSpPr>
          <p:nvPr>
            <p:ph type="title"/>
          </p:nvPr>
        </p:nvSpPr>
        <p:spPr>
          <a:ln/>
        </p:spPr>
        <p:txBody>
          <a:bodyPr lIns="92075" tIns="46038" rIns="92075" bIns="46038" anchor="ctr" anchorCtr="0"/>
          <a:p>
            <a:r>
              <a:rPr lang="zh-CN" altLang="en-US" dirty="0"/>
              <a:t>三、软件测试的基本概念</a:t>
            </a:r>
            <a:endParaRPr lang="zh-CN" altLang="en-US" dirty="0"/>
          </a:p>
        </p:txBody>
      </p:sp>
      <p:sp>
        <p:nvSpPr>
          <p:cNvPr id="14338" name="文本占位符 154626"/>
          <p:cNvSpPr>
            <a:spLocks noGrp="1"/>
          </p:cNvSpPr>
          <p:nvPr>
            <p:ph idx="1"/>
          </p:nvPr>
        </p:nvSpPr>
        <p:spPr>
          <a:ln/>
        </p:spPr>
        <p:txBody>
          <a:bodyPr lIns="92075" tIns="46038" rIns="92075" bIns="46038" anchor="t" anchorCtr="0"/>
          <a:p>
            <a:pPr>
              <a:buNone/>
            </a:pPr>
            <a:r>
              <a:rPr lang="zh-CN" altLang="en-US" dirty="0"/>
              <a:t>2、测试的对象</a:t>
            </a:r>
            <a:endParaRPr lang="zh-CN" altLang="en-US" dirty="0"/>
          </a:p>
          <a:p>
            <a:pPr>
              <a:buNone/>
            </a:pPr>
            <a:endParaRPr lang="zh-CN" altLang="en-US" sz="2000" dirty="0"/>
          </a:p>
          <a:p>
            <a:pPr lvl="1">
              <a:buNone/>
            </a:pPr>
            <a:r>
              <a:rPr lang="zh-CN" altLang="en-US" sz="2400" dirty="0"/>
              <a:t>1)  程序测试：发现程序中的缺陷</a:t>
            </a:r>
            <a:endParaRPr lang="zh-CN" altLang="en-US" sz="2400" dirty="0"/>
          </a:p>
        </p:txBody>
      </p:sp>
      <p:grpSp>
        <p:nvGrpSpPr>
          <p:cNvPr id="14339" name="组合 154643"/>
          <p:cNvGrpSpPr/>
          <p:nvPr/>
        </p:nvGrpSpPr>
        <p:grpSpPr>
          <a:xfrm>
            <a:off x="1076325" y="3463925"/>
            <a:ext cx="7423150" cy="2416175"/>
            <a:chOff x="678" y="2182"/>
            <a:chExt cx="4676" cy="1522"/>
          </a:xfrm>
        </p:grpSpPr>
        <p:sp>
          <p:nvSpPr>
            <p:cNvPr id="14340" name="文本框 154627"/>
            <p:cNvSpPr txBox="1"/>
            <p:nvPr/>
          </p:nvSpPr>
          <p:spPr>
            <a:xfrm>
              <a:off x="678" y="2182"/>
              <a:ext cx="404" cy="404"/>
            </a:xfrm>
            <a:prstGeom prst="rect">
              <a:avLst/>
            </a:prstGeom>
            <a:noFill/>
            <a:ln w="9525">
              <a:noFill/>
            </a:ln>
          </p:spPr>
          <p:txBody>
            <a:bodyPr wrap="none" anchor="t" anchorCtr="0">
              <a:spAutoFit/>
            </a:bodyPr>
            <a:p>
              <a:pPr eaLnBrk="0" hangingPunct="0"/>
              <a:r>
                <a:rPr lang="zh-CN" altLang="en-US" sz="1800" dirty="0">
                  <a:latin typeface="Times New Roman" panose="02020603050405020304" pitchFamily="18" charset="0"/>
                </a:rPr>
                <a:t>测试</a:t>
              </a:r>
              <a:endParaRPr lang="zh-CN" altLang="en-US" sz="1800" dirty="0">
                <a:latin typeface="Times New Roman" panose="02020603050405020304" pitchFamily="18" charset="0"/>
              </a:endParaRPr>
            </a:p>
            <a:p>
              <a:pPr eaLnBrk="0" hangingPunct="0"/>
              <a:r>
                <a:rPr lang="zh-CN" altLang="en-US" sz="1800" dirty="0">
                  <a:latin typeface="Times New Roman" panose="02020603050405020304" pitchFamily="18" charset="0"/>
                </a:rPr>
                <a:t>数据</a:t>
              </a:r>
              <a:endParaRPr lang="zh-CN" altLang="en-US" sz="1800" dirty="0">
                <a:latin typeface="Times New Roman" panose="02020603050405020304" pitchFamily="18" charset="0"/>
              </a:endParaRPr>
            </a:p>
          </p:txBody>
        </p:sp>
        <p:sp>
          <p:nvSpPr>
            <p:cNvPr id="14341" name="矩形 154628"/>
            <p:cNvSpPr/>
            <p:nvPr/>
          </p:nvSpPr>
          <p:spPr>
            <a:xfrm>
              <a:off x="1704" y="2240"/>
              <a:ext cx="888" cy="36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latin typeface="Times New Roman" panose="02020603050405020304" pitchFamily="18" charset="0"/>
                </a:rPr>
                <a:t>程序</a:t>
              </a:r>
              <a:r>
                <a:rPr lang="en-US" altLang="zh-CN">
                  <a:latin typeface="Times New Roman" panose="02020603050405020304" pitchFamily="18" charset="0"/>
                </a:rPr>
                <a:t>P</a:t>
              </a:r>
              <a:endParaRPr lang="en-US" altLang="zh-CN">
                <a:latin typeface="Times New Roman" panose="02020603050405020304" pitchFamily="18" charset="0"/>
              </a:endParaRPr>
            </a:p>
          </p:txBody>
        </p:sp>
        <p:sp>
          <p:nvSpPr>
            <p:cNvPr id="14342" name="椭圆 154630"/>
            <p:cNvSpPr/>
            <p:nvPr/>
          </p:nvSpPr>
          <p:spPr>
            <a:xfrm>
              <a:off x="3640" y="2704"/>
              <a:ext cx="592" cy="592"/>
            </a:xfrm>
            <a:prstGeom prst="ellipse">
              <a:avLst/>
            </a:prstGeom>
            <a:no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dirty="0">
                  <a:latin typeface="Times New Roman" panose="02020603050405020304" pitchFamily="18" charset="0"/>
                </a:rPr>
                <a:t>比较</a:t>
              </a:r>
              <a:endParaRPr lang="zh-CN" altLang="en-US" dirty="0">
                <a:latin typeface="Times New Roman" panose="02020603050405020304" pitchFamily="18" charset="0"/>
              </a:endParaRPr>
            </a:p>
          </p:txBody>
        </p:sp>
        <p:sp>
          <p:nvSpPr>
            <p:cNvPr id="14343" name="直接连接符 154631"/>
            <p:cNvSpPr/>
            <p:nvPr/>
          </p:nvSpPr>
          <p:spPr>
            <a:xfrm>
              <a:off x="1112" y="2400"/>
              <a:ext cx="560" cy="0"/>
            </a:xfrm>
            <a:prstGeom prst="line">
              <a:avLst/>
            </a:prstGeom>
            <a:ln w="9525" cap="flat" cmpd="sng">
              <a:solidFill>
                <a:schemeClr val="tx1"/>
              </a:solidFill>
              <a:prstDash val="solid"/>
              <a:round/>
              <a:headEnd type="none" w="med" len="med"/>
              <a:tailEnd type="stealth" w="lg" len="lg"/>
            </a:ln>
          </p:spPr>
        </p:sp>
        <p:sp>
          <p:nvSpPr>
            <p:cNvPr id="14344" name="直接连接符 154632"/>
            <p:cNvSpPr/>
            <p:nvPr/>
          </p:nvSpPr>
          <p:spPr>
            <a:xfrm>
              <a:off x="2592" y="2416"/>
              <a:ext cx="1080" cy="472"/>
            </a:xfrm>
            <a:prstGeom prst="line">
              <a:avLst/>
            </a:prstGeom>
            <a:ln w="9525" cap="flat" cmpd="sng">
              <a:solidFill>
                <a:schemeClr val="tx1"/>
              </a:solidFill>
              <a:prstDash val="solid"/>
              <a:round/>
              <a:headEnd type="none" w="med" len="med"/>
              <a:tailEnd type="stealth" w="lg" len="lg"/>
            </a:ln>
          </p:spPr>
        </p:sp>
        <p:sp>
          <p:nvSpPr>
            <p:cNvPr id="14345" name="文本框 154633"/>
            <p:cNvSpPr txBox="1"/>
            <p:nvPr/>
          </p:nvSpPr>
          <p:spPr>
            <a:xfrm>
              <a:off x="2990" y="2366"/>
              <a:ext cx="756" cy="250"/>
            </a:xfrm>
            <a:prstGeom prst="rect">
              <a:avLst/>
            </a:prstGeom>
            <a:noFill/>
            <a:ln w="9525">
              <a:noFill/>
            </a:ln>
          </p:spPr>
          <p:txBody>
            <a:bodyPr wrap="none" anchor="t" anchorCtr="0">
              <a:spAutoFit/>
            </a:bodyPr>
            <a:p>
              <a:pPr eaLnBrk="0" hangingPunct="0"/>
              <a:r>
                <a:rPr lang="zh-CN" altLang="en-US" sz="2000" dirty="0">
                  <a:latin typeface="Times New Roman" panose="02020603050405020304" pitchFamily="18" charset="0"/>
                </a:rPr>
                <a:t>结果数据</a:t>
              </a:r>
              <a:endParaRPr lang="zh-CN" altLang="en-US" sz="2000" dirty="0">
                <a:latin typeface="Times New Roman" panose="02020603050405020304" pitchFamily="18" charset="0"/>
              </a:endParaRPr>
            </a:p>
          </p:txBody>
        </p:sp>
        <p:sp>
          <p:nvSpPr>
            <p:cNvPr id="14346" name="直接连接符 154635"/>
            <p:cNvSpPr/>
            <p:nvPr/>
          </p:nvSpPr>
          <p:spPr>
            <a:xfrm>
              <a:off x="2600" y="3048"/>
              <a:ext cx="1040" cy="0"/>
            </a:xfrm>
            <a:prstGeom prst="line">
              <a:avLst/>
            </a:prstGeom>
            <a:ln w="9525" cap="flat" cmpd="sng">
              <a:solidFill>
                <a:schemeClr val="tx1"/>
              </a:solidFill>
              <a:prstDash val="solid"/>
              <a:round/>
              <a:headEnd type="none" w="med" len="med"/>
              <a:tailEnd type="stealth" w="lg" len="lg"/>
            </a:ln>
          </p:spPr>
        </p:sp>
        <p:sp>
          <p:nvSpPr>
            <p:cNvPr id="14347" name="文本框 154636"/>
            <p:cNvSpPr txBox="1"/>
            <p:nvPr/>
          </p:nvSpPr>
          <p:spPr>
            <a:xfrm>
              <a:off x="2726" y="3030"/>
              <a:ext cx="756" cy="250"/>
            </a:xfrm>
            <a:prstGeom prst="rect">
              <a:avLst/>
            </a:prstGeom>
            <a:noFill/>
            <a:ln w="9525">
              <a:noFill/>
            </a:ln>
          </p:spPr>
          <p:txBody>
            <a:bodyPr wrap="none" anchor="t" anchorCtr="0">
              <a:spAutoFit/>
            </a:bodyPr>
            <a:p>
              <a:pPr eaLnBrk="0" hangingPunct="0"/>
              <a:r>
                <a:rPr lang="zh-CN" altLang="en-US" sz="2000" dirty="0">
                  <a:latin typeface="Times New Roman" panose="02020603050405020304" pitchFamily="18" charset="0"/>
                </a:rPr>
                <a:t>预期数据</a:t>
              </a:r>
              <a:endParaRPr lang="zh-CN" altLang="en-US" sz="2000" dirty="0">
                <a:latin typeface="Times New Roman" panose="02020603050405020304" pitchFamily="18" charset="0"/>
              </a:endParaRPr>
            </a:p>
          </p:txBody>
        </p:sp>
        <p:sp>
          <p:nvSpPr>
            <p:cNvPr id="14348" name="直接连接符 154637"/>
            <p:cNvSpPr/>
            <p:nvPr/>
          </p:nvSpPr>
          <p:spPr>
            <a:xfrm flipV="1">
              <a:off x="4216" y="2432"/>
              <a:ext cx="752" cy="480"/>
            </a:xfrm>
            <a:prstGeom prst="line">
              <a:avLst/>
            </a:prstGeom>
            <a:ln w="9525" cap="flat" cmpd="sng">
              <a:solidFill>
                <a:schemeClr val="tx1"/>
              </a:solidFill>
              <a:prstDash val="solid"/>
              <a:round/>
              <a:headEnd type="none" w="med" len="med"/>
              <a:tailEnd type="stealth" w="lg" len="lg"/>
            </a:ln>
          </p:spPr>
        </p:sp>
        <p:sp>
          <p:nvSpPr>
            <p:cNvPr id="14349" name="文本框 154638"/>
            <p:cNvSpPr txBox="1"/>
            <p:nvPr/>
          </p:nvSpPr>
          <p:spPr>
            <a:xfrm>
              <a:off x="4302" y="2390"/>
              <a:ext cx="436" cy="250"/>
            </a:xfrm>
            <a:prstGeom prst="rect">
              <a:avLst/>
            </a:prstGeom>
            <a:noFill/>
            <a:ln w="9525">
              <a:noFill/>
            </a:ln>
          </p:spPr>
          <p:txBody>
            <a:bodyPr wrap="none" anchor="t" anchorCtr="0">
              <a:spAutoFit/>
            </a:bodyPr>
            <a:p>
              <a:pPr eaLnBrk="0" hangingPunct="0"/>
              <a:r>
                <a:rPr lang="zh-CN" altLang="en-US" sz="2000" dirty="0">
                  <a:latin typeface="Times New Roman" panose="02020603050405020304" pitchFamily="18" charset="0"/>
                </a:rPr>
                <a:t>相符</a:t>
              </a:r>
              <a:endParaRPr lang="zh-CN" altLang="en-US" sz="2000" dirty="0">
                <a:latin typeface="Times New Roman" panose="02020603050405020304" pitchFamily="18" charset="0"/>
              </a:endParaRPr>
            </a:p>
          </p:txBody>
        </p:sp>
        <p:sp>
          <p:nvSpPr>
            <p:cNvPr id="14350" name="直接连接符 154639"/>
            <p:cNvSpPr/>
            <p:nvPr/>
          </p:nvSpPr>
          <p:spPr>
            <a:xfrm>
              <a:off x="4232" y="3136"/>
              <a:ext cx="536" cy="312"/>
            </a:xfrm>
            <a:prstGeom prst="line">
              <a:avLst/>
            </a:prstGeom>
            <a:ln w="9525" cap="flat" cmpd="sng">
              <a:solidFill>
                <a:schemeClr val="tx1"/>
              </a:solidFill>
              <a:prstDash val="solid"/>
              <a:round/>
              <a:headEnd type="none" w="med" len="med"/>
              <a:tailEnd type="stealth" w="lg" len="lg"/>
            </a:ln>
          </p:spPr>
        </p:sp>
        <p:sp>
          <p:nvSpPr>
            <p:cNvPr id="14351" name="文本框 154640"/>
            <p:cNvSpPr txBox="1"/>
            <p:nvPr/>
          </p:nvSpPr>
          <p:spPr>
            <a:xfrm>
              <a:off x="4350" y="3046"/>
              <a:ext cx="436" cy="250"/>
            </a:xfrm>
            <a:prstGeom prst="rect">
              <a:avLst/>
            </a:prstGeom>
            <a:noFill/>
            <a:ln w="9525">
              <a:noFill/>
            </a:ln>
          </p:spPr>
          <p:txBody>
            <a:bodyPr wrap="none" anchor="t" anchorCtr="0">
              <a:spAutoFit/>
            </a:bodyPr>
            <a:p>
              <a:pPr eaLnBrk="0" hangingPunct="0"/>
              <a:r>
                <a:rPr lang="zh-CN" altLang="en-US" sz="2000" dirty="0">
                  <a:latin typeface="Times New Roman" panose="02020603050405020304" pitchFamily="18" charset="0"/>
                </a:rPr>
                <a:t>不符</a:t>
              </a:r>
              <a:endParaRPr lang="zh-CN" altLang="en-US" sz="2000" dirty="0">
                <a:latin typeface="Times New Roman" panose="02020603050405020304" pitchFamily="18" charset="0"/>
              </a:endParaRPr>
            </a:p>
          </p:txBody>
        </p:sp>
        <p:sp>
          <p:nvSpPr>
            <p:cNvPr id="14352" name="文本框 154641"/>
            <p:cNvSpPr txBox="1"/>
            <p:nvPr/>
          </p:nvSpPr>
          <p:spPr>
            <a:xfrm>
              <a:off x="4598" y="3454"/>
              <a:ext cx="756" cy="250"/>
            </a:xfrm>
            <a:prstGeom prst="rect">
              <a:avLst/>
            </a:prstGeom>
            <a:noFill/>
            <a:ln w="9525">
              <a:noFill/>
            </a:ln>
          </p:spPr>
          <p:txBody>
            <a:bodyPr wrap="none" anchor="t" anchorCtr="0">
              <a:spAutoFit/>
            </a:bodyPr>
            <a:p>
              <a:pPr eaLnBrk="0" hangingPunct="0"/>
              <a:r>
                <a:rPr lang="zh-CN" altLang="en-US" sz="2000" dirty="0">
                  <a:latin typeface="Times New Roman" panose="02020603050405020304" pitchFamily="18" charset="0"/>
                </a:rPr>
                <a:t>追查缺陷</a:t>
              </a:r>
              <a:endParaRPr lang="zh-CN" altLang="en-US" sz="2000" dirty="0">
                <a:latin typeface="Times New Roman" panose="02020603050405020304" pitchFamily="18"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23553"/>
          <p:cNvSpPr>
            <a:spLocks noGrp="1"/>
          </p:cNvSpPr>
          <p:nvPr>
            <p:ph type="title"/>
          </p:nvPr>
        </p:nvSpPr>
        <p:spPr>
          <a:ln/>
        </p:spPr>
        <p:txBody>
          <a:bodyPr lIns="92075" tIns="46038" rIns="92075" bIns="46038" anchor="ctr" anchorCtr="0"/>
          <a:p>
            <a:r>
              <a:rPr lang="zh-CN" altLang="en-US" dirty="0"/>
              <a:t>程序正确性的各种情况</a:t>
            </a:r>
            <a:endParaRPr lang="zh-CN" altLang="en-US" dirty="0"/>
          </a:p>
        </p:txBody>
      </p:sp>
      <p:sp>
        <p:nvSpPr>
          <p:cNvPr id="15362" name="文本占位符 23554"/>
          <p:cNvSpPr>
            <a:spLocks noGrp="1"/>
          </p:cNvSpPr>
          <p:nvPr>
            <p:ph idx="1"/>
          </p:nvPr>
        </p:nvSpPr>
        <p:spPr>
          <a:ln/>
        </p:spPr>
        <p:txBody>
          <a:bodyPr lIns="92075" tIns="46038" rIns="92075" bIns="46038" anchor="t" anchorCtr="0"/>
          <a:p>
            <a:pPr>
              <a:lnSpc>
                <a:spcPct val="90000"/>
              </a:lnSpc>
              <a:buNone/>
            </a:pPr>
            <a:r>
              <a:rPr lang="en-US" altLang="zh-CN" sz="2000"/>
              <a:t>a．</a:t>
            </a:r>
            <a:r>
              <a:rPr lang="zh-CN" altLang="en-US" sz="2000" dirty="0"/>
              <a:t>程序编写无语法错误</a:t>
            </a:r>
            <a:endParaRPr lang="zh-CN" altLang="en-US" sz="2000" dirty="0"/>
          </a:p>
          <a:p>
            <a:pPr>
              <a:lnSpc>
                <a:spcPct val="90000"/>
              </a:lnSpc>
              <a:buNone/>
            </a:pPr>
            <a:r>
              <a:rPr lang="en-US" altLang="zh-CN" sz="2000"/>
              <a:t>b．</a:t>
            </a:r>
            <a:r>
              <a:rPr lang="zh-CN" altLang="en-US" sz="2000" dirty="0"/>
              <a:t>程序执行中未发现明显的运行错误</a:t>
            </a:r>
            <a:endParaRPr lang="zh-CN" altLang="en-US" sz="2000" dirty="0"/>
          </a:p>
          <a:p>
            <a:pPr>
              <a:lnSpc>
                <a:spcPct val="90000"/>
              </a:lnSpc>
              <a:buNone/>
            </a:pPr>
            <a:r>
              <a:rPr lang="en-US" altLang="zh-CN" sz="2000"/>
              <a:t>c．</a:t>
            </a:r>
            <a:r>
              <a:rPr lang="zh-CN" altLang="en-US" sz="2000" dirty="0"/>
              <a:t>程序中无不适当语句</a:t>
            </a:r>
            <a:endParaRPr lang="zh-CN" altLang="en-US" sz="2000" dirty="0"/>
          </a:p>
          <a:p>
            <a:pPr lvl="1">
              <a:lnSpc>
                <a:spcPct val="90000"/>
              </a:lnSpc>
              <a:buNone/>
            </a:pPr>
            <a:r>
              <a:rPr lang="zh-CN" altLang="en-US" sz="1800" dirty="0"/>
              <a:t>例:某程序                ——————————</a:t>
            </a:r>
            <a:endParaRPr lang="zh-CN" altLang="en-US" sz="1800" dirty="0"/>
          </a:p>
          <a:p>
            <a:pPr lvl="1">
              <a:lnSpc>
                <a:spcPct val="90000"/>
              </a:lnSpc>
              <a:buNone/>
            </a:pPr>
            <a:r>
              <a:rPr lang="zh-CN" altLang="en-US" sz="1800" dirty="0"/>
              <a:t>说明部分 </a:t>
            </a:r>
            <a:r>
              <a:rPr lang="en-US" altLang="zh-CN" sz="1800"/>
              <a:t>D              ……L，……	</a:t>
            </a:r>
            <a:r>
              <a:rPr lang="zh-CN" altLang="en-US" sz="1800" dirty="0"/>
              <a:t>对Ｌ说明</a:t>
            </a:r>
            <a:endParaRPr lang="zh-CN" altLang="en-US" sz="1800" dirty="0"/>
          </a:p>
          <a:p>
            <a:pPr lvl="1">
              <a:lnSpc>
                <a:spcPct val="90000"/>
              </a:lnSpc>
              <a:buNone/>
            </a:pPr>
            <a:r>
              <a:rPr lang="zh-CN" altLang="en-US" sz="1800" dirty="0"/>
              <a:t>语句部分 </a:t>
            </a:r>
            <a:r>
              <a:rPr lang="en-US" altLang="zh-CN" sz="1800"/>
              <a:t>S                      ……</a:t>
            </a:r>
            <a:endParaRPr lang="en-US" altLang="zh-CN" sz="1800"/>
          </a:p>
          <a:p>
            <a:pPr lvl="1">
              <a:lnSpc>
                <a:spcPct val="90000"/>
              </a:lnSpc>
              <a:buNone/>
            </a:pPr>
            <a:r>
              <a:rPr lang="en-US" altLang="zh-CN" sz="1800"/>
              <a:t>				L=3;		</a:t>
            </a:r>
            <a:r>
              <a:rPr lang="zh-CN" altLang="en-US" sz="1800" dirty="0"/>
              <a:t>对Ｌ赋值　</a:t>
            </a:r>
            <a:r>
              <a:rPr lang="en-US" altLang="zh-CN" sz="1800"/>
              <a:t>I</a:t>
            </a:r>
            <a:endParaRPr lang="en-US" altLang="zh-CN" sz="1800"/>
          </a:p>
          <a:p>
            <a:pPr lvl="1">
              <a:lnSpc>
                <a:spcPct val="90000"/>
              </a:lnSpc>
              <a:buNone/>
            </a:pPr>
            <a:r>
              <a:rPr lang="en-US" altLang="zh-CN" sz="1800"/>
              <a:t>				M=L+5		</a:t>
            </a:r>
            <a:r>
              <a:rPr lang="zh-CN" altLang="en-US" sz="1800" dirty="0"/>
              <a:t>对Ｌ引用　</a:t>
            </a:r>
            <a:r>
              <a:rPr lang="en-US" altLang="zh-CN" sz="1800"/>
              <a:t>R</a:t>
            </a:r>
            <a:endParaRPr lang="en-US" altLang="zh-CN" sz="1800"/>
          </a:p>
          <a:p>
            <a:pPr lvl="1">
              <a:lnSpc>
                <a:spcPct val="90000"/>
              </a:lnSpc>
              <a:buNone/>
            </a:pPr>
            <a:r>
              <a:rPr lang="en-US" altLang="zh-CN" sz="1800"/>
              <a:t>——————————————————</a:t>
            </a:r>
            <a:endParaRPr lang="en-US" altLang="zh-CN" sz="1800"/>
          </a:p>
          <a:p>
            <a:pPr lvl="1">
              <a:lnSpc>
                <a:spcPct val="90000"/>
              </a:lnSpc>
              <a:buNone/>
            </a:pPr>
            <a:r>
              <a:rPr lang="en-US" altLang="zh-CN" sz="1800"/>
              <a:t> 　D   D   R    D   D   D   D</a:t>
            </a:r>
            <a:endParaRPr lang="en-US" altLang="zh-CN" sz="1800"/>
          </a:p>
          <a:p>
            <a:pPr lvl="1">
              <a:lnSpc>
                <a:spcPct val="90000"/>
              </a:lnSpc>
              <a:buNone/>
            </a:pPr>
            <a:r>
              <a:rPr lang="en-US" altLang="zh-CN" sz="1800"/>
              <a:t>  　I    R                R    I    I</a:t>
            </a:r>
            <a:endParaRPr lang="en-US" altLang="zh-CN" sz="1800"/>
          </a:p>
          <a:p>
            <a:pPr lvl="1">
              <a:lnSpc>
                <a:spcPct val="90000"/>
              </a:lnSpc>
              <a:buNone/>
            </a:pPr>
            <a:r>
              <a:rPr lang="en-US" altLang="zh-CN" sz="1800"/>
              <a:t> 　R    I                             I</a:t>
            </a:r>
            <a:endParaRPr lang="en-US" altLang="zh-CN" sz="1800"/>
          </a:p>
          <a:p>
            <a:pPr lvl="1">
              <a:lnSpc>
                <a:spcPct val="90000"/>
              </a:lnSpc>
              <a:buNone/>
            </a:pPr>
            <a:r>
              <a:rPr lang="zh-CN" altLang="en-US" sz="1800"/>
              <a:t>       　 </a:t>
            </a:r>
            <a:r>
              <a:rPr lang="zh-CN" altLang="en-US" sz="1800" dirty="0"/>
              <a:t>————————</a:t>
            </a:r>
            <a:endParaRPr lang="zh-CN" altLang="en-US" sz="1800" dirty="0"/>
          </a:p>
          <a:p>
            <a:pPr lvl="1">
              <a:lnSpc>
                <a:spcPct val="90000"/>
              </a:lnSpc>
              <a:buNone/>
            </a:pPr>
            <a:r>
              <a:rPr lang="zh-CN" altLang="en-US" sz="1800" dirty="0"/>
              <a:t>正常	异常</a:t>
            </a:r>
            <a:endParaRPr lang="zh-CN" alt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24577"/>
          <p:cNvSpPr>
            <a:spLocks noGrp="1"/>
          </p:cNvSpPr>
          <p:nvPr>
            <p:ph type="title"/>
          </p:nvPr>
        </p:nvSpPr>
        <p:spPr>
          <a:ln/>
        </p:spPr>
        <p:txBody>
          <a:bodyPr lIns="92075" tIns="46038" rIns="92075" bIns="46038" anchor="ctr" anchorCtr="0"/>
          <a:p>
            <a:r>
              <a:rPr lang="zh-CN" altLang="en-US" dirty="0"/>
              <a:t>程序正确性的各种情况</a:t>
            </a:r>
            <a:endParaRPr lang="zh-CN" altLang="en-US" dirty="0"/>
          </a:p>
        </p:txBody>
      </p:sp>
      <p:sp>
        <p:nvSpPr>
          <p:cNvPr id="16386" name="文本占位符 24578"/>
          <p:cNvSpPr>
            <a:spLocks noGrp="1"/>
          </p:cNvSpPr>
          <p:nvPr>
            <p:ph idx="1"/>
          </p:nvPr>
        </p:nvSpPr>
        <p:spPr>
          <a:ln/>
        </p:spPr>
        <p:txBody>
          <a:bodyPr lIns="92075" tIns="46038" rIns="92075" bIns="46038" anchor="t" anchorCtr="0"/>
          <a:p>
            <a:pPr>
              <a:buNone/>
            </a:pPr>
            <a:r>
              <a:rPr lang="en-US" altLang="zh-CN" sz="2000"/>
              <a:t>d.   </a:t>
            </a:r>
            <a:r>
              <a:rPr lang="zh-CN" altLang="en-US" sz="2000" dirty="0"/>
              <a:t>程序运行时能通过典型的有效测试数据，得到正确的预期结果。</a:t>
            </a:r>
            <a:endParaRPr lang="zh-CN" altLang="en-US" sz="2000" dirty="0"/>
          </a:p>
          <a:p>
            <a:pPr>
              <a:buNone/>
            </a:pPr>
            <a:endParaRPr lang="en-US" altLang="zh-CN" sz="2000"/>
          </a:p>
          <a:p>
            <a:pPr>
              <a:buNone/>
            </a:pPr>
            <a:r>
              <a:rPr lang="en-US" altLang="zh-CN" sz="2000"/>
              <a:t>e.   </a:t>
            </a:r>
            <a:r>
              <a:rPr lang="zh-CN" altLang="en-US" sz="2000" dirty="0"/>
              <a:t>程序运行时能通过典型的无效测试数据，得到正确的结果。</a:t>
            </a:r>
            <a:endParaRPr lang="zh-CN" altLang="en-US" sz="2000" dirty="0"/>
          </a:p>
          <a:p>
            <a:pPr>
              <a:buNone/>
            </a:pPr>
            <a:endParaRPr lang="en-US" altLang="zh-CN" sz="2000"/>
          </a:p>
          <a:p>
            <a:pPr>
              <a:buNone/>
            </a:pPr>
            <a:r>
              <a:rPr lang="en-US" altLang="zh-CN" sz="2000"/>
              <a:t>f.   </a:t>
            </a:r>
            <a:r>
              <a:rPr lang="zh-CN" altLang="en-US" sz="2000" dirty="0"/>
              <a:t>程序运行时能通过任何可能给出的数据，给出正确的结果</a:t>
            </a:r>
            <a:r>
              <a:rPr lang="zh-CN" altLang="en-US" dirty="0"/>
              <a: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56673"/>
          <p:cNvSpPr>
            <a:spLocks noGrp="1"/>
          </p:cNvSpPr>
          <p:nvPr>
            <p:ph type="title"/>
          </p:nvPr>
        </p:nvSpPr>
        <p:spPr>
          <a:ln/>
        </p:spPr>
        <p:txBody>
          <a:bodyPr lIns="92075" tIns="46038" rIns="92075" bIns="46038" anchor="ctr" anchorCtr="0"/>
          <a:p>
            <a:pPr algn="l"/>
            <a:r>
              <a:rPr lang="zh-CN" altLang="en-US" sz="2400" b="0" dirty="0"/>
              <a:t>2) 软件测试：发现程序及前期开发的缺陷</a:t>
            </a:r>
            <a:endParaRPr lang="zh-CN" altLang="en-US" sz="2400" b="0" dirty="0"/>
          </a:p>
        </p:txBody>
      </p:sp>
      <p:sp>
        <p:nvSpPr>
          <p:cNvPr id="17410" name="文本占位符 156674"/>
          <p:cNvSpPr>
            <a:spLocks noGrp="1"/>
          </p:cNvSpPr>
          <p:nvPr>
            <p:ph idx="1"/>
          </p:nvPr>
        </p:nvSpPr>
        <p:spPr>
          <a:ln/>
        </p:spPr>
        <p:txBody>
          <a:bodyPr lIns="92075" tIns="46038" rIns="92075" bIns="46038" anchor="t" anchorCtr="0"/>
          <a:p>
            <a:pPr>
              <a:buNone/>
            </a:pPr>
            <a:r>
              <a:rPr lang="en-US" altLang="zh-CN" dirty="0"/>
              <a:t>                                                              </a:t>
            </a:r>
            <a:endParaRPr lang="en-US" altLang="zh-CN" dirty="0"/>
          </a:p>
        </p:txBody>
      </p:sp>
      <p:sp>
        <p:nvSpPr>
          <p:cNvPr id="17411" name="矩形 156681"/>
          <p:cNvSpPr/>
          <p:nvPr/>
        </p:nvSpPr>
        <p:spPr>
          <a:xfrm>
            <a:off x="1485900" y="2540000"/>
            <a:ext cx="1435100" cy="8636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sz="2000" dirty="0">
                <a:latin typeface="Times New Roman" panose="02020603050405020304" pitchFamily="18" charset="0"/>
              </a:rPr>
              <a:t>需求规格</a:t>
            </a:r>
            <a:endParaRPr lang="zh-CN" altLang="en-US" sz="2000" dirty="0">
              <a:latin typeface="Times New Roman" panose="02020603050405020304" pitchFamily="18" charset="0"/>
            </a:endParaRPr>
          </a:p>
          <a:p>
            <a:pPr algn="ctr" eaLnBrk="0" hangingPunct="0"/>
            <a:r>
              <a:rPr lang="zh-CN" altLang="en-US" sz="2000" dirty="0">
                <a:latin typeface="Times New Roman" panose="02020603050405020304" pitchFamily="18" charset="0"/>
              </a:rPr>
              <a:t>说明 </a:t>
            </a:r>
            <a:r>
              <a:rPr lang="en-US" altLang="zh-CN" sz="2000">
                <a:latin typeface="Times New Roman" panose="02020603050405020304" pitchFamily="18" charset="0"/>
              </a:rPr>
              <a:t>SRS</a:t>
            </a:r>
            <a:endParaRPr lang="en-US" altLang="zh-CN" sz="2000">
              <a:latin typeface="Times New Roman" panose="02020603050405020304" pitchFamily="18" charset="0"/>
            </a:endParaRPr>
          </a:p>
        </p:txBody>
      </p:sp>
      <p:sp>
        <p:nvSpPr>
          <p:cNvPr id="17412" name="矩形 156682"/>
          <p:cNvSpPr/>
          <p:nvPr/>
        </p:nvSpPr>
        <p:spPr>
          <a:xfrm>
            <a:off x="3721100" y="2501900"/>
            <a:ext cx="1562100" cy="9271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sz="2000" dirty="0">
                <a:latin typeface="Times New Roman" panose="02020603050405020304" pitchFamily="18" charset="0"/>
              </a:rPr>
              <a:t>设计规格</a:t>
            </a:r>
            <a:endParaRPr lang="zh-CN" altLang="en-US" sz="2000" dirty="0">
              <a:latin typeface="Times New Roman" panose="02020603050405020304" pitchFamily="18" charset="0"/>
            </a:endParaRPr>
          </a:p>
          <a:p>
            <a:pPr algn="ctr" eaLnBrk="0" hangingPunct="0"/>
            <a:r>
              <a:rPr lang="zh-CN" altLang="en-US" sz="2000" dirty="0">
                <a:latin typeface="Times New Roman" panose="02020603050405020304" pitchFamily="18" charset="0"/>
              </a:rPr>
              <a:t>说明   </a:t>
            </a:r>
            <a:r>
              <a:rPr lang="en-US" altLang="zh-CN" sz="2000">
                <a:latin typeface="Times New Roman" panose="02020603050405020304" pitchFamily="18" charset="0"/>
              </a:rPr>
              <a:t>DS</a:t>
            </a:r>
            <a:endParaRPr lang="en-US" altLang="zh-CN" sz="2000">
              <a:latin typeface="Times New Roman" panose="02020603050405020304" pitchFamily="18" charset="0"/>
            </a:endParaRPr>
          </a:p>
        </p:txBody>
      </p:sp>
      <p:sp>
        <p:nvSpPr>
          <p:cNvPr id="17413" name="矩形 156683"/>
          <p:cNvSpPr/>
          <p:nvPr/>
        </p:nvSpPr>
        <p:spPr>
          <a:xfrm>
            <a:off x="6134100" y="2501900"/>
            <a:ext cx="1587500" cy="93980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sz="2000" dirty="0">
                <a:latin typeface="Times New Roman" panose="02020603050405020304" pitchFamily="18" charset="0"/>
              </a:rPr>
              <a:t>程序</a:t>
            </a:r>
            <a:endParaRPr lang="zh-CN" altLang="en-US" sz="2000" dirty="0">
              <a:latin typeface="Times New Roman" panose="02020603050405020304" pitchFamily="18" charset="0"/>
            </a:endParaRPr>
          </a:p>
        </p:txBody>
      </p:sp>
      <p:sp>
        <p:nvSpPr>
          <p:cNvPr id="17414" name="直接连接符 156684"/>
          <p:cNvSpPr/>
          <p:nvPr/>
        </p:nvSpPr>
        <p:spPr>
          <a:xfrm>
            <a:off x="2908300" y="2984500"/>
            <a:ext cx="812800" cy="0"/>
          </a:xfrm>
          <a:prstGeom prst="line">
            <a:avLst/>
          </a:prstGeom>
          <a:ln w="9525" cap="flat" cmpd="sng">
            <a:solidFill>
              <a:schemeClr val="tx1"/>
            </a:solidFill>
            <a:prstDash val="solid"/>
            <a:round/>
            <a:headEnd type="none" w="med" len="med"/>
            <a:tailEnd type="triangle" w="med" len="med"/>
          </a:ln>
        </p:spPr>
      </p:sp>
      <p:sp>
        <p:nvSpPr>
          <p:cNvPr id="17415" name="直接连接符 156685"/>
          <p:cNvSpPr/>
          <p:nvPr/>
        </p:nvSpPr>
        <p:spPr>
          <a:xfrm>
            <a:off x="5295900" y="3009900"/>
            <a:ext cx="825500" cy="0"/>
          </a:xfrm>
          <a:prstGeom prst="line">
            <a:avLst/>
          </a:prstGeom>
          <a:ln w="9525" cap="flat" cmpd="sng">
            <a:solidFill>
              <a:schemeClr val="tx1"/>
            </a:solidFill>
            <a:prstDash val="solid"/>
            <a:round/>
            <a:headEnd type="none" w="med" len="med"/>
            <a:tailEnd type="triangle" w="med" len="med"/>
          </a:ln>
        </p:spPr>
      </p:sp>
      <p:sp>
        <p:nvSpPr>
          <p:cNvPr id="17416" name="流程图: 终止 156686"/>
          <p:cNvSpPr/>
          <p:nvPr/>
        </p:nvSpPr>
        <p:spPr>
          <a:xfrm>
            <a:off x="3200400" y="4356100"/>
            <a:ext cx="2641600" cy="520700"/>
          </a:xfrm>
          <a:prstGeom prst="flowChartTerminator">
            <a:avLst/>
          </a:prstGeom>
          <a:no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sz="2000" dirty="0">
                <a:latin typeface="Times New Roman" panose="02020603050405020304" pitchFamily="18" charset="0"/>
              </a:rPr>
              <a:t>软件测试的对象</a:t>
            </a:r>
            <a:endParaRPr lang="zh-CN" altLang="en-US" sz="2000" dirty="0">
              <a:latin typeface="Times New Roman" panose="02020603050405020304" pitchFamily="18" charset="0"/>
            </a:endParaRPr>
          </a:p>
        </p:txBody>
      </p:sp>
      <p:sp>
        <p:nvSpPr>
          <p:cNvPr id="17417" name="直接连接符 156687"/>
          <p:cNvSpPr/>
          <p:nvPr/>
        </p:nvSpPr>
        <p:spPr>
          <a:xfrm>
            <a:off x="2705100" y="3403600"/>
            <a:ext cx="1536700" cy="965200"/>
          </a:xfrm>
          <a:prstGeom prst="line">
            <a:avLst/>
          </a:prstGeom>
          <a:ln w="9525" cap="flat" cmpd="sng">
            <a:solidFill>
              <a:schemeClr val="tx1"/>
            </a:solidFill>
            <a:prstDash val="solid"/>
            <a:round/>
            <a:headEnd type="none" w="med" len="med"/>
            <a:tailEnd type="none" w="med" len="med"/>
          </a:ln>
        </p:spPr>
      </p:sp>
      <p:sp>
        <p:nvSpPr>
          <p:cNvPr id="17418" name="直接连接符 156688"/>
          <p:cNvSpPr/>
          <p:nvPr/>
        </p:nvSpPr>
        <p:spPr>
          <a:xfrm>
            <a:off x="4521200" y="3441700"/>
            <a:ext cx="0" cy="914400"/>
          </a:xfrm>
          <a:prstGeom prst="line">
            <a:avLst/>
          </a:prstGeom>
          <a:ln w="9525" cap="flat" cmpd="sng">
            <a:solidFill>
              <a:schemeClr val="tx1"/>
            </a:solidFill>
            <a:prstDash val="solid"/>
            <a:round/>
            <a:headEnd type="none" w="med" len="med"/>
            <a:tailEnd type="none" w="med" len="med"/>
          </a:ln>
        </p:spPr>
      </p:sp>
      <p:sp>
        <p:nvSpPr>
          <p:cNvPr id="17419" name="直接连接符 156689"/>
          <p:cNvSpPr/>
          <p:nvPr/>
        </p:nvSpPr>
        <p:spPr>
          <a:xfrm flipH="1">
            <a:off x="4838700" y="3441700"/>
            <a:ext cx="1638300" cy="914400"/>
          </a:xfrm>
          <a:prstGeom prst="line">
            <a:avLst/>
          </a:prstGeom>
          <a:ln w="9525" cap="flat" cmpd="sng">
            <a:solidFill>
              <a:schemeClr val="tx1"/>
            </a:solidFill>
            <a:prstDash val="solid"/>
            <a:round/>
            <a:headEnd type="none" w="med" len="med"/>
            <a:tailEnd type="none" w="med" len="med"/>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25601"/>
          <p:cNvSpPr>
            <a:spLocks noGrp="1"/>
          </p:cNvSpPr>
          <p:nvPr>
            <p:ph type="title"/>
          </p:nvPr>
        </p:nvSpPr>
        <p:spPr>
          <a:ln/>
        </p:spPr>
        <p:txBody>
          <a:bodyPr lIns="92075" tIns="46038" rIns="92075" bIns="46038" anchor="ctr" anchorCtr="0"/>
          <a:p>
            <a:pPr algn="l"/>
            <a:r>
              <a:rPr lang="zh-CN" altLang="en-US" sz="2400" dirty="0"/>
              <a:t>3   软件测试的原则</a:t>
            </a:r>
            <a:endParaRPr lang="zh-CN" altLang="en-US" sz="2400" dirty="0"/>
          </a:p>
        </p:txBody>
      </p:sp>
      <p:sp>
        <p:nvSpPr>
          <p:cNvPr id="18434" name="文本占位符 25602"/>
          <p:cNvSpPr>
            <a:spLocks noGrp="1"/>
          </p:cNvSpPr>
          <p:nvPr>
            <p:ph idx="1"/>
          </p:nvPr>
        </p:nvSpPr>
        <p:spPr>
          <a:ln/>
        </p:spPr>
        <p:txBody>
          <a:bodyPr lIns="92075" tIns="46038" rIns="92075" bIns="46038" anchor="t" anchorCtr="0"/>
          <a:p>
            <a:pPr>
              <a:lnSpc>
                <a:spcPct val="90000"/>
              </a:lnSpc>
              <a:buClr>
                <a:schemeClr val="tx1"/>
              </a:buClr>
              <a:buSzTx/>
            </a:pPr>
            <a:r>
              <a:rPr lang="zh-CN" altLang="en-US" sz="2000" b="0" dirty="0"/>
              <a:t>在测试工作开始以前，不应设想程序中没有缺陷或找不出缺陷。（测试心理学）</a:t>
            </a:r>
            <a:endParaRPr lang="zh-CN" altLang="en-US" sz="2000" b="0" dirty="0"/>
          </a:p>
          <a:p>
            <a:pPr>
              <a:lnSpc>
                <a:spcPct val="90000"/>
              </a:lnSpc>
              <a:buClr>
                <a:schemeClr val="tx1"/>
              </a:buClr>
              <a:buSzTx/>
            </a:pPr>
            <a:r>
              <a:rPr lang="zh-CN" altLang="en-US" sz="2000" b="0" dirty="0"/>
              <a:t>测试以前应预知测试的结果数据。</a:t>
            </a:r>
            <a:endParaRPr lang="zh-CN" altLang="en-US" sz="2000" b="0" dirty="0"/>
          </a:p>
          <a:p>
            <a:pPr>
              <a:lnSpc>
                <a:spcPct val="90000"/>
              </a:lnSpc>
              <a:buClr>
                <a:schemeClr val="tx1"/>
              </a:buClr>
              <a:buSzTx/>
            </a:pPr>
            <a:r>
              <a:rPr lang="zh-CN" altLang="en-US" sz="2000" b="0" dirty="0"/>
              <a:t>尽可能避免测试自己写的程序。坚持独立测试原则，必要的情况下建立独立测试机构。</a:t>
            </a:r>
            <a:endParaRPr lang="zh-CN" altLang="en-US" sz="2000" b="0" dirty="0"/>
          </a:p>
          <a:p>
            <a:pPr>
              <a:lnSpc>
                <a:spcPct val="90000"/>
              </a:lnSpc>
              <a:buClr>
                <a:schemeClr val="tx1"/>
              </a:buClr>
              <a:buSzTx/>
            </a:pPr>
            <a:r>
              <a:rPr lang="zh-CN" altLang="en-US" sz="2000" b="0" dirty="0"/>
              <a:t>测试用例应兼顾有效输入和无效输入。</a:t>
            </a:r>
            <a:endParaRPr lang="zh-CN" altLang="en-US" sz="2000" b="0" dirty="0"/>
          </a:p>
          <a:p>
            <a:pPr>
              <a:lnSpc>
                <a:spcPct val="90000"/>
              </a:lnSpc>
              <a:buClr>
                <a:schemeClr val="tx1"/>
              </a:buClr>
              <a:buSzTx/>
            </a:pPr>
            <a:r>
              <a:rPr lang="zh-CN" altLang="en-US" sz="2000" b="0" dirty="0"/>
              <a:t>不仅要检验程序是否做了该做的事，还应检验是否做了不该做的事。</a:t>
            </a:r>
            <a:endParaRPr lang="zh-CN" altLang="en-US" sz="2000" b="0" dirty="0"/>
          </a:p>
          <a:p>
            <a:pPr>
              <a:lnSpc>
                <a:spcPct val="90000"/>
              </a:lnSpc>
              <a:buClr>
                <a:schemeClr val="tx1"/>
              </a:buClr>
              <a:buSzTx/>
            </a:pPr>
            <a:r>
              <a:rPr lang="zh-CN" altLang="en-US" sz="2000" b="0" dirty="0"/>
              <a:t>测试的充分性。</a:t>
            </a:r>
            <a:endParaRPr lang="zh-CN" altLang="en-US" sz="2000" b="0" dirty="0"/>
          </a:p>
          <a:p>
            <a:pPr>
              <a:lnSpc>
                <a:spcPct val="90000"/>
              </a:lnSpc>
              <a:buClr>
                <a:schemeClr val="tx1"/>
              </a:buClr>
              <a:buSzTx/>
            </a:pPr>
            <a:r>
              <a:rPr lang="zh-CN" altLang="en-US" sz="2000" b="0" dirty="0"/>
              <a:t>测试的有效性。</a:t>
            </a:r>
            <a:endParaRPr lang="zh-CN" altLang="en-US" sz="2000" b="0" dirty="0"/>
          </a:p>
          <a:p>
            <a:pPr>
              <a:lnSpc>
                <a:spcPct val="90000"/>
              </a:lnSpc>
              <a:buClr>
                <a:schemeClr val="tx1"/>
              </a:buClr>
              <a:buSzTx/>
            </a:pPr>
            <a:r>
              <a:rPr lang="zh-CN" altLang="en-US" sz="2000" b="0" dirty="0"/>
              <a:t>限于人力、物力，测试工作适可而止。（测试经济学）</a:t>
            </a:r>
            <a:endParaRPr lang="zh-CN" altLang="en-US" sz="2000" b="0" dirty="0"/>
          </a:p>
          <a:p>
            <a:pPr>
              <a:lnSpc>
                <a:spcPct val="90000"/>
              </a:lnSpc>
              <a:buClr>
                <a:schemeClr val="tx1"/>
              </a:buClr>
              <a:buSzTx/>
            </a:pPr>
            <a:r>
              <a:rPr lang="zh-CN" altLang="en-US" sz="2000" b="0" dirty="0"/>
              <a:t>保留一切测试用例。</a:t>
            </a:r>
            <a:endParaRPr lang="zh-CN" altLang="en-US" sz="2000" b="0" dirty="0"/>
          </a:p>
          <a:p>
            <a:pPr>
              <a:lnSpc>
                <a:spcPct val="90000"/>
              </a:lnSpc>
              <a:buClr>
                <a:schemeClr val="tx1"/>
              </a:buClr>
              <a:buSzTx/>
            </a:pPr>
            <a:r>
              <a:rPr lang="zh-CN" altLang="en-US" sz="2000" b="0" dirty="0"/>
              <a:t>任何已测程序的变更都应重新进行测试。（回归测试）</a:t>
            </a:r>
            <a:endParaRPr lang="zh-CN" altLang="en-US" sz="200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26625"/>
          <p:cNvSpPr>
            <a:spLocks noGrp="1"/>
          </p:cNvSpPr>
          <p:nvPr>
            <p:ph type="title"/>
          </p:nvPr>
        </p:nvSpPr>
        <p:spPr>
          <a:ln/>
        </p:spPr>
        <p:txBody>
          <a:bodyPr lIns="92075" tIns="46038" rIns="92075" bIns="46038" anchor="ctr" anchorCtr="0"/>
          <a:p>
            <a:r>
              <a:rPr lang="zh-CN" altLang="en-US" dirty="0"/>
              <a:t>软件测试信息流</a:t>
            </a:r>
            <a:endParaRPr lang="zh-CN" altLang="en-US" dirty="0"/>
          </a:p>
        </p:txBody>
      </p:sp>
      <p:grpSp>
        <p:nvGrpSpPr>
          <p:cNvPr id="19458" name="组合 26676"/>
          <p:cNvGrpSpPr/>
          <p:nvPr/>
        </p:nvGrpSpPr>
        <p:grpSpPr>
          <a:xfrm>
            <a:off x="1752600" y="1600200"/>
            <a:ext cx="6673850" cy="4378325"/>
            <a:chOff x="480" y="1344"/>
            <a:chExt cx="5325" cy="2425"/>
          </a:xfrm>
        </p:grpSpPr>
        <p:sp>
          <p:nvSpPr>
            <p:cNvPr id="19459" name="椭圆 26631"/>
            <p:cNvSpPr/>
            <p:nvPr/>
          </p:nvSpPr>
          <p:spPr>
            <a:xfrm>
              <a:off x="1152" y="2352"/>
              <a:ext cx="1056" cy="768"/>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测试</a:t>
              </a:r>
              <a:endParaRPr lang="zh-CN" altLang="en-US" dirty="0">
                <a:solidFill>
                  <a:schemeClr val="bg1"/>
                </a:solidFill>
                <a:latin typeface="Times New Roman" panose="02020603050405020304" pitchFamily="18" charset="0"/>
              </a:endParaRPr>
            </a:p>
          </p:txBody>
        </p:sp>
        <p:sp>
          <p:nvSpPr>
            <p:cNvPr id="19460" name="椭圆 26632"/>
            <p:cNvSpPr/>
            <p:nvPr/>
          </p:nvSpPr>
          <p:spPr>
            <a:xfrm>
              <a:off x="3792" y="2880"/>
              <a:ext cx="1056" cy="768"/>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建立可</a:t>
              </a:r>
              <a:br>
                <a:rPr lang="zh-CN" altLang="en-US" dirty="0">
                  <a:solidFill>
                    <a:schemeClr val="bg1"/>
                  </a:solidFill>
                  <a:latin typeface="Times New Roman" panose="02020603050405020304" pitchFamily="18" charset="0"/>
                </a:rPr>
              </a:br>
              <a:r>
                <a:rPr lang="zh-CN" altLang="en-US" dirty="0">
                  <a:solidFill>
                    <a:schemeClr val="bg1"/>
                  </a:solidFill>
                  <a:latin typeface="Times New Roman" panose="02020603050405020304" pitchFamily="18" charset="0"/>
                </a:rPr>
                <a:t>靠性模型</a:t>
              </a:r>
              <a:endParaRPr lang="zh-CN" altLang="en-US" dirty="0">
                <a:solidFill>
                  <a:schemeClr val="bg1"/>
                </a:solidFill>
                <a:latin typeface="Times New Roman" panose="02020603050405020304" pitchFamily="18" charset="0"/>
              </a:endParaRPr>
            </a:p>
          </p:txBody>
        </p:sp>
        <p:sp>
          <p:nvSpPr>
            <p:cNvPr id="19461" name="椭圆 26633"/>
            <p:cNvSpPr/>
            <p:nvPr/>
          </p:nvSpPr>
          <p:spPr>
            <a:xfrm>
              <a:off x="3792" y="1872"/>
              <a:ext cx="1056" cy="768"/>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排错</a:t>
              </a:r>
              <a:endParaRPr lang="zh-CN" altLang="en-US" dirty="0">
                <a:solidFill>
                  <a:schemeClr val="bg1"/>
                </a:solidFill>
                <a:latin typeface="Times New Roman" panose="02020603050405020304" pitchFamily="18" charset="0"/>
              </a:endParaRPr>
            </a:p>
          </p:txBody>
        </p:sp>
        <p:sp>
          <p:nvSpPr>
            <p:cNvPr id="19462" name="椭圆 26634"/>
            <p:cNvSpPr/>
            <p:nvPr/>
          </p:nvSpPr>
          <p:spPr>
            <a:xfrm>
              <a:off x="2352" y="2352"/>
              <a:ext cx="1056" cy="768"/>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评估</a:t>
              </a:r>
              <a:br>
                <a:rPr lang="zh-CN" altLang="en-US" dirty="0">
                  <a:solidFill>
                    <a:schemeClr val="bg1"/>
                  </a:solidFill>
                  <a:latin typeface="Times New Roman" panose="02020603050405020304" pitchFamily="18" charset="0"/>
                </a:rPr>
              </a:br>
              <a:r>
                <a:rPr lang="zh-CN" altLang="en-US" dirty="0">
                  <a:solidFill>
                    <a:schemeClr val="bg1"/>
                  </a:solidFill>
                  <a:latin typeface="Times New Roman" panose="02020603050405020304" pitchFamily="18" charset="0"/>
                </a:rPr>
                <a:t>测试结果</a:t>
              </a:r>
              <a:endParaRPr lang="zh-CN" altLang="en-US" dirty="0">
                <a:solidFill>
                  <a:schemeClr val="bg1"/>
                </a:solidFill>
                <a:latin typeface="Times New Roman" panose="02020603050405020304" pitchFamily="18" charset="0"/>
              </a:endParaRPr>
            </a:p>
          </p:txBody>
        </p:sp>
        <p:cxnSp>
          <p:nvCxnSpPr>
            <p:cNvPr id="19463" name="直接箭头连接符 26635"/>
            <p:cNvCxnSpPr>
              <a:stCxn id="19459" idx="6"/>
              <a:endCxn id="19462" idx="2"/>
            </p:cNvCxnSpPr>
            <p:nvPr/>
          </p:nvCxnSpPr>
          <p:spPr>
            <a:xfrm>
              <a:off x="2208" y="2736"/>
              <a:ext cx="144" cy="0"/>
            </a:xfrm>
            <a:prstGeom prst="straightConnector1">
              <a:avLst/>
            </a:prstGeom>
            <a:ln w="9525" cap="flat" cmpd="sng">
              <a:solidFill>
                <a:schemeClr val="tx1"/>
              </a:solidFill>
              <a:prstDash val="solid"/>
              <a:round/>
              <a:headEnd type="none" w="med" len="med"/>
              <a:tailEnd type="triangle" w="med" len="med"/>
            </a:ln>
          </p:spPr>
        </p:cxnSp>
        <p:cxnSp>
          <p:nvCxnSpPr>
            <p:cNvPr id="19464" name="直接箭头连接符 26636"/>
            <p:cNvCxnSpPr>
              <a:stCxn id="19462" idx="6"/>
              <a:endCxn id="19460" idx="2"/>
            </p:cNvCxnSpPr>
            <p:nvPr/>
          </p:nvCxnSpPr>
          <p:spPr>
            <a:xfrm>
              <a:off x="3408" y="2736"/>
              <a:ext cx="384" cy="528"/>
            </a:xfrm>
            <a:prstGeom prst="straightConnector1">
              <a:avLst/>
            </a:prstGeom>
            <a:ln w="9525" cap="flat" cmpd="sng">
              <a:solidFill>
                <a:schemeClr val="tx1"/>
              </a:solidFill>
              <a:prstDash val="solid"/>
              <a:round/>
              <a:headEnd type="none" w="med" len="med"/>
              <a:tailEnd type="triangle" w="med" len="med"/>
            </a:ln>
          </p:spPr>
        </p:cxnSp>
        <p:cxnSp>
          <p:nvCxnSpPr>
            <p:cNvPr id="19465" name="直接箭头连接符 26637"/>
            <p:cNvCxnSpPr>
              <a:stCxn id="19462" idx="6"/>
              <a:endCxn id="19461" idx="2"/>
            </p:cNvCxnSpPr>
            <p:nvPr/>
          </p:nvCxnSpPr>
          <p:spPr>
            <a:xfrm flipV="1">
              <a:off x="3408" y="2256"/>
              <a:ext cx="384" cy="480"/>
            </a:xfrm>
            <a:prstGeom prst="straightConnector1">
              <a:avLst/>
            </a:prstGeom>
            <a:ln w="9525" cap="flat" cmpd="sng">
              <a:solidFill>
                <a:schemeClr val="tx1"/>
              </a:solidFill>
              <a:prstDash val="solid"/>
              <a:round/>
              <a:headEnd type="none" w="med" len="med"/>
              <a:tailEnd type="triangle" w="med" len="med"/>
            </a:ln>
          </p:spPr>
        </p:cxnSp>
        <p:sp>
          <p:nvSpPr>
            <p:cNvPr id="19466" name="直接连接符 26639"/>
            <p:cNvSpPr/>
            <p:nvPr/>
          </p:nvSpPr>
          <p:spPr>
            <a:xfrm>
              <a:off x="4848" y="2256"/>
              <a:ext cx="576" cy="0"/>
            </a:xfrm>
            <a:prstGeom prst="line">
              <a:avLst/>
            </a:prstGeom>
            <a:ln w="9525" cap="flat" cmpd="sng">
              <a:solidFill>
                <a:schemeClr val="tx1"/>
              </a:solidFill>
              <a:prstDash val="solid"/>
              <a:round/>
              <a:headEnd type="none" w="med" len="med"/>
              <a:tailEnd type="triangle" w="med" len="med"/>
            </a:ln>
          </p:spPr>
        </p:sp>
        <p:sp>
          <p:nvSpPr>
            <p:cNvPr id="19467" name="直接连接符 26640"/>
            <p:cNvSpPr/>
            <p:nvPr/>
          </p:nvSpPr>
          <p:spPr>
            <a:xfrm>
              <a:off x="4848" y="3264"/>
              <a:ext cx="576" cy="0"/>
            </a:xfrm>
            <a:prstGeom prst="line">
              <a:avLst/>
            </a:prstGeom>
            <a:ln w="9525" cap="flat" cmpd="sng">
              <a:solidFill>
                <a:schemeClr val="tx1"/>
              </a:solidFill>
              <a:prstDash val="solid"/>
              <a:round/>
              <a:headEnd type="none" w="med" len="med"/>
              <a:tailEnd type="triangle" w="med" len="med"/>
            </a:ln>
          </p:spPr>
        </p:sp>
        <p:sp>
          <p:nvSpPr>
            <p:cNvPr id="19468" name="直接连接符 26641"/>
            <p:cNvSpPr/>
            <p:nvPr/>
          </p:nvSpPr>
          <p:spPr>
            <a:xfrm flipV="1">
              <a:off x="2256" y="3120"/>
              <a:ext cx="432" cy="432"/>
            </a:xfrm>
            <a:prstGeom prst="line">
              <a:avLst/>
            </a:prstGeom>
            <a:ln w="9525" cap="flat" cmpd="sng">
              <a:solidFill>
                <a:schemeClr val="tx1"/>
              </a:solidFill>
              <a:prstDash val="solid"/>
              <a:round/>
              <a:headEnd type="none" w="med" len="med"/>
              <a:tailEnd type="triangle" w="med" len="med"/>
            </a:ln>
          </p:spPr>
        </p:sp>
        <p:sp>
          <p:nvSpPr>
            <p:cNvPr id="19469" name="直接连接符 26642"/>
            <p:cNvSpPr/>
            <p:nvPr/>
          </p:nvSpPr>
          <p:spPr>
            <a:xfrm>
              <a:off x="576" y="2784"/>
              <a:ext cx="576" cy="0"/>
            </a:xfrm>
            <a:prstGeom prst="line">
              <a:avLst/>
            </a:prstGeom>
            <a:ln w="9525" cap="flat" cmpd="sng">
              <a:solidFill>
                <a:schemeClr val="tx1"/>
              </a:solidFill>
              <a:prstDash val="solid"/>
              <a:round/>
              <a:headEnd type="none" w="med" len="med"/>
              <a:tailEnd type="triangle" w="med" len="med"/>
            </a:ln>
          </p:spPr>
        </p:sp>
        <p:sp>
          <p:nvSpPr>
            <p:cNvPr id="19470" name="直接连接符 26643"/>
            <p:cNvSpPr/>
            <p:nvPr/>
          </p:nvSpPr>
          <p:spPr>
            <a:xfrm flipV="1">
              <a:off x="864" y="3072"/>
              <a:ext cx="480" cy="336"/>
            </a:xfrm>
            <a:prstGeom prst="line">
              <a:avLst/>
            </a:prstGeom>
            <a:ln w="9525" cap="flat" cmpd="sng">
              <a:solidFill>
                <a:schemeClr val="tx1"/>
              </a:solidFill>
              <a:prstDash val="solid"/>
              <a:round/>
              <a:headEnd type="none" w="med" len="med"/>
              <a:tailEnd type="triangle" w="med" len="med"/>
            </a:ln>
          </p:spPr>
        </p:sp>
        <p:sp>
          <p:nvSpPr>
            <p:cNvPr id="19471" name="直接连接符 26644"/>
            <p:cNvSpPr/>
            <p:nvPr/>
          </p:nvSpPr>
          <p:spPr>
            <a:xfrm>
              <a:off x="768" y="2112"/>
              <a:ext cx="480" cy="336"/>
            </a:xfrm>
            <a:prstGeom prst="line">
              <a:avLst/>
            </a:prstGeom>
            <a:ln w="9525" cap="flat" cmpd="sng">
              <a:solidFill>
                <a:schemeClr val="tx1"/>
              </a:solidFill>
              <a:prstDash val="solid"/>
              <a:round/>
              <a:headEnd type="none" w="med" len="med"/>
              <a:tailEnd type="triangle" w="med" len="med"/>
            </a:ln>
          </p:spPr>
        </p:sp>
        <p:sp>
          <p:nvSpPr>
            <p:cNvPr id="19472" name="直接连接符 26658"/>
            <p:cNvSpPr/>
            <p:nvPr/>
          </p:nvSpPr>
          <p:spPr>
            <a:xfrm flipH="1" flipV="1">
              <a:off x="4656" y="1584"/>
              <a:ext cx="432" cy="528"/>
            </a:xfrm>
            <a:prstGeom prst="line">
              <a:avLst/>
            </a:prstGeom>
            <a:ln w="9525" cap="flat" cmpd="sng">
              <a:solidFill>
                <a:schemeClr val="tx1"/>
              </a:solidFill>
              <a:prstDash val="solid"/>
              <a:round/>
              <a:headEnd type="none" w="med" len="med"/>
              <a:tailEnd type="none" w="med" len="med"/>
            </a:ln>
          </p:spPr>
        </p:sp>
        <p:sp>
          <p:nvSpPr>
            <p:cNvPr id="19473" name="直接连接符 26659"/>
            <p:cNvSpPr/>
            <p:nvPr/>
          </p:nvSpPr>
          <p:spPr>
            <a:xfrm flipH="1">
              <a:off x="1536" y="1584"/>
              <a:ext cx="3120" cy="0"/>
            </a:xfrm>
            <a:prstGeom prst="line">
              <a:avLst/>
            </a:prstGeom>
            <a:ln w="9525" cap="flat" cmpd="sng">
              <a:solidFill>
                <a:schemeClr val="tx1"/>
              </a:solidFill>
              <a:prstDash val="solid"/>
              <a:round/>
              <a:headEnd type="none" w="med" len="med"/>
              <a:tailEnd type="none" w="med" len="med"/>
            </a:ln>
          </p:spPr>
        </p:sp>
        <p:sp>
          <p:nvSpPr>
            <p:cNvPr id="19474" name="直接连接符 26660"/>
            <p:cNvSpPr/>
            <p:nvPr/>
          </p:nvSpPr>
          <p:spPr>
            <a:xfrm flipH="1">
              <a:off x="960" y="1584"/>
              <a:ext cx="576" cy="576"/>
            </a:xfrm>
            <a:prstGeom prst="line">
              <a:avLst/>
            </a:prstGeom>
            <a:ln w="9525" cap="flat" cmpd="sng">
              <a:solidFill>
                <a:schemeClr val="tx1"/>
              </a:solidFill>
              <a:prstDash val="solid"/>
              <a:round/>
              <a:headEnd type="none" w="med" len="med"/>
              <a:tailEnd type="triangle" w="med" len="med"/>
            </a:ln>
          </p:spPr>
        </p:sp>
        <p:sp>
          <p:nvSpPr>
            <p:cNvPr id="19475" name="文本框 26666"/>
            <p:cNvSpPr txBox="1"/>
            <p:nvPr/>
          </p:nvSpPr>
          <p:spPr>
            <a:xfrm>
              <a:off x="1862" y="3583"/>
              <a:ext cx="795" cy="186"/>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预期结果</a:t>
              </a:r>
              <a:endParaRPr lang="zh-CN" altLang="en-US" sz="1600" dirty="0">
                <a:latin typeface="Times New Roman" panose="02020603050405020304" pitchFamily="18" charset="0"/>
              </a:endParaRPr>
            </a:p>
          </p:txBody>
        </p:sp>
        <p:sp>
          <p:nvSpPr>
            <p:cNvPr id="19476" name="文本框 26667"/>
            <p:cNvSpPr txBox="1"/>
            <p:nvPr/>
          </p:nvSpPr>
          <p:spPr>
            <a:xfrm>
              <a:off x="4847" y="2352"/>
              <a:ext cx="958" cy="186"/>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修正的软件</a:t>
              </a:r>
              <a:endParaRPr lang="zh-CN" altLang="en-US" sz="1600" dirty="0">
                <a:latin typeface="Times New Roman" panose="02020603050405020304" pitchFamily="18" charset="0"/>
              </a:endParaRPr>
            </a:p>
          </p:txBody>
        </p:sp>
        <p:sp>
          <p:nvSpPr>
            <p:cNvPr id="19477" name="文本框 26668"/>
            <p:cNvSpPr txBox="1"/>
            <p:nvPr/>
          </p:nvSpPr>
          <p:spPr>
            <a:xfrm>
              <a:off x="4847" y="3408"/>
              <a:ext cx="958" cy="186"/>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可靠性模型</a:t>
              </a:r>
              <a:endParaRPr lang="zh-CN" altLang="en-US" sz="1600" dirty="0">
                <a:latin typeface="Times New Roman" panose="02020603050405020304" pitchFamily="18" charset="0"/>
              </a:endParaRPr>
            </a:p>
          </p:txBody>
        </p:sp>
        <p:sp>
          <p:nvSpPr>
            <p:cNvPr id="19478" name="文本框 26669"/>
            <p:cNvSpPr txBox="1"/>
            <p:nvPr/>
          </p:nvSpPr>
          <p:spPr>
            <a:xfrm>
              <a:off x="480" y="2208"/>
              <a:ext cx="795" cy="187"/>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软件配置</a:t>
              </a:r>
              <a:endParaRPr lang="zh-CN" altLang="en-US" sz="1600" dirty="0">
                <a:latin typeface="Times New Roman" panose="02020603050405020304" pitchFamily="18" charset="0"/>
              </a:endParaRPr>
            </a:p>
          </p:txBody>
        </p:sp>
        <p:sp>
          <p:nvSpPr>
            <p:cNvPr id="19479" name="文本框 26670"/>
            <p:cNvSpPr txBox="1"/>
            <p:nvPr/>
          </p:nvSpPr>
          <p:spPr>
            <a:xfrm>
              <a:off x="480" y="2784"/>
              <a:ext cx="795" cy="187"/>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测试配置</a:t>
              </a:r>
              <a:endParaRPr lang="zh-CN" altLang="en-US" sz="1600" dirty="0">
                <a:latin typeface="Times New Roman" panose="02020603050405020304" pitchFamily="18" charset="0"/>
              </a:endParaRPr>
            </a:p>
          </p:txBody>
        </p:sp>
        <p:sp>
          <p:nvSpPr>
            <p:cNvPr id="19480" name="文本框 26671"/>
            <p:cNvSpPr txBox="1"/>
            <p:nvPr/>
          </p:nvSpPr>
          <p:spPr>
            <a:xfrm>
              <a:off x="480" y="3360"/>
              <a:ext cx="795" cy="187"/>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测试工具</a:t>
              </a:r>
              <a:endParaRPr lang="zh-CN" altLang="en-US" sz="1600" dirty="0">
                <a:latin typeface="Times New Roman" panose="02020603050405020304" pitchFamily="18" charset="0"/>
              </a:endParaRPr>
            </a:p>
          </p:txBody>
        </p:sp>
        <p:sp>
          <p:nvSpPr>
            <p:cNvPr id="19481" name="文本框 26672"/>
            <p:cNvSpPr txBox="1"/>
            <p:nvPr/>
          </p:nvSpPr>
          <p:spPr>
            <a:xfrm>
              <a:off x="1968" y="2208"/>
              <a:ext cx="796" cy="187"/>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测试结果</a:t>
              </a:r>
              <a:endParaRPr lang="zh-CN" altLang="en-US" sz="1600" dirty="0">
                <a:latin typeface="Times New Roman" panose="02020603050405020304" pitchFamily="18" charset="0"/>
              </a:endParaRPr>
            </a:p>
          </p:txBody>
        </p:sp>
        <p:sp>
          <p:nvSpPr>
            <p:cNvPr id="19482" name="文本框 26673"/>
            <p:cNvSpPr txBox="1"/>
            <p:nvPr/>
          </p:nvSpPr>
          <p:spPr>
            <a:xfrm>
              <a:off x="3312" y="2304"/>
              <a:ext cx="471" cy="187"/>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错误</a:t>
              </a:r>
              <a:endParaRPr lang="zh-CN" altLang="en-US" sz="1600" dirty="0">
                <a:latin typeface="Times New Roman" panose="02020603050405020304" pitchFamily="18" charset="0"/>
              </a:endParaRPr>
            </a:p>
          </p:txBody>
        </p:sp>
        <p:sp>
          <p:nvSpPr>
            <p:cNvPr id="19483" name="文本框 26674"/>
            <p:cNvSpPr txBox="1"/>
            <p:nvPr/>
          </p:nvSpPr>
          <p:spPr>
            <a:xfrm>
              <a:off x="3264" y="3072"/>
              <a:ext cx="633" cy="186"/>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出错率</a:t>
              </a:r>
              <a:endParaRPr lang="zh-CN" altLang="en-US" sz="1600" dirty="0">
                <a:latin typeface="Times New Roman" panose="02020603050405020304" pitchFamily="18" charset="0"/>
              </a:endParaRPr>
            </a:p>
          </p:txBody>
        </p:sp>
        <p:sp>
          <p:nvSpPr>
            <p:cNvPr id="19484" name="文本框 26675"/>
            <p:cNvSpPr txBox="1"/>
            <p:nvPr/>
          </p:nvSpPr>
          <p:spPr>
            <a:xfrm>
              <a:off x="2543" y="1344"/>
              <a:ext cx="796" cy="186"/>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回归测试</a:t>
              </a:r>
              <a:endParaRPr lang="zh-CN" altLang="en-US" sz="1600" dirty="0">
                <a:latin typeface="Times New Roman" panose="02020603050405020304" pitchFamily="18" charset="0"/>
              </a:endParaRPr>
            </a:p>
          </p:txBody>
        </p:sp>
      </p:grpSp>
      <p:sp>
        <p:nvSpPr>
          <p:cNvPr id="19485" name="文本框 26677"/>
          <p:cNvSpPr txBox="1"/>
          <p:nvPr/>
        </p:nvSpPr>
        <p:spPr>
          <a:xfrm>
            <a:off x="762000" y="3886200"/>
            <a:ext cx="996950" cy="825500"/>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测试计划</a:t>
            </a:r>
            <a:endParaRPr lang="zh-CN" altLang="en-US" sz="1600" dirty="0">
              <a:latin typeface="Times New Roman" panose="02020603050405020304" pitchFamily="18" charset="0"/>
            </a:endParaRPr>
          </a:p>
          <a:p>
            <a:pPr eaLnBrk="0" hangingPunct="0"/>
            <a:r>
              <a:rPr lang="zh-CN" altLang="en-US" sz="1600" dirty="0">
                <a:latin typeface="Times New Roman" panose="02020603050405020304" pitchFamily="18" charset="0"/>
              </a:rPr>
              <a:t>测试用例</a:t>
            </a:r>
            <a:endParaRPr lang="zh-CN" altLang="en-US" sz="1600" dirty="0">
              <a:latin typeface="Times New Roman" panose="02020603050405020304" pitchFamily="18" charset="0"/>
            </a:endParaRPr>
          </a:p>
          <a:p>
            <a:pPr eaLnBrk="0" hangingPunct="0"/>
            <a:r>
              <a:rPr lang="zh-CN" altLang="en-US" sz="1600" dirty="0">
                <a:latin typeface="Times New Roman" panose="02020603050405020304" pitchFamily="18" charset="0"/>
              </a:rPr>
              <a:t>测试程序</a:t>
            </a:r>
            <a:endParaRPr lang="zh-CN" altLang="en-US" sz="1600" dirty="0">
              <a:latin typeface="Times New Roman" panose="02020603050405020304" pitchFamily="18" charset="0"/>
            </a:endParaRPr>
          </a:p>
        </p:txBody>
      </p:sp>
      <p:sp>
        <p:nvSpPr>
          <p:cNvPr id="19486" name="文本框 26678"/>
          <p:cNvSpPr txBox="1"/>
          <p:nvPr/>
        </p:nvSpPr>
        <p:spPr>
          <a:xfrm>
            <a:off x="1466850" y="3886200"/>
            <a:ext cx="742950" cy="762000"/>
          </a:xfrm>
          <a:prstGeom prst="rect">
            <a:avLst/>
          </a:prstGeom>
          <a:noFill/>
          <a:ln w="9525">
            <a:noFill/>
          </a:ln>
        </p:spPr>
        <p:txBody>
          <a:bodyPr wrap="none" anchor="t" anchorCtr="0">
            <a:spAutoFit/>
          </a:bodyPr>
          <a:p>
            <a:pPr eaLnBrk="0" hangingPunct="0"/>
            <a:r>
              <a:rPr lang="zh-CN" altLang="en-US" sz="4400" dirty="0">
                <a:latin typeface="Times New Roman" panose="02020603050405020304" pitchFamily="18" charset="0"/>
              </a:rPr>
              <a:t>｝</a:t>
            </a:r>
            <a:endParaRPr lang="zh-CN" altLang="en-US" sz="4400"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27649"/>
          <p:cNvSpPr>
            <a:spLocks noGrp="1"/>
          </p:cNvSpPr>
          <p:nvPr>
            <p:ph type="title"/>
          </p:nvPr>
        </p:nvSpPr>
        <p:spPr>
          <a:ln/>
        </p:spPr>
        <p:txBody>
          <a:bodyPr lIns="92075" tIns="46038" rIns="92075" bIns="46038" anchor="ctr" anchorCtr="0"/>
          <a:p>
            <a:r>
              <a:rPr lang="zh-CN" altLang="en-US" dirty="0"/>
              <a:t>测试成本曲线</a:t>
            </a:r>
            <a:endParaRPr lang="zh-CN" altLang="en-US" dirty="0"/>
          </a:p>
        </p:txBody>
      </p:sp>
      <p:sp>
        <p:nvSpPr>
          <p:cNvPr id="20482" name="直接连接符 27653"/>
          <p:cNvSpPr/>
          <p:nvPr/>
        </p:nvSpPr>
        <p:spPr>
          <a:xfrm>
            <a:off x="990600" y="5715000"/>
            <a:ext cx="6553200" cy="0"/>
          </a:xfrm>
          <a:prstGeom prst="line">
            <a:avLst/>
          </a:prstGeom>
          <a:ln w="9525" cap="flat" cmpd="sng">
            <a:solidFill>
              <a:schemeClr val="tx1"/>
            </a:solidFill>
            <a:prstDash val="solid"/>
            <a:round/>
            <a:headEnd type="none" w="med" len="med"/>
            <a:tailEnd type="none" w="med" len="med"/>
          </a:ln>
        </p:spPr>
      </p:sp>
      <p:sp>
        <p:nvSpPr>
          <p:cNvPr id="20483" name="直接连接符 27654"/>
          <p:cNvSpPr/>
          <p:nvPr/>
        </p:nvSpPr>
        <p:spPr>
          <a:xfrm flipV="1">
            <a:off x="990600" y="2057400"/>
            <a:ext cx="0" cy="3657600"/>
          </a:xfrm>
          <a:prstGeom prst="line">
            <a:avLst/>
          </a:prstGeom>
          <a:ln w="9525" cap="flat" cmpd="sng">
            <a:solidFill>
              <a:schemeClr val="tx1"/>
            </a:solidFill>
            <a:prstDash val="solid"/>
            <a:round/>
            <a:headEnd type="none" w="med" len="med"/>
            <a:tailEnd type="none" w="med" len="med"/>
          </a:ln>
        </p:spPr>
      </p:sp>
      <p:sp>
        <p:nvSpPr>
          <p:cNvPr id="20484" name="任意多边形 27656"/>
          <p:cNvSpPr/>
          <p:nvPr/>
        </p:nvSpPr>
        <p:spPr>
          <a:xfrm>
            <a:off x="990600" y="2362200"/>
            <a:ext cx="5257800" cy="3276600"/>
          </a:xfrm>
          <a:custGeom>
            <a:avLst/>
            <a:gdLst/>
            <a:ahLst/>
            <a:cxnLst/>
            <a:pathLst>
              <a:path w="3312" h="2064">
                <a:moveTo>
                  <a:pt x="0" y="0"/>
                </a:moveTo>
                <a:cubicBezTo>
                  <a:pt x="312" y="76"/>
                  <a:pt x="624" y="152"/>
                  <a:pt x="960" y="384"/>
                </a:cubicBezTo>
                <a:cubicBezTo>
                  <a:pt x="1296" y="616"/>
                  <a:pt x="1624" y="1112"/>
                  <a:pt x="2016" y="1392"/>
                </a:cubicBezTo>
                <a:cubicBezTo>
                  <a:pt x="2408" y="1672"/>
                  <a:pt x="3104" y="1960"/>
                  <a:pt x="3312" y="206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20485" name="任意多边形 27657"/>
          <p:cNvSpPr/>
          <p:nvPr/>
        </p:nvSpPr>
        <p:spPr>
          <a:xfrm>
            <a:off x="1066800" y="2667000"/>
            <a:ext cx="5105400" cy="2971800"/>
          </a:xfrm>
          <a:custGeom>
            <a:avLst/>
            <a:gdLst/>
            <a:ahLst/>
            <a:cxnLst/>
            <a:pathLst>
              <a:path w="3216" h="1872">
                <a:moveTo>
                  <a:pt x="0" y="1872"/>
                </a:moveTo>
                <a:cubicBezTo>
                  <a:pt x="812" y="1740"/>
                  <a:pt x="1624" y="1608"/>
                  <a:pt x="2160" y="1296"/>
                </a:cubicBezTo>
                <a:cubicBezTo>
                  <a:pt x="2696" y="984"/>
                  <a:pt x="3040" y="216"/>
                  <a:pt x="3216" y="0"/>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20486" name="文本框 27658"/>
          <p:cNvSpPr txBox="1"/>
          <p:nvPr/>
        </p:nvSpPr>
        <p:spPr>
          <a:xfrm>
            <a:off x="1676400" y="4572000"/>
            <a:ext cx="1403350" cy="457200"/>
          </a:xfrm>
          <a:prstGeom prst="rect">
            <a:avLst/>
          </a:prstGeom>
          <a:noFill/>
          <a:ln w="9525">
            <a:noFill/>
          </a:ln>
        </p:spPr>
        <p:txBody>
          <a:bodyPr wrap="none" anchor="t" anchorCtr="0">
            <a:spAutoFit/>
          </a:bodyPr>
          <a:p>
            <a:pPr eaLnBrk="0" hangingPunct="0"/>
            <a:r>
              <a:rPr lang="zh-CN" altLang="en-US" dirty="0">
                <a:latin typeface="Times New Roman" panose="02020603050405020304" pitchFamily="18" charset="0"/>
              </a:rPr>
              <a:t>不足测试</a:t>
            </a:r>
            <a:endParaRPr lang="zh-CN" altLang="en-US" dirty="0">
              <a:latin typeface="Times New Roman" panose="02020603050405020304" pitchFamily="18" charset="0"/>
            </a:endParaRPr>
          </a:p>
        </p:txBody>
      </p:sp>
      <p:sp>
        <p:nvSpPr>
          <p:cNvPr id="20487" name="文本框 27659"/>
          <p:cNvSpPr txBox="1"/>
          <p:nvPr/>
        </p:nvSpPr>
        <p:spPr>
          <a:xfrm>
            <a:off x="5181600" y="4572000"/>
            <a:ext cx="1403350" cy="457200"/>
          </a:xfrm>
          <a:prstGeom prst="rect">
            <a:avLst/>
          </a:prstGeom>
          <a:noFill/>
          <a:ln w="9525">
            <a:noFill/>
          </a:ln>
        </p:spPr>
        <p:txBody>
          <a:bodyPr wrap="none" anchor="t" anchorCtr="0">
            <a:spAutoFit/>
          </a:bodyPr>
          <a:p>
            <a:pPr eaLnBrk="0" hangingPunct="0"/>
            <a:r>
              <a:rPr lang="zh-CN" altLang="en-US" dirty="0">
                <a:latin typeface="Times New Roman" panose="02020603050405020304" pitchFamily="18" charset="0"/>
              </a:rPr>
              <a:t>过度测试</a:t>
            </a:r>
            <a:endParaRPr lang="zh-CN" altLang="en-US" dirty="0">
              <a:latin typeface="Times New Roman" panose="02020603050405020304" pitchFamily="18" charset="0"/>
            </a:endParaRPr>
          </a:p>
        </p:txBody>
      </p:sp>
      <p:sp>
        <p:nvSpPr>
          <p:cNvPr id="20488" name="文本框 27660"/>
          <p:cNvSpPr txBox="1"/>
          <p:nvPr/>
        </p:nvSpPr>
        <p:spPr>
          <a:xfrm>
            <a:off x="5105400" y="5791200"/>
            <a:ext cx="2120900" cy="336550"/>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测试的程度                 </a:t>
            </a:r>
            <a:r>
              <a:rPr lang="en-US" altLang="zh-CN" sz="1600">
                <a:latin typeface="Times New Roman" panose="02020603050405020304" pitchFamily="18" charset="0"/>
              </a:rPr>
              <a:t>t</a:t>
            </a:r>
            <a:endParaRPr lang="en-US" altLang="zh-CN" sz="1600">
              <a:latin typeface="Times New Roman" panose="02020603050405020304" pitchFamily="18" charset="0"/>
            </a:endParaRPr>
          </a:p>
        </p:txBody>
      </p:sp>
      <p:sp>
        <p:nvSpPr>
          <p:cNvPr id="20489" name="文本框 27661"/>
          <p:cNvSpPr txBox="1"/>
          <p:nvPr/>
        </p:nvSpPr>
        <p:spPr>
          <a:xfrm>
            <a:off x="1050925" y="2030413"/>
            <a:ext cx="1606550" cy="336550"/>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未发现的缺陷数</a:t>
            </a:r>
            <a:endParaRPr lang="zh-CN" altLang="en-US" sz="1600" dirty="0">
              <a:latin typeface="Times New Roman" panose="02020603050405020304" pitchFamily="18" charset="0"/>
            </a:endParaRPr>
          </a:p>
        </p:txBody>
      </p:sp>
      <p:sp>
        <p:nvSpPr>
          <p:cNvPr id="20490" name="文本框 27662"/>
          <p:cNvSpPr txBox="1"/>
          <p:nvPr/>
        </p:nvSpPr>
        <p:spPr>
          <a:xfrm>
            <a:off x="4953000" y="2057400"/>
            <a:ext cx="996950" cy="336550"/>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测试成本</a:t>
            </a:r>
            <a:endParaRPr lang="zh-CN" altLang="en-US" sz="1600" dirty="0">
              <a:latin typeface="Times New Roman" panose="02020603050405020304" pitchFamily="18" charset="0"/>
            </a:endParaRPr>
          </a:p>
        </p:txBody>
      </p:sp>
      <p:sp>
        <p:nvSpPr>
          <p:cNvPr id="20491" name="文本框 27663"/>
          <p:cNvSpPr txBox="1"/>
          <p:nvPr/>
        </p:nvSpPr>
        <p:spPr>
          <a:xfrm>
            <a:off x="3581400" y="3276600"/>
            <a:ext cx="1708150" cy="457200"/>
          </a:xfrm>
          <a:prstGeom prst="rect">
            <a:avLst/>
          </a:prstGeom>
          <a:noFill/>
          <a:ln w="9525">
            <a:noFill/>
          </a:ln>
        </p:spPr>
        <p:txBody>
          <a:bodyPr wrap="none" anchor="t" anchorCtr="0">
            <a:spAutoFit/>
          </a:bodyPr>
          <a:p>
            <a:pPr eaLnBrk="0" hangingPunct="0"/>
            <a:r>
              <a:rPr lang="zh-CN" altLang="en-US" dirty="0">
                <a:latin typeface="Times New Roman" panose="02020603050405020304" pitchFamily="18" charset="0"/>
              </a:rPr>
              <a:t>最佳测试点</a:t>
            </a:r>
            <a:endParaRPr lang="zh-CN" altLang="en-US" dirty="0">
              <a:latin typeface="Times New Roman" panose="02020603050405020304" pitchFamily="18" charset="0"/>
            </a:endParaRPr>
          </a:p>
        </p:txBody>
      </p:sp>
      <p:sp>
        <p:nvSpPr>
          <p:cNvPr id="20492" name="直接连接符 27664"/>
          <p:cNvSpPr/>
          <p:nvPr/>
        </p:nvSpPr>
        <p:spPr>
          <a:xfrm>
            <a:off x="3810000" y="3733800"/>
            <a:ext cx="1219200" cy="0"/>
          </a:xfrm>
          <a:prstGeom prst="line">
            <a:avLst/>
          </a:prstGeom>
          <a:ln w="9525" cap="flat" cmpd="sng">
            <a:solidFill>
              <a:schemeClr val="tx1"/>
            </a:solidFill>
            <a:prstDash val="solid"/>
            <a:round/>
            <a:headEnd type="none" w="med" len="med"/>
            <a:tailEnd type="none" w="med" len="med"/>
          </a:ln>
        </p:spPr>
      </p:sp>
      <p:sp>
        <p:nvSpPr>
          <p:cNvPr id="20493" name="直接连接符 27666"/>
          <p:cNvSpPr/>
          <p:nvPr/>
        </p:nvSpPr>
        <p:spPr>
          <a:xfrm flipH="1">
            <a:off x="4495800" y="3733800"/>
            <a:ext cx="457200" cy="914400"/>
          </a:xfrm>
          <a:prstGeom prst="line">
            <a:avLst/>
          </a:prstGeom>
          <a:ln w="9525" cap="flat" cmpd="sng">
            <a:solidFill>
              <a:schemeClr val="tx1"/>
            </a:solidFill>
            <a:prstDash val="solid"/>
            <a:round/>
            <a:headEnd type="none" w="med" len="med"/>
            <a:tailEnd type="triangle"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29697"/>
          <p:cNvSpPr>
            <a:spLocks noGrp="1"/>
          </p:cNvSpPr>
          <p:nvPr>
            <p:ph type="title"/>
          </p:nvPr>
        </p:nvSpPr>
        <p:spPr>
          <a:ln/>
        </p:spPr>
        <p:txBody>
          <a:bodyPr lIns="92075" tIns="46038" rIns="92075" bIns="46038" anchor="ctr" anchorCtr="0"/>
          <a:p>
            <a:r>
              <a:rPr lang="zh-CN" altLang="en-US" dirty="0"/>
              <a:t>为什么不可能做穷举测试</a:t>
            </a:r>
            <a:endParaRPr lang="zh-CN" altLang="en-US" dirty="0"/>
          </a:p>
        </p:txBody>
      </p:sp>
      <p:sp>
        <p:nvSpPr>
          <p:cNvPr id="21506" name="矩形 29700"/>
          <p:cNvSpPr/>
          <p:nvPr/>
        </p:nvSpPr>
        <p:spPr>
          <a:xfrm>
            <a:off x="4495800" y="1600200"/>
            <a:ext cx="7620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M1</a:t>
            </a:r>
            <a:endParaRPr lang="en-US" altLang="zh-CN">
              <a:solidFill>
                <a:schemeClr val="bg1"/>
              </a:solidFill>
              <a:latin typeface="Times New Roman" panose="02020603050405020304" pitchFamily="18" charset="0"/>
            </a:endParaRPr>
          </a:p>
        </p:txBody>
      </p:sp>
      <p:sp>
        <p:nvSpPr>
          <p:cNvPr id="21507" name="菱形 29701"/>
          <p:cNvSpPr/>
          <p:nvPr/>
        </p:nvSpPr>
        <p:spPr>
          <a:xfrm>
            <a:off x="4495800" y="2120900"/>
            <a:ext cx="838200" cy="457200"/>
          </a:xfrm>
          <a:prstGeom prst="diamond">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D1</a:t>
            </a:r>
            <a:endParaRPr lang="en-US" altLang="zh-CN">
              <a:solidFill>
                <a:schemeClr val="bg1"/>
              </a:solidFill>
              <a:latin typeface="Times New Roman" panose="02020603050405020304" pitchFamily="18" charset="0"/>
            </a:endParaRPr>
          </a:p>
        </p:txBody>
      </p:sp>
      <p:sp>
        <p:nvSpPr>
          <p:cNvPr id="21508" name="菱形 29702"/>
          <p:cNvSpPr/>
          <p:nvPr/>
        </p:nvSpPr>
        <p:spPr>
          <a:xfrm>
            <a:off x="3810000" y="2362200"/>
            <a:ext cx="838200" cy="457200"/>
          </a:xfrm>
          <a:prstGeom prst="diamond">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D2</a:t>
            </a:r>
            <a:endParaRPr lang="en-US" altLang="zh-CN">
              <a:solidFill>
                <a:schemeClr val="bg1"/>
              </a:solidFill>
              <a:latin typeface="Times New Roman" panose="02020603050405020304" pitchFamily="18" charset="0"/>
            </a:endParaRPr>
          </a:p>
        </p:txBody>
      </p:sp>
      <p:sp>
        <p:nvSpPr>
          <p:cNvPr id="21509" name="菱形 29703"/>
          <p:cNvSpPr/>
          <p:nvPr/>
        </p:nvSpPr>
        <p:spPr>
          <a:xfrm>
            <a:off x="3124200" y="2603500"/>
            <a:ext cx="838200" cy="457200"/>
          </a:xfrm>
          <a:prstGeom prst="diamond">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D3</a:t>
            </a:r>
            <a:endParaRPr lang="en-US" altLang="zh-CN">
              <a:solidFill>
                <a:schemeClr val="bg1"/>
              </a:solidFill>
              <a:latin typeface="Times New Roman" panose="02020603050405020304" pitchFamily="18" charset="0"/>
            </a:endParaRPr>
          </a:p>
        </p:txBody>
      </p:sp>
      <p:sp>
        <p:nvSpPr>
          <p:cNvPr id="21510" name="菱形 29704"/>
          <p:cNvSpPr/>
          <p:nvPr/>
        </p:nvSpPr>
        <p:spPr>
          <a:xfrm>
            <a:off x="4495800" y="2616200"/>
            <a:ext cx="838200" cy="457200"/>
          </a:xfrm>
          <a:prstGeom prst="diamond">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D4</a:t>
            </a:r>
            <a:endParaRPr lang="en-US" altLang="zh-CN">
              <a:solidFill>
                <a:schemeClr val="bg1"/>
              </a:solidFill>
              <a:latin typeface="Times New Roman" panose="02020603050405020304" pitchFamily="18" charset="0"/>
            </a:endParaRPr>
          </a:p>
        </p:txBody>
      </p:sp>
      <p:sp>
        <p:nvSpPr>
          <p:cNvPr id="21511" name="矩形 29705"/>
          <p:cNvSpPr/>
          <p:nvPr/>
        </p:nvSpPr>
        <p:spPr>
          <a:xfrm>
            <a:off x="2514600" y="3352800"/>
            <a:ext cx="7620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M2</a:t>
            </a:r>
            <a:endParaRPr lang="en-US" altLang="zh-CN">
              <a:solidFill>
                <a:schemeClr val="bg1"/>
              </a:solidFill>
              <a:latin typeface="Times New Roman" panose="02020603050405020304" pitchFamily="18" charset="0"/>
            </a:endParaRPr>
          </a:p>
        </p:txBody>
      </p:sp>
      <p:sp>
        <p:nvSpPr>
          <p:cNvPr id="21512" name="矩形 29706"/>
          <p:cNvSpPr/>
          <p:nvPr/>
        </p:nvSpPr>
        <p:spPr>
          <a:xfrm>
            <a:off x="3352800" y="3352800"/>
            <a:ext cx="7620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M3</a:t>
            </a:r>
            <a:endParaRPr lang="en-US" altLang="zh-CN">
              <a:solidFill>
                <a:schemeClr val="bg1"/>
              </a:solidFill>
              <a:latin typeface="Times New Roman" panose="02020603050405020304" pitchFamily="18" charset="0"/>
            </a:endParaRPr>
          </a:p>
        </p:txBody>
      </p:sp>
      <p:sp>
        <p:nvSpPr>
          <p:cNvPr id="21513" name="矩形 29707"/>
          <p:cNvSpPr/>
          <p:nvPr/>
        </p:nvSpPr>
        <p:spPr>
          <a:xfrm>
            <a:off x="4191000" y="3352800"/>
            <a:ext cx="7620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M4</a:t>
            </a:r>
            <a:endParaRPr lang="en-US" altLang="zh-CN">
              <a:solidFill>
                <a:schemeClr val="bg1"/>
              </a:solidFill>
              <a:latin typeface="Times New Roman" panose="02020603050405020304" pitchFamily="18" charset="0"/>
            </a:endParaRPr>
          </a:p>
        </p:txBody>
      </p:sp>
      <p:sp>
        <p:nvSpPr>
          <p:cNvPr id="21514" name="矩形 29708"/>
          <p:cNvSpPr/>
          <p:nvPr/>
        </p:nvSpPr>
        <p:spPr>
          <a:xfrm>
            <a:off x="5029200" y="3352800"/>
            <a:ext cx="7620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M5</a:t>
            </a:r>
            <a:endParaRPr lang="en-US" altLang="zh-CN">
              <a:solidFill>
                <a:schemeClr val="bg1"/>
              </a:solidFill>
              <a:latin typeface="Times New Roman" panose="02020603050405020304" pitchFamily="18" charset="0"/>
            </a:endParaRPr>
          </a:p>
        </p:txBody>
      </p:sp>
      <p:sp>
        <p:nvSpPr>
          <p:cNvPr id="21515" name="矩形 29709"/>
          <p:cNvSpPr/>
          <p:nvPr/>
        </p:nvSpPr>
        <p:spPr>
          <a:xfrm>
            <a:off x="5943600" y="3352800"/>
            <a:ext cx="7620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M6</a:t>
            </a:r>
            <a:endParaRPr lang="en-US" altLang="zh-CN">
              <a:solidFill>
                <a:schemeClr val="bg1"/>
              </a:solidFill>
              <a:latin typeface="Times New Roman" panose="02020603050405020304" pitchFamily="18" charset="0"/>
            </a:endParaRPr>
          </a:p>
        </p:txBody>
      </p:sp>
      <p:sp>
        <p:nvSpPr>
          <p:cNvPr id="21516" name="矩形 29710"/>
          <p:cNvSpPr/>
          <p:nvPr/>
        </p:nvSpPr>
        <p:spPr>
          <a:xfrm>
            <a:off x="3810000" y="3962400"/>
            <a:ext cx="7620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M7</a:t>
            </a:r>
            <a:endParaRPr lang="en-US" altLang="zh-CN">
              <a:solidFill>
                <a:schemeClr val="bg1"/>
              </a:solidFill>
              <a:latin typeface="Times New Roman" panose="02020603050405020304" pitchFamily="18" charset="0"/>
            </a:endParaRPr>
          </a:p>
        </p:txBody>
      </p:sp>
      <p:sp>
        <p:nvSpPr>
          <p:cNvPr id="21517" name="菱形 29713"/>
          <p:cNvSpPr/>
          <p:nvPr/>
        </p:nvSpPr>
        <p:spPr>
          <a:xfrm>
            <a:off x="3733800" y="4419600"/>
            <a:ext cx="838200" cy="457200"/>
          </a:xfrm>
          <a:prstGeom prst="diamond">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D5</a:t>
            </a:r>
            <a:endParaRPr lang="en-US" altLang="zh-CN">
              <a:solidFill>
                <a:schemeClr val="bg1"/>
              </a:solidFill>
              <a:latin typeface="Times New Roman" panose="02020603050405020304" pitchFamily="18" charset="0"/>
            </a:endParaRPr>
          </a:p>
        </p:txBody>
      </p:sp>
      <p:cxnSp>
        <p:nvCxnSpPr>
          <p:cNvPr id="21518" name="肘形连接符 29717"/>
          <p:cNvCxnSpPr>
            <a:stCxn id="21507" idx="3"/>
            <a:endCxn id="21515" idx="0"/>
          </p:cNvCxnSpPr>
          <p:nvPr/>
        </p:nvCxnSpPr>
        <p:spPr>
          <a:xfrm>
            <a:off x="5334000" y="2349500"/>
            <a:ext cx="990600" cy="1003300"/>
          </a:xfrm>
          <a:prstGeom prst="bentConnector2">
            <a:avLst/>
          </a:prstGeom>
          <a:ln w="9525" cap="flat" cmpd="sng">
            <a:solidFill>
              <a:schemeClr val="tx1"/>
            </a:solidFill>
            <a:prstDash val="solid"/>
            <a:miter/>
            <a:headEnd type="none" w="med" len="med"/>
            <a:tailEnd type="triangle" w="med" len="med"/>
          </a:ln>
        </p:spPr>
      </p:cxnSp>
      <p:cxnSp>
        <p:nvCxnSpPr>
          <p:cNvPr id="21519" name="肘形连接符 29720"/>
          <p:cNvCxnSpPr>
            <a:stCxn id="21510" idx="3"/>
            <a:endCxn id="21514" idx="0"/>
          </p:cNvCxnSpPr>
          <p:nvPr/>
        </p:nvCxnSpPr>
        <p:spPr>
          <a:xfrm>
            <a:off x="5334000" y="2844800"/>
            <a:ext cx="76200" cy="508000"/>
          </a:xfrm>
          <a:prstGeom prst="bentConnector2">
            <a:avLst/>
          </a:prstGeom>
          <a:ln w="9525" cap="flat" cmpd="sng">
            <a:solidFill>
              <a:schemeClr val="tx1"/>
            </a:solidFill>
            <a:prstDash val="solid"/>
            <a:miter/>
            <a:headEnd type="none" w="med" len="med"/>
            <a:tailEnd type="triangle" w="med" len="med"/>
          </a:ln>
        </p:spPr>
      </p:cxnSp>
      <p:cxnSp>
        <p:nvCxnSpPr>
          <p:cNvPr id="21520" name="肘形连接符 29723"/>
          <p:cNvCxnSpPr>
            <a:stCxn id="21509" idx="1"/>
            <a:endCxn id="21511" idx="0"/>
          </p:cNvCxnSpPr>
          <p:nvPr/>
        </p:nvCxnSpPr>
        <p:spPr>
          <a:xfrm rot="-10800000" flipV="1">
            <a:off x="2895600" y="2832100"/>
            <a:ext cx="228600" cy="520700"/>
          </a:xfrm>
          <a:prstGeom prst="bentConnector2">
            <a:avLst/>
          </a:prstGeom>
          <a:ln w="9525" cap="flat" cmpd="sng">
            <a:solidFill>
              <a:schemeClr val="tx1"/>
            </a:solidFill>
            <a:prstDash val="solid"/>
            <a:miter/>
            <a:headEnd type="none" w="med" len="med"/>
            <a:tailEnd type="triangle" w="med" len="med"/>
          </a:ln>
        </p:spPr>
      </p:cxnSp>
      <p:cxnSp>
        <p:nvCxnSpPr>
          <p:cNvPr id="21521" name="肘形连接符 29726"/>
          <p:cNvCxnSpPr>
            <a:stCxn id="21511" idx="2"/>
            <a:endCxn id="21516" idx="0"/>
          </p:cNvCxnSpPr>
          <p:nvPr/>
        </p:nvCxnSpPr>
        <p:spPr>
          <a:xfrm rot="-5400000" flipH="1">
            <a:off x="3390900" y="3162300"/>
            <a:ext cx="304800" cy="1295400"/>
          </a:xfrm>
          <a:prstGeom prst="bentConnector3">
            <a:avLst>
              <a:gd name="adj1" fmla="val 50000"/>
            </a:avLst>
          </a:prstGeom>
          <a:ln w="9525" cap="flat" cmpd="sng">
            <a:solidFill>
              <a:schemeClr val="tx1"/>
            </a:solidFill>
            <a:prstDash val="solid"/>
            <a:miter/>
            <a:headEnd type="none" w="med" len="med"/>
            <a:tailEnd type="triangle" w="med" len="med"/>
          </a:ln>
        </p:spPr>
      </p:cxnSp>
      <p:cxnSp>
        <p:nvCxnSpPr>
          <p:cNvPr id="21522" name="肘形连接符 29727"/>
          <p:cNvCxnSpPr>
            <a:stCxn id="21515" idx="2"/>
            <a:endCxn id="21516" idx="0"/>
          </p:cNvCxnSpPr>
          <p:nvPr/>
        </p:nvCxnSpPr>
        <p:spPr>
          <a:xfrm rot="5400000">
            <a:off x="5105400" y="2743200"/>
            <a:ext cx="304800" cy="2133600"/>
          </a:xfrm>
          <a:prstGeom prst="bentConnector3">
            <a:avLst>
              <a:gd name="adj1" fmla="val 50000"/>
            </a:avLst>
          </a:prstGeom>
          <a:ln w="9525" cap="flat" cmpd="sng">
            <a:solidFill>
              <a:schemeClr val="tx1"/>
            </a:solidFill>
            <a:prstDash val="solid"/>
            <a:miter/>
            <a:headEnd type="none" w="med" len="med"/>
            <a:tailEnd type="triangle" w="med" len="med"/>
          </a:ln>
        </p:spPr>
      </p:cxnSp>
      <p:cxnSp>
        <p:nvCxnSpPr>
          <p:cNvPr id="21523" name="肘形连接符 29728"/>
          <p:cNvCxnSpPr>
            <a:stCxn id="21512" idx="2"/>
            <a:endCxn id="21516" idx="0"/>
          </p:cNvCxnSpPr>
          <p:nvPr/>
        </p:nvCxnSpPr>
        <p:spPr>
          <a:xfrm rot="-5400000" flipH="1">
            <a:off x="3810000" y="3581400"/>
            <a:ext cx="304800" cy="457200"/>
          </a:xfrm>
          <a:prstGeom prst="bentConnector3">
            <a:avLst>
              <a:gd name="adj1" fmla="val 50000"/>
            </a:avLst>
          </a:prstGeom>
          <a:ln w="9525" cap="flat" cmpd="sng">
            <a:solidFill>
              <a:schemeClr val="tx1"/>
            </a:solidFill>
            <a:prstDash val="solid"/>
            <a:miter/>
            <a:headEnd type="none" w="med" len="med"/>
            <a:tailEnd type="triangle" w="med" len="med"/>
          </a:ln>
        </p:spPr>
      </p:cxnSp>
      <p:cxnSp>
        <p:nvCxnSpPr>
          <p:cNvPr id="21524" name="肘形连接符 29729"/>
          <p:cNvCxnSpPr>
            <a:stCxn id="21513" idx="2"/>
            <a:endCxn id="21516" idx="0"/>
          </p:cNvCxnSpPr>
          <p:nvPr/>
        </p:nvCxnSpPr>
        <p:spPr>
          <a:xfrm rot="5400000">
            <a:off x="4229100" y="3619500"/>
            <a:ext cx="304800" cy="381000"/>
          </a:xfrm>
          <a:prstGeom prst="bentConnector3">
            <a:avLst>
              <a:gd name="adj1" fmla="val 50000"/>
            </a:avLst>
          </a:prstGeom>
          <a:ln w="9525" cap="flat" cmpd="sng">
            <a:solidFill>
              <a:schemeClr val="tx1"/>
            </a:solidFill>
            <a:prstDash val="solid"/>
            <a:miter/>
            <a:headEnd type="none" w="med" len="med"/>
            <a:tailEnd type="triangle" w="med" len="med"/>
          </a:ln>
        </p:spPr>
      </p:cxnSp>
      <p:cxnSp>
        <p:nvCxnSpPr>
          <p:cNvPr id="21525" name="肘形连接符 29730"/>
          <p:cNvCxnSpPr>
            <a:stCxn id="21514" idx="2"/>
            <a:endCxn id="21516" idx="0"/>
          </p:cNvCxnSpPr>
          <p:nvPr/>
        </p:nvCxnSpPr>
        <p:spPr>
          <a:xfrm rot="5400000">
            <a:off x="4648200" y="3200400"/>
            <a:ext cx="304800" cy="1219200"/>
          </a:xfrm>
          <a:prstGeom prst="bentConnector3">
            <a:avLst>
              <a:gd name="adj1" fmla="val 50000"/>
            </a:avLst>
          </a:prstGeom>
          <a:ln w="9525" cap="flat" cmpd="sng">
            <a:solidFill>
              <a:schemeClr val="tx1"/>
            </a:solidFill>
            <a:prstDash val="solid"/>
            <a:miter/>
            <a:headEnd type="none" w="med" len="med"/>
            <a:tailEnd type="triangle" w="med" len="med"/>
          </a:ln>
        </p:spPr>
      </p:cxnSp>
      <p:cxnSp>
        <p:nvCxnSpPr>
          <p:cNvPr id="21526" name="直接箭头连接符 29731"/>
          <p:cNvCxnSpPr>
            <a:stCxn id="21517" idx="0"/>
            <a:endCxn id="21516" idx="2"/>
          </p:cNvCxnSpPr>
          <p:nvPr/>
        </p:nvCxnSpPr>
        <p:spPr>
          <a:xfrm flipV="1">
            <a:off x="4152900" y="4267200"/>
            <a:ext cx="38100" cy="152400"/>
          </a:xfrm>
          <a:prstGeom prst="straightConnector1">
            <a:avLst/>
          </a:prstGeom>
          <a:ln w="9525" cap="flat" cmpd="sng">
            <a:solidFill>
              <a:schemeClr val="tx1"/>
            </a:solidFill>
            <a:prstDash val="solid"/>
            <a:round/>
            <a:headEnd type="none" w="med" len="med"/>
            <a:tailEnd type="none" w="med" len="med"/>
          </a:ln>
        </p:spPr>
      </p:cxnSp>
      <p:cxnSp>
        <p:nvCxnSpPr>
          <p:cNvPr id="21527" name="肘形连接符 29750"/>
          <p:cNvCxnSpPr>
            <a:stCxn id="21517" idx="3"/>
            <a:endCxn id="21506" idx="3"/>
          </p:cNvCxnSpPr>
          <p:nvPr/>
        </p:nvCxnSpPr>
        <p:spPr>
          <a:xfrm flipV="1">
            <a:off x="4572000" y="1752600"/>
            <a:ext cx="685800" cy="2895600"/>
          </a:xfrm>
          <a:prstGeom prst="bentConnector3">
            <a:avLst>
              <a:gd name="adj1" fmla="val 388421"/>
            </a:avLst>
          </a:prstGeom>
          <a:ln w="9525" cap="flat" cmpd="sng">
            <a:solidFill>
              <a:schemeClr val="tx1"/>
            </a:solidFill>
            <a:prstDash val="solid"/>
            <a:miter/>
            <a:headEnd type="none" w="med" len="med"/>
            <a:tailEnd type="triangle" w="med" len="med"/>
          </a:ln>
        </p:spPr>
      </p:cxnSp>
      <p:sp>
        <p:nvSpPr>
          <p:cNvPr id="21528" name="文本框 29751"/>
          <p:cNvSpPr txBox="1"/>
          <p:nvPr/>
        </p:nvSpPr>
        <p:spPr>
          <a:xfrm>
            <a:off x="7239000" y="3276600"/>
            <a:ext cx="1136650" cy="457200"/>
          </a:xfrm>
          <a:prstGeom prst="rect">
            <a:avLst/>
          </a:prstGeom>
          <a:noFill/>
          <a:ln w="9525">
            <a:noFill/>
          </a:ln>
        </p:spPr>
        <p:txBody>
          <a:bodyPr wrap="none" anchor="t" anchorCtr="0">
            <a:spAutoFit/>
          </a:bodyPr>
          <a:p>
            <a:pPr eaLnBrk="0" hangingPunct="0"/>
            <a:r>
              <a:rPr lang="zh-CN" altLang="en-US" dirty="0">
                <a:latin typeface="Times New Roman" panose="02020603050405020304" pitchFamily="18" charset="0"/>
              </a:rPr>
              <a:t>&lt;=20次</a:t>
            </a:r>
            <a:endParaRPr lang="zh-CN" altLang="en-US" dirty="0">
              <a:latin typeface="Times New Roman" panose="02020603050405020304" pitchFamily="18" charset="0"/>
            </a:endParaRPr>
          </a:p>
        </p:txBody>
      </p:sp>
      <p:sp>
        <p:nvSpPr>
          <p:cNvPr id="21529" name="文本框 29755"/>
          <p:cNvSpPr txBox="1"/>
          <p:nvPr/>
        </p:nvSpPr>
        <p:spPr>
          <a:xfrm>
            <a:off x="822325" y="4967288"/>
            <a:ext cx="5813425" cy="1311275"/>
          </a:xfrm>
          <a:prstGeom prst="rect">
            <a:avLst/>
          </a:prstGeom>
          <a:noFill/>
          <a:ln w="9525">
            <a:noFill/>
          </a:ln>
        </p:spPr>
        <p:txBody>
          <a:bodyPr wrap="none" anchor="t" anchorCtr="0">
            <a:spAutoFit/>
          </a:bodyPr>
          <a:p>
            <a:pPr eaLnBrk="0" hangingPunct="0"/>
            <a:r>
              <a:rPr lang="zh-CN" altLang="en-US" sz="2000" dirty="0">
                <a:latin typeface="Times New Roman" panose="02020603050405020304" pitchFamily="18" charset="0"/>
              </a:rPr>
              <a:t>循环次数	0	1	2……20</a:t>
            </a:r>
            <a:endParaRPr lang="zh-CN" altLang="en-US" sz="2000" dirty="0">
              <a:latin typeface="Times New Roman" panose="02020603050405020304" pitchFamily="18" charset="0"/>
            </a:endParaRPr>
          </a:p>
          <a:p>
            <a:pPr eaLnBrk="0" hangingPunct="0"/>
            <a:r>
              <a:rPr lang="zh-CN" altLang="en-US" sz="2000" dirty="0">
                <a:latin typeface="Times New Roman" panose="02020603050405020304" pitchFamily="18" charset="0"/>
              </a:rPr>
              <a:t>独立路径数	5</a:t>
            </a:r>
            <a:r>
              <a:rPr lang="zh-CN" altLang="en-US" sz="2000" baseline="30000" dirty="0">
                <a:latin typeface="Times New Roman" panose="02020603050405020304" pitchFamily="18" charset="0"/>
              </a:rPr>
              <a:t>1</a:t>
            </a:r>
            <a:r>
              <a:rPr lang="zh-CN" altLang="en-US" sz="2000" dirty="0">
                <a:latin typeface="Times New Roman" panose="02020603050405020304" pitchFamily="18" charset="0"/>
              </a:rPr>
              <a:t>+5</a:t>
            </a:r>
            <a:r>
              <a:rPr lang="zh-CN" altLang="en-US" sz="2000" baseline="30000" dirty="0">
                <a:latin typeface="Times New Roman" panose="02020603050405020304" pitchFamily="18" charset="0"/>
              </a:rPr>
              <a:t>2</a:t>
            </a:r>
            <a:r>
              <a:rPr lang="zh-CN" altLang="en-US" sz="2000" dirty="0">
                <a:latin typeface="Times New Roman" panose="02020603050405020304" pitchFamily="18" charset="0"/>
              </a:rPr>
              <a:t>+5</a:t>
            </a:r>
            <a:r>
              <a:rPr lang="zh-CN" altLang="en-US" sz="2000" baseline="30000" dirty="0">
                <a:latin typeface="Times New Roman" panose="02020603050405020304" pitchFamily="18" charset="0"/>
              </a:rPr>
              <a:t>3</a:t>
            </a:r>
            <a:r>
              <a:rPr lang="zh-CN" altLang="en-US" sz="2000" dirty="0">
                <a:latin typeface="Times New Roman" panose="02020603050405020304" pitchFamily="18" charset="0"/>
              </a:rPr>
              <a:t>+……+5</a:t>
            </a:r>
            <a:r>
              <a:rPr lang="zh-CN" altLang="en-US" sz="2000" baseline="30000" dirty="0">
                <a:latin typeface="Times New Roman" panose="02020603050405020304" pitchFamily="18" charset="0"/>
              </a:rPr>
              <a:t>21</a:t>
            </a:r>
            <a:r>
              <a:rPr lang="zh-CN" altLang="en-US" sz="2000" dirty="0">
                <a:latin typeface="Times New Roman" panose="02020603050405020304" pitchFamily="18" charset="0"/>
              </a:rPr>
              <a:t>≈10</a:t>
            </a:r>
            <a:r>
              <a:rPr lang="zh-CN" altLang="en-US" sz="2000" baseline="30000" dirty="0">
                <a:latin typeface="Times New Roman" panose="02020603050405020304" pitchFamily="18" charset="0"/>
              </a:rPr>
              <a:t>14	</a:t>
            </a:r>
            <a:r>
              <a:rPr lang="zh-CN" altLang="en-US" sz="2000" dirty="0">
                <a:latin typeface="Times New Roman" panose="02020603050405020304" pitchFamily="18" charset="0"/>
              </a:rPr>
              <a:t>(1百万亿)</a:t>
            </a:r>
            <a:endParaRPr lang="zh-CN" altLang="en-US" sz="2000" dirty="0">
              <a:latin typeface="Times New Roman" panose="02020603050405020304" pitchFamily="18" charset="0"/>
            </a:endParaRPr>
          </a:p>
          <a:p>
            <a:pPr eaLnBrk="0" hangingPunct="0"/>
            <a:r>
              <a:rPr lang="zh-CN" altLang="en-US" sz="2000" dirty="0">
                <a:latin typeface="Times New Roman" panose="02020603050405020304" pitchFamily="18" charset="0"/>
              </a:rPr>
              <a:t>每个测试用例（考虑、执行、验证结果）5分钟</a:t>
            </a:r>
            <a:endParaRPr lang="zh-CN" altLang="en-US" sz="2000" dirty="0">
              <a:latin typeface="Times New Roman" panose="02020603050405020304" pitchFamily="18" charset="0"/>
            </a:endParaRPr>
          </a:p>
          <a:p>
            <a:pPr eaLnBrk="0" hangingPunct="0"/>
            <a:r>
              <a:rPr lang="zh-CN" altLang="en-US" sz="2000" dirty="0">
                <a:latin typeface="Times New Roman" panose="02020603050405020304" pitchFamily="18" charset="0"/>
              </a:rPr>
              <a:t>共需测试时间				10亿年</a:t>
            </a:r>
            <a:endParaRPr lang="zh-CN" altLang="en-US" sz="2000" dirty="0">
              <a:latin typeface="Times New Roman" panose="02020603050405020304" pitchFamily="18" charset="0"/>
            </a:endParaRPr>
          </a:p>
        </p:txBody>
      </p:sp>
      <p:sp>
        <p:nvSpPr>
          <p:cNvPr id="21530" name="直接连接符 29757"/>
          <p:cNvSpPr/>
          <p:nvPr/>
        </p:nvSpPr>
        <p:spPr>
          <a:xfrm>
            <a:off x="4902200" y="1282700"/>
            <a:ext cx="0" cy="317500"/>
          </a:xfrm>
          <a:prstGeom prst="line">
            <a:avLst/>
          </a:prstGeom>
          <a:ln w="9525" cap="flat" cmpd="sng">
            <a:solidFill>
              <a:schemeClr val="tx1"/>
            </a:solidFill>
            <a:prstDash val="solid"/>
            <a:round/>
            <a:headEnd type="none" w="med" len="med"/>
            <a:tailEnd type="triangle" w="med" len="med"/>
          </a:ln>
        </p:spPr>
      </p:sp>
      <p:sp>
        <p:nvSpPr>
          <p:cNvPr id="21531" name="直接连接符 29758"/>
          <p:cNvSpPr/>
          <p:nvPr/>
        </p:nvSpPr>
        <p:spPr>
          <a:xfrm>
            <a:off x="4165600" y="4876800"/>
            <a:ext cx="0" cy="203200"/>
          </a:xfrm>
          <a:prstGeom prst="line">
            <a:avLst/>
          </a:prstGeom>
          <a:ln w="9525" cap="flat" cmpd="sng">
            <a:solidFill>
              <a:schemeClr val="tx1"/>
            </a:solidFill>
            <a:prstDash val="solid"/>
            <a:round/>
            <a:headEnd type="none" w="med" len="med"/>
            <a:tailEnd type="triangle" w="med" len="med"/>
          </a:ln>
        </p:spPr>
      </p:sp>
      <p:sp>
        <p:nvSpPr>
          <p:cNvPr id="21532" name="直接连接符 29759"/>
          <p:cNvSpPr/>
          <p:nvPr/>
        </p:nvSpPr>
        <p:spPr>
          <a:xfrm>
            <a:off x="4495800" y="2832100"/>
            <a:ext cx="0" cy="520700"/>
          </a:xfrm>
          <a:prstGeom prst="line">
            <a:avLst/>
          </a:prstGeom>
          <a:ln w="9525" cap="flat" cmpd="sng">
            <a:solidFill>
              <a:schemeClr val="tx1"/>
            </a:solidFill>
            <a:prstDash val="solid"/>
            <a:round/>
            <a:headEnd type="none" w="med" len="med"/>
            <a:tailEnd type="triangle" w="med" len="med"/>
          </a:ln>
        </p:spPr>
      </p:sp>
      <p:sp>
        <p:nvSpPr>
          <p:cNvPr id="21533" name="直接连接符 29760"/>
          <p:cNvSpPr/>
          <p:nvPr/>
        </p:nvSpPr>
        <p:spPr>
          <a:xfrm>
            <a:off x="3962400" y="2895600"/>
            <a:ext cx="0" cy="469900"/>
          </a:xfrm>
          <a:prstGeom prst="line">
            <a:avLst/>
          </a:prstGeom>
          <a:ln w="9525" cap="flat" cmpd="sng">
            <a:solidFill>
              <a:schemeClr val="tx1"/>
            </a:solidFill>
            <a:prstDash val="solid"/>
            <a:round/>
            <a:headEnd type="none" w="med" len="med"/>
            <a:tailEnd type="triangle" w="med" len="med"/>
          </a:ln>
        </p:spPr>
      </p:sp>
      <p:sp>
        <p:nvSpPr>
          <p:cNvPr id="21534" name="直接连接符 29762"/>
          <p:cNvSpPr/>
          <p:nvPr/>
        </p:nvSpPr>
        <p:spPr>
          <a:xfrm>
            <a:off x="4635500" y="2603500"/>
            <a:ext cx="266700" cy="0"/>
          </a:xfrm>
          <a:prstGeom prst="line">
            <a:avLst/>
          </a:prstGeom>
          <a:ln w="9525" cap="flat" cmpd="sng">
            <a:solidFill>
              <a:schemeClr val="tx1"/>
            </a:solidFill>
            <a:prstDash val="solid"/>
            <a:round/>
            <a:headEnd type="none" w="med" len="med"/>
            <a:tailEnd type="triangle" w="med" len="med"/>
          </a:ln>
        </p:spPr>
      </p:sp>
      <p:sp>
        <p:nvSpPr>
          <p:cNvPr id="21535" name="直接连接符 29763"/>
          <p:cNvSpPr/>
          <p:nvPr/>
        </p:nvSpPr>
        <p:spPr>
          <a:xfrm flipH="1">
            <a:off x="3543300" y="2578100"/>
            <a:ext cx="292100" cy="0"/>
          </a:xfrm>
          <a:prstGeom prst="line">
            <a:avLst/>
          </a:prstGeom>
          <a:ln w="9525" cap="flat" cmpd="sng">
            <a:solidFill>
              <a:schemeClr val="tx1"/>
            </a:solidFill>
            <a:prstDash val="solid"/>
            <a:round/>
            <a:headEnd type="none" w="med" len="med"/>
            <a:tailEnd type="triangle" w="med" len="med"/>
          </a:ln>
        </p:spPr>
      </p:sp>
      <p:sp>
        <p:nvSpPr>
          <p:cNvPr id="21536" name="直接连接符 29764"/>
          <p:cNvSpPr/>
          <p:nvPr/>
        </p:nvSpPr>
        <p:spPr>
          <a:xfrm>
            <a:off x="4241800" y="2362200"/>
            <a:ext cx="279400" cy="0"/>
          </a:xfrm>
          <a:prstGeom prst="line">
            <a:avLst/>
          </a:prstGeom>
          <a:ln w="9525" cap="flat" cmpd="sng">
            <a:solidFill>
              <a:schemeClr val="tx1"/>
            </a:solidFill>
            <a:prstDash val="solid"/>
            <a:round/>
            <a:headEnd type="triangle" w="med" len="med"/>
            <a:tailEnd type="none" w="med" len="med"/>
          </a:ln>
        </p:spPr>
      </p:sp>
      <p:sp>
        <p:nvSpPr>
          <p:cNvPr id="21537" name="直接连接符 29765"/>
          <p:cNvSpPr/>
          <p:nvPr/>
        </p:nvSpPr>
        <p:spPr>
          <a:xfrm>
            <a:off x="4914900" y="1917700"/>
            <a:ext cx="0" cy="228600"/>
          </a:xfrm>
          <a:prstGeom prst="line">
            <a:avLst/>
          </a:prstGeom>
          <a:ln w="9525" cap="flat" cmpd="sng">
            <a:solidFill>
              <a:schemeClr val="tx1"/>
            </a:solidFill>
            <a:prstDash val="solid"/>
            <a:round/>
            <a:headEnd type="none" w="med" len="med"/>
            <a:tailEnd type="triangle" w="med" len="med"/>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62465"/>
          <p:cNvSpPr>
            <a:spLocks noGrp="1"/>
          </p:cNvSpPr>
          <p:nvPr>
            <p:ph type="title"/>
          </p:nvPr>
        </p:nvSpPr>
        <p:spPr>
          <a:ln/>
        </p:spPr>
        <p:txBody>
          <a:bodyPr lIns="92075" tIns="46038" rIns="92075" bIns="46038" anchor="ctr" anchorCtr="0"/>
          <a:p>
            <a:r>
              <a:rPr lang="zh-CN" altLang="en-US" dirty="0"/>
              <a:t>为什么不可能做穷举测试</a:t>
            </a:r>
            <a:endParaRPr lang="zh-CN" altLang="en-US" dirty="0"/>
          </a:p>
        </p:txBody>
      </p:sp>
      <p:grpSp>
        <p:nvGrpSpPr>
          <p:cNvPr id="22530" name="组合 62505"/>
          <p:cNvGrpSpPr/>
          <p:nvPr/>
        </p:nvGrpSpPr>
        <p:grpSpPr>
          <a:xfrm>
            <a:off x="2185988" y="1905000"/>
            <a:ext cx="4508500" cy="838200"/>
            <a:chOff x="1377" y="1728"/>
            <a:chExt cx="2840" cy="528"/>
          </a:xfrm>
        </p:grpSpPr>
        <p:sp>
          <p:nvSpPr>
            <p:cNvPr id="22531" name="文本框 62496"/>
            <p:cNvSpPr txBox="1"/>
            <p:nvPr/>
          </p:nvSpPr>
          <p:spPr>
            <a:xfrm>
              <a:off x="2400" y="1824"/>
              <a:ext cx="816" cy="333"/>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eaLnBrk="0" hangingPunct="0">
                <a:spcBef>
                  <a:spcPct val="50000"/>
                </a:spcBef>
              </a:pPr>
              <a:r>
                <a:rPr lang="zh-CN" altLang="en-US" sz="2800" dirty="0">
                  <a:latin typeface="Times New Roman" panose="02020603050405020304" pitchFamily="18" charset="0"/>
                </a:rPr>
                <a:t>程序</a:t>
              </a:r>
              <a:r>
                <a:rPr lang="en-US" altLang="zh-CN" sz="2800">
                  <a:latin typeface="Times New Roman" panose="02020603050405020304" pitchFamily="18" charset="0"/>
                </a:rPr>
                <a:t>P</a:t>
              </a:r>
              <a:endParaRPr lang="en-US" altLang="zh-CN" sz="2800">
                <a:latin typeface="Times New Roman" panose="02020603050405020304" pitchFamily="18" charset="0"/>
              </a:endParaRPr>
            </a:p>
          </p:txBody>
        </p:sp>
        <p:sp>
          <p:nvSpPr>
            <p:cNvPr id="22532" name="文本框 62499"/>
            <p:cNvSpPr txBox="1"/>
            <p:nvPr/>
          </p:nvSpPr>
          <p:spPr>
            <a:xfrm>
              <a:off x="1392" y="1728"/>
              <a:ext cx="255" cy="288"/>
            </a:xfrm>
            <a:prstGeom prst="rect">
              <a:avLst/>
            </a:prstGeom>
            <a:noFill/>
            <a:ln w="9525">
              <a:noFill/>
            </a:ln>
          </p:spPr>
          <p:txBody>
            <a:bodyPr wrap="none" anchor="t" anchorCtr="0">
              <a:spAutoFit/>
            </a:bodyPr>
            <a:p>
              <a:pPr eaLnBrk="0" hangingPunct="0"/>
              <a:r>
                <a:rPr lang="en-US" altLang="zh-CN">
                  <a:latin typeface="Times New Roman" panose="02020603050405020304" pitchFamily="18" charset="0"/>
                </a:rPr>
                <a:t>X</a:t>
              </a:r>
              <a:endParaRPr lang="en-US" altLang="zh-CN">
                <a:latin typeface="Times New Roman" panose="02020603050405020304" pitchFamily="18" charset="0"/>
              </a:endParaRPr>
            </a:p>
          </p:txBody>
        </p:sp>
        <p:sp>
          <p:nvSpPr>
            <p:cNvPr id="22533" name="文本框 62500"/>
            <p:cNvSpPr txBox="1"/>
            <p:nvPr/>
          </p:nvSpPr>
          <p:spPr>
            <a:xfrm>
              <a:off x="1377" y="1968"/>
              <a:ext cx="255" cy="288"/>
            </a:xfrm>
            <a:prstGeom prst="rect">
              <a:avLst/>
            </a:prstGeom>
            <a:noFill/>
            <a:ln w="9525">
              <a:noFill/>
            </a:ln>
          </p:spPr>
          <p:txBody>
            <a:bodyPr wrap="none" anchor="t" anchorCtr="0">
              <a:spAutoFit/>
            </a:bodyPr>
            <a:p>
              <a:pPr eaLnBrk="0" hangingPunct="0"/>
              <a:r>
                <a:rPr lang="en-US" altLang="zh-CN">
                  <a:latin typeface="Times New Roman" panose="02020603050405020304" pitchFamily="18" charset="0"/>
                </a:rPr>
                <a:t>Y</a:t>
              </a:r>
              <a:endParaRPr lang="en-US" altLang="zh-CN">
                <a:latin typeface="Times New Roman" panose="02020603050405020304" pitchFamily="18" charset="0"/>
              </a:endParaRPr>
            </a:p>
          </p:txBody>
        </p:sp>
        <p:sp>
          <p:nvSpPr>
            <p:cNvPr id="22534" name="直接连接符 62501"/>
            <p:cNvSpPr/>
            <p:nvPr/>
          </p:nvSpPr>
          <p:spPr>
            <a:xfrm>
              <a:off x="1728" y="1872"/>
              <a:ext cx="672" cy="0"/>
            </a:xfrm>
            <a:prstGeom prst="line">
              <a:avLst/>
            </a:prstGeom>
            <a:ln w="9525" cap="flat" cmpd="sng">
              <a:solidFill>
                <a:schemeClr val="tx1"/>
              </a:solidFill>
              <a:prstDash val="solid"/>
              <a:round/>
              <a:headEnd type="none" w="med" len="med"/>
              <a:tailEnd type="triangle" w="med" len="med"/>
            </a:ln>
          </p:spPr>
        </p:sp>
        <p:sp>
          <p:nvSpPr>
            <p:cNvPr id="22535" name="直接连接符 62502"/>
            <p:cNvSpPr/>
            <p:nvPr/>
          </p:nvSpPr>
          <p:spPr>
            <a:xfrm>
              <a:off x="1728" y="2112"/>
              <a:ext cx="672" cy="0"/>
            </a:xfrm>
            <a:prstGeom prst="line">
              <a:avLst/>
            </a:prstGeom>
            <a:ln w="9525" cap="flat" cmpd="sng">
              <a:solidFill>
                <a:schemeClr val="tx1"/>
              </a:solidFill>
              <a:prstDash val="solid"/>
              <a:round/>
              <a:headEnd type="none" w="med" len="med"/>
              <a:tailEnd type="triangle" w="med" len="med"/>
            </a:ln>
          </p:spPr>
        </p:sp>
        <p:sp>
          <p:nvSpPr>
            <p:cNvPr id="22536" name="直接连接符 62503"/>
            <p:cNvSpPr/>
            <p:nvPr/>
          </p:nvSpPr>
          <p:spPr>
            <a:xfrm>
              <a:off x="3216" y="1968"/>
              <a:ext cx="672" cy="0"/>
            </a:xfrm>
            <a:prstGeom prst="line">
              <a:avLst/>
            </a:prstGeom>
            <a:ln w="9525" cap="flat" cmpd="sng">
              <a:solidFill>
                <a:schemeClr val="tx1"/>
              </a:solidFill>
              <a:prstDash val="solid"/>
              <a:round/>
              <a:headEnd type="none" w="med" len="med"/>
              <a:tailEnd type="triangle" w="med" len="med"/>
            </a:ln>
          </p:spPr>
        </p:sp>
        <p:sp>
          <p:nvSpPr>
            <p:cNvPr id="22537" name="文本框 62504"/>
            <p:cNvSpPr txBox="1"/>
            <p:nvPr/>
          </p:nvSpPr>
          <p:spPr>
            <a:xfrm>
              <a:off x="3984" y="1824"/>
              <a:ext cx="233" cy="288"/>
            </a:xfrm>
            <a:prstGeom prst="rect">
              <a:avLst/>
            </a:prstGeom>
            <a:noFill/>
            <a:ln w="9525">
              <a:noFill/>
            </a:ln>
          </p:spPr>
          <p:txBody>
            <a:bodyPr wrap="none" anchor="t" anchorCtr="0">
              <a:spAutoFit/>
            </a:bodyPr>
            <a:p>
              <a:pPr eaLnBrk="0" hangingPunct="0"/>
              <a:r>
                <a:rPr lang="en-US" altLang="zh-CN">
                  <a:latin typeface="Times New Roman" panose="02020603050405020304" pitchFamily="18" charset="0"/>
                </a:rPr>
                <a:t>Z</a:t>
              </a:r>
              <a:endParaRPr lang="en-US" altLang="zh-CN">
                <a:latin typeface="Times New Roman" panose="02020603050405020304" pitchFamily="18" charset="0"/>
              </a:endParaRPr>
            </a:p>
          </p:txBody>
        </p:sp>
      </p:grpSp>
      <p:sp>
        <p:nvSpPr>
          <p:cNvPr id="22538" name="文本框 62506"/>
          <p:cNvSpPr txBox="1"/>
          <p:nvPr/>
        </p:nvSpPr>
        <p:spPr>
          <a:xfrm>
            <a:off x="1508125" y="3241675"/>
            <a:ext cx="5121275" cy="3013075"/>
          </a:xfrm>
          <a:prstGeom prst="rect">
            <a:avLst/>
          </a:prstGeom>
          <a:noFill/>
          <a:ln w="9525">
            <a:noFill/>
          </a:ln>
        </p:spPr>
        <p:txBody>
          <a:bodyPr anchor="t" anchorCtr="0">
            <a:spAutoFit/>
          </a:bodyPr>
          <a:p>
            <a:pPr eaLnBrk="0" hangingPunct="0"/>
            <a:r>
              <a:rPr lang="zh-CN" altLang="en-US">
                <a:latin typeface="Times New Roman" panose="02020603050405020304" pitchFamily="18" charset="0"/>
              </a:rPr>
              <a:t>若</a:t>
            </a:r>
            <a:r>
              <a:rPr lang="en-US" altLang="zh-CN">
                <a:latin typeface="Times New Roman" panose="02020603050405020304" pitchFamily="18" charset="0"/>
              </a:rPr>
              <a:t>X、Y</a:t>
            </a:r>
            <a:r>
              <a:rPr lang="zh-CN" altLang="en-US" dirty="0">
                <a:latin typeface="Times New Roman" panose="02020603050405020304" pitchFamily="18" charset="0"/>
              </a:rPr>
              <a:t>为所有可能的整数</a:t>
            </a:r>
            <a:endParaRPr lang="zh-CN" altLang="en-US" dirty="0">
              <a:latin typeface="Times New Roman" panose="02020603050405020304" pitchFamily="18" charset="0"/>
            </a:endParaRPr>
          </a:p>
          <a:p>
            <a:pPr eaLnBrk="0" hangingPunct="0"/>
            <a:r>
              <a:rPr lang="zh-CN" altLang="en-US" dirty="0">
                <a:latin typeface="Times New Roman" panose="02020603050405020304" pitchFamily="18" charset="0"/>
              </a:rPr>
              <a:t>     在字长32位机上</a:t>
            </a:r>
            <a:endParaRPr lang="zh-CN" altLang="en-US" dirty="0">
              <a:latin typeface="Times New Roman" panose="02020603050405020304" pitchFamily="18" charset="0"/>
            </a:endParaRPr>
          </a:p>
          <a:p>
            <a:pPr eaLnBrk="0" hangingPunct="0"/>
            <a:r>
              <a:rPr lang="zh-CN" altLang="en-US" dirty="0">
                <a:latin typeface="Times New Roman" panose="02020603050405020304" pitchFamily="18" charset="0"/>
              </a:rPr>
              <a:t>测试		</a:t>
            </a:r>
            <a:r>
              <a:rPr lang="en-US" altLang="zh-CN">
                <a:latin typeface="Times New Roman" panose="02020603050405020304" pitchFamily="18" charset="0"/>
              </a:rPr>
              <a:t>X</a:t>
            </a:r>
            <a:r>
              <a:rPr lang="en-US" altLang="zh-CN" baseline="-25000">
                <a:latin typeface="Times New Roman" panose="02020603050405020304" pitchFamily="18" charset="0"/>
              </a:rPr>
              <a:t>1</a:t>
            </a:r>
            <a:r>
              <a:rPr lang="en-US" altLang="zh-CN">
                <a:latin typeface="Times New Roman" panose="02020603050405020304" pitchFamily="18" charset="0"/>
              </a:rPr>
              <a:t>、Y</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Z</a:t>
            </a:r>
            <a:r>
              <a:rPr lang="en-US" altLang="zh-CN" baseline="-25000">
                <a:latin typeface="Times New Roman" panose="02020603050405020304" pitchFamily="18" charset="0"/>
                <a:sym typeface="Symbol" panose="05050102010706020507" pitchFamily="18" charset="2"/>
              </a:rPr>
              <a:t>1</a:t>
            </a:r>
            <a:endParaRPr lang="en-US" altLang="zh-CN" baseline="-25000">
              <a:latin typeface="Times New Roman" panose="02020603050405020304" pitchFamily="18" charset="0"/>
              <a:sym typeface="Symbol" panose="05050102010706020507" pitchFamily="18" charset="2"/>
            </a:endParaRPr>
          </a:p>
          <a:p>
            <a:pPr eaLnBrk="0" hangingPunct="0"/>
            <a:r>
              <a:rPr lang="en-US" altLang="zh-CN">
                <a:latin typeface="Times New Roman" panose="02020603050405020304" pitchFamily="18" charset="0"/>
                <a:sym typeface="Symbol" panose="05050102010706020507" pitchFamily="18" charset="2"/>
              </a:rPr>
              <a:t>			．</a:t>
            </a:r>
            <a:endParaRPr lang="en-US" altLang="zh-CN">
              <a:latin typeface="Times New Roman" panose="02020603050405020304" pitchFamily="18" charset="0"/>
              <a:sym typeface="Symbol" panose="05050102010706020507" pitchFamily="18" charset="2"/>
            </a:endParaRPr>
          </a:p>
          <a:p>
            <a:pPr eaLnBrk="0" hangingPunct="0"/>
            <a:r>
              <a:rPr lang="en-US" altLang="zh-CN">
                <a:latin typeface="Times New Roman" panose="02020603050405020304" pitchFamily="18" charset="0"/>
                <a:sym typeface="Symbol" panose="05050102010706020507" pitchFamily="18" charset="2"/>
              </a:rPr>
              <a:t>			．</a:t>
            </a:r>
            <a:endParaRPr lang="en-US" altLang="zh-CN">
              <a:latin typeface="Times New Roman" panose="02020603050405020304" pitchFamily="18" charset="0"/>
              <a:sym typeface="Symbol" panose="05050102010706020507" pitchFamily="18" charset="2"/>
            </a:endParaRPr>
          </a:p>
          <a:p>
            <a:pPr eaLnBrk="0" hangingPunct="0"/>
            <a:r>
              <a:rPr lang="en-US" altLang="zh-CN">
                <a:latin typeface="Times New Roman" panose="02020603050405020304" pitchFamily="18" charset="0"/>
                <a:sym typeface="Symbol" panose="05050102010706020507" pitchFamily="18" charset="2"/>
              </a:rPr>
              <a:t>			．</a:t>
            </a:r>
            <a:endParaRPr lang="en-US" altLang="zh-CN">
              <a:latin typeface="Times New Roman" panose="02020603050405020304" pitchFamily="18" charset="0"/>
              <a:sym typeface="Symbol" panose="05050102010706020507" pitchFamily="18" charset="2"/>
            </a:endParaRPr>
          </a:p>
          <a:p>
            <a:pPr eaLnBrk="0" hangingPunct="0"/>
            <a:r>
              <a:rPr lang="en-US" altLang="zh-CN">
                <a:latin typeface="Times New Roman" panose="02020603050405020304" pitchFamily="18" charset="0"/>
              </a:rPr>
              <a:t>		 </a:t>
            </a:r>
            <a:r>
              <a:rPr lang="en-US" altLang="zh-CN" err="1">
                <a:latin typeface="Times New Roman" panose="02020603050405020304" pitchFamily="18" charset="0"/>
              </a:rPr>
              <a:t>X</a:t>
            </a:r>
            <a:r>
              <a:rPr lang="en-US" altLang="zh-CN" baseline="-25000" err="1">
                <a:latin typeface="Times New Roman" panose="02020603050405020304" pitchFamily="18" charset="0"/>
              </a:rPr>
              <a:t>n</a:t>
            </a:r>
            <a:r>
              <a:rPr lang="zh-CN" altLang="en-US">
                <a:latin typeface="Times New Roman" panose="02020603050405020304" pitchFamily="18" charset="0"/>
              </a:rPr>
              <a:t>、</a:t>
            </a:r>
            <a:r>
              <a:rPr lang="en-US" altLang="zh-CN" err="1">
                <a:latin typeface="Times New Roman" panose="02020603050405020304" pitchFamily="18" charset="0"/>
              </a:rPr>
              <a:t>Y</a:t>
            </a:r>
            <a:r>
              <a:rPr lang="en-US" altLang="zh-CN" baseline="-25000" err="1">
                <a:latin typeface="Times New Roman" panose="02020603050405020304" pitchFamily="18" charset="0"/>
              </a:rPr>
              <a:t>n</a:t>
            </a:r>
            <a:r>
              <a:rPr lang="en-US" altLang="zh-CN" err="1">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Zn</a:t>
            </a:r>
            <a:endParaRPr lang="en-US" altLang="zh-CN">
              <a:latin typeface="Times New Roman" panose="02020603050405020304" pitchFamily="18" charset="0"/>
              <a:sym typeface="Symbol" panose="05050102010706020507" pitchFamily="18" charset="2"/>
            </a:endParaRPr>
          </a:p>
          <a:p>
            <a:pPr eaLnBrk="0" hangingPunct="0"/>
            <a:r>
              <a:rPr lang="en-US" altLang="zh-CN">
                <a:latin typeface="Times New Roman" panose="02020603050405020304" pitchFamily="18" charset="0"/>
                <a:sym typeface="Symbol" panose="05050102010706020507" pitchFamily="18" charset="2"/>
              </a:rPr>
              <a:t>n = 2</a:t>
            </a:r>
            <a:r>
              <a:rPr lang="en-US" altLang="zh-CN" baseline="30000">
                <a:latin typeface="Times New Roman" panose="02020603050405020304" pitchFamily="18" charset="0"/>
                <a:sym typeface="Symbol" panose="05050102010706020507" pitchFamily="18" charset="2"/>
              </a:rPr>
              <a:t>32</a:t>
            </a:r>
            <a:r>
              <a:rPr lang="en-US" altLang="zh-CN">
                <a:latin typeface="Times New Roman" panose="02020603050405020304" pitchFamily="18" charset="0"/>
                <a:sym typeface="Symbol" panose="05050102010706020507" pitchFamily="18" charset="2"/>
              </a:rPr>
              <a:t>2</a:t>
            </a:r>
            <a:r>
              <a:rPr lang="en-US" altLang="zh-CN" baseline="30000">
                <a:latin typeface="Times New Roman" panose="02020603050405020304" pitchFamily="18" charset="0"/>
                <a:sym typeface="Symbol" panose="05050102010706020507" pitchFamily="18" charset="2"/>
              </a:rPr>
              <a:t>32</a:t>
            </a:r>
            <a:r>
              <a:rPr lang="en-US" altLang="zh-CN">
                <a:latin typeface="Times New Roman" panose="02020603050405020304" pitchFamily="18" charset="0"/>
                <a:sym typeface="Symbol" panose="05050102010706020507" pitchFamily="18" charset="2"/>
              </a:rPr>
              <a:t> = 2</a:t>
            </a:r>
            <a:r>
              <a:rPr lang="en-US" altLang="zh-CN" baseline="30000">
                <a:latin typeface="Times New Roman" panose="02020603050405020304" pitchFamily="18" charset="0"/>
                <a:sym typeface="Symbol" panose="05050102010706020507" pitchFamily="18" charset="2"/>
              </a:rPr>
              <a:t>64</a:t>
            </a:r>
            <a:r>
              <a:rPr lang="en-US" altLang="zh-CN">
                <a:latin typeface="Times New Roman" panose="02020603050405020304" pitchFamily="18" charset="0"/>
                <a:sym typeface="Symbol" panose="05050102010706020507" pitchFamily="18" charset="2"/>
              </a:rPr>
              <a:t> 1.84 10</a:t>
            </a:r>
            <a:r>
              <a:rPr lang="en-US" altLang="zh-CN" baseline="30000">
                <a:latin typeface="Times New Roman" panose="02020603050405020304" pitchFamily="18" charset="0"/>
                <a:sym typeface="Symbol" panose="05050102010706020507" pitchFamily="18" charset="2"/>
              </a:rPr>
              <a:t>19</a:t>
            </a:r>
            <a:endParaRPr lang="en-US" altLang="zh-CN" baseline="30000">
              <a:latin typeface="Times New Roman" panose="02020603050405020304" pitchFamily="18" charset="0"/>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31745"/>
          <p:cNvSpPr>
            <a:spLocks noGrp="1"/>
          </p:cNvSpPr>
          <p:nvPr>
            <p:ph type="title"/>
          </p:nvPr>
        </p:nvSpPr>
        <p:spPr>
          <a:ln/>
        </p:spPr>
        <p:txBody>
          <a:bodyPr lIns="92075" tIns="46038" rIns="92075" bIns="46038" anchor="ctr" anchorCtr="0"/>
          <a:p>
            <a:r>
              <a:rPr lang="zh-CN" altLang="en-US" dirty="0"/>
              <a:t>四、测试策略</a:t>
            </a:r>
            <a:endParaRPr lang="zh-CN" altLang="en-US"/>
          </a:p>
        </p:txBody>
      </p:sp>
      <p:sp>
        <p:nvSpPr>
          <p:cNvPr id="23554" name="矩形 31747"/>
          <p:cNvSpPr/>
          <p:nvPr/>
        </p:nvSpPr>
        <p:spPr>
          <a:xfrm>
            <a:off x="2032000" y="2781300"/>
            <a:ext cx="1981200" cy="762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需求分析</a:t>
            </a:r>
            <a:endParaRPr lang="zh-CN" altLang="en-US" dirty="0">
              <a:solidFill>
                <a:schemeClr val="bg1"/>
              </a:solidFill>
              <a:latin typeface="Times New Roman" panose="02020603050405020304" pitchFamily="18" charset="0"/>
            </a:endParaRPr>
          </a:p>
        </p:txBody>
      </p:sp>
      <p:sp>
        <p:nvSpPr>
          <p:cNvPr id="23555" name="矩形 31748"/>
          <p:cNvSpPr/>
          <p:nvPr/>
        </p:nvSpPr>
        <p:spPr>
          <a:xfrm>
            <a:off x="2032000" y="4000500"/>
            <a:ext cx="1981200" cy="762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设计</a:t>
            </a:r>
            <a:endParaRPr lang="zh-CN" altLang="en-US" dirty="0">
              <a:solidFill>
                <a:schemeClr val="bg1"/>
              </a:solidFill>
              <a:latin typeface="Times New Roman" panose="02020603050405020304" pitchFamily="18" charset="0"/>
            </a:endParaRPr>
          </a:p>
        </p:txBody>
      </p:sp>
      <p:sp>
        <p:nvSpPr>
          <p:cNvPr id="23556" name="矩形 31749"/>
          <p:cNvSpPr/>
          <p:nvPr/>
        </p:nvSpPr>
        <p:spPr>
          <a:xfrm>
            <a:off x="2032000" y="5143500"/>
            <a:ext cx="1981200" cy="762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编码</a:t>
            </a:r>
            <a:endParaRPr lang="zh-CN" altLang="en-US" dirty="0">
              <a:solidFill>
                <a:schemeClr val="bg1"/>
              </a:solidFill>
              <a:latin typeface="Times New Roman" panose="02020603050405020304" pitchFamily="18" charset="0"/>
            </a:endParaRPr>
          </a:p>
        </p:txBody>
      </p:sp>
      <p:sp>
        <p:nvSpPr>
          <p:cNvPr id="23557" name="菱形 31750"/>
          <p:cNvSpPr/>
          <p:nvPr/>
        </p:nvSpPr>
        <p:spPr>
          <a:xfrm>
            <a:off x="5842000" y="2781300"/>
            <a:ext cx="1600200" cy="762000"/>
          </a:xfrm>
          <a:prstGeom prst="diamond">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确认</a:t>
            </a:r>
            <a:endParaRPr lang="zh-CN" altLang="en-US" dirty="0">
              <a:solidFill>
                <a:schemeClr val="bg1"/>
              </a:solidFill>
              <a:latin typeface="Times New Roman" panose="02020603050405020304" pitchFamily="18" charset="0"/>
            </a:endParaRPr>
          </a:p>
        </p:txBody>
      </p:sp>
      <p:sp>
        <p:nvSpPr>
          <p:cNvPr id="23558" name="菱形 31751"/>
          <p:cNvSpPr/>
          <p:nvPr/>
        </p:nvSpPr>
        <p:spPr>
          <a:xfrm>
            <a:off x="5842000" y="4000500"/>
            <a:ext cx="1600200" cy="762000"/>
          </a:xfrm>
          <a:prstGeom prst="diamond">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组装</a:t>
            </a:r>
            <a:endParaRPr lang="zh-CN" altLang="en-US" dirty="0">
              <a:solidFill>
                <a:schemeClr val="bg1"/>
              </a:solidFill>
              <a:latin typeface="Times New Roman" panose="02020603050405020304" pitchFamily="18" charset="0"/>
            </a:endParaRPr>
          </a:p>
        </p:txBody>
      </p:sp>
      <p:sp>
        <p:nvSpPr>
          <p:cNvPr id="23559" name="菱形 31752"/>
          <p:cNvSpPr/>
          <p:nvPr/>
        </p:nvSpPr>
        <p:spPr>
          <a:xfrm>
            <a:off x="5842000" y="5143500"/>
            <a:ext cx="1600200" cy="762000"/>
          </a:xfrm>
          <a:prstGeom prst="diamond">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单元</a:t>
            </a:r>
            <a:endParaRPr lang="zh-CN" altLang="en-US" dirty="0">
              <a:solidFill>
                <a:schemeClr val="bg1"/>
              </a:solidFill>
              <a:latin typeface="Times New Roman" panose="02020603050405020304" pitchFamily="18" charset="0"/>
            </a:endParaRPr>
          </a:p>
        </p:txBody>
      </p:sp>
      <p:cxnSp>
        <p:nvCxnSpPr>
          <p:cNvPr id="23560" name="直接箭头连接符 31753"/>
          <p:cNvCxnSpPr>
            <a:stCxn id="23557" idx="1"/>
            <a:endCxn id="23554" idx="3"/>
          </p:cNvCxnSpPr>
          <p:nvPr/>
        </p:nvCxnSpPr>
        <p:spPr>
          <a:xfrm flipH="1">
            <a:off x="4013200" y="3162300"/>
            <a:ext cx="1828800" cy="0"/>
          </a:xfrm>
          <a:prstGeom prst="straightConnector1">
            <a:avLst/>
          </a:prstGeom>
          <a:ln w="9525" cap="flat" cmpd="sng">
            <a:solidFill>
              <a:schemeClr val="tx1"/>
            </a:solidFill>
            <a:prstDash val="solid"/>
            <a:round/>
            <a:headEnd type="none" w="med" len="med"/>
            <a:tailEnd type="triangle" w="med" len="med"/>
          </a:ln>
        </p:spPr>
      </p:cxnSp>
      <p:cxnSp>
        <p:nvCxnSpPr>
          <p:cNvPr id="23561" name="直接箭头连接符 31754"/>
          <p:cNvCxnSpPr>
            <a:stCxn id="23558" idx="1"/>
            <a:endCxn id="23555" idx="3"/>
          </p:cNvCxnSpPr>
          <p:nvPr/>
        </p:nvCxnSpPr>
        <p:spPr>
          <a:xfrm flipH="1">
            <a:off x="4013200" y="4381500"/>
            <a:ext cx="1828800" cy="0"/>
          </a:xfrm>
          <a:prstGeom prst="straightConnector1">
            <a:avLst/>
          </a:prstGeom>
          <a:ln w="9525" cap="flat" cmpd="sng">
            <a:solidFill>
              <a:schemeClr val="tx1"/>
            </a:solidFill>
            <a:prstDash val="solid"/>
            <a:round/>
            <a:headEnd type="none" w="med" len="med"/>
            <a:tailEnd type="triangle" w="med" len="med"/>
          </a:ln>
        </p:spPr>
      </p:cxnSp>
      <p:cxnSp>
        <p:nvCxnSpPr>
          <p:cNvPr id="23562" name="直接箭头连接符 31755"/>
          <p:cNvCxnSpPr>
            <a:stCxn id="23559" idx="1"/>
            <a:endCxn id="23556" idx="3"/>
          </p:cNvCxnSpPr>
          <p:nvPr/>
        </p:nvCxnSpPr>
        <p:spPr>
          <a:xfrm flipH="1">
            <a:off x="4013200" y="5524500"/>
            <a:ext cx="1828800" cy="0"/>
          </a:xfrm>
          <a:prstGeom prst="straightConnector1">
            <a:avLst/>
          </a:prstGeom>
          <a:ln w="9525" cap="flat" cmpd="sng">
            <a:solidFill>
              <a:schemeClr val="tx1"/>
            </a:solidFill>
            <a:prstDash val="solid"/>
            <a:round/>
            <a:headEnd type="none" w="med" len="med"/>
            <a:tailEnd type="triangle" w="med" len="med"/>
          </a:ln>
        </p:spPr>
      </p:cxnSp>
      <p:cxnSp>
        <p:nvCxnSpPr>
          <p:cNvPr id="23563" name="直接箭头连接符 31756"/>
          <p:cNvCxnSpPr>
            <a:stCxn id="23554" idx="2"/>
            <a:endCxn id="23555" idx="0"/>
          </p:cNvCxnSpPr>
          <p:nvPr/>
        </p:nvCxnSpPr>
        <p:spPr>
          <a:xfrm>
            <a:off x="3022600" y="3543300"/>
            <a:ext cx="0" cy="457200"/>
          </a:xfrm>
          <a:prstGeom prst="straightConnector1">
            <a:avLst/>
          </a:prstGeom>
          <a:ln w="9525" cap="flat" cmpd="sng">
            <a:solidFill>
              <a:schemeClr val="tx1"/>
            </a:solidFill>
            <a:prstDash val="solid"/>
            <a:round/>
            <a:headEnd type="none" w="med" len="med"/>
            <a:tailEnd type="triangle" w="med" len="med"/>
          </a:ln>
        </p:spPr>
      </p:cxnSp>
      <p:cxnSp>
        <p:nvCxnSpPr>
          <p:cNvPr id="23564" name="直接箭头连接符 31757"/>
          <p:cNvCxnSpPr>
            <a:stCxn id="23555" idx="2"/>
            <a:endCxn id="23556" idx="0"/>
          </p:cNvCxnSpPr>
          <p:nvPr/>
        </p:nvCxnSpPr>
        <p:spPr>
          <a:xfrm>
            <a:off x="3022600" y="4762500"/>
            <a:ext cx="0" cy="381000"/>
          </a:xfrm>
          <a:prstGeom prst="straightConnector1">
            <a:avLst/>
          </a:prstGeom>
          <a:ln w="9525" cap="flat" cmpd="sng">
            <a:solidFill>
              <a:schemeClr val="tx1"/>
            </a:solidFill>
            <a:prstDash val="solid"/>
            <a:round/>
            <a:headEnd type="none" w="med" len="med"/>
            <a:tailEnd type="triangle" w="med" len="med"/>
          </a:ln>
        </p:spPr>
      </p:cxnSp>
      <p:cxnSp>
        <p:nvCxnSpPr>
          <p:cNvPr id="23565" name="肘形连接符 31758"/>
          <p:cNvCxnSpPr>
            <a:stCxn id="23555" idx="2"/>
            <a:endCxn id="23556" idx="0"/>
          </p:cNvCxnSpPr>
          <p:nvPr/>
        </p:nvCxnSpPr>
        <p:spPr>
          <a:xfrm rot="-5400000" flipH="1">
            <a:off x="4829175" y="4094163"/>
            <a:ext cx="1588" cy="3619500"/>
          </a:xfrm>
          <a:prstGeom prst="bentConnector3">
            <a:avLst>
              <a:gd name="adj1" fmla="val 25399995"/>
            </a:avLst>
          </a:prstGeom>
          <a:ln w="9525" cap="flat" cmpd="sng">
            <a:solidFill>
              <a:schemeClr val="tx1"/>
            </a:solidFill>
            <a:prstDash val="solid"/>
            <a:miter/>
            <a:headEnd type="none" w="med" len="med"/>
            <a:tailEnd type="triangle" w="med" len="med"/>
          </a:ln>
        </p:spPr>
      </p:cxnSp>
      <p:cxnSp>
        <p:nvCxnSpPr>
          <p:cNvPr id="23566" name="直接箭头连接符 31759"/>
          <p:cNvCxnSpPr>
            <a:stCxn id="23559" idx="0"/>
            <a:endCxn id="23558" idx="2"/>
          </p:cNvCxnSpPr>
          <p:nvPr/>
        </p:nvCxnSpPr>
        <p:spPr>
          <a:xfrm flipV="1">
            <a:off x="6642100" y="4762500"/>
            <a:ext cx="0" cy="381000"/>
          </a:xfrm>
          <a:prstGeom prst="straightConnector1">
            <a:avLst/>
          </a:prstGeom>
          <a:ln w="9525" cap="flat" cmpd="sng">
            <a:solidFill>
              <a:schemeClr val="tx1"/>
            </a:solidFill>
            <a:prstDash val="solid"/>
            <a:round/>
            <a:headEnd type="none" w="med" len="med"/>
            <a:tailEnd type="triangle" w="med" len="med"/>
          </a:ln>
        </p:spPr>
      </p:cxnSp>
      <p:cxnSp>
        <p:nvCxnSpPr>
          <p:cNvPr id="23567" name="直接箭头连接符 31760"/>
          <p:cNvCxnSpPr>
            <a:stCxn id="23558" idx="0"/>
            <a:endCxn id="23557" idx="2"/>
          </p:cNvCxnSpPr>
          <p:nvPr/>
        </p:nvCxnSpPr>
        <p:spPr>
          <a:xfrm flipV="1">
            <a:off x="6642100" y="3543300"/>
            <a:ext cx="0" cy="457200"/>
          </a:xfrm>
          <a:prstGeom prst="straightConnector1">
            <a:avLst/>
          </a:prstGeom>
          <a:ln w="9525" cap="flat" cmpd="sng">
            <a:solidFill>
              <a:schemeClr val="tx1"/>
            </a:solidFill>
            <a:prstDash val="solid"/>
            <a:round/>
            <a:headEnd type="none" w="med" len="med"/>
            <a:tailEnd type="triangle" w="med" len="med"/>
          </a:ln>
        </p:spPr>
      </p:cxnSp>
      <p:sp>
        <p:nvSpPr>
          <p:cNvPr id="23568" name="直接连接符 31761"/>
          <p:cNvSpPr/>
          <p:nvPr/>
        </p:nvSpPr>
        <p:spPr>
          <a:xfrm>
            <a:off x="3022600" y="2400300"/>
            <a:ext cx="0" cy="381000"/>
          </a:xfrm>
          <a:prstGeom prst="line">
            <a:avLst/>
          </a:prstGeom>
          <a:ln w="9525" cap="flat" cmpd="sng">
            <a:solidFill>
              <a:schemeClr val="tx1"/>
            </a:solidFill>
            <a:prstDash val="solid"/>
            <a:round/>
            <a:headEnd type="none" w="med" len="med"/>
            <a:tailEnd type="triangle" w="med" len="med"/>
          </a:ln>
        </p:spPr>
      </p:sp>
      <p:sp>
        <p:nvSpPr>
          <p:cNvPr id="23569" name="直接连接符 31763"/>
          <p:cNvSpPr/>
          <p:nvPr/>
        </p:nvSpPr>
        <p:spPr>
          <a:xfrm flipV="1">
            <a:off x="6680200" y="2476500"/>
            <a:ext cx="0" cy="304800"/>
          </a:xfrm>
          <a:prstGeom prst="line">
            <a:avLst/>
          </a:prstGeom>
          <a:ln w="9525" cap="flat" cmpd="sng">
            <a:solidFill>
              <a:schemeClr val="tx1"/>
            </a:solidFill>
            <a:prstDash val="solid"/>
            <a:round/>
            <a:headEnd type="none" w="med" len="med"/>
            <a:tailEnd type="triangle" w="med" len="med"/>
          </a:ln>
        </p:spPr>
      </p:sp>
      <p:sp>
        <p:nvSpPr>
          <p:cNvPr id="23570" name="文本框 31771"/>
          <p:cNvSpPr txBox="1"/>
          <p:nvPr/>
        </p:nvSpPr>
        <p:spPr>
          <a:xfrm>
            <a:off x="4606925" y="3135313"/>
            <a:ext cx="590550" cy="336550"/>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修正</a:t>
            </a:r>
            <a:endParaRPr lang="zh-CN" altLang="en-US" sz="1600" dirty="0">
              <a:latin typeface="Times New Roman" panose="02020603050405020304" pitchFamily="18" charset="0"/>
            </a:endParaRPr>
          </a:p>
        </p:txBody>
      </p:sp>
      <p:sp>
        <p:nvSpPr>
          <p:cNvPr id="23571" name="文本框 31772"/>
          <p:cNvSpPr txBox="1"/>
          <p:nvPr/>
        </p:nvSpPr>
        <p:spPr>
          <a:xfrm>
            <a:off x="4622800" y="4381500"/>
            <a:ext cx="590550" cy="336550"/>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修正</a:t>
            </a:r>
            <a:endParaRPr lang="zh-CN" altLang="en-US" sz="1600" dirty="0">
              <a:latin typeface="Times New Roman" panose="02020603050405020304" pitchFamily="18" charset="0"/>
            </a:endParaRPr>
          </a:p>
        </p:txBody>
      </p:sp>
      <p:sp>
        <p:nvSpPr>
          <p:cNvPr id="23572" name="文本框 31773"/>
          <p:cNvSpPr txBox="1"/>
          <p:nvPr/>
        </p:nvSpPr>
        <p:spPr>
          <a:xfrm>
            <a:off x="4622800" y="5524500"/>
            <a:ext cx="590550" cy="336550"/>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修正</a:t>
            </a:r>
            <a:endParaRPr lang="zh-CN" altLang="en-US" sz="1600" dirty="0">
              <a:latin typeface="Times New Roman" panose="02020603050405020304" pitchFamily="18" charset="0"/>
            </a:endParaRPr>
          </a:p>
        </p:txBody>
      </p:sp>
      <p:sp>
        <p:nvSpPr>
          <p:cNvPr id="23573" name="文本框 31774"/>
          <p:cNvSpPr txBox="1"/>
          <p:nvPr/>
        </p:nvSpPr>
        <p:spPr>
          <a:xfrm>
            <a:off x="6832600" y="2247900"/>
            <a:ext cx="428625" cy="498475"/>
          </a:xfrm>
          <a:prstGeom prst="rect">
            <a:avLst/>
          </a:prstGeom>
          <a:noFill/>
          <a:ln w="9525">
            <a:noFill/>
          </a:ln>
        </p:spPr>
        <p:txBody>
          <a:bodyPr vert="eaVert" wrap="none" anchor="t" anchorCtr="0">
            <a:spAutoFit/>
          </a:bodyPr>
          <a:p>
            <a:pPr eaLnBrk="0" hangingPunct="0"/>
            <a:r>
              <a:rPr lang="zh-CN" altLang="en-US" sz="1600" dirty="0">
                <a:latin typeface="Times New Roman" panose="02020603050405020304" pitchFamily="18" charset="0"/>
              </a:rPr>
              <a:t>通过</a:t>
            </a:r>
            <a:endParaRPr lang="zh-CN" altLang="en-US" sz="1600" dirty="0">
              <a:latin typeface="Times New Roman" panose="02020603050405020304" pitchFamily="18" charset="0"/>
            </a:endParaRPr>
          </a:p>
        </p:txBody>
      </p:sp>
      <p:sp>
        <p:nvSpPr>
          <p:cNvPr id="23574" name="文本框 31775"/>
          <p:cNvSpPr txBox="1"/>
          <p:nvPr/>
        </p:nvSpPr>
        <p:spPr>
          <a:xfrm>
            <a:off x="6832600" y="3543300"/>
            <a:ext cx="428625" cy="498475"/>
          </a:xfrm>
          <a:prstGeom prst="rect">
            <a:avLst/>
          </a:prstGeom>
          <a:noFill/>
          <a:ln w="9525">
            <a:noFill/>
          </a:ln>
        </p:spPr>
        <p:txBody>
          <a:bodyPr vert="eaVert" wrap="none" anchor="t" anchorCtr="0">
            <a:spAutoFit/>
          </a:bodyPr>
          <a:p>
            <a:pPr eaLnBrk="0" hangingPunct="0"/>
            <a:r>
              <a:rPr lang="zh-CN" altLang="en-US" sz="1600" dirty="0">
                <a:latin typeface="Times New Roman" panose="02020603050405020304" pitchFamily="18" charset="0"/>
              </a:rPr>
              <a:t>通过</a:t>
            </a:r>
            <a:endParaRPr lang="zh-CN" altLang="en-US" sz="1600" dirty="0">
              <a:latin typeface="Times New Roman" panose="02020603050405020304" pitchFamily="18" charset="0"/>
            </a:endParaRPr>
          </a:p>
        </p:txBody>
      </p:sp>
      <p:sp>
        <p:nvSpPr>
          <p:cNvPr id="23575" name="文本框 31776"/>
          <p:cNvSpPr txBox="1"/>
          <p:nvPr/>
        </p:nvSpPr>
        <p:spPr>
          <a:xfrm>
            <a:off x="6832600" y="4762500"/>
            <a:ext cx="428625" cy="498475"/>
          </a:xfrm>
          <a:prstGeom prst="rect">
            <a:avLst/>
          </a:prstGeom>
          <a:noFill/>
          <a:ln w="9525">
            <a:noFill/>
          </a:ln>
        </p:spPr>
        <p:txBody>
          <a:bodyPr vert="eaVert" wrap="none" anchor="t" anchorCtr="0">
            <a:spAutoFit/>
          </a:bodyPr>
          <a:p>
            <a:pPr eaLnBrk="0" hangingPunct="0"/>
            <a:r>
              <a:rPr lang="zh-CN" altLang="en-US" sz="1600" dirty="0">
                <a:latin typeface="Times New Roman" panose="02020603050405020304" pitchFamily="18" charset="0"/>
              </a:rPr>
              <a:t>通过</a:t>
            </a:r>
            <a:endParaRPr lang="zh-CN" altLang="en-US" sz="1600" dirty="0">
              <a:latin typeface="Times New Roman" panose="02020603050405020304" pitchFamily="18" charset="0"/>
            </a:endParaRPr>
          </a:p>
        </p:txBody>
      </p:sp>
      <p:sp>
        <p:nvSpPr>
          <p:cNvPr id="23576" name="文本框 31778"/>
          <p:cNvSpPr txBox="1"/>
          <p:nvPr/>
        </p:nvSpPr>
        <p:spPr>
          <a:xfrm>
            <a:off x="812800" y="1676400"/>
            <a:ext cx="2057400" cy="457200"/>
          </a:xfrm>
          <a:prstGeom prst="rect">
            <a:avLst/>
          </a:prstGeom>
          <a:noFill/>
          <a:ln w="9525">
            <a:noFill/>
          </a:ln>
        </p:spPr>
        <p:txBody>
          <a:bodyPr anchor="t" anchorCtr="0">
            <a:spAutoFit/>
          </a:bodyPr>
          <a:p>
            <a:pPr eaLnBrk="0" hangingPunct="0">
              <a:spcBef>
                <a:spcPct val="50000"/>
              </a:spcBef>
            </a:pPr>
            <a:r>
              <a:rPr lang="zh-CN" altLang="en-US" dirty="0">
                <a:latin typeface="Times New Roman" panose="02020603050405020304" pitchFamily="18" charset="0"/>
              </a:rPr>
              <a:t>1. 测试步骤</a:t>
            </a:r>
            <a:endParaRPr lang="zh-CN" altLang="en-US" dirty="0">
              <a:latin typeface="Times New Roman" panose="02020603050405020304" pitchFamily="18" charset="0"/>
            </a:endParaRPr>
          </a:p>
        </p:txBody>
      </p:sp>
      <p:sp>
        <p:nvSpPr>
          <p:cNvPr id="23577" name="文本框 31779"/>
          <p:cNvSpPr txBox="1"/>
          <p:nvPr/>
        </p:nvSpPr>
        <p:spPr>
          <a:xfrm>
            <a:off x="7556500" y="4191000"/>
            <a:ext cx="1041400" cy="396875"/>
          </a:xfrm>
          <a:prstGeom prst="rect">
            <a:avLst/>
          </a:prstGeom>
          <a:noFill/>
          <a:ln w="9525">
            <a:noFill/>
          </a:ln>
        </p:spPr>
        <p:txBody>
          <a:bodyPr anchor="t" anchorCtr="0">
            <a:spAutoFit/>
          </a:bodyPr>
          <a:p>
            <a:pPr eaLnBrk="0" hangingPunct="0">
              <a:spcBef>
                <a:spcPct val="50000"/>
              </a:spcBef>
            </a:pPr>
            <a:r>
              <a:rPr lang="en-US" altLang="zh-CN" sz="2000">
                <a:latin typeface="Times New Roman" panose="02020603050405020304" pitchFamily="18" charset="0"/>
              </a:rPr>
              <a:t>(</a:t>
            </a:r>
            <a:r>
              <a:rPr lang="zh-CN" altLang="en-US" sz="2000" dirty="0">
                <a:latin typeface="Times New Roman" panose="02020603050405020304" pitchFamily="18" charset="0"/>
              </a:rPr>
              <a:t>集成)</a:t>
            </a:r>
            <a:endParaRPr lang="zh-CN" altLang="en-US" sz="200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占位符 9218"/>
          <p:cNvSpPr>
            <a:spLocks noGrp="1"/>
          </p:cNvSpPr>
          <p:nvPr>
            <p:ph idx="1"/>
          </p:nvPr>
        </p:nvSpPr>
        <p:spPr>
          <a:xfrm>
            <a:off x="838200" y="1752600"/>
            <a:ext cx="7772400" cy="4381500"/>
          </a:xfrm>
          <a:ln/>
        </p:spPr>
        <p:txBody>
          <a:bodyPr lIns="92075" tIns="46038" rIns="92075" bIns="46038" anchor="t" anchorCtr="0"/>
          <a:p>
            <a:pPr>
              <a:lnSpc>
                <a:spcPct val="90000"/>
              </a:lnSpc>
              <a:buNone/>
            </a:pPr>
            <a:r>
              <a:rPr lang="zh-CN" altLang="en-US" b="0" dirty="0"/>
              <a:t>一、软件缺陷</a:t>
            </a:r>
            <a:br>
              <a:rPr lang="zh-CN" altLang="en-US" sz="2000" b="0" dirty="0"/>
            </a:br>
            <a:endParaRPr lang="zh-CN" altLang="en-US" sz="2000" b="0" dirty="0"/>
          </a:p>
          <a:p>
            <a:pPr>
              <a:lnSpc>
                <a:spcPct val="90000"/>
              </a:lnSpc>
              <a:buNone/>
            </a:pPr>
            <a:r>
              <a:rPr lang="zh-CN" altLang="en-US" b="0" dirty="0"/>
              <a:t>二、排除软件缺陷的两种重要手段</a:t>
            </a:r>
            <a:endParaRPr lang="zh-CN" altLang="en-US" b="0" dirty="0"/>
          </a:p>
          <a:p>
            <a:pPr>
              <a:lnSpc>
                <a:spcPct val="90000"/>
              </a:lnSpc>
              <a:buNone/>
            </a:pPr>
            <a:r>
              <a:rPr lang="zh-CN" altLang="en-US" sz="2000" b="0" dirty="0"/>
              <a:t>	1. 软件测试</a:t>
            </a:r>
            <a:endParaRPr lang="zh-CN" altLang="en-US" sz="2000" b="0" dirty="0"/>
          </a:p>
          <a:p>
            <a:pPr>
              <a:lnSpc>
                <a:spcPct val="90000"/>
              </a:lnSpc>
              <a:buNone/>
            </a:pPr>
            <a:r>
              <a:rPr lang="zh-CN" altLang="en-US" sz="2000" b="0" dirty="0"/>
              <a:t>	2. 软件评审</a:t>
            </a:r>
            <a:br>
              <a:rPr lang="zh-CN" altLang="en-US" sz="2000" b="0" dirty="0"/>
            </a:br>
            <a:endParaRPr lang="zh-CN" altLang="en-US" sz="2000" b="0" dirty="0"/>
          </a:p>
          <a:p>
            <a:pPr>
              <a:lnSpc>
                <a:spcPct val="90000"/>
              </a:lnSpc>
              <a:buNone/>
            </a:pPr>
            <a:r>
              <a:rPr lang="zh-CN" altLang="en-US" b="0" dirty="0"/>
              <a:t>三、软件测试的基本概念</a:t>
            </a:r>
            <a:endParaRPr lang="zh-CN" altLang="en-US" b="0" dirty="0"/>
          </a:p>
          <a:p>
            <a:pPr>
              <a:lnSpc>
                <a:spcPct val="90000"/>
              </a:lnSpc>
              <a:buNone/>
            </a:pPr>
            <a:r>
              <a:rPr lang="zh-CN" altLang="en-US" sz="2000" b="0" dirty="0"/>
              <a:t>	1. 测试的目的</a:t>
            </a:r>
            <a:endParaRPr lang="zh-CN" altLang="en-US" sz="2000" b="0" dirty="0"/>
          </a:p>
          <a:p>
            <a:pPr>
              <a:lnSpc>
                <a:spcPct val="90000"/>
              </a:lnSpc>
              <a:buNone/>
            </a:pPr>
            <a:r>
              <a:rPr lang="zh-CN" altLang="en-US" sz="2000" b="0" dirty="0"/>
              <a:t>	2. 测试的对象</a:t>
            </a:r>
            <a:endParaRPr lang="zh-CN" altLang="en-US" sz="2000" b="0" dirty="0"/>
          </a:p>
          <a:p>
            <a:pPr>
              <a:lnSpc>
                <a:spcPct val="90000"/>
              </a:lnSpc>
              <a:buNone/>
            </a:pPr>
            <a:r>
              <a:rPr lang="zh-CN" altLang="en-US" sz="2000" b="0" dirty="0"/>
              <a:t>	3. 软件测试的原则</a:t>
            </a:r>
            <a:endParaRPr lang="zh-CN" altLang="en-US" sz="2000" b="0" dirty="0"/>
          </a:p>
          <a:p>
            <a:pPr>
              <a:lnSpc>
                <a:spcPct val="90000"/>
              </a:lnSpc>
              <a:buNone/>
            </a:pPr>
            <a:r>
              <a:rPr lang="zh-CN" altLang="en-US" sz="2000" b="0" dirty="0"/>
              <a:t>	4. 软件测试信息流</a:t>
            </a:r>
            <a:endParaRPr lang="zh-CN" altLang="en-US" sz="2000" b="0" dirty="0"/>
          </a:p>
          <a:p>
            <a:pPr>
              <a:lnSpc>
                <a:spcPct val="90000"/>
              </a:lnSpc>
              <a:buNone/>
            </a:pPr>
            <a:r>
              <a:rPr lang="zh-CN" altLang="en-US" sz="2000" b="0" dirty="0"/>
              <a:t>	5. 为什么不可能做到穷举测试</a:t>
            </a:r>
            <a:endParaRPr lang="zh-CN" altLang="en-US" sz="2000" b="0" dirty="0"/>
          </a:p>
        </p:txBody>
      </p:sp>
      <p:sp>
        <p:nvSpPr>
          <p:cNvPr id="6146" name="标题 9219"/>
          <p:cNvSpPr>
            <a:spLocks noGrp="1"/>
          </p:cNvSpPr>
          <p:nvPr>
            <p:ph type="title"/>
          </p:nvPr>
        </p:nvSpPr>
        <p:spPr>
          <a:ln/>
        </p:spPr>
        <p:txBody>
          <a:bodyPr lIns="92075" tIns="46038" rIns="92075" bIns="46038" anchor="ctr" anchorCtr="0"/>
          <a:p>
            <a:r>
              <a:rPr lang="zh-CN" altLang="en-US" dirty="0"/>
              <a:t>内容</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32769"/>
          <p:cNvSpPr>
            <a:spLocks noGrp="1"/>
          </p:cNvSpPr>
          <p:nvPr>
            <p:ph type="title"/>
          </p:nvPr>
        </p:nvSpPr>
        <p:spPr>
          <a:ln/>
        </p:spPr>
        <p:txBody>
          <a:bodyPr lIns="92075" tIns="46038" rIns="92075" bIns="46038" anchor="ctr" anchorCtr="0"/>
          <a:p>
            <a:r>
              <a:rPr lang="zh-CN" altLang="en-US" dirty="0"/>
              <a:t>测试与开发前期工作的关系</a:t>
            </a:r>
            <a:endParaRPr lang="zh-CN" altLang="en-US" dirty="0"/>
          </a:p>
        </p:txBody>
      </p:sp>
      <p:sp>
        <p:nvSpPr>
          <p:cNvPr id="24578" name="圆角矩形 32772"/>
          <p:cNvSpPr/>
          <p:nvPr/>
        </p:nvSpPr>
        <p:spPr>
          <a:xfrm>
            <a:off x="3200400" y="2209800"/>
            <a:ext cx="1447800" cy="381000"/>
          </a:xfrm>
          <a:prstGeom prst="roundRect">
            <a:avLst>
              <a:gd name="adj" fmla="val 16667"/>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sz="1800" dirty="0">
                <a:solidFill>
                  <a:schemeClr val="bg1"/>
                </a:solidFill>
                <a:latin typeface="Times New Roman" panose="02020603050405020304" pitchFamily="18" charset="0"/>
              </a:rPr>
              <a:t>需求分析</a:t>
            </a:r>
            <a:endParaRPr lang="zh-CN" altLang="en-US" sz="1800" dirty="0">
              <a:solidFill>
                <a:schemeClr val="bg1"/>
              </a:solidFill>
              <a:latin typeface="Times New Roman" panose="02020603050405020304" pitchFamily="18" charset="0"/>
            </a:endParaRPr>
          </a:p>
        </p:txBody>
      </p:sp>
      <p:sp>
        <p:nvSpPr>
          <p:cNvPr id="24579" name="圆角矩形 32773"/>
          <p:cNvSpPr/>
          <p:nvPr/>
        </p:nvSpPr>
        <p:spPr>
          <a:xfrm>
            <a:off x="3200400" y="2743200"/>
            <a:ext cx="1447800" cy="381000"/>
          </a:xfrm>
          <a:prstGeom prst="roundRect">
            <a:avLst>
              <a:gd name="adj" fmla="val 16667"/>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sz="1800" dirty="0">
                <a:solidFill>
                  <a:schemeClr val="bg1"/>
                </a:solidFill>
                <a:latin typeface="Times New Roman" panose="02020603050405020304" pitchFamily="18" charset="0"/>
              </a:rPr>
              <a:t>概要设计</a:t>
            </a:r>
            <a:endParaRPr lang="zh-CN" altLang="en-US" sz="1800" dirty="0">
              <a:solidFill>
                <a:schemeClr val="bg1"/>
              </a:solidFill>
              <a:latin typeface="Times New Roman" panose="02020603050405020304" pitchFamily="18" charset="0"/>
            </a:endParaRPr>
          </a:p>
        </p:txBody>
      </p:sp>
      <p:sp>
        <p:nvSpPr>
          <p:cNvPr id="24580" name="圆角矩形 32774"/>
          <p:cNvSpPr/>
          <p:nvPr/>
        </p:nvSpPr>
        <p:spPr>
          <a:xfrm>
            <a:off x="3200400" y="3276600"/>
            <a:ext cx="1447800" cy="381000"/>
          </a:xfrm>
          <a:prstGeom prst="roundRect">
            <a:avLst>
              <a:gd name="adj" fmla="val 16667"/>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sz="1800" dirty="0">
                <a:solidFill>
                  <a:schemeClr val="bg1"/>
                </a:solidFill>
                <a:latin typeface="Times New Roman" panose="02020603050405020304" pitchFamily="18" charset="0"/>
              </a:rPr>
              <a:t>详细设计</a:t>
            </a:r>
            <a:endParaRPr lang="zh-CN" altLang="en-US" sz="1800" dirty="0">
              <a:solidFill>
                <a:schemeClr val="bg1"/>
              </a:solidFill>
              <a:latin typeface="Times New Roman" panose="02020603050405020304" pitchFamily="18" charset="0"/>
            </a:endParaRPr>
          </a:p>
        </p:txBody>
      </p:sp>
      <p:sp>
        <p:nvSpPr>
          <p:cNvPr id="24581" name="圆角矩形 32775"/>
          <p:cNvSpPr/>
          <p:nvPr/>
        </p:nvSpPr>
        <p:spPr>
          <a:xfrm>
            <a:off x="3200400" y="3810000"/>
            <a:ext cx="1447800" cy="381000"/>
          </a:xfrm>
          <a:prstGeom prst="roundRect">
            <a:avLst>
              <a:gd name="adj" fmla="val 16667"/>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sz="1800" dirty="0">
                <a:solidFill>
                  <a:schemeClr val="bg1"/>
                </a:solidFill>
                <a:latin typeface="Times New Roman" panose="02020603050405020304" pitchFamily="18" charset="0"/>
              </a:rPr>
              <a:t>编码</a:t>
            </a:r>
            <a:endParaRPr lang="zh-CN" altLang="en-US" sz="1800" dirty="0">
              <a:solidFill>
                <a:schemeClr val="bg1"/>
              </a:solidFill>
              <a:latin typeface="Times New Roman" panose="02020603050405020304" pitchFamily="18" charset="0"/>
            </a:endParaRPr>
          </a:p>
        </p:txBody>
      </p:sp>
      <p:sp>
        <p:nvSpPr>
          <p:cNvPr id="24582" name="圆角矩形 32776"/>
          <p:cNvSpPr/>
          <p:nvPr/>
        </p:nvSpPr>
        <p:spPr>
          <a:xfrm>
            <a:off x="3200400" y="4343400"/>
            <a:ext cx="1447800" cy="381000"/>
          </a:xfrm>
          <a:prstGeom prst="roundRect">
            <a:avLst>
              <a:gd name="adj" fmla="val 16667"/>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sz="1800" dirty="0">
                <a:solidFill>
                  <a:schemeClr val="bg1"/>
                </a:solidFill>
                <a:latin typeface="Times New Roman" panose="02020603050405020304" pitchFamily="18" charset="0"/>
              </a:rPr>
              <a:t>模块测试</a:t>
            </a:r>
            <a:endParaRPr lang="zh-CN" altLang="en-US" sz="1800" dirty="0">
              <a:solidFill>
                <a:schemeClr val="bg1"/>
              </a:solidFill>
              <a:latin typeface="Times New Roman" panose="02020603050405020304" pitchFamily="18" charset="0"/>
            </a:endParaRPr>
          </a:p>
        </p:txBody>
      </p:sp>
      <p:sp>
        <p:nvSpPr>
          <p:cNvPr id="24583" name="圆角矩形 32777"/>
          <p:cNvSpPr/>
          <p:nvPr/>
        </p:nvSpPr>
        <p:spPr>
          <a:xfrm>
            <a:off x="3200400" y="4876800"/>
            <a:ext cx="1447800" cy="381000"/>
          </a:xfrm>
          <a:prstGeom prst="roundRect">
            <a:avLst>
              <a:gd name="adj" fmla="val 16667"/>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sz="1800" dirty="0">
                <a:solidFill>
                  <a:schemeClr val="bg1"/>
                </a:solidFill>
                <a:latin typeface="Times New Roman" panose="02020603050405020304" pitchFamily="18" charset="0"/>
              </a:rPr>
              <a:t>集成测试</a:t>
            </a:r>
            <a:endParaRPr lang="zh-CN" altLang="en-US" sz="1800" dirty="0">
              <a:solidFill>
                <a:schemeClr val="bg1"/>
              </a:solidFill>
              <a:latin typeface="Times New Roman" panose="02020603050405020304" pitchFamily="18" charset="0"/>
            </a:endParaRPr>
          </a:p>
        </p:txBody>
      </p:sp>
      <p:sp>
        <p:nvSpPr>
          <p:cNvPr id="24584" name="圆角矩形 32778"/>
          <p:cNvSpPr/>
          <p:nvPr/>
        </p:nvSpPr>
        <p:spPr>
          <a:xfrm>
            <a:off x="3200400" y="5410200"/>
            <a:ext cx="1447800" cy="381000"/>
          </a:xfrm>
          <a:prstGeom prst="roundRect">
            <a:avLst>
              <a:gd name="adj" fmla="val 16667"/>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sz="1800" dirty="0">
                <a:solidFill>
                  <a:schemeClr val="bg1"/>
                </a:solidFill>
                <a:latin typeface="Times New Roman" panose="02020603050405020304" pitchFamily="18" charset="0"/>
              </a:rPr>
              <a:t>确认测试</a:t>
            </a:r>
            <a:endParaRPr lang="zh-CN" altLang="en-US" sz="1800" dirty="0">
              <a:solidFill>
                <a:schemeClr val="bg1"/>
              </a:solidFill>
              <a:latin typeface="Times New Roman" panose="02020603050405020304" pitchFamily="18" charset="0"/>
            </a:endParaRPr>
          </a:p>
        </p:txBody>
      </p:sp>
      <p:sp>
        <p:nvSpPr>
          <p:cNvPr id="24585" name="圆角矩形 32779"/>
          <p:cNvSpPr/>
          <p:nvPr/>
        </p:nvSpPr>
        <p:spPr>
          <a:xfrm>
            <a:off x="3200400" y="5943600"/>
            <a:ext cx="1447800" cy="381000"/>
          </a:xfrm>
          <a:prstGeom prst="roundRect">
            <a:avLst>
              <a:gd name="adj" fmla="val 16667"/>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sz="1800" dirty="0">
                <a:solidFill>
                  <a:schemeClr val="bg1"/>
                </a:solidFill>
                <a:latin typeface="Times New Roman" panose="02020603050405020304" pitchFamily="18" charset="0"/>
              </a:rPr>
              <a:t>系统测试</a:t>
            </a:r>
            <a:endParaRPr lang="zh-CN" altLang="en-US" sz="1800" dirty="0">
              <a:solidFill>
                <a:schemeClr val="bg1"/>
              </a:solidFill>
              <a:latin typeface="Times New Roman" panose="02020603050405020304" pitchFamily="18" charset="0"/>
            </a:endParaRPr>
          </a:p>
        </p:txBody>
      </p:sp>
      <p:cxnSp>
        <p:nvCxnSpPr>
          <p:cNvPr id="24586" name="直接箭头连接符 32781"/>
          <p:cNvCxnSpPr>
            <a:stCxn id="24578" idx="2"/>
            <a:endCxn id="24579" idx="0"/>
          </p:cNvCxnSpPr>
          <p:nvPr/>
        </p:nvCxnSpPr>
        <p:spPr>
          <a:xfrm>
            <a:off x="3924300" y="2590800"/>
            <a:ext cx="0" cy="152400"/>
          </a:xfrm>
          <a:prstGeom prst="straightConnector1">
            <a:avLst/>
          </a:prstGeom>
          <a:ln w="9525" cap="flat" cmpd="sng">
            <a:solidFill>
              <a:schemeClr val="tx1"/>
            </a:solidFill>
            <a:prstDash val="solid"/>
            <a:round/>
            <a:headEnd type="none" w="med" len="med"/>
            <a:tailEnd type="triangle" w="med" len="med"/>
          </a:ln>
        </p:spPr>
      </p:cxnSp>
      <p:cxnSp>
        <p:nvCxnSpPr>
          <p:cNvPr id="24587" name="直接箭头连接符 32782"/>
          <p:cNvCxnSpPr>
            <a:stCxn id="24579" idx="2"/>
            <a:endCxn id="24580" idx="0"/>
          </p:cNvCxnSpPr>
          <p:nvPr/>
        </p:nvCxnSpPr>
        <p:spPr>
          <a:xfrm>
            <a:off x="3924300" y="3124200"/>
            <a:ext cx="0" cy="152400"/>
          </a:xfrm>
          <a:prstGeom prst="straightConnector1">
            <a:avLst/>
          </a:prstGeom>
          <a:ln w="9525" cap="flat" cmpd="sng">
            <a:solidFill>
              <a:schemeClr val="tx1"/>
            </a:solidFill>
            <a:prstDash val="solid"/>
            <a:round/>
            <a:headEnd type="none" w="med" len="med"/>
            <a:tailEnd type="triangle" w="med" len="med"/>
          </a:ln>
        </p:spPr>
      </p:cxnSp>
      <p:cxnSp>
        <p:nvCxnSpPr>
          <p:cNvPr id="24588" name="直接箭头连接符 32783"/>
          <p:cNvCxnSpPr>
            <a:stCxn id="24580" idx="2"/>
            <a:endCxn id="24581" idx="0"/>
          </p:cNvCxnSpPr>
          <p:nvPr/>
        </p:nvCxnSpPr>
        <p:spPr>
          <a:xfrm>
            <a:off x="3924300" y="3657600"/>
            <a:ext cx="0" cy="152400"/>
          </a:xfrm>
          <a:prstGeom prst="straightConnector1">
            <a:avLst/>
          </a:prstGeom>
          <a:ln w="9525" cap="flat" cmpd="sng">
            <a:solidFill>
              <a:schemeClr val="tx1"/>
            </a:solidFill>
            <a:prstDash val="solid"/>
            <a:round/>
            <a:headEnd type="none" w="med" len="med"/>
            <a:tailEnd type="triangle" w="med" len="med"/>
          </a:ln>
        </p:spPr>
      </p:cxnSp>
      <p:cxnSp>
        <p:nvCxnSpPr>
          <p:cNvPr id="24589" name="直接箭头连接符 32784"/>
          <p:cNvCxnSpPr>
            <a:stCxn id="24581" idx="2"/>
            <a:endCxn id="24582" idx="0"/>
          </p:cNvCxnSpPr>
          <p:nvPr/>
        </p:nvCxnSpPr>
        <p:spPr>
          <a:xfrm>
            <a:off x="3924300" y="4191000"/>
            <a:ext cx="0" cy="152400"/>
          </a:xfrm>
          <a:prstGeom prst="straightConnector1">
            <a:avLst/>
          </a:prstGeom>
          <a:ln w="9525" cap="flat" cmpd="sng">
            <a:solidFill>
              <a:schemeClr val="tx1"/>
            </a:solidFill>
            <a:prstDash val="solid"/>
            <a:round/>
            <a:headEnd type="none" w="med" len="med"/>
            <a:tailEnd type="triangle" w="med" len="med"/>
          </a:ln>
        </p:spPr>
      </p:cxnSp>
      <p:cxnSp>
        <p:nvCxnSpPr>
          <p:cNvPr id="24590" name="直接箭头连接符 32785"/>
          <p:cNvCxnSpPr>
            <a:stCxn id="24582" idx="2"/>
            <a:endCxn id="24583" idx="0"/>
          </p:cNvCxnSpPr>
          <p:nvPr/>
        </p:nvCxnSpPr>
        <p:spPr>
          <a:xfrm>
            <a:off x="3924300" y="4724400"/>
            <a:ext cx="0" cy="152400"/>
          </a:xfrm>
          <a:prstGeom prst="straightConnector1">
            <a:avLst/>
          </a:prstGeom>
          <a:ln w="9525" cap="flat" cmpd="sng">
            <a:solidFill>
              <a:schemeClr val="tx1"/>
            </a:solidFill>
            <a:prstDash val="solid"/>
            <a:round/>
            <a:headEnd type="none" w="med" len="med"/>
            <a:tailEnd type="triangle" w="med" len="med"/>
          </a:ln>
        </p:spPr>
      </p:cxnSp>
      <p:cxnSp>
        <p:nvCxnSpPr>
          <p:cNvPr id="24591" name="直接箭头连接符 32786"/>
          <p:cNvCxnSpPr>
            <a:stCxn id="24583" idx="2"/>
            <a:endCxn id="24584" idx="0"/>
          </p:cNvCxnSpPr>
          <p:nvPr/>
        </p:nvCxnSpPr>
        <p:spPr>
          <a:xfrm>
            <a:off x="3924300" y="5257800"/>
            <a:ext cx="0" cy="152400"/>
          </a:xfrm>
          <a:prstGeom prst="straightConnector1">
            <a:avLst/>
          </a:prstGeom>
          <a:ln w="9525" cap="flat" cmpd="sng">
            <a:solidFill>
              <a:schemeClr val="tx1"/>
            </a:solidFill>
            <a:prstDash val="solid"/>
            <a:round/>
            <a:headEnd type="none" w="med" len="med"/>
            <a:tailEnd type="triangle" w="med" len="med"/>
          </a:ln>
        </p:spPr>
      </p:cxnSp>
      <p:cxnSp>
        <p:nvCxnSpPr>
          <p:cNvPr id="24592" name="直接箭头连接符 32787"/>
          <p:cNvCxnSpPr>
            <a:stCxn id="24584" idx="2"/>
            <a:endCxn id="24585" idx="0"/>
          </p:cNvCxnSpPr>
          <p:nvPr/>
        </p:nvCxnSpPr>
        <p:spPr>
          <a:xfrm>
            <a:off x="3924300" y="5791200"/>
            <a:ext cx="0" cy="152400"/>
          </a:xfrm>
          <a:prstGeom prst="straightConnector1">
            <a:avLst/>
          </a:prstGeom>
          <a:ln w="9525" cap="flat" cmpd="sng">
            <a:solidFill>
              <a:schemeClr val="tx1"/>
            </a:solidFill>
            <a:prstDash val="solid"/>
            <a:round/>
            <a:headEnd type="none" w="med" len="med"/>
            <a:tailEnd type="triangle" w="med" len="med"/>
          </a:ln>
        </p:spPr>
      </p:cxnSp>
      <p:cxnSp>
        <p:nvCxnSpPr>
          <p:cNvPr id="24593" name="肘形连接符 32788"/>
          <p:cNvCxnSpPr>
            <a:stCxn id="24582" idx="3"/>
            <a:endCxn id="24581" idx="3"/>
          </p:cNvCxnSpPr>
          <p:nvPr/>
        </p:nvCxnSpPr>
        <p:spPr>
          <a:xfrm flipV="1">
            <a:off x="4648200" y="4000500"/>
            <a:ext cx="1588" cy="533400"/>
          </a:xfrm>
          <a:prstGeom prst="bentConnector3">
            <a:avLst>
              <a:gd name="adj1" fmla="val 14400000"/>
            </a:avLst>
          </a:prstGeom>
          <a:ln w="9525" cap="flat" cmpd="sng">
            <a:solidFill>
              <a:schemeClr val="tx1"/>
            </a:solidFill>
            <a:prstDash val="solid"/>
            <a:miter/>
            <a:headEnd type="none" w="med" len="med"/>
            <a:tailEnd type="triangle" w="med" len="med"/>
          </a:ln>
        </p:spPr>
      </p:cxnSp>
      <p:cxnSp>
        <p:nvCxnSpPr>
          <p:cNvPr id="24594" name="肘形连接符 32789"/>
          <p:cNvCxnSpPr>
            <a:stCxn id="24582" idx="3"/>
            <a:endCxn id="24580" idx="3"/>
          </p:cNvCxnSpPr>
          <p:nvPr/>
        </p:nvCxnSpPr>
        <p:spPr>
          <a:xfrm flipV="1">
            <a:off x="4648200" y="3467100"/>
            <a:ext cx="1588" cy="1066800"/>
          </a:xfrm>
          <a:prstGeom prst="bentConnector3">
            <a:avLst>
              <a:gd name="adj1" fmla="val 14400000"/>
            </a:avLst>
          </a:prstGeom>
          <a:ln w="9525" cap="flat" cmpd="sng">
            <a:solidFill>
              <a:schemeClr val="tx1"/>
            </a:solidFill>
            <a:prstDash val="solid"/>
            <a:miter/>
            <a:headEnd type="none" w="med" len="med"/>
            <a:tailEnd type="triangle" w="med" len="med"/>
          </a:ln>
        </p:spPr>
      </p:cxnSp>
      <p:cxnSp>
        <p:nvCxnSpPr>
          <p:cNvPr id="24595" name="肘形连接符 32791"/>
          <p:cNvCxnSpPr>
            <a:stCxn id="24583" idx="3"/>
            <a:endCxn id="24579" idx="3"/>
          </p:cNvCxnSpPr>
          <p:nvPr/>
        </p:nvCxnSpPr>
        <p:spPr>
          <a:xfrm flipV="1">
            <a:off x="4648200" y="2933700"/>
            <a:ext cx="1588" cy="2133600"/>
          </a:xfrm>
          <a:prstGeom prst="bentConnector3">
            <a:avLst>
              <a:gd name="adj1" fmla="val 38300000"/>
            </a:avLst>
          </a:prstGeom>
          <a:ln w="9525" cap="flat" cmpd="sng">
            <a:solidFill>
              <a:schemeClr val="tx1"/>
            </a:solidFill>
            <a:prstDash val="solid"/>
            <a:miter/>
            <a:headEnd type="none" w="med" len="med"/>
            <a:tailEnd type="triangle" w="med" len="med"/>
          </a:ln>
        </p:spPr>
      </p:cxnSp>
      <p:cxnSp>
        <p:nvCxnSpPr>
          <p:cNvPr id="24596" name="肘形连接符 32792"/>
          <p:cNvCxnSpPr>
            <a:stCxn id="24584" idx="3"/>
            <a:endCxn id="24578" idx="3"/>
          </p:cNvCxnSpPr>
          <p:nvPr/>
        </p:nvCxnSpPr>
        <p:spPr>
          <a:xfrm flipV="1">
            <a:off x="4648200" y="2400300"/>
            <a:ext cx="1588" cy="3200400"/>
          </a:xfrm>
          <a:prstGeom prst="bentConnector3">
            <a:avLst>
              <a:gd name="adj1" fmla="val 70700000"/>
            </a:avLst>
          </a:prstGeom>
          <a:ln w="9525" cap="flat" cmpd="sng">
            <a:solidFill>
              <a:schemeClr val="tx1"/>
            </a:solidFill>
            <a:prstDash val="solid"/>
            <a:miter/>
            <a:headEnd type="none" w="med" len="med"/>
            <a:tailEnd type="triangle" w="med" len="med"/>
          </a:ln>
        </p:spPr>
      </p:cxnSp>
      <p:cxnSp>
        <p:nvCxnSpPr>
          <p:cNvPr id="24597" name="肘形连接符 32807"/>
          <p:cNvCxnSpPr>
            <a:stCxn id="24585" idx="3"/>
            <a:endCxn id="24578" idx="3"/>
          </p:cNvCxnSpPr>
          <p:nvPr/>
        </p:nvCxnSpPr>
        <p:spPr>
          <a:xfrm flipV="1">
            <a:off x="4648200" y="2400300"/>
            <a:ext cx="1588" cy="3733800"/>
          </a:xfrm>
          <a:prstGeom prst="bentConnector3">
            <a:avLst>
              <a:gd name="adj1" fmla="val 105800000"/>
            </a:avLst>
          </a:prstGeom>
          <a:ln w="9525" cap="flat" cmpd="sng">
            <a:solidFill>
              <a:schemeClr val="tx1"/>
            </a:solidFill>
            <a:prstDash val="solid"/>
            <a:miter/>
            <a:headEnd type="none" w="med" len="med"/>
            <a:tailEnd type="triangle" w="med" len="med"/>
          </a:ln>
        </p:spPr>
      </p:cxnSp>
      <p:sp>
        <p:nvSpPr>
          <p:cNvPr id="24598" name="圆角矩形 32809"/>
          <p:cNvSpPr/>
          <p:nvPr/>
        </p:nvSpPr>
        <p:spPr>
          <a:xfrm>
            <a:off x="2971800" y="1600200"/>
            <a:ext cx="1828800" cy="457200"/>
          </a:xfrm>
          <a:prstGeom prst="roundRect">
            <a:avLst>
              <a:gd name="adj" fmla="val 16667"/>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eaLnBrk="0" hangingPunct="0"/>
            <a:r>
              <a:rPr lang="zh-CN" altLang="en-US" sz="1600" dirty="0">
                <a:solidFill>
                  <a:schemeClr val="bg1"/>
                </a:solidFill>
                <a:latin typeface="Times New Roman" panose="02020603050405020304" pitchFamily="18" charset="0"/>
              </a:rPr>
              <a:t>决定软件与系</a:t>
            </a:r>
            <a:br>
              <a:rPr lang="zh-CN" altLang="en-US" sz="1600" dirty="0">
                <a:latin typeface="Times New Roman" panose="02020603050405020304" pitchFamily="18" charset="0"/>
              </a:rPr>
            </a:br>
            <a:r>
              <a:rPr lang="zh-CN" altLang="en-US" sz="1600" dirty="0">
                <a:solidFill>
                  <a:schemeClr val="bg1"/>
                </a:solidFill>
                <a:latin typeface="Times New Roman" panose="02020603050405020304" pitchFamily="18" charset="0"/>
              </a:rPr>
              <a:t>统的配合关系</a:t>
            </a:r>
            <a:endParaRPr lang="zh-CN" altLang="en-US" sz="1600" dirty="0">
              <a:solidFill>
                <a:schemeClr val="bg1"/>
              </a:solidFill>
              <a:latin typeface="Times New Roman" panose="02020603050405020304" pitchFamily="18" charset="0"/>
            </a:endParaRPr>
          </a:p>
        </p:txBody>
      </p:sp>
      <p:cxnSp>
        <p:nvCxnSpPr>
          <p:cNvPr id="24599" name="直接箭头连接符 32811"/>
          <p:cNvCxnSpPr>
            <a:stCxn id="24585" idx="3"/>
            <a:endCxn id="24578" idx="0"/>
          </p:cNvCxnSpPr>
          <p:nvPr/>
        </p:nvCxnSpPr>
        <p:spPr>
          <a:xfrm rot="5400000">
            <a:off x="3848100" y="2133600"/>
            <a:ext cx="152400" cy="0"/>
          </a:xfrm>
          <a:prstGeom prst="straightConnector1">
            <a:avLst/>
          </a:prstGeom>
          <a:ln w="9525" cap="flat" cmpd="sng">
            <a:solidFill>
              <a:schemeClr val="tx1"/>
            </a:solidFill>
            <a:prstDash val="solid"/>
            <a:round/>
            <a:headEnd type="none" w="med" len="med"/>
            <a:tailEnd type="triangle" w="med" len="med"/>
          </a:ln>
        </p:spPr>
      </p:cxnSp>
      <p:cxnSp>
        <p:nvCxnSpPr>
          <p:cNvPr id="24600" name="肘形连接符 32813"/>
          <p:cNvCxnSpPr>
            <a:stCxn id="24585" idx="3"/>
            <a:endCxn id="24598" idx="3"/>
          </p:cNvCxnSpPr>
          <p:nvPr/>
        </p:nvCxnSpPr>
        <p:spPr>
          <a:xfrm flipV="1">
            <a:off x="4648200" y="1828800"/>
            <a:ext cx="152400" cy="4305300"/>
          </a:xfrm>
          <a:prstGeom prst="bentConnector3">
            <a:avLst>
              <a:gd name="adj1" fmla="val 1111454"/>
            </a:avLst>
          </a:prstGeom>
          <a:ln w="9525" cap="flat" cmpd="sng">
            <a:solidFill>
              <a:schemeClr val="tx1"/>
            </a:solidFill>
            <a:prstDash val="solid"/>
            <a:miter/>
            <a:headEnd type="none" w="med" len="med"/>
            <a:tailEnd type="triangle" w="med" len="med"/>
          </a:ln>
        </p:spPr>
      </p:cxn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33793"/>
          <p:cNvSpPr>
            <a:spLocks noGrp="1"/>
          </p:cNvSpPr>
          <p:nvPr>
            <p:ph type="title"/>
          </p:nvPr>
        </p:nvSpPr>
        <p:spPr>
          <a:ln/>
        </p:spPr>
        <p:txBody>
          <a:bodyPr lIns="92075" tIns="46038" rIns="92075" bIns="46038" anchor="ctr" anchorCtr="0"/>
          <a:p>
            <a:r>
              <a:rPr lang="zh-CN" altLang="en-US" dirty="0"/>
              <a:t>测试查错曲线</a:t>
            </a:r>
            <a:endParaRPr lang="zh-CN" altLang="en-US" dirty="0"/>
          </a:p>
        </p:txBody>
      </p:sp>
      <p:graphicFrame>
        <p:nvGraphicFramePr>
          <p:cNvPr id="25602" name="图表占位符 33795"/>
          <p:cNvGraphicFramePr>
            <a:graphicFrameLocks noGrp="1"/>
          </p:cNvGraphicFramePr>
          <p:nvPr>
            <p:ph type="chart" sz="half" idx="2"/>
          </p:nvPr>
        </p:nvGraphicFramePr>
        <p:xfrm>
          <a:off x="4800600" y="1752600"/>
          <a:ext cx="3810000" cy="4114800"/>
        </p:xfrm>
        <a:graphic>
          <a:graphicData uri="http://schemas.openxmlformats.org/presentationml/2006/ole">
            <mc:AlternateContent xmlns:mc="http://schemas.openxmlformats.org/markup-compatibility/2006">
              <mc:Choice xmlns:v="urn:schemas-microsoft-com:vml" Requires="v">
                <p:oleObj spid="_x0000_s3077" name="" r:id="rId1" imgW="3819525" imgH="4124325" progId="MSGraph.Chart.8">
                  <p:embed/>
                </p:oleObj>
              </mc:Choice>
              <mc:Fallback>
                <p:oleObj name="" r:id="rId1" imgW="3819525" imgH="4124325" progId="MSGraph.Chart.8">
                  <p:embed/>
                  <p:pic>
                    <p:nvPicPr>
                      <p:cNvPr id="0" name="图片 3076"/>
                      <p:cNvPicPr/>
                      <p:nvPr/>
                    </p:nvPicPr>
                    <p:blipFill>
                      <a:blip r:embed="rId2"/>
                      <a:stretch>
                        <a:fillRect/>
                      </a:stretch>
                    </p:blipFill>
                    <p:spPr>
                      <a:xfrm>
                        <a:off x="4800600" y="1752600"/>
                        <a:ext cx="3810000" cy="4114800"/>
                      </a:xfrm>
                      <a:prstGeom prst="rect">
                        <a:avLst/>
                      </a:prstGeom>
                      <a:noFill/>
                      <a:ln w="38100">
                        <a:miter/>
                      </a:ln>
                    </p:spPr>
                  </p:pic>
                </p:oleObj>
              </mc:Fallback>
            </mc:AlternateContent>
          </a:graphicData>
        </a:graphic>
      </p:graphicFrame>
      <p:graphicFrame>
        <p:nvGraphicFramePr>
          <p:cNvPr id="25603" name="对象 33797"/>
          <p:cNvGraphicFramePr/>
          <p:nvPr/>
        </p:nvGraphicFramePr>
        <p:xfrm>
          <a:off x="609600" y="1752600"/>
          <a:ext cx="3810000" cy="4114800"/>
        </p:xfrm>
        <a:graphic>
          <a:graphicData uri="http://schemas.openxmlformats.org/presentationml/2006/ole">
            <mc:AlternateContent xmlns:mc="http://schemas.openxmlformats.org/markup-compatibility/2006">
              <mc:Choice xmlns:v="urn:schemas-microsoft-com:vml" Requires="v">
                <p:oleObj spid="_x0000_s3076" name="" r:id="rId3" imgW="3819525" imgH="4124325" progId="MSGraph.Chart.8">
                  <p:embed/>
                </p:oleObj>
              </mc:Choice>
              <mc:Fallback>
                <p:oleObj name="" r:id="rId3" imgW="3819525" imgH="4124325" progId="MSGraph.Chart.8">
                  <p:embed/>
                  <p:pic>
                    <p:nvPicPr>
                      <p:cNvPr id="0" name="图片 3075"/>
                      <p:cNvPicPr/>
                      <p:nvPr/>
                    </p:nvPicPr>
                    <p:blipFill>
                      <a:blip r:embed="rId4"/>
                      <a:stretch>
                        <a:fillRect/>
                      </a:stretch>
                    </p:blipFill>
                    <p:spPr>
                      <a:xfrm>
                        <a:off x="609600" y="1752600"/>
                        <a:ext cx="3810000" cy="4114800"/>
                      </a:xfrm>
                      <a:prstGeom prst="rect">
                        <a:avLst/>
                      </a:prstGeom>
                      <a:noFill/>
                      <a:ln w="38100">
                        <a:noFill/>
                        <a:miter/>
                      </a:ln>
                    </p:spPr>
                  </p:pic>
                </p:oleObj>
              </mc:Fallback>
            </mc:AlternateContent>
          </a:graphicData>
        </a:graphic>
      </p:graphicFrame>
      <p:sp>
        <p:nvSpPr>
          <p:cNvPr id="25604" name="文本框 33798"/>
          <p:cNvSpPr txBox="1"/>
          <p:nvPr/>
        </p:nvSpPr>
        <p:spPr>
          <a:xfrm>
            <a:off x="4289425" y="2087563"/>
            <a:ext cx="458788" cy="1463675"/>
          </a:xfrm>
          <a:prstGeom prst="rect">
            <a:avLst/>
          </a:prstGeom>
          <a:noFill/>
          <a:ln w="9525">
            <a:noFill/>
          </a:ln>
        </p:spPr>
        <p:txBody>
          <a:bodyPr vert="eaVert" wrap="none" anchor="t" anchorCtr="0">
            <a:spAutoFit/>
          </a:bodyPr>
          <a:p>
            <a:pPr eaLnBrk="0" hangingPunct="0"/>
            <a:r>
              <a:rPr lang="zh-CN" altLang="en-US" sz="1800" dirty="0">
                <a:latin typeface="Times New Roman" panose="02020603050405020304" pitchFamily="18" charset="0"/>
              </a:rPr>
              <a:t>发现的错误数</a:t>
            </a:r>
            <a:endParaRPr lang="zh-CN" altLang="en-US" sz="1800" dirty="0">
              <a:latin typeface="Times New Roman" panose="02020603050405020304" pitchFamily="18" charset="0"/>
            </a:endParaRPr>
          </a:p>
        </p:txBody>
      </p:sp>
      <p:sp>
        <p:nvSpPr>
          <p:cNvPr id="25605" name="文本框 33799"/>
          <p:cNvSpPr txBox="1"/>
          <p:nvPr/>
        </p:nvSpPr>
        <p:spPr>
          <a:xfrm>
            <a:off x="4038600" y="5410200"/>
            <a:ext cx="361950" cy="304800"/>
          </a:xfrm>
          <a:prstGeom prst="rect">
            <a:avLst/>
          </a:prstGeom>
          <a:noFill/>
          <a:ln w="9525">
            <a:noFill/>
          </a:ln>
        </p:spPr>
        <p:txBody>
          <a:bodyPr wrap="none" anchor="t" anchorCtr="0">
            <a:spAutoFit/>
          </a:bodyPr>
          <a:p>
            <a:pPr eaLnBrk="0" hangingPunct="0"/>
            <a:r>
              <a:rPr lang="zh-CN" altLang="en-US" sz="1400" dirty="0">
                <a:latin typeface="Times New Roman" panose="02020603050405020304" pitchFamily="18" charset="0"/>
              </a:rPr>
              <a:t>周</a:t>
            </a:r>
            <a:endParaRPr lang="zh-CN" altLang="en-US" sz="1400" dirty="0">
              <a:latin typeface="Times New Roman" panose="02020603050405020304" pitchFamily="18" charset="0"/>
            </a:endParaRPr>
          </a:p>
        </p:txBody>
      </p:sp>
      <p:sp>
        <p:nvSpPr>
          <p:cNvPr id="25606" name="文本框 33800"/>
          <p:cNvSpPr txBox="1"/>
          <p:nvPr/>
        </p:nvSpPr>
        <p:spPr>
          <a:xfrm>
            <a:off x="8305800" y="5410200"/>
            <a:ext cx="361950" cy="304800"/>
          </a:xfrm>
          <a:prstGeom prst="rect">
            <a:avLst/>
          </a:prstGeom>
          <a:noFill/>
          <a:ln w="9525">
            <a:noFill/>
          </a:ln>
        </p:spPr>
        <p:txBody>
          <a:bodyPr wrap="none" anchor="t" anchorCtr="0">
            <a:spAutoFit/>
          </a:bodyPr>
          <a:p>
            <a:pPr eaLnBrk="0" hangingPunct="0"/>
            <a:r>
              <a:rPr lang="zh-CN" altLang="en-US" sz="1400" dirty="0">
                <a:latin typeface="Times New Roman" panose="02020603050405020304" pitchFamily="18" charset="0"/>
              </a:rPr>
              <a:t>周</a:t>
            </a:r>
            <a:endParaRPr lang="zh-CN" altLang="en-US" sz="1400"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36865"/>
          <p:cNvSpPr>
            <a:spLocks noGrp="1"/>
          </p:cNvSpPr>
          <p:nvPr>
            <p:ph type="title"/>
          </p:nvPr>
        </p:nvSpPr>
        <p:spPr>
          <a:ln/>
        </p:spPr>
        <p:txBody>
          <a:bodyPr lIns="92075" tIns="46038" rIns="92075" bIns="46038" anchor="ctr" anchorCtr="0"/>
          <a:p>
            <a:pPr algn="l"/>
            <a:r>
              <a:rPr lang="zh-CN" altLang="en-US" sz="2800" b="0" dirty="0"/>
              <a:t>2、生存期各阶段</a:t>
            </a:r>
            <a:r>
              <a:rPr lang="en-US" altLang="zh-CN" sz="2800" b="0"/>
              <a:t>V、V&amp;T</a:t>
            </a:r>
            <a:r>
              <a:rPr lang="zh-CN" altLang="en-US" sz="2800" b="0" dirty="0"/>
              <a:t>活动</a:t>
            </a:r>
            <a:endParaRPr lang="zh-CN" altLang="en-US" sz="2800" b="0" dirty="0"/>
          </a:p>
        </p:txBody>
      </p:sp>
      <p:sp>
        <p:nvSpPr>
          <p:cNvPr id="26626" name="矩形 36868"/>
          <p:cNvSpPr/>
          <p:nvPr/>
        </p:nvSpPr>
        <p:spPr>
          <a:xfrm>
            <a:off x="990600" y="1905000"/>
            <a:ext cx="914400" cy="5334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分析</a:t>
            </a:r>
            <a:endParaRPr lang="zh-CN" altLang="en-US" dirty="0">
              <a:solidFill>
                <a:schemeClr val="bg1"/>
              </a:solidFill>
              <a:latin typeface="Times New Roman" panose="02020603050405020304" pitchFamily="18" charset="0"/>
            </a:endParaRPr>
          </a:p>
        </p:txBody>
      </p:sp>
      <p:sp>
        <p:nvSpPr>
          <p:cNvPr id="26627" name="矩形 36869"/>
          <p:cNvSpPr/>
          <p:nvPr/>
        </p:nvSpPr>
        <p:spPr>
          <a:xfrm>
            <a:off x="2209800" y="1905000"/>
            <a:ext cx="914400" cy="5334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设计</a:t>
            </a:r>
            <a:endParaRPr lang="zh-CN" altLang="en-US" dirty="0">
              <a:solidFill>
                <a:schemeClr val="bg1"/>
              </a:solidFill>
              <a:latin typeface="Times New Roman" panose="02020603050405020304" pitchFamily="18" charset="0"/>
            </a:endParaRPr>
          </a:p>
        </p:txBody>
      </p:sp>
      <p:sp>
        <p:nvSpPr>
          <p:cNvPr id="26628" name="矩形 36870"/>
          <p:cNvSpPr/>
          <p:nvPr/>
        </p:nvSpPr>
        <p:spPr>
          <a:xfrm>
            <a:off x="3429000" y="1905000"/>
            <a:ext cx="914400" cy="5334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编码</a:t>
            </a:r>
            <a:endParaRPr lang="zh-CN" altLang="en-US" dirty="0">
              <a:solidFill>
                <a:schemeClr val="bg1"/>
              </a:solidFill>
              <a:latin typeface="Times New Roman" panose="02020603050405020304" pitchFamily="18" charset="0"/>
            </a:endParaRPr>
          </a:p>
        </p:txBody>
      </p:sp>
      <p:sp>
        <p:nvSpPr>
          <p:cNvPr id="26629" name="矩形 36871"/>
          <p:cNvSpPr/>
          <p:nvPr/>
        </p:nvSpPr>
        <p:spPr>
          <a:xfrm>
            <a:off x="7620000" y="1905000"/>
            <a:ext cx="914400" cy="5334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维护</a:t>
            </a:r>
            <a:endParaRPr lang="zh-CN" altLang="en-US" dirty="0">
              <a:solidFill>
                <a:schemeClr val="bg1"/>
              </a:solidFill>
              <a:latin typeface="Times New Roman" panose="02020603050405020304" pitchFamily="18" charset="0"/>
            </a:endParaRPr>
          </a:p>
        </p:txBody>
      </p:sp>
      <p:sp>
        <p:nvSpPr>
          <p:cNvPr id="26630" name="矩形 36872"/>
          <p:cNvSpPr/>
          <p:nvPr/>
        </p:nvSpPr>
        <p:spPr>
          <a:xfrm>
            <a:off x="6477000" y="1905000"/>
            <a:ext cx="914400" cy="5334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安装</a:t>
            </a:r>
            <a:endParaRPr lang="zh-CN" altLang="en-US" dirty="0">
              <a:solidFill>
                <a:schemeClr val="bg1"/>
              </a:solidFill>
              <a:latin typeface="Times New Roman" panose="02020603050405020304" pitchFamily="18" charset="0"/>
            </a:endParaRPr>
          </a:p>
        </p:txBody>
      </p:sp>
      <p:sp>
        <p:nvSpPr>
          <p:cNvPr id="26631" name="矩形 36873"/>
          <p:cNvSpPr/>
          <p:nvPr/>
        </p:nvSpPr>
        <p:spPr>
          <a:xfrm>
            <a:off x="4648200" y="1905000"/>
            <a:ext cx="1600200" cy="5334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测试</a:t>
            </a:r>
            <a:endParaRPr lang="zh-CN" altLang="en-US" dirty="0">
              <a:solidFill>
                <a:schemeClr val="bg1"/>
              </a:solidFill>
              <a:latin typeface="Times New Roman" panose="02020603050405020304" pitchFamily="18" charset="0"/>
            </a:endParaRPr>
          </a:p>
        </p:txBody>
      </p:sp>
      <p:sp>
        <p:nvSpPr>
          <p:cNvPr id="26632" name="矩形 36875"/>
          <p:cNvSpPr/>
          <p:nvPr/>
        </p:nvSpPr>
        <p:spPr>
          <a:xfrm>
            <a:off x="3505200" y="2667000"/>
            <a:ext cx="1600200" cy="5334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单元测试</a:t>
            </a:r>
            <a:endParaRPr lang="zh-CN" altLang="en-US" dirty="0">
              <a:solidFill>
                <a:schemeClr val="bg1"/>
              </a:solidFill>
              <a:latin typeface="Times New Roman" panose="02020603050405020304" pitchFamily="18" charset="0"/>
            </a:endParaRPr>
          </a:p>
        </p:txBody>
      </p:sp>
      <p:sp>
        <p:nvSpPr>
          <p:cNvPr id="26633" name="矩形 36878"/>
          <p:cNvSpPr/>
          <p:nvPr/>
        </p:nvSpPr>
        <p:spPr>
          <a:xfrm>
            <a:off x="6400800" y="3200400"/>
            <a:ext cx="1600200" cy="5334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a:latin typeface="Times New Roman" panose="02020603050405020304" pitchFamily="18" charset="0"/>
            </a:endParaRPr>
          </a:p>
        </p:txBody>
      </p:sp>
      <p:sp>
        <p:nvSpPr>
          <p:cNvPr id="26634" name="矩形 36879"/>
          <p:cNvSpPr/>
          <p:nvPr/>
        </p:nvSpPr>
        <p:spPr>
          <a:xfrm>
            <a:off x="5105400" y="2667000"/>
            <a:ext cx="1295400" cy="1066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sz="2000" dirty="0">
                <a:solidFill>
                  <a:schemeClr val="bg1"/>
                </a:solidFill>
                <a:latin typeface="Times New Roman" panose="02020603050405020304" pitchFamily="18" charset="0"/>
              </a:rPr>
              <a:t>系统测试</a:t>
            </a:r>
            <a:endParaRPr lang="zh-CN" altLang="en-US" sz="2000" dirty="0">
              <a:solidFill>
                <a:schemeClr val="bg1"/>
              </a:solidFill>
              <a:latin typeface="Times New Roman" panose="02020603050405020304" pitchFamily="18" charset="0"/>
            </a:endParaRPr>
          </a:p>
        </p:txBody>
      </p:sp>
      <p:sp>
        <p:nvSpPr>
          <p:cNvPr id="26635" name="矩形 36880"/>
          <p:cNvSpPr/>
          <p:nvPr/>
        </p:nvSpPr>
        <p:spPr>
          <a:xfrm>
            <a:off x="1066800" y="3886200"/>
            <a:ext cx="6934200" cy="5334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验证</a:t>
            </a:r>
            <a:endParaRPr lang="zh-CN" altLang="en-US" dirty="0">
              <a:solidFill>
                <a:schemeClr val="bg1"/>
              </a:solidFill>
              <a:latin typeface="Times New Roman" panose="02020603050405020304" pitchFamily="18" charset="0"/>
            </a:endParaRPr>
          </a:p>
        </p:txBody>
      </p:sp>
      <p:sp>
        <p:nvSpPr>
          <p:cNvPr id="26636" name="矩形 36881"/>
          <p:cNvSpPr/>
          <p:nvPr/>
        </p:nvSpPr>
        <p:spPr>
          <a:xfrm>
            <a:off x="3505200" y="4572000"/>
            <a:ext cx="4495800" cy="5334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确认</a:t>
            </a:r>
            <a:endParaRPr lang="zh-CN" altLang="en-US" dirty="0">
              <a:solidFill>
                <a:schemeClr val="bg1"/>
              </a:solidFill>
              <a:latin typeface="Times New Roman" panose="02020603050405020304" pitchFamily="18" charset="0"/>
            </a:endParaRPr>
          </a:p>
        </p:txBody>
      </p:sp>
      <p:sp>
        <p:nvSpPr>
          <p:cNvPr id="26637" name="矩形 36882"/>
          <p:cNvSpPr/>
          <p:nvPr/>
        </p:nvSpPr>
        <p:spPr>
          <a:xfrm>
            <a:off x="1066800" y="5257800"/>
            <a:ext cx="6934200" cy="5334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dirty="0">
                <a:solidFill>
                  <a:schemeClr val="bg1"/>
                </a:solidFill>
                <a:latin typeface="Times New Roman" panose="02020603050405020304" pitchFamily="18" charset="0"/>
              </a:rPr>
              <a:t>系统测试  质量控制</a:t>
            </a:r>
            <a:endParaRPr lang="zh-CN" altLang="en-US" dirty="0">
              <a:solidFill>
                <a:schemeClr val="bg1"/>
              </a:solidFill>
              <a:latin typeface="Times New Roman" panose="02020603050405020304" pitchFamily="18" charset="0"/>
            </a:endParaRPr>
          </a:p>
        </p:txBody>
      </p:sp>
      <p:sp>
        <p:nvSpPr>
          <p:cNvPr id="26638" name="矩形 36876"/>
          <p:cNvSpPr/>
          <p:nvPr/>
        </p:nvSpPr>
        <p:spPr>
          <a:xfrm>
            <a:off x="4038600" y="3200400"/>
            <a:ext cx="1143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sz="1800" dirty="0">
                <a:solidFill>
                  <a:schemeClr val="bg1"/>
                </a:solidFill>
                <a:latin typeface="Times New Roman" panose="02020603050405020304" pitchFamily="18" charset="0"/>
              </a:rPr>
              <a:t>集成测试</a:t>
            </a:r>
            <a:endParaRPr lang="zh-CN" altLang="en-US" sz="1800" dirty="0">
              <a:solidFill>
                <a:schemeClr val="bg1"/>
              </a:solidFill>
              <a:latin typeface="Times New Roman" panose="02020603050405020304" pitchFamily="18" charset="0"/>
            </a:endParaRPr>
          </a:p>
        </p:txBody>
      </p:sp>
      <p:sp>
        <p:nvSpPr>
          <p:cNvPr id="26639" name="矩形 36898"/>
          <p:cNvSpPr/>
          <p:nvPr/>
        </p:nvSpPr>
        <p:spPr>
          <a:xfrm>
            <a:off x="3505200" y="3733800"/>
            <a:ext cx="4495800" cy="1524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a:latin typeface="Times New Roman" panose="02020603050405020304" pitchFamily="18" charset="0"/>
            </a:endParaRPr>
          </a:p>
        </p:txBody>
      </p:sp>
      <p:sp>
        <p:nvSpPr>
          <p:cNvPr id="26640" name="矩形 36900"/>
          <p:cNvSpPr/>
          <p:nvPr/>
        </p:nvSpPr>
        <p:spPr>
          <a:xfrm>
            <a:off x="6477000" y="3276600"/>
            <a:ext cx="1447800" cy="609600"/>
          </a:xfrm>
          <a:prstGeom prst="rect">
            <a:avLst/>
          </a:prstGeom>
          <a:solidFill>
            <a:srgbClr val="9999FF"/>
          </a:solidFill>
          <a:ln w="9525">
            <a:noFill/>
          </a:ln>
        </p:spPr>
        <p:txBody>
          <a:bodyPr wrap="none" anchor="ctr" anchorCtr="0"/>
          <a:p>
            <a:pPr algn="ctr" eaLnBrk="0" hangingPunct="0"/>
            <a:r>
              <a:rPr lang="zh-CN" altLang="en-US" dirty="0">
                <a:solidFill>
                  <a:schemeClr val="bg1"/>
                </a:solidFill>
                <a:latin typeface="Times New Roman" panose="02020603050405020304" pitchFamily="18" charset="0"/>
              </a:rPr>
              <a:t>回归测试</a:t>
            </a:r>
            <a:endParaRPr lang="zh-CN" altLang="en-US" dirty="0">
              <a:solidFill>
                <a:schemeClr val="bg1"/>
              </a:solidFill>
              <a:latin typeface="Times New Roman" panose="02020603050405020304" pitchFamily="18" charset="0"/>
            </a:endParaRPr>
          </a:p>
        </p:txBody>
      </p:sp>
      <p:sp>
        <p:nvSpPr>
          <p:cNvPr id="26641" name="直接连接符 36901"/>
          <p:cNvSpPr/>
          <p:nvPr/>
        </p:nvSpPr>
        <p:spPr>
          <a:xfrm>
            <a:off x="1905000" y="2159000"/>
            <a:ext cx="304800" cy="0"/>
          </a:xfrm>
          <a:prstGeom prst="line">
            <a:avLst/>
          </a:prstGeom>
          <a:ln w="9525" cap="flat" cmpd="sng">
            <a:solidFill>
              <a:schemeClr val="tx1"/>
            </a:solidFill>
            <a:prstDash val="solid"/>
            <a:round/>
            <a:headEnd type="none" w="med" len="med"/>
            <a:tailEnd type="none" w="med" len="med"/>
          </a:ln>
        </p:spPr>
      </p:sp>
      <p:sp>
        <p:nvSpPr>
          <p:cNvPr id="26642" name="直接连接符 36902"/>
          <p:cNvSpPr/>
          <p:nvPr/>
        </p:nvSpPr>
        <p:spPr>
          <a:xfrm>
            <a:off x="3124200" y="2159000"/>
            <a:ext cx="304800" cy="0"/>
          </a:xfrm>
          <a:prstGeom prst="line">
            <a:avLst/>
          </a:prstGeom>
          <a:ln w="9525" cap="flat" cmpd="sng">
            <a:solidFill>
              <a:schemeClr val="tx1"/>
            </a:solidFill>
            <a:prstDash val="solid"/>
            <a:round/>
            <a:headEnd type="none" w="med" len="med"/>
            <a:tailEnd type="none" w="med" len="med"/>
          </a:ln>
        </p:spPr>
      </p:sp>
      <p:sp>
        <p:nvSpPr>
          <p:cNvPr id="26643" name="直接连接符 36903"/>
          <p:cNvSpPr/>
          <p:nvPr/>
        </p:nvSpPr>
        <p:spPr>
          <a:xfrm>
            <a:off x="4330700" y="2159000"/>
            <a:ext cx="304800" cy="0"/>
          </a:xfrm>
          <a:prstGeom prst="line">
            <a:avLst/>
          </a:prstGeom>
          <a:ln w="9525" cap="flat" cmpd="sng">
            <a:solidFill>
              <a:schemeClr val="tx1"/>
            </a:solidFill>
            <a:prstDash val="solid"/>
            <a:round/>
            <a:headEnd type="none" w="med" len="med"/>
            <a:tailEnd type="none" w="med" len="med"/>
          </a:ln>
        </p:spPr>
      </p:sp>
      <p:sp>
        <p:nvSpPr>
          <p:cNvPr id="26644" name="直接连接符 36904"/>
          <p:cNvSpPr/>
          <p:nvPr/>
        </p:nvSpPr>
        <p:spPr>
          <a:xfrm>
            <a:off x="6235700" y="2197100"/>
            <a:ext cx="241300" cy="0"/>
          </a:xfrm>
          <a:prstGeom prst="line">
            <a:avLst/>
          </a:prstGeom>
          <a:ln w="9525" cap="flat" cmpd="sng">
            <a:solidFill>
              <a:schemeClr val="tx1"/>
            </a:solidFill>
            <a:prstDash val="solid"/>
            <a:round/>
            <a:headEnd type="none" w="med" len="med"/>
            <a:tailEnd type="none" w="med" len="med"/>
          </a:ln>
        </p:spPr>
      </p:sp>
      <p:sp>
        <p:nvSpPr>
          <p:cNvPr id="26645" name="直接连接符 36905"/>
          <p:cNvSpPr/>
          <p:nvPr/>
        </p:nvSpPr>
        <p:spPr>
          <a:xfrm>
            <a:off x="7378700" y="2184400"/>
            <a:ext cx="241300" cy="0"/>
          </a:xfrm>
          <a:prstGeom prst="line">
            <a:avLst/>
          </a:prstGeom>
          <a:ln w="9525" cap="flat" cmpd="sng">
            <a:solidFill>
              <a:schemeClr val="tx1"/>
            </a:solidFill>
            <a:prstDash val="solid"/>
            <a:round/>
            <a:headEnd type="none" w="med" len="med"/>
            <a:tailEnd type="none" w="med" len="med"/>
          </a:ln>
        </p:spPr>
      </p:sp>
      <p:sp>
        <p:nvSpPr>
          <p:cNvPr id="26646" name="矩形 36877"/>
          <p:cNvSpPr/>
          <p:nvPr/>
        </p:nvSpPr>
        <p:spPr>
          <a:xfrm>
            <a:off x="6413500" y="2654300"/>
            <a:ext cx="977900" cy="6985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zh-CN" altLang="en-US" sz="2000" dirty="0">
                <a:solidFill>
                  <a:schemeClr val="bg1"/>
                </a:solidFill>
                <a:latin typeface="Times New Roman" panose="02020603050405020304" pitchFamily="18" charset="0"/>
              </a:rPr>
              <a:t>验收测试</a:t>
            </a:r>
            <a:endParaRPr lang="zh-CN" altLang="en-US" sz="2000" dirty="0">
              <a:solidFill>
                <a:schemeClr val="bg1"/>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矩形 158721"/>
          <p:cNvSpPr/>
          <p:nvPr/>
        </p:nvSpPr>
        <p:spPr>
          <a:xfrm>
            <a:off x="838200" y="342900"/>
            <a:ext cx="7772400" cy="1104900"/>
          </a:xfrm>
          <a:prstGeom prst="rect">
            <a:avLst/>
          </a:prstGeom>
          <a:noFill/>
          <a:ln w="9525">
            <a:noFill/>
          </a:ln>
        </p:spPr>
        <p:txBody>
          <a:bodyPr lIns="92075" tIns="46038" rIns="92075" bIns="46038" anchor="ctr" anchorCtr="0"/>
          <a:p>
            <a:pPr algn="ctr"/>
            <a:r>
              <a:rPr lang="zh-CN" altLang="en-US" sz="3200" b="1" dirty="0">
                <a:solidFill>
                  <a:schemeClr val="tx2"/>
                </a:solidFill>
                <a:latin typeface="Times New Roman" panose="02020603050405020304" pitchFamily="18" charset="0"/>
                <a:ea typeface="幼圆" panose="02010509060101010101" pitchFamily="49" charset="-122"/>
              </a:rPr>
              <a:t>排除隐错的相对成本</a:t>
            </a:r>
            <a:endParaRPr lang="zh-CN" altLang="en-US" sz="3200" b="1" dirty="0">
              <a:solidFill>
                <a:schemeClr val="tx2"/>
              </a:solidFill>
              <a:latin typeface="Times New Roman" panose="02020603050405020304" pitchFamily="18" charset="0"/>
              <a:ea typeface="幼圆" panose="02010509060101010101" pitchFamily="49" charset="-122"/>
            </a:endParaRPr>
          </a:p>
        </p:txBody>
      </p:sp>
      <p:graphicFrame>
        <p:nvGraphicFramePr>
          <p:cNvPr id="27650" name="对象 158722"/>
          <p:cNvGraphicFramePr/>
          <p:nvPr/>
        </p:nvGraphicFramePr>
        <p:xfrm>
          <a:off x="838200" y="1752600"/>
          <a:ext cx="7772400" cy="4114800"/>
        </p:xfrm>
        <a:graphic>
          <a:graphicData uri="http://schemas.openxmlformats.org/presentationml/2006/ole">
            <mc:AlternateContent xmlns:mc="http://schemas.openxmlformats.org/markup-compatibility/2006">
              <mc:Choice xmlns:v="urn:schemas-microsoft-com:vml" Requires="v">
                <p:oleObj spid="_x0000_s3078" name="" r:id="rId1" imgW="7781925" imgH="4124325" progId="MSGraph.Chart.8">
                  <p:embed/>
                </p:oleObj>
              </mc:Choice>
              <mc:Fallback>
                <p:oleObj name="" r:id="rId1" imgW="7781925" imgH="4124325" progId="MSGraph.Chart.8">
                  <p:embed/>
                  <p:pic>
                    <p:nvPicPr>
                      <p:cNvPr id="0" name="图片 3077"/>
                      <p:cNvPicPr/>
                      <p:nvPr/>
                    </p:nvPicPr>
                    <p:blipFill>
                      <a:blip r:embed="rId2"/>
                      <a:stretch>
                        <a:fillRect/>
                      </a:stretch>
                    </p:blipFill>
                    <p:spPr>
                      <a:xfrm>
                        <a:off x="838200" y="1752600"/>
                        <a:ext cx="7772400" cy="4114800"/>
                      </a:xfrm>
                      <a:prstGeom prst="rect">
                        <a:avLst/>
                      </a:prstGeom>
                      <a:noFill/>
                      <a:ln w="38100">
                        <a:noFill/>
                        <a:miter/>
                      </a:ln>
                    </p:spPr>
                  </p:pic>
                </p:oleObj>
              </mc:Fallback>
            </mc:AlternateContent>
          </a:graphicData>
        </a:graphic>
      </p:graphicFrame>
      <p:sp>
        <p:nvSpPr>
          <p:cNvPr id="27651" name="直接连接符 158723"/>
          <p:cNvSpPr/>
          <p:nvPr/>
        </p:nvSpPr>
        <p:spPr>
          <a:xfrm>
            <a:off x="1447800" y="5105400"/>
            <a:ext cx="1371600" cy="0"/>
          </a:xfrm>
          <a:prstGeom prst="line">
            <a:avLst/>
          </a:prstGeom>
          <a:ln w="9525" cap="flat" cmpd="sng">
            <a:solidFill>
              <a:schemeClr val="accent1"/>
            </a:solidFill>
            <a:prstDash val="solid"/>
            <a:round/>
            <a:headEnd type="none" w="med" len="med"/>
            <a:tailEnd type="none" w="med" len="med"/>
          </a:ln>
        </p:spPr>
      </p:sp>
      <p:sp>
        <p:nvSpPr>
          <p:cNvPr id="27652" name="直接连接符 158724"/>
          <p:cNvSpPr/>
          <p:nvPr/>
        </p:nvSpPr>
        <p:spPr>
          <a:xfrm flipV="1">
            <a:off x="2819400" y="4953000"/>
            <a:ext cx="0" cy="152400"/>
          </a:xfrm>
          <a:prstGeom prst="line">
            <a:avLst/>
          </a:prstGeom>
          <a:ln w="9525" cap="flat" cmpd="sng">
            <a:solidFill>
              <a:schemeClr val="accent1"/>
            </a:solidFill>
            <a:prstDash val="solid"/>
            <a:round/>
            <a:headEnd type="none" w="med" len="med"/>
            <a:tailEnd type="none" w="med" len="med"/>
          </a:ln>
        </p:spPr>
      </p:sp>
      <p:sp>
        <p:nvSpPr>
          <p:cNvPr id="27653" name="直接连接符 158725"/>
          <p:cNvSpPr/>
          <p:nvPr/>
        </p:nvSpPr>
        <p:spPr>
          <a:xfrm>
            <a:off x="7086600" y="2057400"/>
            <a:ext cx="1371600" cy="0"/>
          </a:xfrm>
          <a:prstGeom prst="line">
            <a:avLst/>
          </a:prstGeom>
          <a:ln w="9525" cap="flat" cmpd="sng">
            <a:solidFill>
              <a:schemeClr val="accent1"/>
            </a:solidFill>
            <a:prstDash val="solid"/>
            <a:round/>
            <a:headEnd type="none" w="med" len="med"/>
            <a:tailEnd type="none" w="med" len="med"/>
          </a:ln>
        </p:spPr>
      </p:sp>
      <p:sp>
        <p:nvSpPr>
          <p:cNvPr id="27654" name="直接连接符 158726"/>
          <p:cNvSpPr/>
          <p:nvPr/>
        </p:nvSpPr>
        <p:spPr>
          <a:xfrm>
            <a:off x="7086600" y="2057400"/>
            <a:ext cx="0" cy="1295400"/>
          </a:xfrm>
          <a:prstGeom prst="line">
            <a:avLst/>
          </a:prstGeom>
          <a:ln w="9525" cap="flat" cmpd="sng">
            <a:solidFill>
              <a:schemeClr val="accent1"/>
            </a:solidFill>
            <a:prstDash val="solid"/>
            <a:round/>
            <a:headEnd type="none" w="med" len="med"/>
            <a:tailEnd type="none" w="med" len="med"/>
          </a:ln>
        </p:spPr>
      </p:sp>
      <p:sp>
        <p:nvSpPr>
          <p:cNvPr id="27655" name="直接连接符 158727"/>
          <p:cNvSpPr/>
          <p:nvPr/>
        </p:nvSpPr>
        <p:spPr>
          <a:xfrm>
            <a:off x="5638800" y="3352800"/>
            <a:ext cx="1447800" cy="0"/>
          </a:xfrm>
          <a:prstGeom prst="line">
            <a:avLst/>
          </a:prstGeom>
          <a:ln w="9525" cap="flat" cmpd="sng">
            <a:solidFill>
              <a:schemeClr val="accent1"/>
            </a:solidFill>
            <a:prstDash val="solid"/>
            <a:round/>
            <a:headEnd type="none" w="med" len="med"/>
            <a:tailEnd type="none" w="med" len="med"/>
          </a:ln>
        </p:spPr>
      </p:sp>
      <p:sp>
        <p:nvSpPr>
          <p:cNvPr id="27656" name="直接连接符 158728"/>
          <p:cNvSpPr/>
          <p:nvPr/>
        </p:nvSpPr>
        <p:spPr>
          <a:xfrm>
            <a:off x="5638800" y="3352800"/>
            <a:ext cx="0" cy="1295400"/>
          </a:xfrm>
          <a:prstGeom prst="line">
            <a:avLst/>
          </a:prstGeom>
          <a:ln w="9525" cap="flat" cmpd="sng">
            <a:solidFill>
              <a:schemeClr val="accent1"/>
            </a:solidFill>
            <a:prstDash val="solid"/>
            <a:round/>
            <a:headEnd type="none" w="med" len="med"/>
            <a:tailEnd type="none" w="med" len="med"/>
          </a:ln>
        </p:spPr>
      </p:sp>
      <p:sp>
        <p:nvSpPr>
          <p:cNvPr id="27657" name="直接连接符 158729"/>
          <p:cNvSpPr/>
          <p:nvPr/>
        </p:nvSpPr>
        <p:spPr>
          <a:xfrm>
            <a:off x="4267200" y="4648200"/>
            <a:ext cx="1371600" cy="0"/>
          </a:xfrm>
          <a:prstGeom prst="line">
            <a:avLst/>
          </a:prstGeom>
          <a:ln w="9525" cap="flat" cmpd="sng">
            <a:solidFill>
              <a:schemeClr val="accent1"/>
            </a:solidFill>
            <a:prstDash val="solid"/>
            <a:round/>
            <a:headEnd type="none" w="med" len="med"/>
            <a:tailEnd type="none" w="med" len="med"/>
          </a:ln>
        </p:spPr>
      </p:sp>
      <p:sp>
        <p:nvSpPr>
          <p:cNvPr id="27658" name="直接连接符 158730"/>
          <p:cNvSpPr/>
          <p:nvPr/>
        </p:nvSpPr>
        <p:spPr>
          <a:xfrm>
            <a:off x="4267200" y="4648200"/>
            <a:ext cx="0" cy="304800"/>
          </a:xfrm>
          <a:prstGeom prst="line">
            <a:avLst/>
          </a:prstGeom>
          <a:ln w="9525" cap="flat" cmpd="sng">
            <a:solidFill>
              <a:schemeClr val="accent1"/>
            </a:solidFill>
            <a:prstDash val="solid"/>
            <a:round/>
            <a:headEnd type="none" w="med" len="med"/>
            <a:tailEnd type="none" w="med" len="med"/>
          </a:ln>
        </p:spPr>
      </p:sp>
      <p:sp>
        <p:nvSpPr>
          <p:cNvPr id="27659" name="直接连接符 158731"/>
          <p:cNvSpPr/>
          <p:nvPr/>
        </p:nvSpPr>
        <p:spPr>
          <a:xfrm>
            <a:off x="2819400" y="4953000"/>
            <a:ext cx="1447800" cy="0"/>
          </a:xfrm>
          <a:prstGeom prst="line">
            <a:avLst/>
          </a:prstGeom>
          <a:ln w="9525" cap="flat" cmpd="sng">
            <a:solidFill>
              <a:schemeClr val="accent1"/>
            </a:solidFill>
            <a:prstDash val="solid"/>
            <a:round/>
            <a:headEnd type="none" w="med" len="med"/>
            <a:tailEnd type="none" w="med" len="med"/>
          </a:ln>
        </p:spPr>
      </p:sp>
      <p:sp>
        <p:nvSpPr>
          <p:cNvPr id="27660" name="直接连接符 158732"/>
          <p:cNvSpPr/>
          <p:nvPr/>
        </p:nvSpPr>
        <p:spPr>
          <a:xfrm flipV="1">
            <a:off x="2819400" y="4953000"/>
            <a:ext cx="0" cy="152400"/>
          </a:xfrm>
          <a:prstGeom prst="line">
            <a:avLst/>
          </a:prstGeom>
          <a:ln w="9525" cap="flat" cmpd="sng">
            <a:solidFill>
              <a:schemeClr val="accent1"/>
            </a:solidFill>
            <a:prstDash val="solid"/>
            <a:round/>
            <a:headEnd type="none" w="med" len="med"/>
            <a:tailEnd type="none" w="med" len="med"/>
          </a:ln>
        </p:spPr>
      </p:sp>
      <p:sp>
        <p:nvSpPr>
          <p:cNvPr id="27661" name="直接连接符 158733"/>
          <p:cNvSpPr/>
          <p:nvPr/>
        </p:nvSpPr>
        <p:spPr>
          <a:xfrm>
            <a:off x="2819400" y="5105400"/>
            <a:ext cx="1447800" cy="0"/>
          </a:xfrm>
          <a:prstGeom prst="line">
            <a:avLst/>
          </a:prstGeom>
          <a:ln w="9525" cap="flat" cmpd="sng">
            <a:solidFill>
              <a:schemeClr val="hlink"/>
            </a:solidFill>
            <a:prstDash val="solid"/>
            <a:round/>
            <a:headEnd type="none" w="med" len="med"/>
            <a:tailEnd type="none" w="med" len="med"/>
          </a:ln>
        </p:spPr>
      </p:sp>
      <p:sp>
        <p:nvSpPr>
          <p:cNvPr id="27662" name="直接连接符 158734"/>
          <p:cNvSpPr/>
          <p:nvPr/>
        </p:nvSpPr>
        <p:spPr>
          <a:xfrm>
            <a:off x="7086600" y="3962400"/>
            <a:ext cx="1371600" cy="0"/>
          </a:xfrm>
          <a:prstGeom prst="line">
            <a:avLst/>
          </a:prstGeom>
          <a:ln w="9525" cap="flat" cmpd="sng">
            <a:solidFill>
              <a:schemeClr val="hlink"/>
            </a:solidFill>
            <a:prstDash val="solid"/>
            <a:round/>
            <a:headEnd type="none" w="med" len="med"/>
            <a:tailEnd type="none" w="med" len="med"/>
          </a:ln>
        </p:spPr>
      </p:sp>
      <p:sp>
        <p:nvSpPr>
          <p:cNvPr id="27663" name="直接连接符 158735"/>
          <p:cNvSpPr/>
          <p:nvPr/>
        </p:nvSpPr>
        <p:spPr>
          <a:xfrm>
            <a:off x="7086600" y="3962400"/>
            <a:ext cx="0" cy="685800"/>
          </a:xfrm>
          <a:prstGeom prst="line">
            <a:avLst/>
          </a:prstGeom>
          <a:ln w="9525" cap="flat" cmpd="sng">
            <a:solidFill>
              <a:schemeClr val="hlink"/>
            </a:solidFill>
            <a:prstDash val="solid"/>
            <a:round/>
            <a:headEnd type="none" w="med" len="med"/>
            <a:tailEnd type="none" w="med" len="med"/>
          </a:ln>
        </p:spPr>
      </p:sp>
      <p:sp>
        <p:nvSpPr>
          <p:cNvPr id="27664" name="直接连接符 158736"/>
          <p:cNvSpPr/>
          <p:nvPr/>
        </p:nvSpPr>
        <p:spPr>
          <a:xfrm flipH="1">
            <a:off x="5638800" y="4648200"/>
            <a:ext cx="1447800" cy="0"/>
          </a:xfrm>
          <a:prstGeom prst="line">
            <a:avLst/>
          </a:prstGeom>
          <a:ln w="9525" cap="flat" cmpd="sng">
            <a:solidFill>
              <a:schemeClr val="hlink"/>
            </a:solidFill>
            <a:prstDash val="solid"/>
            <a:round/>
            <a:headEnd type="none" w="med" len="med"/>
            <a:tailEnd type="none" w="med" len="med"/>
          </a:ln>
        </p:spPr>
      </p:sp>
      <p:sp>
        <p:nvSpPr>
          <p:cNvPr id="27665" name="直接连接符 158737"/>
          <p:cNvSpPr/>
          <p:nvPr/>
        </p:nvSpPr>
        <p:spPr>
          <a:xfrm>
            <a:off x="5638800" y="4648200"/>
            <a:ext cx="0" cy="304800"/>
          </a:xfrm>
          <a:prstGeom prst="line">
            <a:avLst/>
          </a:prstGeom>
          <a:ln w="9525" cap="flat" cmpd="sng">
            <a:solidFill>
              <a:schemeClr val="hlink"/>
            </a:solidFill>
            <a:prstDash val="solid"/>
            <a:round/>
            <a:headEnd type="none" w="med" len="med"/>
            <a:tailEnd type="none" w="med" len="med"/>
          </a:ln>
        </p:spPr>
      </p:sp>
      <p:sp>
        <p:nvSpPr>
          <p:cNvPr id="27666" name="直接连接符 158738"/>
          <p:cNvSpPr/>
          <p:nvPr/>
        </p:nvSpPr>
        <p:spPr>
          <a:xfrm flipH="1">
            <a:off x="4267200" y="4953000"/>
            <a:ext cx="1371600" cy="0"/>
          </a:xfrm>
          <a:prstGeom prst="line">
            <a:avLst/>
          </a:prstGeom>
          <a:ln w="9525" cap="flat" cmpd="sng">
            <a:solidFill>
              <a:schemeClr val="hlink"/>
            </a:solidFill>
            <a:prstDash val="solid"/>
            <a:round/>
            <a:headEnd type="none" w="med" len="med"/>
            <a:tailEnd type="none" w="med" len="med"/>
          </a:ln>
        </p:spPr>
      </p:sp>
      <p:sp>
        <p:nvSpPr>
          <p:cNvPr id="27667" name="直接连接符 158739"/>
          <p:cNvSpPr/>
          <p:nvPr/>
        </p:nvSpPr>
        <p:spPr>
          <a:xfrm flipV="1">
            <a:off x="4267200" y="4953000"/>
            <a:ext cx="0" cy="152400"/>
          </a:xfrm>
          <a:prstGeom prst="line">
            <a:avLst/>
          </a:prstGeom>
          <a:ln w="9525" cap="flat" cmpd="sng">
            <a:solidFill>
              <a:schemeClr val="hlink"/>
            </a:solidFill>
            <a:prstDash val="solid"/>
            <a:round/>
            <a:headEnd type="none" w="med" len="med"/>
            <a:tailEnd type="none" w="med" len="med"/>
          </a:ln>
        </p:spPr>
      </p:sp>
      <p:sp>
        <p:nvSpPr>
          <p:cNvPr id="27668" name="直接连接符 158740"/>
          <p:cNvSpPr/>
          <p:nvPr/>
        </p:nvSpPr>
        <p:spPr>
          <a:xfrm>
            <a:off x="4267200" y="5105400"/>
            <a:ext cx="1371600" cy="0"/>
          </a:xfrm>
          <a:prstGeom prst="line">
            <a:avLst/>
          </a:prstGeom>
          <a:ln w="9525" cap="flat" cmpd="sng">
            <a:solidFill>
              <a:srgbClr val="FF0000"/>
            </a:solidFill>
            <a:prstDash val="solid"/>
            <a:round/>
            <a:headEnd type="none" w="med" len="med"/>
            <a:tailEnd type="none" w="med" len="med"/>
          </a:ln>
        </p:spPr>
      </p:sp>
      <p:sp>
        <p:nvSpPr>
          <p:cNvPr id="27669" name="直接连接符 158741"/>
          <p:cNvSpPr/>
          <p:nvPr/>
        </p:nvSpPr>
        <p:spPr>
          <a:xfrm>
            <a:off x="7086600" y="4648200"/>
            <a:ext cx="1371600" cy="0"/>
          </a:xfrm>
          <a:prstGeom prst="line">
            <a:avLst/>
          </a:prstGeom>
          <a:ln w="9525" cap="flat" cmpd="sng">
            <a:solidFill>
              <a:srgbClr val="FF0000"/>
            </a:solidFill>
            <a:prstDash val="solid"/>
            <a:round/>
            <a:headEnd type="none" w="med" len="med"/>
            <a:tailEnd type="none" w="med" len="med"/>
          </a:ln>
        </p:spPr>
      </p:sp>
      <p:sp>
        <p:nvSpPr>
          <p:cNvPr id="27670" name="直接连接符 158742"/>
          <p:cNvSpPr/>
          <p:nvPr/>
        </p:nvSpPr>
        <p:spPr>
          <a:xfrm>
            <a:off x="7086600" y="4648200"/>
            <a:ext cx="0" cy="304800"/>
          </a:xfrm>
          <a:prstGeom prst="line">
            <a:avLst/>
          </a:prstGeom>
          <a:ln w="9525" cap="flat" cmpd="sng">
            <a:solidFill>
              <a:srgbClr val="FF0000"/>
            </a:solidFill>
            <a:prstDash val="solid"/>
            <a:round/>
            <a:headEnd type="none" w="med" len="med"/>
            <a:tailEnd type="none" w="med" len="med"/>
          </a:ln>
        </p:spPr>
      </p:sp>
      <p:sp>
        <p:nvSpPr>
          <p:cNvPr id="27671" name="直接连接符 158743"/>
          <p:cNvSpPr/>
          <p:nvPr/>
        </p:nvSpPr>
        <p:spPr>
          <a:xfrm>
            <a:off x="5638800" y="4953000"/>
            <a:ext cx="1447800" cy="0"/>
          </a:xfrm>
          <a:prstGeom prst="line">
            <a:avLst/>
          </a:prstGeom>
          <a:ln w="9525" cap="flat" cmpd="sng">
            <a:solidFill>
              <a:srgbClr val="FF0000"/>
            </a:solidFill>
            <a:prstDash val="solid"/>
            <a:round/>
            <a:headEnd type="none" w="med" len="med"/>
            <a:tailEnd type="none" w="med" len="med"/>
          </a:ln>
        </p:spPr>
      </p:sp>
      <p:sp>
        <p:nvSpPr>
          <p:cNvPr id="27672" name="直接连接符 158744"/>
          <p:cNvSpPr/>
          <p:nvPr/>
        </p:nvSpPr>
        <p:spPr>
          <a:xfrm flipV="1">
            <a:off x="5638800" y="4953000"/>
            <a:ext cx="0" cy="152400"/>
          </a:xfrm>
          <a:prstGeom prst="line">
            <a:avLst/>
          </a:prstGeom>
          <a:ln w="9525" cap="flat" cmpd="sng">
            <a:solidFill>
              <a:srgbClr val="FF0000"/>
            </a:solidFill>
            <a:prstDash val="solid"/>
            <a:round/>
            <a:headEnd type="none" w="med" len="med"/>
            <a:tailEnd type="none" w="med" len="med"/>
          </a:ln>
        </p:spPr>
      </p:sp>
      <p:sp>
        <p:nvSpPr>
          <p:cNvPr id="27673" name="文本框 158745"/>
          <p:cNvSpPr txBox="1"/>
          <p:nvPr/>
        </p:nvSpPr>
        <p:spPr>
          <a:xfrm>
            <a:off x="7070725" y="2106613"/>
            <a:ext cx="996950" cy="336550"/>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需求隐错</a:t>
            </a:r>
            <a:endParaRPr lang="zh-CN" altLang="en-US" sz="1600" dirty="0">
              <a:latin typeface="Times New Roman" panose="02020603050405020304" pitchFamily="18" charset="0"/>
            </a:endParaRPr>
          </a:p>
        </p:txBody>
      </p:sp>
      <p:sp>
        <p:nvSpPr>
          <p:cNvPr id="27674" name="文本框 158746"/>
          <p:cNvSpPr txBox="1"/>
          <p:nvPr/>
        </p:nvSpPr>
        <p:spPr>
          <a:xfrm>
            <a:off x="7226300" y="3581400"/>
            <a:ext cx="990600" cy="336550"/>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设计隐错</a:t>
            </a:r>
            <a:endParaRPr lang="zh-CN" altLang="en-US" sz="1600" dirty="0">
              <a:latin typeface="Times New Roman" panose="02020603050405020304" pitchFamily="18" charset="0"/>
            </a:endParaRPr>
          </a:p>
        </p:txBody>
      </p:sp>
      <p:sp>
        <p:nvSpPr>
          <p:cNvPr id="27675" name="文本框 158747"/>
          <p:cNvSpPr txBox="1"/>
          <p:nvPr/>
        </p:nvSpPr>
        <p:spPr>
          <a:xfrm>
            <a:off x="7264400" y="4267200"/>
            <a:ext cx="993775" cy="336550"/>
          </a:xfrm>
          <a:prstGeom prst="rect">
            <a:avLst/>
          </a:prstGeom>
          <a:noFill/>
          <a:ln w="9525">
            <a:noFill/>
          </a:ln>
        </p:spPr>
        <p:txBody>
          <a:bodyPr wrap="none" anchor="t" anchorCtr="0">
            <a:spAutoFit/>
          </a:bodyPr>
          <a:p>
            <a:pPr eaLnBrk="0" hangingPunct="0"/>
            <a:r>
              <a:rPr lang="zh-CN" altLang="en-US" sz="1600" dirty="0">
                <a:latin typeface="Times New Roman" panose="02020603050405020304" pitchFamily="18" charset="0"/>
              </a:rPr>
              <a:t>编码隐错</a:t>
            </a:r>
            <a:endParaRPr lang="zh-CN" altLang="en-US" sz="1600" dirty="0">
              <a:latin typeface="Times New Roman" panose="02020603050405020304" pitchFamily="18" charset="0"/>
            </a:endParaRPr>
          </a:p>
        </p:txBody>
      </p:sp>
      <p:sp>
        <p:nvSpPr>
          <p:cNvPr id="27676" name="文本框 158748"/>
          <p:cNvSpPr txBox="1"/>
          <p:nvPr/>
        </p:nvSpPr>
        <p:spPr>
          <a:xfrm>
            <a:off x="4403725" y="5711825"/>
            <a:ext cx="1104900" cy="366713"/>
          </a:xfrm>
          <a:prstGeom prst="rect">
            <a:avLst/>
          </a:prstGeom>
          <a:noFill/>
          <a:ln w="9525">
            <a:noFill/>
          </a:ln>
        </p:spPr>
        <p:txBody>
          <a:bodyPr wrap="none" anchor="t" anchorCtr="0">
            <a:spAutoFit/>
          </a:bodyPr>
          <a:p>
            <a:pPr eaLnBrk="0" hangingPunct="0"/>
            <a:r>
              <a:rPr lang="zh-CN" altLang="en-US" sz="1800" b="1" dirty="0">
                <a:latin typeface="Times New Roman" panose="02020603050405020304" pitchFamily="18" charset="0"/>
              </a:rPr>
              <a:t>静态分析</a:t>
            </a:r>
            <a:endParaRPr lang="zh-CN" altLang="en-US" sz="1800" b="1"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矩形 159745"/>
          <p:cNvSpPr/>
          <p:nvPr/>
        </p:nvSpPr>
        <p:spPr>
          <a:xfrm>
            <a:off x="838200" y="342900"/>
            <a:ext cx="7772400" cy="1104900"/>
          </a:xfrm>
          <a:prstGeom prst="rect">
            <a:avLst/>
          </a:prstGeom>
          <a:noFill/>
          <a:ln w="9525">
            <a:noFill/>
          </a:ln>
        </p:spPr>
        <p:txBody>
          <a:bodyPr lIns="92075" tIns="46038" rIns="92075" bIns="46038" anchor="ctr" anchorCtr="0"/>
          <a:p>
            <a:pPr algn="ctr"/>
            <a:r>
              <a:rPr lang="zh-CN" altLang="en-US" sz="3200" b="1" dirty="0">
                <a:solidFill>
                  <a:schemeClr val="tx2"/>
                </a:solidFill>
                <a:latin typeface="Times New Roman" panose="02020603050405020304" pitchFamily="18" charset="0"/>
                <a:ea typeface="幼圆" panose="02010509060101010101" pitchFamily="49" charset="-122"/>
              </a:rPr>
              <a:t>软件生存期各阶段的</a:t>
            </a:r>
            <a:r>
              <a:rPr lang="en-US" altLang="zh-CN" sz="3200" b="1">
                <a:solidFill>
                  <a:schemeClr val="tx2"/>
                </a:solidFill>
                <a:latin typeface="Times New Roman" panose="02020603050405020304" pitchFamily="18" charset="0"/>
                <a:ea typeface="幼圆" panose="02010509060101010101" pitchFamily="49" charset="-122"/>
              </a:rPr>
              <a:t>VV&amp;T</a:t>
            </a:r>
            <a:r>
              <a:rPr lang="zh-CN" altLang="en-US" sz="3200" b="1" dirty="0">
                <a:solidFill>
                  <a:schemeClr val="tx2"/>
                </a:solidFill>
                <a:latin typeface="Times New Roman" panose="02020603050405020304" pitchFamily="18" charset="0"/>
                <a:ea typeface="幼圆" panose="02010509060101010101" pitchFamily="49" charset="-122"/>
              </a:rPr>
              <a:t>活动</a:t>
            </a:r>
            <a:endParaRPr lang="zh-CN" altLang="en-US" sz="3200" b="1" dirty="0">
              <a:solidFill>
                <a:schemeClr val="tx2"/>
              </a:solidFill>
              <a:latin typeface="Times New Roman" panose="02020603050405020304" pitchFamily="18" charset="0"/>
              <a:ea typeface="幼圆" panose="02010509060101010101" pitchFamily="49" charset="-122"/>
            </a:endParaRPr>
          </a:p>
        </p:txBody>
      </p:sp>
      <p:sp>
        <p:nvSpPr>
          <p:cNvPr id="28674" name="矩形 159746"/>
          <p:cNvSpPr/>
          <p:nvPr/>
        </p:nvSpPr>
        <p:spPr>
          <a:xfrm>
            <a:off x="838200" y="1752600"/>
            <a:ext cx="7772400" cy="4114800"/>
          </a:xfrm>
          <a:prstGeom prst="rect">
            <a:avLst/>
          </a:prstGeom>
          <a:noFill/>
          <a:ln w="9525">
            <a:noFill/>
          </a:ln>
        </p:spPr>
        <p:txBody>
          <a:bodyPr lIns="92075" tIns="46038" rIns="92075" bIns="46038" anchor="t" anchorCtr="0"/>
          <a:p>
            <a:pPr marL="457200" indent="-457200">
              <a:spcBef>
                <a:spcPct val="20000"/>
              </a:spcBef>
              <a:buClr>
                <a:schemeClr val="accent2"/>
              </a:buClr>
              <a:buSzPct val="75000"/>
              <a:buNone/>
            </a:pPr>
            <a:r>
              <a:rPr lang="zh-CN" altLang="en-US" sz="2000" b="1" dirty="0">
                <a:latin typeface="Times New Roman" panose="02020603050405020304" pitchFamily="18" charset="0"/>
              </a:rPr>
              <a:t>１．需求分析阶段</a:t>
            </a:r>
            <a:endParaRPr lang="zh-CN" altLang="en-US" sz="2000" b="1" dirty="0">
              <a:latin typeface="Times New Roman" panose="02020603050405020304" pitchFamily="18" charset="0"/>
            </a:endParaRPr>
          </a:p>
          <a:p>
            <a:pPr marL="838200" lvl="1" indent="-381000" algn="l" rtl="0" eaLnBrk="1" fontAlgn="base" latinLnBrk="0" hangingPunct="1">
              <a:lnSpc>
                <a:spcPct val="10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制定本项目的</a:t>
            </a:r>
            <a:r>
              <a:rPr lang="en-US" altLang="zh-CN" sz="1800" u="none" baseline="0">
                <a:solidFill>
                  <a:schemeClr val="tx1"/>
                </a:solidFill>
                <a:latin typeface="Times New Roman" panose="02020603050405020304" pitchFamily="18" charset="0"/>
              </a:rPr>
              <a:t>VV&amp;T</a:t>
            </a:r>
            <a:r>
              <a:rPr lang="zh-CN" altLang="en-US" sz="1800" u="none" baseline="0" dirty="0">
                <a:solidFill>
                  <a:schemeClr val="tx1"/>
                </a:solidFill>
                <a:latin typeface="Times New Roman" panose="02020603050405020304" pitchFamily="18" charset="0"/>
              </a:rPr>
              <a:t>计划</a:t>
            </a:r>
            <a:endParaRPr lang="zh-CN" altLang="en-US" sz="1800" u="none" baseline="0" dirty="0">
              <a:solidFill>
                <a:schemeClr val="tx1"/>
              </a:solidFill>
              <a:latin typeface="Times New Roman" panose="02020603050405020304" pitchFamily="18" charset="0"/>
            </a:endParaRPr>
          </a:p>
          <a:p>
            <a:pPr marL="838200" lvl="1" indent="-381000" algn="l" rtl="0" eaLnBrk="1" fontAlgn="base" latinLnBrk="0" hangingPunct="1">
              <a:lnSpc>
                <a:spcPct val="10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设置基于需求的测试用例</a:t>
            </a:r>
            <a:endParaRPr lang="zh-CN" altLang="en-US" sz="1800" u="none" baseline="0" dirty="0">
              <a:solidFill>
                <a:schemeClr val="tx1"/>
              </a:solidFill>
              <a:latin typeface="Times New Roman" panose="02020603050405020304" pitchFamily="18" charset="0"/>
            </a:endParaRPr>
          </a:p>
          <a:p>
            <a:pPr marL="838200" lvl="1" indent="-381000" algn="l" rtl="0" eaLnBrk="1" fontAlgn="base" latinLnBrk="0" hangingPunct="1">
              <a:lnSpc>
                <a:spcPct val="10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对需求进行评审与分析</a:t>
            </a:r>
            <a:endParaRPr lang="zh-CN" altLang="en-US" sz="1800" u="none" baseline="0" dirty="0">
              <a:solidFill>
                <a:schemeClr val="tx1"/>
              </a:solidFill>
              <a:latin typeface="Times New Roman" panose="02020603050405020304" pitchFamily="18" charset="0"/>
            </a:endParaRPr>
          </a:p>
          <a:p>
            <a:pPr marL="838200" lvl="1" indent="-381000" algn="l" rtl="0" eaLnBrk="1" fontAlgn="base" latinLnBrk="0" hangingPunct="1">
              <a:lnSpc>
                <a:spcPct val="10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对用户手册初稿进行评审与分析</a:t>
            </a:r>
            <a:endParaRPr lang="zh-CN" altLang="en-US" sz="1800" u="none" baseline="0" dirty="0">
              <a:solidFill>
                <a:schemeClr val="tx1"/>
              </a:solidFill>
              <a:latin typeface="Times New Roman" panose="02020603050405020304" pitchFamily="18" charset="0"/>
            </a:endParaRPr>
          </a:p>
          <a:p>
            <a:pPr marL="457200" indent="-457200">
              <a:spcBef>
                <a:spcPct val="20000"/>
              </a:spcBef>
              <a:buClr>
                <a:schemeClr val="accent2"/>
              </a:buClr>
              <a:buSzPct val="75000"/>
              <a:buNone/>
            </a:pPr>
            <a:r>
              <a:rPr lang="zh-CN" altLang="en-US" sz="2000" b="1" dirty="0">
                <a:latin typeface="Times New Roman" panose="02020603050405020304" pitchFamily="18" charset="0"/>
              </a:rPr>
              <a:t>２．概要设计阶段</a:t>
            </a:r>
            <a:endParaRPr lang="zh-CN" altLang="en-US" sz="2000" b="1" dirty="0">
              <a:latin typeface="Times New Roman" panose="02020603050405020304" pitchFamily="18" charset="0"/>
            </a:endParaRPr>
          </a:p>
          <a:p>
            <a:pPr marL="838200" lvl="1" indent="-381000" algn="l" rtl="0" eaLnBrk="1" fontAlgn="base" latinLnBrk="0" hangingPunct="1">
              <a:lnSpc>
                <a:spcPct val="10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修订</a:t>
            </a:r>
            <a:r>
              <a:rPr lang="en-US" altLang="zh-CN" sz="1800" u="none" baseline="0">
                <a:solidFill>
                  <a:schemeClr val="tx1"/>
                </a:solidFill>
                <a:latin typeface="Times New Roman" panose="02020603050405020304" pitchFamily="18" charset="0"/>
              </a:rPr>
              <a:t>VV&amp;T</a:t>
            </a:r>
            <a:r>
              <a:rPr lang="zh-CN" altLang="en-US" sz="1800" u="none" baseline="0" dirty="0">
                <a:solidFill>
                  <a:schemeClr val="tx1"/>
                </a:solidFill>
                <a:latin typeface="Times New Roman" panose="02020603050405020304" pitchFamily="18" charset="0"/>
              </a:rPr>
              <a:t>计划</a:t>
            </a:r>
            <a:endParaRPr lang="zh-CN" altLang="en-US" sz="1800" u="none" baseline="0" dirty="0">
              <a:solidFill>
                <a:schemeClr val="tx1"/>
              </a:solidFill>
              <a:latin typeface="Times New Roman" panose="02020603050405020304" pitchFamily="18" charset="0"/>
            </a:endParaRPr>
          </a:p>
          <a:p>
            <a:pPr marL="838200" lvl="1" indent="-381000" algn="l" rtl="0" eaLnBrk="1" fontAlgn="base" latinLnBrk="0" hangingPunct="1">
              <a:lnSpc>
                <a:spcPct val="10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制定基于设计的测试步骤</a:t>
            </a:r>
            <a:endParaRPr lang="zh-CN" altLang="en-US" sz="1800" u="none" baseline="0" dirty="0">
              <a:solidFill>
                <a:schemeClr val="tx1"/>
              </a:solidFill>
              <a:latin typeface="Times New Roman" panose="02020603050405020304" pitchFamily="18" charset="0"/>
            </a:endParaRPr>
          </a:p>
          <a:p>
            <a:pPr marL="838200" lvl="1" indent="-381000" algn="l" rtl="0" eaLnBrk="1" fontAlgn="base" latinLnBrk="0" hangingPunct="1">
              <a:lnSpc>
                <a:spcPct val="10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对概要设计进行评审与分析</a:t>
            </a:r>
            <a:endParaRPr lang="zh-CN" altLang="en-US" sz="1800" u="none" baseline="0" dirty="0">
              <a:solidFill>
                <a:schemeClr val="tx1"/>
              </a:solidFill>
              <a:latin typeface="Times New Roman" panose="02020603050405020304" pitchFamily="18" charset="0"/>
            </a:endParaRPr>
          </a:p>
          <a:p>
            <a:pPr marL="457200" indent="-457200">
              <a:spcBef>
                <a:spcPct val="20000"/>
              </a:spcBef>
              <a:buClr>
                <a:schemeClr val="accent2"/>
              </a:buClr>
              <a:buSzPct val="75000"/>
              <a:buNone/>
            </a:pPr>
            <a:r>
              <a:rPr lang="zh-CN" altLang="en-US" sz="2000" b="1" dirty="0">
                <a:latin typeface="Times New Roman" panose="02020603050405020304" pitchFamily="18" charset="0"/>
              </a:rPr>
              <a:t>３．详细设计阶段</a:t>
            </a:r>
            <a:endParaRPr lang="zh-CN" altLang="en-US" sz="2000" b="1" dirty="0">
              <a:latin typeface="Times New Roman" panose="02020603050405020304" pitchFamily="18" charset="0"/>
            </a:endParaRPr>
          </a:p>
          <a:p>
            <a:pPr marL="838200" lvl="1" indent="-381000" algn="l" rtl="0" eaLnBrk="1" fontAlgn="base" latinLnBrk="0" hangingPunct="1">
              <a:lnSpc>
                <a:spcPct val="10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设置基于设计的功能测试数据</a:t>
            </a:r>
            <a:endParaRPr lang="zh-CN" altLang="en-US" sz="1800" u="none" baseline="0" dirty="0">
              <a:solidFill>
                <a:schemeClr val="tx1"/>
              </a:solidFill>
              <a:latin typeface="Times New Roman" panose="02020603050405020304" pitchFamily="18" charset="0"/>
            </a:endParaRPr>
          </a:p>
          <a:p>
            <a:pPr marL="838200" lvl="1" indent="-381000" algn="l" rtl="0" eaLnBrk="1" fontAlgn="base" latinLnBrk="0" hangingPunct="1">
              <a:lnSpc>
                <a:spcPct val="10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对详细设计进行评审与分析</a:t>
            </a:r>
            <a:endParaRPr lang="zh-CN" altLang="en-US" sz="1800" u="none" baseline="0" dirty="0">
              <a:solidFill>
                <a:schemeClr val="tx1"/>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矩形 160769"/>
          <p:cNvSpPr/>
          <p:nvPr/>
        </p:nvSpPr>
        <p:spPr>
          <a:xfrm>
            <a:off x="838200" y="342900"/>
            <a:ext cx="7772400" cy="1104900"/>
          </a:xfrm>
          <a:prstGeom prst="rect">
            <a:avLst/>
          </a:prstGeom>
          <a:noFill/>
          <a:ln w="9525">
            <a:noFill/>
          </a:ln>
        </p:spPr>
        <p:txBody>
          <a:bodyPr lIns="92075" tIns="46038" rIns="92075" bIns="46038" anchor="ctr" anchorCtr="0"/>
          <a:p>
            <a:pPr algn="ctr"/>
            <a:r>
              <a:rPr lang="zh-CN" altLang="en-US" sz="3200" b="1" dirty="0">
                <a:solidFill>
                  <a:schemeClr val="tx2"/>
                </a:solidFill>
                <a:latin typeface="Times New Roman" panose="02020603050405020304" pitchFamily="18" charset="0"/>
                <a:ea typeface="幼圆" panose="02010509060101010101" pitchFamily="49" charset="-122"/>
              </a:rPr>
              <a:t>软件生存期各阶段的</a:t>
            </a:r>
            <a:r>
              <a:rPr lang="en-US" altLang="zh-CN" sz="3200" b="1">
                <a:solidFill>
                  <a:schemeClr val="tx2"/>
                </a:solidFill>
                <a:latin typeface="Times New Roman" panose="02020603050405020304" pitchFamily="18" charset="0"/>
                <a:ea typeface="幼圆" panose="02010509060101010101" pitchFamily="49" charset="-122"/>
              </a:rPr>
              <a:t>VV&amp;T</a:t>
            </a:r>
            <a:r>
              <a:rPr lang="zh-CN" altLang="en-US" sz="3200" b="1" dirty="0">
                <a:solidFill>
                  <a:schemeClr val="tx2"/>
                </a:solidFill>
                <a:latin typeface="Times New Roman" panose="02020603050405020304" pitchFamily="18" charset="0"/>
                <a:ea typeface="幼圆" panose="02010509060101010101" pitchFamily="49" charset="-122"/>
              </a:rPr>
              <a:t>活动</a:t>
            </a:r>
            <a:endParaRPr lang="zh-CN" altLang="en-US" sz="3200" b="1" dirty="0">
              <a:solidFill>
                <a:schemeClr val="tx2"/>
              </a:solidFill>
              <a:latin typeface="Times New Roman" panose="02020603050405020304" pitchFamily="18" charset="0"/>
              <a:ea typeface="幼圆" panose="02010509060101010101" pitchFamily="49" charset="-122"/>
            </a:endParaRPr>
          </a:p>
        </p:txBody>
      </p:sp>
      <p:sp>
        <p:nvSpPr>
          <p:cNvPr id="29698" name="矩形 160770"/>
          <p:cNvSpPr/>
          <p:nvPr/>
        </p:nvSpPr>
        <p:spPr>
          <a:xfrm>
            <a:off x="838200" y="1752600"/>
            <a:ext cx="7772400" cy="4114800"/>
          </a:xfrm>
          <a:prstGeom prst="rect">
            <a:avLst/>
          </a:prstGeom>
          <a:noFill/>
          <a:ln w="9525">
            <a:noFill/>
          </a:ln>
        </p:spPr>
        <p:txBody>
          <a:bodyPr lIns="92075" tIns="46038" rIns="92075" bIns="46038" anchor="t" anchorCtr="0"/>
          <a:p>
            <a:pPr marL="457200" indent="-457200">
              <a:lnSpc>
                <a:spcPct val="90000"/>
              </a:lnSpc>
              <a:spcBef>
                <a:spcPct val="20000"/>
              </a:spcBef>
              <a:buClr>
                <a:schemeClr val="accent2"/>
              </a:buClr>
              <a:buSzPct val="75000"/>
              <a:buNone/>
            </a:pPr>
            <a:r>
              <a:rPr lang="zh-CN" altLang="en-US" sz="2000" b="1" dirty="0">
                <a:latin typeface="Times New Roman" panose="02020603050405020304" pitchFamily="18" charset="0"/>
              </a:rPr>
              <a:t>４．程序编写和单元测试</a:t>
            </a:r>
            <a:endParaRPr lang="zh-CN" altLang="en-US" sz="2000" b="1" dirty="0">
              <a:latin typeface="Times New Roman" panose="02020603050405020304" pitchFamily="18" charset="0"/>
            </a:endParaRPr>
          </a:p>
          <a:p>
            <a:pPr marL="838200" lvl="1" indent="-381000" algn="l" rtl="0" eaLnBrk="1" fontAlgn="base" latinLnBrk="0" hangingPunct="1">
              <a:lnSpc>
                <a:spcPct val="9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完成测试用例说明书</a:t>
            </a:r>
            <a:endParaRPr lang="zh-CN" altLang="en-US" sz="1800" u="none" baseline="0" dirty="0">
              <a:solidFill>
                <a:schemeClr val="tx1"/>
              </a:solidFill>
              <a:latin typeface="Times New Roman" panose="02020603050405020304" pitchFamily="18" charset="0"/>
            </a:endParaRPr>
          </a:p>
          <a:p>
            <a:pPr marL="838200" lvl="1" indent="-381000" algn="l" rtl="0" eaLnBrk="1" fontAlgn="base" latinLnBrk="0" hangingPunct="1">
              <a:lnSpc>
                <a:spcPct val="9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进行单元测试</a:t>
            </a:r>
            <a:endParaRPr lang="zh-CN" altLang="en-US" sz="1800" u="none" baseline="0" dirty="0">
              <a:solidFill>
                <a:schemeClr val="tx1"/>
              </a:solidFill>
              <a:latin typeface="Times New Roman" panose="02020603050405020304" pitchFamily="18" charset="0"/>
            </a:endParaRPr>
          </a:p>
          <a:p>
            <a:pPr marL="838200" lvl="1" indent="-381000" algn="l" rtl="0" eaLnBrk="1" fontAlgn="base" latinLnBrk="0" hangingPunct="1">
              <a:lnSpc>
                <a:spcPct val="9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进行集成测试</a:t>
            </a:r>
            <a:endParaRPr lang="zh-CN" altLang="en-US" sz="1800" u="none" baseline="0" dirty="0">
              <a:solidFill>
                <a:schemeClr val="tx1"/>
              </a:solidFill>
              <a:latin typeface="Times New Roman" panose="02020603050405020304" pitchFamily="18" charset="0"/>
            </a:endParaRPr>
          </a:p>
          <a:p>
            <a:pPr marL="457200" indent="-457200">
              <a:lnSpc>
                <a:spcPct val="90000"/>
              </a:lnSpc>
              <a:spcBef>
                <a:spcPct val="20000"/>
              </a:spcBef>
              <a:buClr>
                <a:schemeClr val="accent2"/>
              </a:buClr>
              <a:buSzPct val="75000"/>
              <a:buNone/>
            </a:pPr>
            <a:r>
              <a:rPr lang="zh-CN" altLang="en-US" sz="2000" b="1" dirty="0">
                <a:latin typeface="Times New Roman" panose="02020603050405020304" pitchFamily="18" charset="0"/>
              </a:rPr>
              <a:t>５．安装</a:t>
            </a:r>
            <a:endParaRPr lang="zh-CN" altLang="en-US" sz="2000" b="1" dirty="0">
              <a:latin typeface="Times New Roman" panose="02020603050405020304" pitchFamily="18" charset="0"/>
            </a:endParaRPr>
          </a:p>
          <a:p>
            <a:pPr marL="838200" lvl="1" indent="-381000" algn="l" rtl="0" eaLnBrk="1" fontAlgn="base" latinLnBrk="0" hangingPunct="1">
              <a:lnSpc>
                <a:spcPct val="9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进行系统测试</a:t>
            </a:r>
            <a:endParaRPr lang="zh-CN" altLang="en-US" sz="1800" u="none" baseline="0" dirty="0">
              <a:solidFill>
                <a:schemeClr val="tx1"/>
              </a:solidFill>
              <a:latin typeface="Times New Roman" panose="02020603050405020304" pitchFamily="18" charset="0"/>
            </a:endParaRPr>
          </a:p>
          <a:p>
            <a:pPr marL="838200" lvl="1" indent="-381000" algn="l" rtl="0" eaLnBrk="1" fontAlgn="base" latinLnBrk="0" hangingPunct="1">
              <a:lnSpc>
                <a:spcPct val="9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进行验收测试</a:t>
            </a:r>
            <a:endParaRPr lang="zh-CN" altLang="en-US" sz="1800" u="none" baseline="0" dirty="0">
              <a:solidFill>
                <a:schemeClr val="tx1"/>
              </a:solidFill>
              <a:latin typeface="Times New Roman" panose="02020603050405020304" pitchFamily="18" charset="0"/>
            </a:endParaRPr>
          </a:p>
          <a:p>
            <a:pPr marL="457200" indent="-457200">
              <a:lnSpc>
                <a:spcPct val="90000"/>
              </a:lnSpc>
              <a:spcBef>
                <a:spcPct val="20000"/>
              </a:spcBef>
              <a:buClr>
                <a:schemeClr val="accent2"/>
              </a:buClr>
              <a:buSzPct val="75000"/>
              <a:buNone/>
            </a:pPr>
            <a:r>
              <a:rPr lang="zh-CN" altLang="en-US" sz="2000" b="1" dirty="0">
                <a:latin typeface="Times New Roman" panose="02020603050405020304" pitchFamily="18" charset="0"/>
              </a:rPr>
              <a:t>６．运行和维护阶段</a:t>
            </a:r>
            <a:endParaRPr lang="zh-CN" altLang="en-US" sz="2000" b="1" dirty="0">
              <a:latin typeface="Times New Roman" panose="02020603050405020304" pitchFamily="18" charset="0"/>
            </a:endParaRPr>
          </a:p>
          <a:p>
            <a:pPr marL="838200" lvl="1" indent="-381000" algn="l" rtl="0" eaLnBrk="1" fontAlgn="base" latinLnBrk="0" hangingPunct="1">
              <a:lnSpc>
                <a:spcPct val="9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软件评价</a:t>
            </a:r>
            <a:endParaRPr lang="zh-CN" altLang="en-US" sz="1800" u="none" baseline="0" dirty="0">
              <a:solidFill>
                <a:schemeClr val="tx1"/>
              </a:solidFill>
              <a:latin typeface="Times New Roman" panose="02020603050405020304" pitchFamily="18" charset="0"/>
            </a:endParaRPr>
          </a:p>
          <a:p>
            <a:pPr marL="838200" lvl="1" indent="-381000" algn="l" rtl="0" eaLnBrk="1" fontAlgn="base" latinLnBrk="0" hangingPunct="1">
              <a:lnSpc>
                <a:spcPct val="9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软件修改评价</a:t>
            </a:r>
            <a:endParaRPr lang="zh-CN" altLang="en-US" sz="1800" u="none" baseline="0" dirty="0">
              <a:solidFill>
                <a:schemeClr val="tx1"/>
              </a:solidFill>
              <a:latin typeface="Times New Roman" panose="02020603050405020304" pitchFamily="18" charset="0"/>
            </a:endParaRPr>
          </a:p>
          <a:p>
            <a:pPr marL="838200" lvl="1" indent="-381000" algn="l" rtl="0" eaLnBrk="1" fontAlgn="base" latinLnBrk="0" hangingPunct="1">
              <a:lnSpc>
                <a:spcPct val="90000"/>
              </a:lnSpc>
              <a:spcBef>
                <a:spcPct val="20000"/>
              </a:spcBef>
              <a:spcAft>
                <a:spcPct val="0"/>
              </a:spcAft>
              <a:buClr>
                <a:schemeClr val="tx1"/>
              </a:buClr>
              <a:buSzPct val="75000"/>
              <a:buFontTx/>
              <a:buAutoNum type="alphaLcPeriod"/>
            </a:pPr>
            <a:r>
              <a:rPr lang="zh-CN" altLang="en-US" sz="1800" u="none" baseline="0" dirty="0">
                <a:solidFill>
                  <a:schemeClr val="tx1"/>
                </a:solidFill>
                <a:latin typeface="Times New Roman" panose="02020603050405020304" pitchFamily="18" charset="0"/>
              </a:rPr>
              <a:t>回归测试</a:t>
            </a:r>
            <a:endParaRPr lang="zh-CN" altLang="en-US" sz="1800" u="none" baseline="0" dirty="0">
              <a:solidFill>
                <a:schemeClr val="tx1"/>
              </a:solidFill>
              <a:latin typeface="Times New Roman" panose="02020603050405020304" pitchFamily="18" charset="0"/>
            </a:endParaRPr>
          </a:p>
          <a:p>
            <a:pPr marL="838200" lvl="1" indent="-381000" algn="l" rtl="0" eaLnBrk="1" fontAlgn="base" latinLnBrk="0" hangingPunct="1">
              <a:lnSpc>
                <a:spcPct val="90000"/>
              </a:lnSpc>
              <a:spcBef>
                <a:spcPct val="20000"/>
              </a:spcBef>
              <a:spcAft>
                <a:spcPct val="0"/>
              </a:spcAft>
              <a:buClr>
                <a:schemeClr val="tx1"/>
              </a:buClr>
              <a:buSzPct val="75000"/>
              <a:buFontTx/>
              <a:buAutoNum type="alphaLcPeriod"/>
            </a:pPr>
            <a:endParaRPr lang="zh-CN" altLang="en-US" sz="1800" u="none" baseline="0" dirty="0">
              <a:solidFill>
                <a:schemeClr val="tx1"/>
              </a:solidFill>
              <a:latin typeface="Times New Roman" panose="02020603050405020304" pitchFamily="18" charset="0"/>
            </a:endParaRPr>
          </a:p>
          <a:p>
            <a:pPr marL="838200" lvl="1" indent="-381000" algn="r" rtl="0" eaLnBrk="1" fontAlgn="base" latinLnBrk="0" hangingPunct="1">
              <a:lnSpc>
                <a:spcPct val="90000"/>
              </a:lnSpc>
              <a:spcBef>
                <a:spcPct val="20000"/>
              </a:spcBef>
              <a:spcAft>
                <a:spcPct val="0"/>
              </a:spcAft>
              <a:buClr>
                <a:schemeClr val="tx1"/>
              </a:buClr>
              <a:buSzPct val="75000"/>
              <a:buNone/>
            </a:pPr>
            <a:r>
              <a:rPr lang="zh-CN" altLang="en-US" sz="1800" u="none" baseline="0" dirty="0">
                <a:solidFill>
                  <a:schemeClr val="tx1"/>
                </a:solidFill>
                <a:latin typeface="Times New Roman" panose="02020603050405020304" pitchFamily="18" charset="0"/>
              </a:rPr>
              <a:t>（引自美国国家标准局信息处理标准</a:t>
            </a:r>
            <a:r>
              <a:rPr lang="en-US" altLang="zh-CN" sz="1800" u="none" baseline="0">
                <a:solidFill>
                  <a:schemeClr val="tx1"/>
                </a:solidFill>
                <a:latin typeface="Times New Roman" panose="02020603050405020304" pitchFamily="18" charset="0"/>
              </a:rPr>
              <a:t>FIPS PUB101）</a:t>
            </a:r>
            <a:endParaRPr lang="en-US" altLang="zh-CN" sz="1800" u="none" baseline="0">
              <a:solidFill>
                <a:schemeClr val="tx1"/>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38913"/>
          <p:cNvSpPr>
            <a:spLocks noGrp="1"/>
          </p:cNvSpPr>
          <p:nvPr>
            <p:ph type="title"/>
          </p:nvPr>
        </p:nvSpPr>
        <p:spPr>
          <a:ln/>
        </p:spPr>
        <p:txBody>
          <a:bodyPr lIns="92075" tIns="46038" rIns="92075" bIns="46038" anchor="ctr" anchorCtr="0"/>
          <a:p>
            <a:pPr algn="l"/>
            <a:r>
              <a:rPr lang="zh-CN" altLang="en-US" sz="2800" b="0" dirty="0"/>
              <a:t>3、集成测试过程</a:t>
            </a:r>
            <a:endParaRPr lang="zh-CN" altLang="en-US" sz="2800" b="0" dirty="0"/>
          </a:p>
        </p:txBody>
      </p:sp>
      <p:sp>
        <p:nvSpPr>
          <p:cNvPr id="30722" name="矩形 38915"/>
          <p:cNvSpPr/>
          <p:nvPr/>
        </p:nvSpPr>
        <p:spPr>
          <a:xfrm>
            <a:off x="4343400" y="16764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A</a:t>
            </a:r>
            <a:endParaRPr lang="en-US" altLang="zh-CN">
              <a:solidFill>
                <a:schemeClr val="bg1"/>
              </a:solidFill>
              <a:latin typeface="Times New Roman" panose="02020603050405020304" pitchFamily="18" charset="0"/>
            </a:endParaRPr>
          </a:p>
        </p:txBody>
      </p:sp>
      <p:sp>
        <p:nvSpPr>
          <p:cNvPr id="30723" name="矩形 38916"/>
          <p:cNvSpPr/>
          <p:nvPr/>
        </p:nvSpPr>
        <p:spPr>
          <a:xfrm>
            <a:off x="3048000" y="22860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B</a:t>
            </a:r>
            <a:endParaRPr lang="en-US" altLang="zh-CN">
              <a:solidFill>
                <a:schemeClr val="bg1"/>
              </a:solidFill>
              <a:latin typeface="Times New Roman" panose="02020603050405020304" pitchFamily="18" charset="0"/>
            </a:endParaRPr>
          </a:p>
        </p:txBody>
      </p:sp>
      <p:sp>
        <p:nvSpPr>
          <p:cNvPr id="30724" name="矩形 38917"/>
          <p:cNvSpPr/>
          <p:nvPr/>
        </p:nvSpPr>
        <p:spPr>
          <a:xfrm>
            <a:off x="4343400" y="22860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C</a:t>
            </a:r>
            <a:endParaRPr lang="en-US" altLang="zh-CN">
              <a:solidFill>
                <a:schemeClr val="bg1"/>
              </a:solidFill>
              <a:latin typeface="Times New Roman" panose="02020603050405020304" pitchFamily="18" charset="0"/>
            </a:endParaRPr>
          </a:p>
        </p:txBody>
      </p:sp>
      <p:sp>
        <p:nvSpPr>
          <p:cNvPr id="30725" name="矩形 38918"/>
          <p:cNvSpPr/>
          <p:nvPr/>
        </p:nvSpPr>
        <p:spPr>
          <a:xfrm>
            <a:off x="5562600" y="22860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a:t>
            </a:r>
            <a:endParaRPr lang="en-US" altLang="zh-CN">
              <a:solidFill>
                <a:schemeClr val="bg1"/>
              </a:solidFill>
              <a:latin typeface="Times New Roman" panose="02020603050405020304" pitchFamily="18" charset="0"/>
            </a:endParaRPr>
          </a:p>
        </p:txBody>
      </p:sp>
      <p:sp>
        <p:nvSpPr>
          <p:cNvPr id="30726" name="矩形 38919"/>
          <p:cNvSpPr/>
          <p:nvPr/>
        </p:nvSpPr>
        <p:spPr>
          <a:xfrm>
            <a:off x="5562600" y="28194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F</a:t>
            </a:r>
            <a:endParaRPr lang="en-US" altLang="zh-CN">
              <a:solidFill>
                <a:schemeClr val="bg1"/>
              </a:solidFill>
              <a:latin typeface="Times New Roman" panose="02020603050405020304" pitchFamily="18" charset="0"/>
            </a:endParaRPr>
          </a:p>
        </p:txBody>
      </p:sp>
      <p:sp>
        <p:nvSpPr>
          <p:cNvPr id="30727" name="矩形 38920"/>
          <p:cNvSpPr/>
          <p:nvPr/>
        </p:nvSpPr>
        <p:spPr>
          <a:xfrm>
            <a:off x="3048000" y="28194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E</a:t>
            </a:r>
            <a:endParaRPr lang="en-US" altLang="zh-CN">
              <a:solidFill>
                <a:schemeClr val="bg1"/>
              </a:solidFill>
              <a:latin typeface="Times New Roman" panose="02020603050405020304" pitchFamily="18" charset="0"/>
            </a:endParaRPr>
          </a:p>
        </p:txBody>
      </p:sp>
      <p:cxnSp>
        <p:nvCxnSpPr>
          <p:cNvPr id="30728" name="直接箭头连接符 38927"/>
          <p:cNvCxnSpPr>
            <a:stCxn id="30723" idx="0"/>
            <a:endCxn id="30722" idx="2"/>
          </p:cNvCxnSpPr>
          <p:nvPr/>
        </p:nvCxnSpPr>
        <p:spPr>
          <a:xfrm flipV="1">
            <a:off x="3429000" y="2057400"/>
            <a:ext cx="1295400" cy="228600"/>
          </a:xfrm>
          <a:prstGeom prst="straightConnector1">
            <a:avLst/>
          </a:prstGeom>
          <a:ln w="9525" cap="flat" cmpd="sng">
            <a:solidFill>
              <a:schemeClr val="tx1"/>
            </a:solidFill>
            <a:prstDash val="solid"/>
            <a:round/>
            <a:headEnd type="none" w="med" len="med"/>
            <a:tailEnd type="none" w="med" len="med"/>
          </a:ln>
        </p:spPr>
      </p:cxnSp>
      <p:cxnSp>
        <p:nvCxnSpPr>
          <p:cNvPr id="30729" name="直接箭头连接符 38928"/>
          <p:cNvCxnSpPr>
            <a:stCxn id="30727" idx="0"/>
            <a:endCxn id="30723" idx="2"/>
          </p:cNvCxnSpPr>
          <p:nvPr/>
        </p:nvCxnSpPr>
        <p:spPr>
          <a:xfrm flipV="1">
            <a:off x="3429000" y="2667000"/>
            <a:ext cx="0" cy="152400"/>
          </a:xfrm>
          <a:prstGeom prst="straightConnector1">
            <a:avLst/>
          </a:prstGeom>
          <a:ln w="9525" cap="flat" cmpd="sng">
            <a:solidFill>
              <a:schemeClr val="tx1"/>
            </a:solidFill>
            <a:prstDash val="solid"/>
            <a:round/>
            <a:headEnd type="none" w="med" len="med"/>
            <a:tailEnd type="none" w="med" len="med"/>
          </a:ln>
        </p:spPr>
      </p:cxnSp>
      <p:cxnSp>
        <p:nvCxnSpPr>
          <p:cNvPr id="30730" name="直接箭头连接符 38929"/>
          <p:cNvCxnSpPr>
            <a:stCxn id="30726" idx="0"/>
            <a:endCxn id="30725" idx="2"/>
          </p:cNvCxnSpPr>
          <p:nvPr/>
        </p:nvCxnSpPr>
        <p:spPr>
          <a:xfrm flipV="1">
            <a:off x="5943600" y="2667000"/>
            <a:ext cx="0" cy="152400"/>
          </a:xfrm>
          <a:prstGeom prst="straightConnector1">
            <a:avLst/>
          </a:prstGeom>
          <a:ln w="9525" cap="flat" cmpd="sng">
            <a:solidFill>
              <a:schemeClr val="tx1"/>
            </a:solidFill>
            <a:prstDash val="solid"/>
            <a:round/>
            <a:headEnd type="none" w="med" len="med"/>
            <a:tailEnd type="none" w="med" len="med"/>
          </a:ln>
        </p:spPr>
      </p:cxnSp>
      <p:cxnSp>
        <p:nvCxnSpPr>
          <p:cNvPr id="30731" name="直接箭头连接符 38930"/>
          <p:cNvCxnSpPr>
            <a:stCxn id="30725" idx="0"/>
            <a:endCxn id="30722" idx="2"/>
          </p:cNvCxnSpPr>
          <p:nvPr/>
        </p:nvCxnSpPr>
        <p:spPr>
          <a:xfrm flipH="1" flipV="1">
            <a:off x="4724400" y="2057400"/>
            <a:ext cx="1219200" cy="228600"/>
          </a:xfrm>
          <a:prstGeom prst="straightConnector1">
            <a:avLst/>
          </a:prstGeom>
          <a:ln w="9525" cap="flat" cmpd="sng">
            <a:solidFill>
              <a:schemeClr val="tx1"/>
            </a:solidFill>
            <a:prstDash val="solid"/>
            <a:round/>
            <a:headEnd type="none" w="med" len="med"/>
            <a:tailEnd type="none" w="med" len="med"/>
          </a:ln>
        </p:spPr>
      </p:cxnSp>
      <p:cxnSp>
        <p:nvCxnSpPr>
          <p:cNvPr id="30732" name="直接箭头连接符 38931"/>
          <p:cNvCxnSpPr>
            <a:stCxn id="30724" idx="0"/>
            <a:endCxn id="30722" idx="2"/>
          </p:cNvCxnSpPr>
          <p:nvPr/>
        </p:nvCxnSpPr>
        <p:spPr>
          <a:xfrm flipV="1">
            <a:off x="4724400" y="2057400"/>
            <a:ext cx="0" cy="228600"/>
          </a:xfrm>
          <a:prstGeom prst="straightConnector1">
            <a:avLst/>
          </a:prstGeom>
          <a:ln w="9525" cap="flat" cmpd="sng">
            <a:solidFill>
              <a:schemeClr val="tx1"/>
            </a:solidFill>
            <a:prstDash val="solid"/>
            <a:round/>
            <a:headEnd type="none" w="med" len="med"/>
            <a:tailEnd type="none" w="med" len="med"/>
          </a:ln>
        </p:spPr>
      </p:cxnSp>
      <p:sp>
        <p:nvSpPr>
          <p:cNvPr id="30733" name="文本框 38932"/>
          <p:cNvSpPr txBox="1"/>
          <p:nvPr/>
        </p:nvSpPr>
        <p:spPr>
          <a:xfrm>
            <a:off x="838200" y="1676400"/>
            <a:ext cx="2198688" cy="457200"/>
          </a:xfrm>
          <a:prstGeom prst="rect">
            <a:avLst/>
          </a:prstGeom>
          <a:noFill/>
          <a:ln w="9525">
            <a:noFill/>
          </a:ln>
        </p:spPr>
        <p:txBody>
          <a:bodyPr wrap="none" anchor="t" anchorCtr="0">
            <a:spAutoFit/>
          </a:bodyPr>
          <a:p>
            <a:pPr eaLnBrk="0" hangingPunct="0"/>
            <a:r>
              <a:rPr lang="en-US" altLang="zh-CN">
                <a:latin typeface="Times New Roman" panose="02020603050405020304" pitchFamily="18" charset="0"/>
              </a:rPr>
              <a:t>(a)．</a:t>
            </a:r>
            <a:r>
              <a:rPr lang="zh-CN" altLang="en-US" sz="1800" dirty="0">
                <a:latin typeface="Times New Roman" panose="02020603050405020304" pitchFamily="18" charset="0"/>
              </a:rPr>
              <a:t>被测程序结构</a:t>
            </a:r>
            <a:endParaRPr lang="zh-CN" altLang="en-US" sz="1800" dirty="0">
              <a:latin typeface="Times New Roman" panose="02020603050405020304" pitchFamily="18" charset="0"/>
            </a:endParaRPr>
          </a:p>
        </p:txBody>
      </p:sp>
      <p:sp>
        <p:nvSpPr>
          <p:cNvPr id="30734" name="矩形 38933"/>
          <p:cNvSpPr/>
          <p:nvPr/>
        </p:nvSpPr>
        <p:spPr>
          <a:xfrm>
            <a:off x="6934200" y="48006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A</a:t>
            </a:r>
            <a:endParaRPr lang="en-US" altLang="zh-CN">
              <a:solidFill>
                <a:schemeClr val="bg1"/>
              </a:solidFill>
              <a:latin typeface="Times New Roman" panose="02020603050405020304" pitchFamily="18" charset="0"/>
            </a:endParaRPr>
          </a:p>
        </p:txBody>
      </p:sp>
      <p:sp>
        <p:nvSpPr>
          <p:cNvPr id="30735" name="矩形 38934"/>
          <p:cNvSpPr/>
          <p:nvPr/>
        </p:nvSpPr>
        <p:spPr>
          <a:xfrm>
            <a:off x="5765800" y="48006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F</a:t>
            </a:r>
            <a:endParaRPr lang="en-US" altLang="zh-CN">
              <a:solidFill>
                <a:schemeClr val="bg1"/>
              </a:solidFill>
              <a:latin typeface="Times New Roman" panose="02020603050405020304" pitchFamily="18" charset="0"/>
            </a:endParaRPr>
          </a:p>
        </p:txBody>
      </p:sp>
      <p:sp>
        <p:nvSpPr>
          <p:cNvPr id="30736" name="矩形 38935"/>
          <p:cNvSpPr/>
          <p:nvPr/>
        </p:nvSpPr>
        <p:spPr>
          <a:xfrm>
            <a:off x="4648200" y="48006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E</a:t>
            </a:r>
            <a:endParaRPr lang="en-US" altLang="zh-CN">
              <a:solidFill>
                <a:schemeClr val="bg1"/>
              </a:solidFill>
              <a:latin typeface="Times New Roman" panose="02020603050405020304" pitchFamily="18" charset="0"/>
            </a:endParaRPr>
          </a:p>
        </p:txBody>
      </p:sp>
      <p:sp>
        <p:nvSpPr>
          <p:cNvPr id="30737" name="矩形 38936"/>
          <p:cNvSpPr/>
          <p:nvPr/>
        </p:nvSpPr>
        <p:spPr>
          <a:xfrm>
            <a:off x="3505200" y="48006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C</a:t>
            </a:r>
            <a:endParaRPr lang="en-US" altLang="zh-CN">
              <a:solidFill>
                <a:schemeClr val="bg1"/>
              </a:solidFill>
              <a:latin typeface="Times New Roman" panose="02020603050405020304" pitchFamily="18" charset="0"/>
            </a:endParaRPr>
          </a:p>
        </p:txBody>
      </p:sp>
      <p:sp>
        <p:nvSpPr>
          <p:cNvPr id="30738" name="矩形 38937"/>
          <p:cNvSpPr/>
          <p:nvPr/>
        </p:nvSpPr>
        <p:spPr>
          <a:xfrm>
            <a:off x="2362200" y="48006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a:t>
            </a:r>
            <a:endParaRPr lang="en-US" altLang="zh-CN">
              <a:solidFill>
                <a:schemeClr val="bg1"/>
              </a:solidFill>
              <a:latin typeface="Times New Roman" panose="02020603050405020304" pitchFamily="18" charset="0"/>
            </a:endParaRPr>
          </a:p>
        </p:txBody>
      </p:sp>
      <p:sp>
        <p:nvSpPr>
          <p:cNvPr id="30739" name="矩形 38938"/>
          <p:cNvSpPr/>
          <p:nvPr/>
        </p:nvSpPr>
        <p:spPr>
          <a:xfrm>
            <a:off x="1295400" y="48006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B</a:t>
            </a:r>
            <a:endParaRPr lang="en-US" altLang="zh-CN">
              <a:solidFill>
                <a:schemeClr val="bg1"/>
              </a:solidFill>
              <a:latin typeface="Times New Roman" panose="02020603050405020304" pitchFamily="18" charset="0"/>
            </a:endParaRPr>
          </a:p>
        </p:txBody>
      </p:sp>
      <p:sp>
        <p:nvSpPr>
          <p:cNvPr id="30740" name="矩形 38939"/>
          <p:cNvSpPr/>
          <p:nvPr/>
        </p:nvSpPr>
        <p:spPr>
          <a:xfrm>
            <a:off x="1447800" y="42672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d1</a:t>
            </a:r>
            <a:endParaRPr lang="en-US" altLang="zh-CN">
              <a:solidFill>
                <a:schemeClr val="bg1"/>
              </a:solidFill>
              <a:latin typeface="Times New Roman" panose="02020603050405020304" pitchFamily="18" charset="0"/>
            </a:endParaRPr>
          </a:p>
        </p:txBody>
      </p:sp>
      <p:sp>
        <p:nvSpPr>
          <p:cNvPr id="30741" name="矩形 38940"/>
          <p:cNvSpPr/>
          <p:nvPr/>
        </p:nvSpPr>
        <p:spPr>
          <a:xfrm>
            <a:off x="2514600" y="42672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d2</a:t>
            </a:r>
            <a:endParaRPr lang="en-US" altLang="zh-CN">
              <a:solidFill>
                <a:schemeClr val="bg1"/>
              </a:solidFill>
              <a:latin typeface="Times New Roman" panose="02020603050405020304" pitchFamily="18" charset="0"/>
            </a:endParaRPr>
          </a:p>
        </p:txBody>
      </p:sp>
      <p:sp>
        <p:nvSpPr>
          <p:cNvPr id="30742" name="矩形 38941"/>
          <p:cNvSpPr/>
          <p:nvPr/>
        </p:nvSpPr>
        <p:spPr>
          <a:xfrm>
            <a:off x="1447800" y="54864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S1</a:t>
            </a:r>
            <a:endParaRPr lang="en-US" altLang="zh-CN">
              <a:solidFill>
                <a:schemeClr val="bg1"/>
              </a:solidFill>
              <a:latin typeface="Times New Roman" panose="02020603050405020304" pitchFamily="18" charset="0"/>
            </a:endParaRPr>
          </a:p>
        </p:txBody>
      </p:sp>
      <p:sp>
        <p:nvSpPr>
          <p:cNvPr id="30743" name="矩形 38942"/>
          <p:cNvSpPr/>
          <p:nvPr/>
        </p:nvSpPr>
        <p:spPr>
          <a:xfrm>
            <a:off x="2514600" y="54864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S2</a:t>
            </a:r>
            <a:endParaRPr lang="en-US" altLang="zh-CN">
              <a:solidFill>
                <a:schemeClr val="bg1"/>
              </a:solidFill>
              <a:latin typeface="Times New Roman" panose="02020603050405020304" pitchFamily="18" charset="0"/>
            </a:endParaRPr>
          </a:p>
        </p:txBody>
      </p:sp>
      <p:sp>
        <p:nvSpPr>
          <p:cNvPr id="30744" name="矩形 38943"/>
          <p:cNvSpPr/>
          <p:nvPr/>
        </p:nvSpPr>
        <p:spPr>
          <a:xfrm>
            <a:off x="3657600" y="42672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d3</a:t>
            </a:r>
            <a:endParaRPr lang="en-US" altLang="zh-CN">
              <a:solidFill>
                <a:schemeClr val="bg1"/>
              </a:solidFill>
              <a:latin typeface="Times New Roman" panose="02020603050405020304" pitchFamily="18" charset="0"/>
            </a:endParaRPr>
          </a:p>
        </p:txBody>
      </p:sp>
      <p:sp>
        <p:nvSpPr>
          <p:cNvPr id="30745" name="矩形 38944"/>
          <p:cNvSpPr/>
          <p:nvPr/>
        </p:nvSpPr>
        <p:spPr>
          <a:xfrm>
            <a:off x="4800600" y="42672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d4</a:t>
            </a:r>
            <a:endParaRPr lang="en-US" altLang="zh-CN">
              <a:solidFill>
                <a:schemeClr val="bg1"/>
              </a:solidFill>
              <a:latin typeface="Times New Roman" panose="02020603050405020304" pitchFamily="18" charset="0"/>
            </a:endParaRPr>
          </a:p>
        </p:txBody>
      </p:sp>
      <p:sp>
        <p:nvSpPr>
          <p:cNvPr id="30746" name="矩形 38945"/>
          <p:cNvSpPr/>
          <p:nvPr/>
        </p:nvSpPr>
        <p:spPr>
          <a:xfrm>
            <a:off x="5943600" y="42672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d5</a:t>
            </a:r>
            <a:endParaRPr lang="en-US" altLang="zh-CN">
              <a:solidFill>
                <a:schemeClr val="bg1"/>
              </a:solidFill>
              <a:latin typeface="Times New Roman" panose="02020603050405020304" pitchFamily="18" charset="0"/>
            </a:endParaRPr>
          </a:p>
        </p:txBody>
      </p:sp>
      <p:sp>
        <p:nvSpPr>
          <p:cNvPr id="30747" name="矩形 38946"/>
          <p:cNvSpPr/>
          <p:nvPr/>
        </p:nvSpPr>
        <p:spPr>
          <a:xfrm>
            <a:off x="6400800" y="54864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S3</a:t>
            </a:r>
            <a:endParaRPr lang="en-US" altLang="zh-CN">
              <a:solidFill>
                <a:schemeClr val="bg1"/>
              </a:solidFill>
              <a:latin typeface="Times New Roman" panose="02020603050405020304" pitchFamily="18" charset="0"/>
            </a:endParaRPr>
          </a:p>
        </p:txBody>
      </p:sp>
      <p:sp>
        <p:nvSpPr>
          <p:cNvPr id="30748" name="矩形 38947"/>
          <p:cNvSpPr/>
          <p:nvPr/>
        </p:nvSpPr>
        <p:spPr>
          <a:xfrm>
            <a:off x="7772400" y="54864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S5</a:t>
            </a:r>
            <a:endParaRPr lang="en-US" altLang="zh-CN">
              <a:solidFill>
                <a:schemeClr val="bg1"/>
              </a:solidFill>
              <a:latin typeface="Times New Roman" panose="02020603050405020304" pitchFamily="18" charset="0"/>
            </a:endParaRPr>
          </a:p>
        </p:txBody>
      </p:sp>
      <p:sp>
        <p:nvSpPr>
          <p:cNvPr id="30749" name="矩形 38948"/>
          <p:cNvSpPr/>
          <p:nvPr/>
        </p:nvSpPr>
        <p:spPr>
          <a:xfrm>
            <a:off x="7086600" y="54864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S4</a:t>
            </a:r>
            <a:endParaRPr lang="en-US" altLang="zh-CN">
              <a:solidFill>
                <a:schemeClr val="bg1"/>
              </a:solidFill>
              <a:latin typeface="Times New Roman" panose="02020603050405020304" pitchFamily="18" charset="0"/>
            </a:endParaRPr>
          </a:p>
        </p:txBody>
      </p:sp>
      <p:cxnSp>
        <p:nvCxnSpPr>
          <p:cNvPr id="30750" name="直接箭头连接符 38949"/>
          <p:cNvCxnSpPr>
            <a:stCxn id="30740" idx="2"/>
            <a:endCxn id="30739" idx="0"/>
          </p:cNvCxnSpPr>
          <p:nvPr/>
        </p:nvCxnSpPr>
        <p:spPr>
          <a:xfrm>
            <a:off x="1676400" y="4572000"/>
            <a:ext cx="0" cy="228600"/>
          </a:xfrm>
          <a:prstGeom prst="straightConnector1">
            <a:avLst/>
          </a:prstGeom>
          <a:ln w="9525" cap="flat" cmpd="sng">
            <a:solidFill>
              <a:schemeClr val="tx1"/>
            </a:solidFill>
            <a:prstDash val="solid"/>
            <a:round/>
            <a:headEnd type="none" w="med" len="med"/>
            <a:tailEnd type="none" w="med" len="med"/>
          </a:ln>
        </p:spPr>
      </p:cxnSp>
      <p:cxnSp>
        <p:nvCxnSpPr>
          <p:cNvPr id="30751" name="直接箭头连接符 38950"/>
          <p:cNvCxnSpPr>
            <a:stCxn id="30739" idx="2"/>
            <a:endCxn id="30742" idx="0"/>
          </p:cNvCxnSpPr>
          <p:nvPr/>
        </p:nvCxnSpPr>
        <p:spPr>
          <a:xfrm>
            <a:off x="1676400" y="5181600"/>
            <a:ext cx="0" cy="304800"/>
          </a:xfrm>
          <a:prstGeom prst="straightConnector1">
            <a:avLst/>
          </a:prstGeom>
          <a:ln w="9525" cap="flat" cmpd="sng">
            <a:solidFill>
              <a:schemeClr val="tx1"/>
            </a:solidFill>
            <a:prstDash val="solid"/>
            <a:round/>
            <a:headEnd type="none" w="med" len="med"/>
            <a:tailEnd type="none" w="med" len="med"/>
          </a:ln>
        </p:spPr>
      </p:cxnSp>
      <p:cxnSp>
        <p:nvCxnSpPr>
          <p:cNvPr id="30752" name="直接箭头连接符 38951"/>
          <p:cNvCxnSpPr>
            <a:stCxn id="30741" idx="2"/>
            <a:endCxn id="30738" idx="0"/>
          </p:cNvCxnSpPr>
          <p:nvPr/>
        </p:nvCxnSpPr>
        <p:spPr>
          <a:xfrm>
            <a:off x="2743200" y="4572000"/>
            <a:ext cx="0" cy="228600"/>
          </a:xfrm>
          <a:prstGeom prst="straightConnector1">
            <a:avLst/>
          </a:prstGeom>
          <a:ln w="9525" cap="flat" cmpd="sng">
            <a:solidFill>
              <a:schemeClr val="tx1"/>
            </a:solidFill>
            <a:prstDash val="solid"/>
            <a:round/>
            <a:headEnd type="none" w="med" len="med"/>
            <a:tailEnd type="none" w="med" len="med"/>
          </a:ln>
        </p:spPr>
      </p:cxnSp>
      <p:cxnSp>
        <p:nvCxnSpPr>
          <p:cNvPr id="30753" name="直接箭头连接符 38952"/>
          <p:cNvCxnSpPr>
            <a:stCxn id="30738" idx="2"/>
            <a:endCxn id="30743" idx="0"/>
          </p:cNvCxnSpPr>
          <p:nvPr/>
        </p:nvCxnSpPr>
        <p:spPr>
          <a:xfrm>
            <a:off x="2743200" y="5181600"/>
            <a:ext cx="0" cy="304800"/>
          </a:xfrm>
          <a:prstGeom prst="straightConnector1">
            <a:avLst/>
          </a:prstGeom>
          <a:ln w="9525" cap="flat" cmpd="sng">
            <a:solidFill>
              <a:schemeClr val="tx1"/>
            </a:solidFill>
            <a:prstDash val="solid"/>
            <a:round/>
            <a:headEnd type="none" w="med" len="med"/>
            <a:tailEnd type="none" w="med" len="med"/>
          </a:ln>
        </p:spPr>
      </p:cxnSp>
      <p:cxnSp>
        <p:nvCxnSpPr>
          <p:cNvPr id="30754" name="直接箭头连接符 38953"/>
          <p:cNvCxnSpPr>
            <a:stCxn id="30744" idx="2"/>
            <a:endCxn id="30737" idx="0"/>
          </p:cNvCxnSpPr>
          <p:nvPr/>
        </p:nvCxnSpPr>
        <p:spPr>
          <a:xfrm>
            <a:off x="3886200" y="4572000"/>
            <a:ext cx="0" cy="228600"/>
          </a:xfrm>
          <a:prstGeom prst="straightConnector1">
            <a:avLst/>
          </a:prstGeom>
          <a:ln w="9525" cap="flat" cmpd="sng">
            <a:solidFill>
              <a:schemeClr val="tx1"/>
            </a:solidFill>
            <a:prstDash val="solid"/>
            <a:round/>
            <a:headEnd type="none" w="med" len="med"/>
            <a:tailEnd type="none" w="med" len="med"/>
          </a:ln>
        </p:spPr>
      </p:cxnSp>
      <p:cxnSp>
        <p:nvCxnSpPr>
          <p:cNvPr id="30755" name="直接箭头连接符 38954"/>
          <p:cNvCxnSpPr>
            <a:stCxn id="30745" idx="2"/>
            <a:endCxn id="30736" idx="0"/>
          </p:cNvCxnSpPr>
          <p:nvPr/>
        </p:nvCxnSpPr>
        <p:spPr>
          <a:xfrm>
            <a:off x="5029200" y="4572000"/>
            <a:ext cx="0" cy="228600"/>
          </a:xfrm>
          <a:prstGeom prst="straightConnector1">
            <a:avLst/>
          </a:prstGeom>
          <a:ln w="9525" cap="flat" cmpd="sng">
            <a:solidFill>
              <a:schemeClr val="tx1"/>
            </a:solidFill>
            <a:prstDash val="solid"/>
            <a:round/>
            <a:headEnd type="none" w="med" len="med"/>
            <a:tailEnd type="none" w="med" len="med"/>
          </a:ln>
        </p:spPr>
      </p:cxnSp>
      <p:cxnSp>
        <p:nvCxnSpPr>
          <p:cNvPr id="30756" name="直接箭头连接符 38955"/>
          <p:cNvCxnSpPr>
            <a:stCxn id="30746" idx="2"/>
            <a:endCxn id="30735" idx="0"/>
          </p:cNvCxnSpPr>
          <p:nvPr/>
        </p:nvCxnSpPr>
        <p:spPr>
          <a:xfrm flipH="1">
            <a:off x="6146800" y="4572000"/>
            <a:ext cx="25400" cy="228600"/>
          </a:xfrm>
          <a:prstGeom prst="straightConnector1">
            <a:avLst/>
          </a:prstGeom>
          <a:ln w="9525" cap="flat" cmpd="sng">
            <a:solidFill>
              <a:schemeClr val="tx1"/>
            </a:solidFill>
            <a:prstDash val="solid"/>
            <a:round/>
            <a:headEnd type="none" w="med" len="med"/>
            <a:tailEnd type="none" w="med" len="med"/>
          </a:ln>
        </p:spPr>
      </p:cxnSp>
      <p:cxnSp>
        <p:nvCxnSpPr>
          <p:cNvPr id="30757" name="直接箭头连接符 38956"/>
          <p:cNvCxnSpPr>
            <a:stCxn id="30734" idx="2"/>
            <a:endCxn id="30749" idx="0"/>
          </p:cNvCxnSpPr>
          <p:nvPr/>
        </p:nvCxnSpPr>
        <p:spPr>
          <a:xfrm>
            <a:off x="7315200" y="5181600"/>
            <a:ext cx="0" cy="304800"/>
          </a:xfrm>
          <a:prstGeom prst="straightConnector1">
            <a:avLst/>
          </a:prstGeom>
          <a:ln w="9525" cap="flat" cmpd="sng">
            <a:solidFill>
              <a:schemeClr val="tx1"/>
            </a:solidFill>
            <a:prstDash val="solid"/>
            <a:round/>
            <a:headEnd type="none" w="med" len="med"/>
            <a:tailEnd type="none" w="med" len="med"/>
          </a:ln>
        </p:spPr>
      </p:cxnSp>
      <p:cxnSp>
        <p:nvCxnSpPr>
          <p:cNvPr id="30758" name="直接箭头连接符 38957"/>
          <p:cNvCxnSpPr>
            <a:stCxn id="30747" idx="0"/>
            <a:endCxn id="30734" idx="2"/>
          </p:cNvCxnSpPr>
          <p:nvPr/>
        </p:nvCxnSpPr>
        <p:spPr>
          <a:xfrm flipV="1">
            <a:off x="6629400" y="5181600"/>
            <a:ext cx="685800" cy="304800"/>
          </a:xfrm>
          <a:prstGeom prst="straightConnector1">
            <a:avLst/>
          </a:prstGeom>
          <a:ln w="9525" cap="flat" cmpd="sng">
            <a:solidFill>
              <a:schemeClr val="tx1"/>
            </a:solidFill>
            <a:prstDash val="solid"/>
            <a:round/>
            <a:headEnd type="none" w="med" len="med"/>
            <a:tailEnd type="none" w="med" len="med"/>
          </a:ln>
        </p:spPr>
      </p:cxnSp>
      <p:cxnSp>
        <p:nvCxnSpPr>
          <p:cNvPr id="30759" name="直接箭头连接符 38958"/>
          <p:cNvCxnSpPr>
            <a:stCxn id="30748" idx="0"/>
            <a:endCxn id="30734" idx="2"/>
          </p:cNvCxnSpPr>
          <p:nvPr/>
        </p:nvCxnSpPr>
        <p:spPr>
          <a:xfrm flipH="1" flipV="1">
            <a:off x="7315200" y="5181600"/>
            <a:ext cx="685800" cy="304800"/>
          </a:xfrm>
          <a:prstGeom prst="straightConnector1">
            <a:avLst/>
          </a:prstGeom>
          <a:ln w="9525" cap="flat" cmpd="sng">
            <a:solidFill>
              <a:schemeClr val="tx1"/>
            </a:solidFill>
            <a:prstDash val="solid"/>
            <a:round/>
            <a:headEnd type="none" w="med" len="med"/>
            <a:tailEnd type="none" w="med" len="med"/>
          </a:ln>
        </p:spPr>
      </p:cxnSp>
      <p:sp>
        <p:nvSpPr>
          <p:cNvPr id="30760" name="文本框 38971"/>
          <p:cNvSpPr txBox="1"/>
          <p:nvPr/>
        </p:nvSpPr>
        <p:spPr>
          <a:xfrm>
            <a:off x="1066800" y="3810000"/>
            <a:ext cx="184150" cy="457200"/>
          </a:xfrm>
          <a:prstGeom prst="rect">
            <a:avLst/>
          </a:prstGeom>
          <a:noFill/>
          <a:ln w="9525">
            <a:noFill/>
          </a:ln>
        </p:spPr>
        <p:txBody>
          <a:bodyPr anchor="t" anchorCtr="0">
            <a:spAutoFit/>
          </a:bodyPr>
          <a:p>
            <a:pPr eaLnBrk="0" hangingPunct="0"/>
            <a:endParaRPr lang="zh-CN" altLang="en-US">
              <a:latin typeface="Times New Roman" panose="02020603050405020304" pitchFamily="18" charset="0"/>
            </a:endParaRPr>
          </a:p>
        </p:txBody>
      </p:sp>
      <p:sp>
        <p:nvSpPr>
          <p:cNvPr id="30761" name="文本框 38972"/>
          <p:cNvSpPr txBox="1"/>
          <p:nvPr/>
        </p:nvSpPr>
        <p:spPr>
          <a:xfrm>
            <a:off x="838200" y="3657600"/>
            <a:ext cx="1454150" cy="457200"/>
          </a:xfrm>
          <a:prstGeom prst="rect">
            <a:avLst/>
          </a:prstGeom>
          <a:noFill/>
          <a:ln w="9525">
            <a:noFill/>
          </a:ln>
        </p:spPr>
        <p:txBody>
          <a:bodyPr wrap="none" anchor="t" anchorCtr="0">
            <a:spAutoFit/>
          </a:bodyPr>
          <a:p>
            <a:pPr eaLnBrk="0" hangingPunct="0"/>
            <a:r>
              <a:rPr lang="zh-CN" altLang="en-US">
                <a:latin typeface="Times New Roman" panose="02020603050405020304" pitchFamily="18" charset="0"/>
              </a:rPr>
              <a:t>(</a:t>
            </a:r>
            <a:r>
              <a:rPr lang="en-US" altLang="zh-CN">
                <a:latin typeface="Times New Roman" panose="02020603050405020304" pitchFamily="18" charset="0"/>
              </a:rPr>
              <a:t>b)  </a:t>
            </a:r>
            <a:r>
              <a:rPr lang="zh-CN" altLang="en-US" sz="2000" dirty="0">
                <a:latin typeface="Times New Roman" panose="02020603050405020304" pitchFamily="18" charset="0"/>
              </a:rPr>
              <a:t>非增式</a:t>
            </a:r>
            <a:endParaRPr lang="zh-CN" altLang="en-US" sz="2000"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39937"/>
          <p:cNvSpPr>
            <a:spLocks noGrp="1"/>
          </p:cNvSpPr>
          <p:nvPr>
            <p:ph type="title"/>
          </p:nvPr>
        </p:nvSpPr>
        <p:spPr>
          <a:ln/>
        </p:spPr>
        <p:txBody>
          <a:bodyPr lIns="92075" tIns="46038" rIns="92075" bIns="46038" anchor="ctr" anchorCtr="0"/>
          <a:p>
            <a:r>
              <a:rPr lang="zh-CN" altLang="en-US" dirty="0"/>
              <a:t>集成测试过程</a:t>
            </a:r>
            <a:endParaRPr lang="zh-CN" altLang="en-US" dirty="0"/>
          </a:p>
        </p:txBody>
      </p:sp>
      <p:sp>
        <p:nvSpPr>
          <p:cNvPr id="31746" name="矩形 39939"/>
          <p:cNvSpPr/>
          <p:nvPr/>
        </p:nvSpPr>
        <p:spPr>
          <a:xfrm>
            <a:off x="2514600" y="22860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A</a:t>
            </a:r>
            <a:endParaRPr lang="en-US" altLang="zh-CN">
              <a:solidFill>
                <a:schemeClr val="bg1"/>
              </a:solidFill>
              <a:latin typeface="Times New Roman" panose="02020603050405020304" pitchFamily="18" charset="0"/>
            </a:endParaRPr>
          </a:p>
        </p:txBody>
      </p:sp>
      <p:cxnSp>
        <p:nvCxnSpPr>
          <p:cNvPr id="31747" name="直接箭头连接符 39945"/>
          <p:cNvCxnSpPr>
            <a:endCxn id="31746" idx="2"/>
          </p:cNvCxnSpPr>
          <p:nvPr/>
        </p:nvCxnSpPr>
        <p:spPr>
          <a:xfrm flipV="1">
            <a:off x="1600200" y="2667000"/>
            <a:ext cx="1295400" cy="228600"/>
          </a:xfrm>
          <a:prstGeom prst="straightConnector1">
            <a:avLst/>
          </a:prstGeom>
          <a:ln w="9525" cap="flat" cmpd="sng">
            <a:solidFill>
              <a:schemeClr val="tx1"/>
            </a:solidFill>
            <a:prstDash val="solid"/>
            <a:round/>
            <a:headEnd type="none" w="med" len="med"/>
            <a:tailEnd type="none" w="med" len="med"/>
          </a:ln>
        </p:spPr>
      </p:cxnSp>
      <p:cxnSp>
        <p:nvCxnSpPr>
          <p:cNvPr id="31748" name="直接箭头连接符 39948"/>
          <p:cNvCxnSpPr>
            <a:endCxn id="31746" idx="2"/>
          </p:cNvCxnSpPr>
          <p:nvPr/>
        </p:nvCxnSpPr>
        <p:spPr>
          <a:xfrm flipH="1" flipV="1">
            <a:off x="2895600" y="2667000"/>
            <a:ext cx="1219200" cy="228600"/>
          </a:xfrm>
          <a:prstGeom prst="straightConnector1">
            <a:avLst/>
          </a:prstGeom>
          <a:ln w="9525" cap="flat" cmpd="sng">
            <a:solidFill>
              <a:schemeClr val="tx1"/>
            </a:solidFill>
            <a:prstDash val="solid"/>
            <a:round/>
            <a:headEnd type="none" w="med" len="med"/>
            <a:tailEnd type="none" w="med" len="med"/>
          </a:ln>
        </p:spPr>
      </p:cxnSp>
      <p:cxnSp>
        <p:nvCxnSpPr>
          <p:cNvPr id="31749" name="直接箭头连接符 39949"/>
          <p:cNvCxnSpPr>
            <a:endCxn id="31746" idx="2"/>
          </p:cNvCxnSpPr>
          <p:nvPr/>
        </p:nvCxnSpPr>
        <p:spPr>
          <a:xfrm flipV="1">
            <a:off x="2895600" y="2667000"/>
            <a:ext cx="0" cy="228600"/>
          </a:xfrm>
          <a:prstGeom prst="straightConnector1">
            <a:avLst/>
          </a:prstGeom>
          <a:ln w="9525" cap="flat" cmpd="sng">
            <a:solidFill>
              <a:schemeClr val="tx1"/>
            </a:solidFill>
            <a:prstDash val="solid"/>
            <a:round/>
            <a:headEnd type="none" w="med" len="med"/>
            <a:tailEnd type="none" w="med" len="med"/>
          </a:ln>
        </p:spPr>
      </p:cxnSp>
      <p:sp>
        <p:nvSpPr>
          <p:cNvPr id="31750" name="矩形 39952"/>
          <p:cNvSpPr/>
          <p:nvPr/>
        </p:nvSpPr>
        <p:spPr>
          <a:xfrm>
            <a:off x="6553200" y="48006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a:t>
            </a:r>
            <a:endParaRPr lang="en-US" altLang="zh-CN">
              <a:solidFill>
                <a:schemeClr val="bg1"/>
              </a:solidFill>
              <a:latin typeface="Times New Roman" panose="02020603050405020304" pitchFamily="18" charset="0"/>
            </a:endParaRPr>
          </a:p>
        </p:txBody>
      </p:sp>
      <p:sp>
        <p:nvSpPr>
          <p:cNvPr id="31751" name="矩形 39953"/>
          <p:cNvSpPr/>
          <p:nvPr/>
        </p:nvSpPr>
        <p:spPr>
          <a:xfrm>
            <a:off x="5410200" y="48006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B</a:t>
            </a:r>
            <a:endParaRPr lang="en-US" altLang="zh-CN">
              <a:solidFill>
                <a:schemeClr val="bg1"/>
              </a:solidFill>
              <a:latin typeface="Times New Roman" panose="02020603050405020304" pitchFamily="18" charset="0"/>
            </a:endParaRPr>
          </a:p>
        </p:txBody>
      </p:sp>
      <p:sp>
        <p:nvSpPr>
          <p:cNvPr id="31752" name="矩形 39954"/>
          <p:cNvSpPr/>
          <p:nvPr/>
        </p:nvSpPr>
        <p:spPr>
          <a:xfrm>
            <a:off x="4267200" y="48006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F</a:t>
            </a:r>
            <a:endParaRPr lang="en-US" altLang="zh-CN">
              <a:solidFill>
                <a:schemeClr val="bg1"/>
              </a:solidFill>
              <a:latin typeface="Times New Roman" panose="02020603050405020304" pitchFamily="18" charset="0"/>
            </a:endParaRPr>
          </a:p>
        </p:txBody>
      </p:sp>
      <p:sp>
        <p:nvSpPr>
          <p:cNvPr id="31753" name="矩形 39955"/>
          <p:cNvSpPr/>
          <p:nvPr/>
        </p:nvSpPr>
        <p:spPr>
          <a:xfrm>
            <a:off x="3124200" y="48006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C</a:t>
            </a:r>
            <a:endParaRPr lang="en-US" altLang="zh-CN">
              <a:solidFill>
                <a:schemeClr val="bg1"/>
              </a:solidFill>
              <a:latin typeface="Times New Roman" panose="02020603050405020304" pitchFamily="18" charset="0"/>
            </a:endParaRPr>
          </a:p>
        </p:txBody>
      </p:sp>
      <p:sp>
        <p:nvSpPr>
          <p:cNvPr id="31754" name="矩形 39956"/>
          <p:cNvSpPr/>
          <p:nvPr/>
        </p:nvSpPr>
        <p:spPr>
          <a:xfrm>
            <a:off x="2057400" y="48006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E</a:t>
            </a:r>
            <a:endParaRPr lang="en-US" altLang="zh-CN">
              <a:solidFill>
                <a:schemeClr val="bg1"/>
              </a:solidFill>
              <a:latin typeface="Times New Roman" panose="02020603050405020304" pitchFamily="18" charset="0"/>
            </a:endParaRPr>
          </a:p>
        </p:txBody>
      </p:sp>
      <p:sp>
        <p:nvSpPr>
          <p:cNvPr id="31755" name="矩形 39957"/>
          <p:cNvSpPr/>
          <p:nvPr/>
        </p:nvSpPr>
        <p:spPr>
          <a:xfrm>
            <a:off x="2209800" y="42672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d1</a:t>
            </a:r>
            <a:endParaRPr lang="en-US" altLang="zh-CN">
              <a:solidFill>
                <a:schemeClr val="bg1"/>
              </a:solidFill>
              <a:latin typeface="Times New Roman" panose="02020603050405020304" pitchFamily="18" charset="0"/>
            </a:endParaRPr>
          </a:p>
        </p:txBody>
      </p:sp>
      <p:sp>
        <p:nvSpPr>
          <p:cNvPr id="31756" name="矩形 39958"/>
          <p:cNvSpPr/>
          <p:nvPr/>
        </p:nvSpPr>
        <p:spPr>
          <a:xfrm>
            <a:off x="3276600" y="42672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d2</a:t>
            </a:r>
            <a:endParaRPr lang="en-US" altLang="zh-CN">
              <a:solidFill>
                <a:schemeClr val="bg1"/>
              </a:solidFill>
              <a:latin typeface="Times New Roman" panose="02020603050405020304" pitchFamily="18" charset="0"/>
            </a:endParaRPr>
          </a:p>
        </p:txBody>
      </p:sp>
      <p:sp>
        <p:nvSpPr>
          <p:cNvPr id="31757" name="矩形 39961"/>
          <p:cNvSpPr/>
          <p:nvPr/>
        </p:nvSpPr>
        <p:spPr>
          <a:xfrm>
            <a:off x="4419600" y="42672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d3</a:t>
            </a:r>
            <a:endParaRPr lang="en-US" altLang="zh-CN">
              <a:solidFill>
                <a:schemeClr val="bg1"/>
              </a:solidFill>
              <a:latin typeface="Times New Roman" panose="02020603050405020304" pitchFamily="18" charset="0"/>
            </a:endParaRPr>
          </a:p>
        </p:txBody>
      </p:sp>
      <p:sp>
        <p:nvSpPr>
          <p:cNvPr id="31758" name="矩形 39962"/>
          <p:cNvSpPr/>
          <p:nvPr/>
        </p:nvSpPr>
        <p:spPr>
          <a:xfrm>
            <a:off x="5562600" y="42672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d4</a:t>
            </a:r>
            <a:endParaRPr lang="en-US" altLang="zh-CN">
              <a:solidFill>
                <a:schemeClr val="bg1"/>
              </a:solidFill>
              <a:latin typeface="Times New Roman" panose="02020603050405020304" pitchFamily="18" charset="0"/>
            </a:endParaRPr>
          </a:p>
        </p:txBody>
      </p:sp>
      <p:sp>
        <p:nvSpPr>
          <p:cNvPr id="31759" name="矩形 39963"/>
          <p:cNvSpPr/>
          <p:nvPr/>
        </p:nvSpPr>
        <p:spPr>
          <a:xfrm>
            <a:off x="6705600" y="42672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d5</a:t>
            </a:r>
            <a:endParaRPr lang="en-US" altLang="zh-CN">
              <a:solidFill>
                <a:schemeClr val="bg1"/>
              </a:solidFill>
              <a:latin typeface="Times New Roman" panose="02020603050405020304" pitchFamily="18" charset="0"/>
            </a:endParaRPr>
          </a:p>
        </p:txBody>
      </p:sp>
      <p:cxnSp>
        <p:nvCxnSpPr>
          <p:cNvPr id="31760" name="直接箭头连接符 39967"/>
          <p:cNvCxnSpPr>
            <a:stCxn id="31755" idx="2"/>
            <a:endCxn id="31754" idx="0"/>
          </p:cNvCxnSpPr>
          <p:nvPr/>
        </p:nvCxnSpPr>
        <p:spPr>
          <a:xfrm>
            <a:off x="2438400" y="4572000"/>
            <a:ext cx="0" cy="228600"/>
          </a:xfrm>
          <a:prstGeom prst="straightConnector1">
            <a:avLst/>
          </a:prstGeom>
          <a:ln w="9525" cap="flat" cmpd="sng">
            <a:solidFill>
              <a:schemeClr val="tx1"/>
            </a:solidFill>
            <a:prstDash val="solid"/>
            <a:round/>
            <a:headEnd type="none" w="med" len="med"/>
            <a:tailEnd type="none" w="med" len="med"/>
          </a:ln>
        </p:spPr>
      </p:cxnSp>
      <p:cxnSp>
        <p:nvCxnSpPr>
          <p:cNvPr id="31761" name="直接箭头连接符 39969"/>
          <p:cNvCxnSpPr>
            <a:stCxn id="31756" idx="2"/>
            <a:endCxn id="31753" idx="0"/>
          </p:cNvCxnSpPr>
          <p:nvPr/>
        </p:nvCxnSpPr>
        <p:spPr>
          <a:xfrm>
            <a:off x="3505200" y="4572000"/>
            <a:ext cx="0" cy="228600"/>
          </a:xfrm>
          <a:prstGeom prst="straightConnector1">
            <a:avLst/>
          </a:prstGeom>
          <a:ln w="9525" cap="flat" cmpd="sng">
            <a:solidFill>
              <a:schemeClr val="tx1"/>
            </a:solidFill>
            <a:prstDash val="solid"/>
            <a:round/>
            <a:headEnd type="none" w="med" len="med"/>
            <a:tailEnd type="none" w="med" len="med"/>
          </a:ln>
        </p:spPr>
      </p:cxnSp>
      <p:cxnSp>
        <p:nvCxnSpPr>
          <p:cNvPr id="31762" name="直接箭头连接符 39971"/>
          <p:cNvCxnSpPr>
            <a:stCxn id="31757" idx="2"/>
            <a:endCxn id="31752" idx="0"/>
          </p:cNvCxnSpPr>
          <p:nvPr/>
        </p:nvCxnSpPr>
        <p:spPr>
          <a:xfrm>
            <a:off x="4648200" y="4572000"/>
            <a:ext cx="0" cy="228600"/>
          </a:xfrm>
          <a:prstGeom prst="straightConnector1">
            <a:avLst/>
          </a:prstGeom>
          <a:ln w="9525" cap="flat" cmpd="sng">
            <a:solidFill>
              <a:schemeClr val="tx1"/>
            </a:solidFill>
            <a:prstDash val="solid"/>
            <a:round/>
            <a:headEnd type="none" w="med" len="med"/>
            <a:tailEnd type="none" w="med" len="med"/>
          </a:ln>
        </p:spPr>
      </p:cxnSp>
      <p:cxnSp>
        <p:nvCxnSpPr>
          <p:cNvPr id="31763" name="直接箭头连接符 39972"/>
          <p:cNvCxnSpPr>
            <a:stCxn id="31758" idx="2"/>
            <a:endCxn id="31751" idx="0"/>
          </p:cNvCxnSpPr>
          <p:nvPr/>
        </p:nvCxnSpPr>
        <p:spPr>
          <a:xfrm>
            <a:off x="5791200" y="4572000"/>
            <a:ext cx="0" cy="228600"/>
          </a:xfrm>
          <a:prstGeom prst="straightConnector1">
            <a:avLst/>
          </a:prstGeom>
          <a:ln w="9525" cap="flat" cmpd="sng">
            <a:solidFill>
              <a:schemeClr val="tx1"/>
            </a:solidFill>
            <a:prstDash val="solid"/>
            <a:round/>
            <a:headEnd type="none" w="med" len="med"/>
            <a:tailEnd type="none" w="med" len="med"/>
          </a:ln>
        </p:spPr>
      </p:cxnSp>
      <p:cxnSp>
        <p:nvCxnSpPr>
          <p:cNvPr id="31764" name="直接箭头连接符 39973"/>
          <p:cNvCxnSpPr>
            <a:stCxn id="31759" idx="2"/>
            <a:endCxn id="31750" idx="0"/>
          </p:cNvCxnSpPr>
          <p:nvPr/>
        </p:nvCxnSpPr>
        <p:spPr>
          <a:xfrm>
            <a:off x="6934200" y="4572000"/>
            <a:ext cx="0" cy="228600"/>
          </a:xfrm>
          <a:prstGeom prst="straightConnector1">
            <a:avLst/>
          </a:prstGeom>
          <a:ln w="9525" cap="flat" cmpd="sng">
            <a:solidFill>
              <a:schemeClr val="tx1"/>
            </a:solidFill>
            <a:prstDash val="solid"/>
            <a:round/>
            <a:headEnd type="none" w="med" len="med"/>
            <a:tailEnd type="none" w="med" len="med"/>
          </a:ln>
        </p:spPr>
      </p:cxnSp>
      <p:sp>
        <p:nvSpPr>
          <p:cNvPr id="31765" name="文本框 39978"/>
          <p:cNvSpPr txBox="1"/>
          <p:nvPr/>
        </p:nvSpPr>
        <p:spPr>
          <a:xfrm>
            <a:off x="1066800" y="3810000"/>
            <a:ext cx="184150" cy="457200"/>
          </a:xfrm>
          <a:prstGeom prst="rect">
            <a:avLst/>
          </a:prstGeom>
          <a:noFill/>
          <a:ln w="9525">
            <a:noFill/>
          </a:ln>
        </p:spPr>
        <p:txBody>
          <a:bodyPr anchor="t" anchorCtr="0">
            <a:spAutoFit/>
          </a:bodyPr>
          <a:p>
            <a:pPr eaLnBrk="0" hangingPunct="0"/>
            <a:endParaRPr lang="zh-CN" altLang="en-US">
              <a:latin typeface="Times New Roman" panose="02020603050405020304" pitchFamily="18" charset="0"/>
            </a:endParaRPr>
          </a:p>
        </p:txBody>
      </p:sp>
      <p:sp>
        <p:nvSpPr>
          <p:cNvPr id="31766" name="文本框 39979"/>
          <p:cNvSpPr txBox="1"/>
          <p:nvPr/>
        </p:nvSpPr>
        <p:spPr>
          <a:xfrm>
            <a:off x="838200" y="3657600"/>
            <a:ext cx="2216150" cy="457200"/>
          </a:xfrm>
          <a:prstGeom prst="rect">
            <a:avLst/>
          </a:prstGeom>
          <a:noFill/>
          <a:ln w="9525">
            <a:noFill/>
          </a:ln>
        </p:spPr>
        <p:txBody>
          <a:bodyPr wrap="none" anchor="t" anchorCtr="0">
            <a:spAutoFit/>
          </a:bodyPr>
          <a:p>
            <a:pPr eaLnBrk="0" hangingPunct="0"/>
            <a:r>
              <a:rPr lang="zh-CN" altLang="en-US">
                <a:latin typeface="Times New Roman" panose="02020603050405020304" pitchFamily="18" charset="0"/>
              </a:rPr>
              <a:t>(</a:t>
            </a:r>
            <a:r>
              <a:rPr lang="en-US" altLang="zh-CN">
                <a:latin typeface="Times New Roman" panose="02020603050405020304" pitchFamily="18" charset="0"/>
              </a:rPr>
              <a:t>d)  </a:t>
            </a:r>
            <a:r>
              <a:rPr lang="zh-CN" altLang="en-US" sz="2000" dirty="0">
                <a:latin typeface="Times New Roman" panose="02020603050405020304" pitchFamily="18" charset="0"/>
              </a:rPr>
              <a:t>自底向上增式</a:t>
            </a:r>
            <a:endParaRPr lang="zh-CN" altLang="en-US" sz="2000" dirty="0">
              <a:latin typeface="Times New Roman" panose="02020603050405020304" pitchFamily="18" charset="0"/>
            </a:endParaRPr>
          </a:p>
        </p:txBody>
      </p:sp>
      <p:sp>
        <p:nvSpPr>
          <p:cNvPr id="31767" name="文本框 39981"/>
          <p:cNvSpPr txBox="1"/>
          <p:nvPr/>
        </p:nvSpPr>
        <p:spPr>
          <a:xfrm>
            <a:off x="898525" y="1717675"/>
            <a:ext cx="2198688" cy="457200"/>
          </a:xfrm>
          <a:prstGeom prst="rect">
            <a:avLst/>
          </a:prstGeom>
          <a:noFill/>
          <a:ln w="9525">
            <a:noFill/>
          </a:ln>
        </p:spPr>
        <p:txBody>
          <a:bodyPr wrap="none" anchor="t" anchorCtr="0">
            <a:spAutoFit/>
          </a:bodyPr>
          <a:p>
            <a:pPr eaLnBrk="0" hangingPunct="0"/>
            <a:r>
              <a:rPr lang="zh-CN" altLang="en-US">
                <a:latin typeface="Times New Roman" panose="02020603050405020304" pitchFamily="18" charset="0"/>
              </a:rPr>
              <a:t>(</a:t>
            </a:r>
            <a:r>
              <a:rPr lang="en-US" altLang="zh-CN">
                <a:latin typeface="Times New Roman" panose="02020603050405020304" pitchFamily="18" charset="0"/>
              </a:rPr>
              <a:t>c)  </a:t>
            </a:r>
            <a:r>
              <a:rPr lang="zh-CN" altLang="en-US" sz="2000" dirty="0">
                <a:latin typeface="Times New Roman" panose="02020603050405020304" pitchFamily="18" charset="0"/>
              </a:rPr>
              <a:t>自顶向下增式</a:t>
            </a:r>
            <a:endParaRPr lang="zh-CN" altLang="en-US" sz="2000" dirty="0">
              <a:latin typeface="Times New Roman" panose="02020603050405020304" pitchFamily="18" charset="0"/>
            </a:endParaRPr>
          </a:p>
        </p:txBody>
      </p:sp>
      <p:sp>
        <p:nvSpPr>
          <p:cNvPr id="31768" name="矩形 39982"/>
          <p:cNvSpPr/>
          <p:nvPr/>
        </p:nvSpPr>
        <p:spPr>
          <a:xfrm>
            <a:off x="1371600" y="28956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S1</a:t>
            </a:r>
            <a:endParaRPr lang="en-US" altLang="zh-CN">
              <a:solidFill>
                <a:schemeClr val="bg1"/>
              </a:solidFill>
              <a:latin typeface="Times New Roman" panose="02020603050405020304" pitchFamily="18" charset="0"/>
            </a:endParaRPr>
          </a:p>
        </p:txBody>
      </p:sp>
      <p:sp>
        <p:nvSpPr>
          <p:cNvPr id="31769" name="矩形 39983"/>
          <p:cNvSpPr/>
          <p:nvPr/>
        </p:nvSpPr>
        <p:spPr>
          <a:xfrm>
            <a:off x="2667000" y="28956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S2</a:t>
            </a:r>
            <a:endParaRPr lang="en-US" altLang="zh-CN">
              <a:solidFill>
                <a:schemeClr val="bg1"/>
              </a:solidFill>
              <a:latin typeface="Times New Roman" panose="02020603050405020304" pitchFamily="18" charset="0"/>
            </a:endParaRPr>
          </a:p>
        </p:txBody>
      </p:sp>
      <p:sp>
        <p:nvSpPr>
          <p:cNvPr id="31770" name="矩形 39984"/>
          <p:cNvSpPr/>
          <p:nvPr/>
        </p:nvSpPr>
        <p:spPr>
          <a:xfrm>
            <a:off x="3810000" y="28956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S3</a:t>
            </a:r>
            <a:endParaRPr lang="en-US" altLang="zh-CN">
              <a:solidFill>
                <a:schemeClr val="bg1"/>
              </a:solidFill>
              <a:latin typeface="Times New Roman" panose="02020603050405020304" pitchFamily="18" charset="0"/>
            </a:endParaRPr>
          </a:p>
        </p:txBody>
      </p:sp>
      <p:sp>
        <p:nvSpPr>
          <p:cNvPr id="31771" name="矩形 39985"/>
          <p:cNvSpPr/>
          <p:nvPr/>
        </p:nvSpPr>
        <p:spPr>
          <a:xfrm>
            <a:off x="6172200" y="18288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A</a:t>
            </a:r>
            <a:endParaRPr lang="en-US" altLang="zh-CN">
              <a:solidFill>
                <a:schemeClr val="bg1"/>
              </a:solidFill>
              <a:latin typeface="Times New Roman" panose="02020603050405020304" pitchFamily="18" charset="0"/>
            </a:endParaRPr>
          </a:p>
        </p:txBody>
      </p:sp>
      <p:sp>
        <p:nvSpPr>
          <p:cNvPr id="31772" name="矩形 39986"/>
          <p:cNvSpPr/>
          <p:nvPr/>
        </p:nvSpPr>
        <p:spPr>
          <a:xfrm>
            <a:off x="4876800" y="24384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B</a:t>
            </a:r>
            <a:endParaRPr lang="en-US" altLang="zh-CN">
              <a:solidFill>
                <a:schemeClr val="bg1"/>
              </a:solidFill>
              <a:latin typeface="Times New Roman" panose="02020603050405020304" pitchFamily="18" charset="0"/>
            </a:endParaRPr>
          </a:p>
        </p:txBody>
      </p:sp>
      <p:sp>
        <p:nvSpPr>
          <p:cNvPr id="31773" name="矩形 39987"/>
          <p:cNvSpPr/>
          <p:nvPr/>
        </p:nvSpPr>
        <p:spPr>
          <a:xfrm>
            <a:off x="6172200" y="24384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C</a:t>
            </a:r>
            <a:endParaRPr lang="en-US" altLang="zh-CN">
              <a:solidFill>
                <a:schemeClr val="bg1"/>
              </a:solidFill>
              <a:latin typeface="Times New Roman" panose="02020603050405020304" pitchFamily="18" charset="0"/>
            </a:endParaRPr>
          </a:p>
        </p:txBody>
      </p:sp>
      <p:sp>
        <p:nvSpPr>
          <p:cNvPr id="31774" name="矩形 39988"/>
          <p:cNvSpPr/>
          <p:nvPr/>
        </p:nvSpPr>
        <p:spPr>
          <a:xfrm>
            <a:off x="7391400" y="24384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D</a:t>
            </a:r>
            <a:endParaRPr lang="en-US" altLang="zh-CN">
              <a:solidFill>
                <a:schemeClr val="bg1"/>
              </a:solidFill>
              <a:latin typeface="Times New Roman" panose="02020603050405020304" pitchFamily="18" charset="0"/>
            </a:endParaRPr>
          </a:p>
        </p:txBody>
      </p:sp>
      <p:cxnSp>
        <p:nvCxnSpPr>
          <p:cNvPr id="31775" name="直接箭头连接符 39989"/>
          <p:cNvCxnSpPr>
            <a:stCxn id="31772" idx="0"/>
            <a:endCxn id="31771" idx="2"/>
          </p:cNvCxnSpPr>
          <p:nvPr/>
        </p:nvCxnSpPr>
        <p:spPr>
          <a:xfrm flipV="1">
            <a:off x="5257800" y="2209800"/>
            <a:ext cx="1295400" cy="228600"/>
          </a:xfrm>
          <a:prstGeom prst="straightConnector1">
            <a:avLst/>
          </a:prstGeom>
          <a:ln w="9525" cap="flat" cmpd="sng">
            <a:solidFill>
              <a:schemeClr val="tx1"/>
            </a:solidFill>
            <a:prstDash val="solid"/>
            <a:round/>
            <a:headEnd type="none" w="med" len="med"/>
            <a:tailEnd type="none" w="med" len="med"/>
          </a:ln>
        </p:spPr>
      </p:cxnSp>
      <p:cxnSp>
        <p:nvCxnSpPr>
          <p:cNvPr id="31776" name="直接箭头连接符 39990"/>
          <p:cNvCxnSpPr>
            <a:stCxn id="31774" idx="0"/>
            <a:endCxn id="31771" idx="2"/>
          </p:cNvCxnSpPr>
          <p:nvPr/>
        </p:nvCxnSpPr>
        <p:spPr>
          <a:xfrm flipH="1" flipV="1">
            <a:off x="6553200" y="2209800"/>
            <a:ext cx="1219200" cy="228600"/>
          </a:xfrm>
          <a:prstGeom prst="straightConnector1">
            <a:avLst/>
          </a:prstGeom>
          <a:ln w="9525" cap="flat" cmpd="sng">
            <a:solidFill>
              <a:schemeClr val="tx1"/>
            </a:solidFill>
            <a:prstDash val="solid"/>
            <a:round/>
            <a:headEnd type="none" w="med" len="med"/>
            <a:tailEnd type="none" w="med" len="med"/>
          </a:ln>
        </p:spPr>
      </p:cxnSp>
      <p:cxnSp>
        <p:nvCxnSpPr>
          <p:cNvPr id="31777" name="直接箭头连接符 39991"/>
          <p:cNvCxnSpPr>
            <a:stCxn id="31773" idx="0"/>
            <a:endCxn id="31771" idx="2"/>
          </p:cNvCxnSpPr>
          <p:nvPr/>
        </p:nvCxnSpPr>
        <p:spPr>
          <a:xfrm flipV="1">
            <a:off x="6553200" y="2209800"/>
            <a:ext cx="0" cy="228600"/>
          </a:xfrm>
          <a:prstGeom prst="straightConnector1">
            <a:avLst/>
          </a:prstGeom>
          <a:ln w="9525" cap="flat" cmpd="sng">
            <a:solidFill>
              <a:schemeClr val="tx1"/>
            </a:solidFill>
            <a:prstDash val="solid"/>
            <a:round/>
            <a:headEnd type="none" w="med" len="med"/>
            <a:tailEnd type="none" w="med" len="med"/>
          </a:ln>
        </p:spPr>
      </p:cxnSp>
      <p:sp>
        <p:nvSpPr>
          <p:cNvPr id="31778" name="矩形 39992"/>
          <p:cNvSpPr/>
          <p:nvPr/>
        </p:nvSpPr>
        <p:spPr>
          <a:xfrm>
            <a:off x="5029200" y="30480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S4</a:t>
            </a:r>
            <a:endParaRPr lang="en-US" altLang="zh-CN">
              <a:solidFill>
                <a:schemeClr val="bg1"/>
              </a:solidFill>
              <a:latin typeface="Times New Roman" panose="02020603050405020304" pitchFamily="18" charset="0"/>
            </a:endParaRPr>
          </a:p>
        </p:txBody>
      </p:sp>
      <p:sp>
        <p:nvSpPr>
          <p:cNvPr id="31779" name="矩形 39993"/>
          <p:cNvSpPr/>
          <p:nvPr/>
        </p:nvSpPr>
        <p:spPr>
          <a:xfrm>
            <a:off x="7543800" y="3048000"/>
            <a:ext cx="4572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S5</a:t>
            </a:r>
            <a:endParaRPr lang="en-US" altLang="zh-CN">
              <a:solidFill>
                <a:schemeClr val="bg1"/>
              </a:solidFill>
              <a:latin typeface="Times New Roman" panose="02020603050405020304" pitchFamily="18" charset="0"/>
            </a:endParaRPr>
          </a:p>
        </p:txBody>
      </p:sp>
      <p:cxnSp>
        <p:nvCxnSpPr>
          <p:cNvPr id="31780" name="直接箭头连接符 39994"/>
          <p:cNvCxnSpPr>
            <a:stCxn id="31772" idx="2"/>
            <a:endCxn id="31778" idx="0"/>
          </p:cNvCxnSpPr>
          <p:nvPr/>
        </p:nvCxnSpPr>
        <p:spPr>
          <a:xfrm>
            <a:off x="5257800" y="2819400"/>
            <a:ext cx="0" cy="228600"/>
          </a:xfrm>
          <a:prstGeom prst="straightConnector1">
            <a:avLst/>
          </a:prstGeom>
          <a:ln w="9525" cap="flat" cmpd="sng">
            <a:solidFill>
              <a:schemeClr val="tx1"/>
            </a:solidFill>
            <a:prstDash val="solid"/>
            <a:round/>
            <a:headEnd type="none" w="med" len="med"/>
            <a:tailEnd type="none" w="med" len="med"/>
          </a:ln>
        </p:spPr>
      </p:cxnSp>
      <p:cxnSp>
        <p:nvCxnSpPr>
          <p:cNvPr id="31781" name="直接箭头连接符 39995"/>
          <p:cNvCxnSpPr>
            <a:stCxn id="31774" idx="2"/>
            <a:endCxn id="31779" idx="0"/>
          </p:cNvCxnSpPr>
          <p:nvPr/>
        </p:nvCxnSpPr>
        <p:spPr>
          <a:xfrm>
            <a:off x="7772400" y="2819400"/>
            <a:ext cx="0" cy="228600"/>
          </a:xfrm>
          <a:prstGeom prst="straightConnector1">
            <a:avLst/>
          </a:prstGeom>
          <a:ln w="9525" cap="flat" cmpd="sng">
            <a:solidFill>
              <a:schemeClr val="tx1"/>
            </a:solidFill>
            <a:prstDash val="solid"/>
            <a:round/>
            <a:headEnd type="none" w="med" len="med"/>
            <a:tailEnd type="none" w="med" len="med"/>
          </a:ln>
        </p:spPr>
      </p:cxnSp>
      <p:sp>
        <p:nvSpPr>
          <p:cNvPr id="31782" name="矩形 39996"/>
          <p:cNvSpPr/>
          <p:nvPr/>
        </p:nvSpPr>
        <p:spPr>
          <a:xfrm>
            <a:off x="5410200" y="54864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E</a:t>
            </a:r>
            <a:endParaRPr lang="en-US" altLang="zh-CN">
              <a:solidFill>
                <a:schemeClr val="bg1"/>
              </a:solidFill>
              <a:latin typeface="Times New Roman" panose="02020603050405020304" pitchFamily="18" charset="0"/>
            </a:endParaRPr>
          </a:p>
        </p:txBody>
      </p:sp>
      <p:sp>
        <p:nvSpPr>
          <p:cNvPr id="31783" name="矩形 39997"/>
          <p:cNvSpPr/>
          <p:nvPr/>
        </p:nvSpPr>
        <p:spPr>
          <a:xfrm>
            <a:off x="6553200" y="5486400"/>
            <a:ext cx="762000" cy="3810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a:solidFill>
                  <a:schemeClr val="bg1"/>
                </a:solidFill>
                <a:latin typeface="Times New Roman" panose="02020603050405020304" pitchFamily="18" charset="0"/>
              </a:rPr>
              <a:t>F</a:t>
            </a:r>
            <a:endParaRPr lang="en-US" altLang="zh-CN">
              <a:solidFill>
                <a:schemeClr val="bg1"/>
              </a:solidFill>
              <a:latin typeface="Times New Roman" panose="02020603050405020304" pitchFamily="18" charset="0"/>
            </a:endParaRPr>
          </a:p>
        </p:txBody>
      </p:sp>
      <p:cxnSp>
        <p:nvCxnSpPr>
          <p:cNvPr id="31784" name="直接箭头连接符 39998"/>
          <p:cNvCxnSpPr>
            <a:stCxn id="31751" idx="2"/>
            <a:endCxn id="31782" idx="0"/>
          </p:cNvCxnSpPr>
          <p:nvPr/>
        </p:nvCxnSpPr>
        <p:spPr>
          <a:xfrm>
            <a:off x="5791200" y="5181600"/>
            <a:ext cx="0" cy="304800"/>
          </a:xfrm>
          <a:prstGeom prst="straightConnector1">
            <a:avLst/>
          </a:prstGeom>
          <a:ln w="9525" cap="flat" cmpd="sng">
            <a:solidFill>
              <a:schemeClr val="tx1"/>
            </a:solidFill>
            <a:prstDash val="solid"/>
            <a:round/>
            <a:headEnd type="none" w="med" len="med"/>
            <a:tailEnd type="none" w="med" len="med"/>
          </a:ln>
        </p:spPr>
      </p:cxnSp>
      <p:cxnSp>
        <p:nvCxnSpPr>
          <p:cNvPr id="31785" name="直接箭头连接符 39999"/>
          <p:cNvCxnSpPr>
            <a:stCxn id="31750" idx="2"/>
            <a:endCxn id="31783" idx="0"/>
          </p:cNvCxnSpPr>
          <p:nvPr/>
        </p:nvCxnSpPr>
        <p:spPr>
          <a:xfrm>
            <a:off x="6934200" y="5181600"/>
            <a:ext cx="0" cy="304800"/>
          </a:xfrm>
          <a:prstGeom prst="straightConnector1">
            <a:avLst/>
          </a:prstGeom>
          <a:ln w="9525" cap="flat" cmpd="sng">
            <a:solidFill>
              <a:schemeClr val="tx1"/>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40961"/>
          <p:cNvSpPr>
            <a:spLocks noGrp="1"/>
          </p:cNvSpPr>
          <p:nvPr>
            <p:ph type="title"/>
          </p:nvPr>
        </p:nvSpPr>
        <p:spPr>
          <a:ln/>
        </p:spPr>
        <p:txBody>
          <a:bodyPr lIns="92075" tIns="46038" rIns="92075" bIns="46038" anchor="ctr" anchorCtr="0"/>
          <a:p>
            <a:pPr algn="l"/>
            <a:r>
              <a:rPr lang="zh-CN" altLang="en-US" sz="2800" b="0" dirty="0"/>
              <a:t>4、软件验收测试</a:t>
            </a:r>
            <a:br>
              <a:rPr lang="zh-CN" altLang="en-US" dirty="0"/>
            </a:br>
            <a:r>
              <a:rPr lang="zh-CN" altLang="en-US" dirty="0"/>
              <a:t>      </a:t>
            </a:r>
            <a:r>
              <a:rPr lang="zh-CN" altLang="en-US" sz="2400" b="0" dirty="0"/>
              <a:t>验收期、保修期和返修期</a:t>
            </a:r>
            <a:endParaRPr lang="zh-CN" altLang="en-US" sz="2400" b="0" dirty="0"/>
          </a:p>
        </p:txBody>
      </p:sp>
      <p:sp>
        <p:nvSpPr>
          <p:cNvPr id="32770" name="文本占位符 40962"/>
          <p:cNvSpPr>
            <a:spLocks noGrp="1"/>
          </p:cNvSpPr>
          <p:nvPr>
            <p:ph idx="1"/>
          </p:nvPr>
        </p:nvSpPr>
        <p:spPr>
          <a:xfrm>
            <a:off x="838200" y="1752600"/>
            <a:ext cx="7772400" cy="3200400"/>
          </a:xfrm>
          <a:ln/>
        </p:spPr>
        <p:txBody>
          <a:bodyPr lIns="92075" tIns="46038" rIns="92075" bIns="46038" anchor="t" anchorCtr="0"/>
          <a:p>
            <a:pPr>
              <a:buNone/>
            </a:pPr>
            <a:r>
              <a:rPr lang="zh-CN" altLang="en-US" b="0" u="sng" dirty="0"/>
              <a:t> </a:t>
            </a:r>
            <a:r>
              <a:rPr lang="zh-CN" altLang="en-US" b="0" dirty="0"/>
              <a:t>	   交付	发验收报告		  保修	    运行维护</a:t>
            </a:r>
            <a:endParaRPr lang="zh-CN" altLang="en-US" b="0" dirty="0"/>
          </a:p>
          <a:p>
            <a:pPr>
              <a:buNone/>
            </a:pPr>
            <a:r>
              <a:rPr lang="zh-CN" altLang="en-US" b="0" dirty="0"/>
              <a:t>	（1周）	（1周）		（1年）  （&gt;5年）	</a:t>
            </a:r>
            <a:endParaRPr lang="zh-CN" altLang="en-US" b="0" dirty="0"/>
          </a:p>
          <a:p>
            <a:pPr>
              <a:buNone/>
            </a:pPr>
            <a:endParaRPr lang="zh-CN" altLang="en-US" b="0" dirty="0"/>
          </a:p>
          <a:p>
            <a:pPr>
              <a:buNone/>
            </a:pPr>
            <a:r>
              <a:rPr lang="zh-CN" altLang="en-US" b="0" dirty="0"/>
              <a:t>	   开发	   验收		</a:t>
            </a:r>
            <a:endParaRPr lang="zh-CN" altLang="en-US" b="0" dirty="0"/>
          </a:p>
          <a:p>
            <a:pPr>
              <a:buNone/>
            </a:pPr>
            <a:r>
              <a:rPr lang="zh-CN" altLang="en-US" b="0" dirty="0"/>
              <a:t>	（1.5年）	（2月）</a:t>
            </a:r>
            <a:endParaRPr lang="zh-CN" altLang="en-US" b="0" dirty="0"/>
          </a:p>
          <a:p>
            <a:pPr>
              <a:buNone/>
            </a:pPr>
            <a:r>
              <a:rPr lang="zh-CN" altLang="en-US" b="0" dirty="0"/>
              <a:t>					       返修</a:t>
            </a:r>
            <a:endParaRPr lang="zh-CN" altLang="en-US" b="0" dirty="0"/>
          </a:p>
          <a:p>
            <a:pPr>
              <a:buNone/>
            </a:pPr>
            <a:r>
              <a:rPr lang="zh-CN" altLang="en-US" b="0" dirty="0"/>
              <a:t>					    （1月）</a:t>
            </a:r>
            <a:endParaRPr lang="zh-CN" altLang="en-US" b="0" dirty="0"/>
          </a:p>
        </p:txBody>
      </p:sp>
      <p:sp>
        <p:nvSpPr>
          <p:cNvPr id="32771" name="直接连接符 40963"/>
          <p:cNvSpPr/>
          <p:nvPr/>
        </p:nvSpPr>
        <p:spPr>
          <a:xfrm>
            <a:off x="4876800" y="1676400"/>
            <a:ext cx="0" cy="3352800"/>
          </a:xfrm>
          <a:prstGeom prst="line">
            <a:avLst/>
          </a:prstGeom>
          <a:ln w="9525" cap="flat" cmpd="sng">
            <a:solidFill>
              <a:schemeClr val="tx1"/>
            </a:solidFill>
            <a:prstDash val="solid"/>
            <a:round/>
            <a:headEnd type="none" w="med" len="med"/>
            <a:tailEnd type="none" w="med" len="med"/>
          </a:ln>
        </p:spPr>
      </p:sp>
      <p:sp>
        <p:nvSpPr>
          <p:cNvPr id="32772" name="文本框 40964"/>
          <p:cNvSpPr txBox="1"/>
          <p:nvPr/>
        </p:nvSpPr>
        <p:spPr>
          <a:xfrm>
            <a:off x="4876800" y="1752600"/>
            <a:ext cx="549275" cy="838200"/>
          </a:xfrm>
          <a:prstGeom prst="rect">
            <a:avLst/>
          </a:prstGeom>
          <a:noFill/>
          <a:ln w="9525">
            <a:noFill/>
          </a:ln>
        </p:spPr>
        <p:txBody>
          <a:bodyPr vert="eaVert" anchor="ctr" anchorCtr="0">
            <a:spAutoFit/>
          </a:bodyPr>
          <a:p>
            <a:pPr eaLnBrk="0" hangingPunct="0"/>
            <a:r>
              <a:rPr lang="zh-CN" altLang="en-US" dirty="0">
                <a:latin typeface="Times New Roman" panose="02020603050405020304" pitchFamily="18" charset="0"/>
              </a:rPr>
              <a:t>合格</a:t>
            </a:r>
            <a:endParaRPr lang="zh-CN" altLang="en-US" dirty="0">
              <a:latin typeface="Times New Roman" panose="02020603050405020304" pitchFamily="18" charset="0"/>
            </a:endParaRPr>
          </a:p>
        </p:txBody>
      </p:sp>
      <p:sp>
        <p:nvSpPr>
          <p:cNvPr id="32773" name="文本框 40965"/>
          <p:cNvSpPr txBox="1"/>
          <p:nvPr/>
        </p:nvSpPr>
        <p:spPr>
          <a:xfrm>
            <a:off x="4327525" y="3886200"/>
            <a:ext cx="549275" cy="1143000"/>
          </a:xfrm>
          <a:prstGeom prst="rect">
            <a:avLst/>
          </a:prstGeom>
          <a:noFill/>
          <a:ln w="9525">
            <a:noFill/>
          </a:ln>
        </p:spPr>
        <p:txBody>
          <a:bodyPr vert="eaVert" anchor="ctr" anchorCtr="0">
            <a:spAutoFit/>
          </a:bodyPr>
          <a:p>
            <a:pPr eaLnBrk="0" hangingPunct="0"/>
            <a:r>
              <a:rPr lang="zh-CN" altLang="en-US" dirty="0">
                <a:latin typeface="Times New Roman" panose="02020603050405020304" pitchFamily="18" charset="0"/>
              </a:rPr>
              <a:t>不合格</a:t>
            </a:r>
            <a:endParaRPr lang="zh-CN" altLang="en-US" dirty="0">
              <a:latin typeface="Times New Roman" panose="02020603050405020304" pitchFamily="18" charset="0"/>
            </a:endParaRPr>
          </a:p>
        </p:txBody>
      </p:sp>
      <p:sp>
        <p:nvSpPr>
          <p:cNvPr id="32774" name="直接连接符 40967"/>
          <p:cNvSpPr/>
          <p:nvPr/>
        </p:nvSpPr>
        <p:spPr>
          <a:xfrm>
            <a:off x="1066800" y="3505200"/>
            <a:ext cx="3810000" cy="0"/>
          </a:xfrm>
          <a:prstGeom prst="line">
            <a:avLst/>
          </a:prstGeom>
          <a:ln w="57150" cap="flat" cmpd="sng">
            <a:solidFill>
              <a:schemeClr val="tx1"/>
            </a:solidFill>
            <a:prstDash val="solid"/>
            <a:round/>
            <a:headEnd type="none" w="med" len="med"/>
            <a:tailEnd type="triangle" w="med" len="med"/>
          </a:ln>
        </p:spPr>
      </p:sp>
      <p:sp>
        <p:nvSpPr>
          <p:cNvPr id="32775" name="直接连接符 40968"/>
          <p:cNvSpPr/>
          <p:nvPr/>
        </p:nvSpPr>
        <p:spPr>
          <a:xfrm>
            <a:off x="4876800" y="2133600"/>
            <a:ext cx="3009900" cy="0"/>
          </a:xfrm>
          <a:prstGeom prst="line">
            <a:avLst/>
          </a:prstGeom>
          <a:ln w="57150" cap="flat" cmpd="sng">
            <a:solidFill>
              <a:schemeClr val="tx1"/>
            </a:solidFill>
            <a:prstDash val="solid"/>
            <a:round/>
            <a:headEnd type="none" w="med" len="med"/>
            <a:tailEnd type="none" w="med" len="med"/>
          </a:ln>
        </p:spPr>
      </p:sp>
      <p:sp>
        <p:nvSpPr>
          <p:cNvPr id="32776" name="直接连接符 40969"/>
          <p:cNvSpPr/>
          <p:nvPr/>
        </p:nvSpPr>
        <p:spPr>
          <a:xfrm>
            <a:off x="4876800" y="4343400"/>
            <a:ext cx="990600" cy="0"/>
          </a:xfrm>
          <a:prstGeom prst="line">
            <a:avLst/>
          </a:prstGeom>
          <a:ln w="57150" cap="flat" cmpd="sng">
            <a:solidFill>
              <a:schemeClr val="tx1"/>
            </a:solidFill>
            <a:prstDash val="solid"/>
            <a:round/>
            <a:headEnd type="none" w="med" len="med"/>
            <a:tailEnd type="triangle" w="med" len="med"/>
          </a:ln>
        </p:spPr>
      </p:sp>
      <p:sp>
        <p:nvSpPr>
          <p:cNvPr id="32777" name="直接连接符 40970"/>
          <p:cNvSpPr/>
          <p:nvPr/>
        </p:nvSpPr>
        <p:spPr>
          <a:xfrm>
            <a:off x="990600" y="3505200"/>
            <a:ext cx="1625600" cy="0"/>
          </a:xfrm>
          <a:prstGeom prst="line">
            <a:avLst/>
          </a:prstGeom>
          <a:ln w="57150" cap="flat" cmpd="sng">
            <a:solidFill>
              <a:schemeClr val="tx1"/>
            </a:solidFill>
            <a:prstDash val="solid"/>
            <a:round/>
            <a:headEnd type="none" w="med" len="med"/>
            <a:tailEnd type="triangle" w="med" len="med"/>
          </a:ln>
        </p:spPr>
      </p:sp>
      <p:sp>
        <p:nvSpPr>
          <p:cNvPr id="32778" name="直接连接符 40971"/>
          <p:cNvSpPr/>
          <p:nvPr/>
        </p:nvSpPr>
        <p:spPr>
          <a:xfrm>
            <a:off x="2743200" y="3505200"/>
            <a:ext cx="1498600" cy="0"/>
          </a:xfrm>
          <a:prstGeom prst="line">
            <a:avLst/>
          </a:prstGeom>
          <a:ln w="57150" cap="flat" cmpd="sng">
            <a:solidFill>
              <a:schemeClr val="tx1"/>
            </a:solidFill>
            <a:prstDash val="solid"/>
            <a:round/>
            <a:headEnd type="none" w="med" len="med"/>
            <a:tailEnd type="triangle" w="med" len="med"/>
          </a:ln>
        </p:spPr>
      </p:sp>
      <p:sp>
        <p:nvSpPr>
          <p:cNvPr id="32779" name="直接连接符 40974"/>
          <p:cNvSpPr/>
          <p:nvPr/>
        </p:nvSpPr>
        <p:spPr>
          <a:xfrm>
            <a:off x="2438400" y="2133600"/>
            <a:ext cx="381000" cy="1371600"/>
          </a:xfrm>
          <a:prstGeom prst="line">
            <a:avLst/>
          </a:prstGeom>
          <a:ln w="9525" cap="flat" cmpd="sng">
            <a:solidFill>
              <a:schemeClr val="tx1"/>
            </a:solidFill>
            <a:prstDash val="solid"/>
            <a:round/>
            <a:headEnd type="none" w="med" len="med"/>
            <a:tailEnd type="none" w="med" len="med"/>
          </a:ln>
        </p:spPr>
      </p:sp>
      <p:cxnSp>
        <p:nvCxnSpPr>
          <p:cNvPr id="32780" name="曲线连接符 40975"/>
          <p:cNvCxnSpPr>
            <a:stCxn id="32776" idx="1"/>
            <a:endCxn id="32777" idx="1"/>
          </p:cNvCxnSpPr>
          <p:nvPr/>
        </p:nvCxnSpPr>
        <p:spPr>
          <a:xfrm rot="-5400000" flipV="1">
            <a:off x="3822700" y="2327275"/>
            <a:ext cx="838200" cy="3251200"/>
          </a:xfrm>
          <a:prstGeom prst="curvedConnector3">
            <a:avLst>
              <a:gd name="adj1" fmla="val -148106"/>
            </a:avLst>
          </a:prstGeom>
          <a:ln w="9525" cap="flat" cmpd="sng">
            <a:solidFill>
              <a:schemeClr val="tx1"/>
            </a:solidFill>
            <a:prstDash val="solid"/>
            <a:round/>
            <a:headEnd type="none" w="med" len="med"/>
            <a:tailEnd type="triangle" w="med" len="med"/>
          </a:ln>
        </p:spPr>
      </p:cxnSp>
      <p:sp>
        <p:nvSpPr>
          <p:cNvPr id="32781" name="直接连接符 40976"/>
          <p:cNvSpPr/>
          <p:nvPr/>
        </p:nvSpPr>
        <p:spPr>
          <a:xfrm flipH="1">
            <a:off x="1574800" y="2120900"/>
            <a:ext cx="863600" cy="0"/>
          </a:xfrm>
          <a:prstGeom prst="line">
            <a:avLst/>
          </a:prstGeom>
          <a:ln w="9525" cap="flat" cmpd="sng">
            <a:solidFill>
              <a:schemeClr val="tx1"/>
            </a:solidFill>
            <a:prstDash val="solid"/>
            <a:round/>
            <a:headEnd type="none" w="med" len="med"/>
            <a:tailEnd type="none" w="med" len="med"/>
          </a:ln>
        </p:spPr>
      </p:sp>
      <p:sp>
        <p:nvSpPr>
          <p:cNvPr id="32782" name="直接连接符 40977"/>
          <p:cNvSpPr/>
          <p:nvPr/>
        </p:nvSpPr>
        <p:spPr>
          <a:xfrm>
            <a:off x="7899400" y="2133600"/>
            <a:ext cx="393700" cy="0"/>
          </a:xfrm>
          <a:prstGeom prst="line">
            <a:avLst/>
          </a:prstGeom>
          <a:ln w="57150" cap="flat" cmpd="sng">
            <a:solidFill>
              <a:schemeClr val="tx1"/>
            </a:solidFill>
            <a:prstDash val="sysDot"/>
            <a:round/>
            <a:headEnd type="none" w="med" len="med"/>
            <a:tailEnd type="none" w="med" len="med"/>
          </a:ln>
        </p:spPr>
      </p:sp>
      <p:sp>
        <p:nvSpPr>
          <p:cNvPr id="32783" name="直接连接符 40978"/>
          <p:cNvSpPr/>
          <p:nvPr/>
        </p:nvSpPr>
        <p:spPr>
          <a:xfrm>
            <a:off x="6591300" y="2019300"/>
            <a:ext cx="0" cy="254000"/>
          </a:xfrm>
          <a:prstGeom prst="line">
            <a:avLst/>
          </a:prstGeom>
          <a:ln w="9525" cap="flat" cmpd="sng">
            <a:solidFill>
              <a:schemeClr val="tx1"/>
            </a:solidFill>
            <a:prstDash val="solid"/>
            <a:round/>
            <a:headEnd type="none" w="med" len="med"/>
            <a:tailEnd type="none" w="med" len="med"/>
          </a:ln>
        </p:spPr>
      </p:sp>
      <p:sp>
        <p:nvSpPr>
          <p:cNvPr id="32784" name="直接连接符 40980"/>
          <p:cNvSpPr/>
          <p:nvPr/>
        </p:nvSpPr>
        <p:spPr>
          <a:xfrm>
            <a:off x="2552700" y="3365500"/>
            <a:ext cx="0" cy="292100"/>
          </a:xfrm>
          <a:prstGeom prst="line">
            <a:avLst/>
          </a:prstGeom>
          <a:ln w="9525" cap="flat" cmpd="sng">
            <a:solidFill>
              <a:schemeClr val="tx1"/>
            </a:solidFill>
            <a:prstDash val="solid"/>
            <a:round/>
            <a:headEnd type="none" w="med" len="med"/>
            <a:tailEnd type="none" w="med" len="med"/>
          </a:ln>
        </p:spPr>
      </p:sp>
      <p:sp>
        <p:nvSpPr>
          <p:cNvPr id="32785" name="直接连接符 40981"/>
          <p:cNvSpPr/>
          <p:nvPr/>
        </p:nvSpPr>
        <p:spPr>
          <a:xfrm>
            <a:off x="2908300" y="3365500"/>
            <a:ext cx="0" cy="292100"/>
          </a:xfrm>
          <a:prstGeom prst="line">
            <a:avLst/>
          </a:prstGeom>
          <a:ln w="9525" cap="flat" cmpd="sng">
            <a:solidFill>
              <a:schemeClr val="tx1"/>
            </a:solidFill>
            <a:prstDash val="solid"/>
            <a:round/>
            <a:headEnd type="none" w="med" len="med"/>
            <a:tailEnd type="none" w="med" len="med"/>
          </a:ln>
        </p:spPr>
      </p:sp>
      <p:sp>
        <p:nvSpPr>
          <p:cNvPr id="32786" name="直接连接符 40982"/>
          <p:cNvSpPr/>
          <p:nvPr/>
        </p:nvSpPr>
        <p:spPr>
          <a:xfrm flipH="1">
            <a:off x="3365500" y="2146300"/>
            <a:ext cx="762000" cy="0"/>
          </a:xfrm>
          <a:prstGeom prst="line">
            <a:avLst/>
          </a:prstGeom>
          <a:ln w="9525" cap="flat" cmpd="sng">
            <a:solidFill>
              <a:schemeClr val="tx1"/>
            </a:solidFill>
            <a:prstDash val="solid"/>
            <a:round/>
            <a:headEnd type="none" w="med" len="med"/>
            <a:tailEnd type="none" w="med" len="med"/>
          </a:ln>
        </p:spPr>
      </p:sp>
      <p:sp>
        <p:nvSpPr>
          <p:cNvPr id="32787" name="直接连接符 40984"/>
          <p:cNvSpPr/>
          <p:nvPr/>
        </p:nvSpPr>
        <p:spPr>
          <a:xfrm>
            <a:off x="4178300" y="3365500"/>
            <a:ext cx="0" cy="292100"/>
          </a:xfrm>
          <a:prstGeom prst="line">
            <a:avLst/>
          </a:prstGeom>
          <a:ln w="9525" cap="flat" cmpd="sng">
            <a:solidFill>
              <a:schemeClr val="tx1"/>
            </a:solidFill>
            <a:prstDash val="solid"/>
            <a:round/>
            <a:headEnd type="none" w="med" len="med"/>
            <a:tailEnd type="none" w="med" len="med"/>
          </a:ln>
        </p:spPr>
      </p:sp>
      <p:sp>
        <p:nvSpPr>
          <p:cNvPr id="32788" name="直接连接符 40985"/>
          <p:cNvSpPr/>
          <p:nvPr/>
        </p:nvSpPr>
        <p:spPr>
          <a:xfrm>
            <a:off x="4114800" y="2146300"/>
            <a:ext cx="381000" cy="1371600"/>
          </a:xfrm>
          <a:prstGeom prst="line">
            <a:avLst/>
          </a:prstGeom>
          <a:ln w="9525" cap="flat" cmpd="sng">
            <a:solidFill>
              <a:schemeClr val="tx1"/>
            </a:solidFill>
            <a:prstDash val="solid"/>
            <a:round/>
            <a:headEnd type="none" w="med" len="med"/>
            <a:tailEnd type="none" w="med" len="med"/>
          </a:ln>
        </p:spPr>
      </p:sp>
      <p:sp>
        <p:nvSpPr>
          <p:cNvPr id="32789" name="直接连接符 40986"/>
          <p:cNvSpPr/>
          <p:nvPr/>
        </p:nvSpPr>
        <p:spPr>
          <a:xfrm>
            <a:off x="647700" y="3505200"/>
            <a:ext cx="393700" cy="0"/>
          </a:xfrm>
          <a:prstGeom prst="line">
            <a:avLst/>
          </a:prstGeom>
          <a:ln w="57150" cap="flat" cmpd="sng">
            <a:solidFill>
              <a:schemeClr val="tx1"/>
            </a:solidFill>
            <a:prstDash val="sysDot"/>
            <a:round/>
            <a:headEnd type="none" w="med" len="med"/>
            <a:tailEnd type="none" w="med" len="med"/>
          </a:ln>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41985"/>
          <p:cNvSpPr>
            <a:spLocks noGrp="1"/>
          </p:cNvSpPr>
          <p:nvPr>
            <p:ph type="title"/>
          </p:nvPr>
        </p:nvSpPr>
        <p:spPr>
          <a:ln/>
        </p:spPr>
        <p:txBody>
          <a:bodyPr lIns="92075" tIns="46038" rIns="92075" bIns="46038" anchor="ctr" anchorCtr="0"/>
          <a:p>
            <a:pPr algn="l"/>
            <a:r>
              <a:rPr lang="zh-CN" altLang="en-US" sz="2800" b="0" dirty="0"/>
              <a:t>5、黑盒与白盒测试</a:t>
            </a:r>
            <a:endParaRPr lang="zh-CN" altLang="en-US" sz="2800" b="0" dirty="0"/>
          </a:p>
        </p:txBody>
      </p:sp>
      <p:graphicFrame>
        <p:nvGraphicFramePr>
          <p:cNvPr id="42016" name="表格 42015"/>
          <p:cNvGraphicFramePr/>
          <p:nvPr/>
        </p:nvGraphicFramePr>
        <p:xfrm>
          <a:off x="838200" y="1752600"/>
          <a:ext cx="7772400" cy="4114800"/>
        </p:xfrm>
        <a:graphic>
          <a:graphicData uri="http://schemas.openxmlformats.org/drawingml/2006/table">
            <a:tbl>
              <a:tblPr/>
              <a:tblGrid>
                <a:gridCol w="1943100"/>
                <a:gridCol w="1943100"/>
                <a:gridCol w="1943100"/>
                <a:gridCol w="1943100"/>
              </a:tblGrid>
              <a:tr h="13716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b="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t>特点</a:t>
                      </a:r>
                      <a:endParaRPr lang="zh-CN" altLang="en-US" sz="2400"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t>测试依据</a:t>
                      </a:r>
                      <a:endParaRPr lang="zh-CN" altLang="en-US" sz="2400"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t>方法举例</a:t>
                      </a:r>
                      <a:endParaRPr lang="zh-CN" altLang="en-US" sz="2400"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3716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t>黑盒测试</a:t>
                      </a:r>
                      <a:endParaRPr lang="zh-CN" altLang="en-US" sz="2400"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0" dirty="0"/>
                        <a:t>不给程序</a:t>
                      </a:r>
                      <a:endParaRPr lang="zh-CN" altLang="en-US" sz="2400" b="0"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0" dirty="0"/>
                        <a:t>需求规格</a:t>
                      </a:r>
                      <a:endParaRPr lang="zh-CN" altLang="en-US" sz="2400" b="0" dirty="0"/>
                    </a:p>
                    <a:p>
                      <a:pPr marL="0" lvl="0" indent="0" algn="ctr">
                        <a:buNone/>
                      </a:pPr>
                      <a:r>
                        <a:rPr lang="zh-CN" altLang="en-US" sz="2400" b="0" dirty="0"/>
                        <a:t>说明</a:t>
                      </a:r>
                      <a:endParaRPr lang="zh-CN" altLang="en-US" sz="2400" b="0"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0" dirty="0"/>
                        <a:t>等价类划分</a:t>
                      </a:r>
                      <a:endParaRPr lang="zh-CN" altLang="en-US" sz="2400" b="0"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3716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t>白盒测试</a:t>
                      </a:r>
                      <a:endParaRPr lang="zh-CN" altLang="en-US" sz="2400"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0" dirty="0"/>
                        <a:t>给出程序</a:t>
                      </a:r>
                      <a:endParaRPr lang="zh-CN" altLang="en-US" sz="2400" b="0"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0" dirty="0"/>
                        <a:t>程序</a:t>
                      </a:r>
                      <a:endParaRPr lang="zh-CN" altLang="en-US" sz="2400" b="0"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0" dirty="0"/>
                        <a:t>逻辑覆盖</a:t>
                      </a:r>
                      <a:endParaRPr lang="zh-CN" altLang="en-US" sz="2400" b="0"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51553"/>
          <p:cNvSpPr>
            <a:spLocks noGrp="1"/>
          </p:cNvSpPr>
          <p:nvPr>
            <p:ph type="title"/>
          </p:nvPr>
        </p:nvSpPr>
        <p:spPr>
          <a:ln/>
        </p:spPr>
        <p:txBody>
          <a:bodyPr lIns="92075" tIns="46038" rIns="92075" bIns="46038" anchor="ctr" anchorCtr="0"/>
          <a:p>
            <a:r>
              <a:rPr lang="zh-CN" altLang="en-US" dirty="0"/>
              <a:t>内容</a:t>
            </a:r>
            <a:endParaRPr lang="zh-CN" altLang="en-US" dirty="0"/>
          </a:p>
        </p:txBody>
      </p:sp>
      <p:sp>
        <p:nvSpPr>
          <p:cNvPr id="7170" name="文本占位符 151554"/>
          <p:cNvSpPr>
            <a:spLocks noGrp="1"/>
          </p:cNvSpPr>
          <p:nvPr>
            <p:ph idx="1"/>
          </p:nvPr>
        </p:nvSpPr>
        <p:spPr>
          <a:xfrm>
            <a:off x="838200" y="1752600"/>
            <a:ext cx="7772400" cy="4394200"/>
          </a:xfrm>
          <a:ln/>
        </p:spPr>
        <p:txBody>
          <a:bodyPr lIns="92075" tIns="46038" rIns="92075" bIns="46038" anchor="t" anchorCtr="0"/>
          <a:p>
            <a:pPr>
              <a:lnSpc>
                <a:spcPct val="90000"/>
              </a:lnSpc>
              <a:buNone/>
            </a:pPr>
            <a:r>
              <a:rPr lang="zh-CN" altLang="en-US" b="0" dirty="0"/>
              <a:t>四、测试策略</a:t>
            </a:r>
            <a:endParaRPr lang="zh-CN" altLang="en-US" b="0" dirty="0"/>
          </a:p>
          <a:p>
            <a:pPr>
              <a:lnSpc>
                <a:spcPct val="90000"/>
              </a:lnSpc>
              <a:buNone/>
            </a:pPr>
            <a:r>
              <a:rPr lang="zh-CN" altLang="en-US" sz="2000" b="0" dirty="0"/>
              <a:t>	1. 测试步骤</a:t>
            </a:r>
            <a:endParaRPr lang="zh-CN" altLang="en-US" sz="2000" b="0" dirty="0"/>
          </a:p>
          <a:p>
            <a:pPr>
              <a:lnSpc>
                <a:spcPct val="90000"/>
              </a:lnSpc>
              <a:buNone/>
            </a:pPr>
            <a:r>
              <a:rPr lang="zh-CN" altLang="en-US" sz="2000" b="0" dirty="0"/>
              <a:t>	2. 生存期各阶段</a:t>
            </a:r>
            <a:r>
              <a:rPr lang="en-US" altLang="zh-CN" sz="2000" b="0"/>
              <a:t>VV&amp;T</a:t>
            </a:r>
            <a:r>
              <a:rPr lang="zh-CN" altLang="en-US" sz="2000" b="0" dirty="0"/>
              <a:t>活动</a:t>
            </a:r>
            <a:endParaRPr lang="zh-CN" altLang="en-US" sz="2000" b="0" dirty="0"/>
          </a:p>
          <a:p>
            <a:pPr>
              <a:lnSpc>
                <a:spcPct val="90000"/>
              </a:lnSpc>
              <a:buNone/>
            </a:pPr>
            <a:r>
              <a:rPr lang="zh-CN" altLang="en-US" sz="2000" b="0" dirty="0"/>
              <a:t>	3. 集成测试</a:t>
            </a:r>
            <a:endParaRPr lang="zh-CN" altLang="en-US" sz="2000" b="0" dirty="0"/>
          </a:p>
          <a:p>
            <a:pPr>
              <a:lnSpc>
                <a:spcPct val="90000"/>
              </a:lnSpc>
              <a:buNone/>
            </a:pPr>
            <a:r>
              <a:rPr lang="zh-CN" altLang="en-US" sz="2000" b="0" dirty="0"/>
              <a:t>	4. 验收测试</a:t>
            </a:r>
            <a:endParaRPr lang="zh-CN" altLang="en-US" sz="2000" b="0" dirty="0"/>
          </a:p>
          <a:p>
            <a:pPr>
              <a:lnSpc>
                <a:spcPct val="90000"/>
              </a:lnSpc>
              <a:buNone/>
            </a:pPr>
            <a:r>
              <a:rPr lang="zh-CN" altLang="en-US" sz="2000" b="0" dirty="0"/>
              <a:t>	5. 黑盒测试与白盒测试</a:t>
            </a:r>
            <a:endParaRPr lang="zh-CN" altLang="en-US" sz="2000" b="0" dirty="0"/>
          </a:p>
          <a:p>
            <a:pPr>
              <a:lnSpc>
                <a:spcPct val="90000"/>
              </a:lnSpc>
              <a:buNone/>
            </a:pPr>
            <a:r>
              <a:rPr lang="zh-CN" altLang="en-US" sz="2000" b="0" dirty="0"/>
              <a:t>	6. 静态分析与动态测试</a:t>
            </a:r>
            <a:endParaRPr lang="zh-CN" altLang="en-US" sz="2000" b="0" dirty="0"/>
          </a:p>
          <a:p>
            <a:pPr>
              <a:lnSpc>
                <a:spcPct val="90000"/>
              </a:lnSpc>
              <a:buNone/>
            </a:pPr>
            <a:endParaRPr lang="zh-CN" altLang="en-US" sz="2000" b="0" dirty="0"/>
          </a:p>
          <a:p>
            <a:pPr>
              <a:lnSpc>
                <a:spcPct val="90000"/>
              </a:lnSpc>
              <a:buNone/>
            </a:pPr>
            <a:r>
              <a:rPr lang="zh-CN" altLang="en-US" b="0" dirty="0"/>
              <a:t>五、如何对待测试工作</a:t>
            </a:r>
            <a:endParaRPr lang="zh-CN" altLang="en-US" b="0" dirty="0"/>
          </a:p>
          <a:p>
            <a:pPr>
              <a:lnSpc>
                <a:spcPct val="90000"/>
              </a:lnSpc>
              <a:buNone/>
            </a:pPr>
            <a:r>
              <a:rPr lang="zh-CN" altLang="en-US" b="0" dirty="0"/>
              <a:t>六、测试工作评估</a:t>
            </a:r>
            <a:endParaRPr lang="zh-CN" altLang="en-US" b="0" dirty="0"/>
          </a:p>
          <a:p>
            <a:pPr>
              <a:lnSpc>
                <a:spcPct val="90000"/>
              </a:lnSpc>
              <a:buNone/>
            </a:pPr>
            <a:r>
              <a:rPr lang="zh-CN" altLang="en-US" b="0" dirty="0"/>
              <a:t>七、小结</a:t>
            </a:r>
            <a:endParaRPr lang="zh-CN" altLang="en-US" b="0" dirty="0"/>
          </a:p>
          <a:p>
            <a:pPr>
              <a:lnSpc>
                <a:spcPct val="90000"/>
              </a:lnSpc>
              <a:buNone/>
            </a:pPr>
            <a:r>
              <a:rPr lang="zh-CN" altLang="en-US" b="0" dirty="0"/>
              <a:t>八、参考资料</a:t>
            </a:r>
            <a:endParaRPr lang="zh-CN" altLang="en-US"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44033"/>
          <p:cNvSpPr>
            <a:spLocks noGrp="1"/>
          </p:cNvSpPr>
          <p:nvPr>
            <p:ph type="title"/>
          </p:nvPr>
        </p:nvSpPr>
        <p:spPr>
          <a:ln/>
        </p:spPr>
        <p:txBody>
          <a:bodyPr lIns="92075" tIns="46038" rIns="92075" bIns="46038" anchor="ctr" anchorCtr="0"/>
          <a:p>
            <a:r>
              <a:rPr lang="zh-CN" altLang="en-US" dirty="0"/>
              <a:t>黑盒测试与白盒测试能够发现的错误</a:t>
            </a:r>
            <a:endParaRPr lang="zh-CN" altLang="en-US" dirty="0"/>
          </a:p>
        </p:txBody>
      </p:sp>
      <p:sp>
        <p:nvSpPr>
          <p:cNvPr id="34818" name="文本占位符 44035"/>
          <p:cNvSpPr>
            <a:spLocks noGrp="1"/>
          </p:cNvSpPr>
          <p:nvPr>
            <p:ph idx="1"/>
          </p:nvPr>
        </p:nvSpPr>
        <p:spPr>
          <a:xfrm>
            <a:off x="838200" y="3200400"/>
            <a:ext cx="7772400" cy="3048000"/>
          </a:xfrm>
          <a:ln/>
        </p:spPr>
        <p:txBody>
          <a:bodyPr lIns="92075" tIns="46038" rIns="92075" bIns="46038" anchor="t" anchorCtr="0"/>
          <a:p>
            <a:pPr>
              <a:buNone/>
            </a:pPr>
            <a:r>
              <a:rPr lang="en-US" altLang="zh-CN" sz="2000" b="0"/>
              <a:t>A</a:t>
            </a:r>
            <a:r>
              <a:rPr lang="en-US" altLang="zh-CN" sz="2000"/>
              <a:t>			</a:t>
            </a:r>
            <a:r>
              <a:rPr lang="zh-CN" altLang="en-US" sz="2000" b="0" dirty="0"/>
              <a:t>只能用黑盒测试发现的错误</a:t>
            </a:r>
            <a:endParaRPr lang="zh-CN" altLang="en-US" sz="2000" b="0" dirty="0"/>
          </a:p>
          <a:p>
            <a:pPr>
              <a:buNone/>
            </a:pPr>
            <a:r>
              <a:rPr lang="en-US" altLang="zh-CN" sz="2000" b="0"/>
              <a:t>C			</a:t>
            </a:r>
            <a:r>
              <a:rPr lang="zh-CN" altLang="en-US" sz="2000" b="0" dirty="0"/>
              <a:t>只能用白盒测试发现的错误</a:t>
            </a:r>
            <a:endParaRPr lang="zh-CN" altLang="en-US" sz="2000" b="0" dirty="0"/>
          </a:p>
          <a:p>
            <a:pPr>
              <a:buNone/>
            </a:pPr>
            <a:r>
              <a:rPr lang="en-US" altLang="zh-CN" sz="2000" b="0"/>
              <a:t>B			</a:t>
            </a:r>
            <a:r>
              <a:rPr lang="zh-CN" altLang="en-US" sz="2000" b="0" dirty="0"/>
              <a:t>用黑盒测试或白盒测试都能发现的错误</a:t>
            </a:r>
            <a:endParaRPr lang="en-US" altLang="zh-CN" sz="2000" b="0"/>
          </a:p>
          <a:p>
            <a:pPr>
              <a:buNone/>
            </a:pPr>
            <a:r>
              <a:rPr lang="en-US" altLang="zh-CN" sz="2000" b="0"/>
              <a:t>D			</a:t>
            </a:r>
            <a:r>
              <a:rPr lang="zh-CN" altLang="en-US" sz="2000" b="0" dirty="0"/>
              <a:t>用黑盒测试或白盒测试均无法发现的错误</a:t>
            </a:r>
            <a:endParaRPr lang="en-US" altLang="zh-CN" sz="2000" b="0"/>
          </a:p>
          <a:p>
            <a:pPr>
              <a:buNone/>
            </a:pPr>
            <a:r>
              <a:rPr lang="en-US" altLang="zh-CN" sz="2000" b="0"/>
              <a:t>A+B		</a:t>
            </a:r>
            <a:r>
              <a:rPr lang="zh-CN" altLang="en-US" sz="2000" b="0" dirty="0"/>
              <a:t>能用黑盒测试发现的错误</a:t>
            </a:r>
            <a:endParaRPr lang="en-US" altLang="zh-CN" sz="2000" b="0"/>
          </a:p>
          <a:p>
            <a:pPr>
              <a:buNone/>
            </a:pPr>
            <a:r>
              <a:rPr lang="en-US" altLang="zh-CN" sz="2000" b="0"/>
              <a:t>B+C		</a:t>
            </a:r>
            <a:r>
              <a:rPr lang="zh-CN" altLang="en-US" sz="2000" b="0" dirty="0"/>
              <a:t>能用白盒测试发现的错误</a:t>
            </a:r>
            <a:endParaRPr lang="en-US" altLang="zh-CN" sz="2000" b="0"/>
          </a:p>
          <a:p>
            <a:pPr>
              <a:buNone/>
            </a:pPr>
            <a:r>
              <a:rPr lang="en-US" altLang="zh-CN" sz="2000" b="0"/>
              <a:t>A+B+C		</a:t>
            </a:r>
            <a:r>
              <a:rPr lang="zh-CN" altLang="en-US" sz="2000" b="0" dirty="0"/>
              <a:t>用两种测试能发现的错误</a:t>
            </a:r>
            <a:endParaRPr lang="en-US" altLang="zh-CN" sz="2000" b="0"/>
          </a:p>
          <a:p>
            <a:pPr>
              <a:buNone/>
            </a:pPr>
            <a:r>
              <a:rPr lang="en-US" altLang="zh-CN" sz="2000" b="0"/>
              <a:t>A+B+C+D	</a:t>
            </a:r>
            <a:r>
              <a:rPr lang="zh-CN" altLang="en-US" sz="2000" b="0" dirty="0"/>
              <a:t>软件中的全部错误</a:t>
            </a:r>
            <a:endParaRPr lang="zh-CN" altLang="en-US" sz="2000" b="0" dirty="0"/>
          </a:p>
        </p:txBody>
      </p:sp>
      <p:sp>
        <p:nvSpPr>
          <p:cNvPr id="34819" name="椭圆 44036"/>
          <p:cNvSpPr/>
          <p:nvPr/>
        </p:nvSpPr>
        <p:spPr>
          <a:xfrm>
            <a:off x="2743200" y="1752600"/>
            <a:ext cx="3276600" cy="1371600"/>
          </a:xfrm>
          <a:prstGeom prst="ellipse">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34820" name="椭圆 44037"/>
          <p:cNvSpPr/>
          <p:nvPr/>
        </p:nvSpPr>
        <p:spPr>
          <a:xfrm>
            <a:off x="4038600" y="2133600"/>
            <a:ext cx="1371600" cy="609600"/>
          </a:xfrm>
          <a:prstGeom prst="ellipse">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34821" name="椭圆 44038"/>
          <p:cNvSpPr/>
          <p:nvPr/>
        </p:nvSpPr>
        <p:spPr>
          <a:xfrm>
            <a:off x="3429000" y="2133600"/>
            <a:ext cx="1371600" cy="609600"/>
          </a:xfrm>
          <a:prstGeom prst="ellipse">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34822" name="文本框 44039"/>
          <p:cNvSpPr txBox="1"/>
          <p:nvPr/>
        </p:nvSpPr>
        <p:spPr>
          <a:xfrm>
            <a:off x="3565525" y="2174875"/>
            <a:ext cx="404813" cy="457200"/>
          </a:xfrm>
          <a:prstGeom prst="rect">
            <a:avLst/>
          </a:prstGeom>
          <a:noFill/>
          <a:ln w="9525">
            <a:noFill/>
          </a:ln>
        </p:spPr>
        <p:txBody>
          <a:bodyPr wrap="none" anchor="t" anchorCtr="0">
            <a:spAutoFit/>
          </a:bodyPr>
          <a:p>
            <a:pPr eaLnBrk="0" hangingPunct="0"/>
            <a:r>
              <a:rPr lang="en-US" altLang="zh-CN">
                <a:latin typeface="Times New Roman" panose="02020603050405020304" pitchFamily="18" charset="0"/>
              </a:rPr>
              <a:t>A</a:t>
            </a:r>
            <a:endParaRPr lang="en-US" altLang="zh-CN">
              <a:latin typeface="Times New Roman" panose="02020603050405020304" pitchFamily="18" charset="0"/>
            </a:endParaRPr>
          </a:p>
        </p:txBody>
      </p:sp>
      <p:sp>
        <p:nvSpPr>
          <p:cNvPr id="34823" name="文本框 44040"/>
          <p:cNvSpPr txBox="1"/>
          <p:nvPr/>
        </p:nvSpPr>
        <p:spPr>
          <a:xfrm>
            <a:off x="4260850" y="2209800"/>
            <a:ext cx="387350" cy="457200"/>
          </a:xfrm>
          <a:prstGeom prst="rect">
            <a:avLst/>
          </a:prstGeom>
          <a:noFill/>
          <a:ln w="9525">
            <a:noFill/>
          </a:ln>
        </p:spPr>
        <p:txBody>
          <a:bodyPr wrap="none" anchor="t" anchorCtr="0">
            <a:spAutoFit/>
          </a:bodyPr>
          <a:p>
            <a:pPr eaLnBrk="0" hangingPunct="0"/>
            <a:r>
              <a:rPr lang="en-US" altLang="zh-CN">
                <a:latin typeface="Times New Roman" panose="02020603050405020304" pitchFamily="18" charset="0"/>
              </a:rPr>
              <a:t>B</a:t>
            </a:r>
            <a:endParaRPr lang="en-US" altLang="zh-CN">
              <a:latin typeface="Times New Roman" panose="02020603050405020304" pitchFamily="18" charset="0"/>
            </a:endParaRPr>
          </a:p>
        </p:txBody>
      </p:sp>
      <p:sp>
        <p:nvSpPr>
          <p:cNvPr id="34824" name="文本框 44041"/>
          <p:cNvSpPr txBox="1"/>
          <p:nvPr/>
        </p:nvSpPr>
        <p:spPr>
          <a:xfrm>
            <a:off x="4794250" y="2209800"/>
            <a:ext cx="387350" cy="457200"/>
          </a:xfrm>
          <a:prstGeom prst="rect">
            <a:avLst/>
          </a:prstGeom>
          <a:noFill/>
          <a:ln w="9525">
            <a:noFill/>
          </a:ln>
        </p:spPr>
        <p:txBody>
          <a:bodyPr wrap="none" anchor="t" anchorCtr="0">
            <a:spAutoFit/>
          </a:bodyPr>
          <a:p>
            <a:pPr eaLnBrk="0" hangingPunct="0"/>
            <a:r>
              <a:rPr lang="en-US" altLang="zh-CN">
                <a:latin typeface="Times New Roman" panose="02020603050405020304" pitchFamily="18" charset="0"/>
              </a:rPr>
              <a:t>C</a:t>
            </a:r>
            <a:endParaRPr lang="en-US" altLang="zh-CN">
              <a:latin typeface="Times New Roman" panose="02020603050405020304" pitchFamily="18" charset="0"/>
            </a:endParaRPr>
          </a:p>
        </p:txBody>
      </p:sp>
      <p:sp>
        <p:nvSpPr>
          <p:cNvPr id="34825" name="文本框 44042"/>
          <p:cNvSpPr txBox="1"/>
          <p:nvPr/>
        </p:nvSpPr>
        <p:spPr>
          <a:xfrm>
            <a:off x="4251325" y="2708275"/>
            <a:ext cx="404813" cy="457200"/>
          </a:xfrm>
          <a:prstGeom prst="rect">
            <a:avLst/>
          </a:prstGeom>
          <a:noFill/>
          <a:ln w="9525">
            <a:noFill/>
          </a:ln>
        </p:spPr>
        <p:txBody>
          <a:bodyPr wrap="none" anchor="t" anchorCtr="0">
            <a:spAutoFit/>
          </a:bodyPr>
          <a:p>
            <a:pPr eaLnBrk="0" hangingPunct="0"/>
            <a:r>
              <a:rPr lang="en-US" altLang="zh-CN">
                <a:latin typeface="Times New Roman" panose="02020603050405020304" pitchFamily="18" charset="0"/>
              </a:rPr>
              <a:t>D</a:t>
            </a:r>
            <a:endParaRPr lang="en-US" altLang="zh-CN">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51201"/>
          <p:cNvSpPr>
            <a:spLocks noGrp="1"/>
          </p:cNvSpPr>
          <p:nvPr>
            <p:ph type="title"/>
          </p:nvPr>
        </p:nvSpPr>
        <p:spPr>
          <a:ln/>
        </p:spPr>
        <p:txBody>
          <a:bodyPr lIns="92075" tIns="46038" rIns="92075" bIns="46038" anchor="ctr" anchorCtr="0"/>
          <a:p>
            <a:r>
              <a:rPr lang="zh-CN" altLang="en-US" dirty="0"/>
              <a:t>五、如何正确对待测试工作</a:t>
            </a:r>
            <a:endParaRPr lang="zh-CN" altLang="en-US" dirty="0"/>
          </a:p>
        </p:txBody>
      </p:sp>
      <p:sp>
        <p:nvSpPr>
          <p:cNvPr id="35842" name="文本占位符 51202"/>
          <p:cNvSpPr>
            <a:spLocks noGrp="1"/>
          </p:cNvSpPr>
          <p:nvPr>
            <p:ph idx="1"/>
          </p:nvPr>
        </p:nvSpPr>
        <p:spPr>
          <a:ln/>
        </p:spPr>
        <p:txBody>
          <a:bodyPr lIns="92075" tIns="46038" rIns="92075" bIns="46038" anchor="t" anchorCtr="0"/>
          <a:p>
            <a:pPr>
              <a:buNone/>
            </a:pPr>
            <a:r>
              <a:rPr lang="zh-CN" altLang="en-US" dirty="0"/>
              <a:t>１．明确测试工作意义</a:t>
            </a:r>
            <a:endParaRPr lang="zh-CN" altLang="en-US" dirty="0"/>
          </a:p>
          <a:p>
            <a:pPr>
              <a:buNone/>
            </a:pPr>
            <a:endParaRPr lang="zh-CN" altLang="en-US" dirty="0"/>
          </a:p>
          <a:p>
            <a:pPr>
              <a:buNone/>
            </a:pPr>
            <a:r>
              <a:rPr lang="zh-CN" altLang="en-US" dirty="0"/>
              <a:t>２．加强责任心，疏忽可能造成恶果</a:t>
            </a:r>
            <a:endParaRPr lang="zh-CN" altLang="en-US" dirty="0"/>
          </a:p>
          <a:p>
            <a:pPr>
              <a:buNone/>
            </a:pPr>
            <a:endParaRPr lang="zh-CN" altLang="en-US" dirty="0"/>
          </a:p>
          <a:p>
            <a:pPr>
              <a:buNone/>
            </a:pPr>
            <a:r>
              <a:rPr lang="zh-CN" altLang="en-US" dirty="0"/>
              <a:t>３．学习——</a:t>
            </a:r>
            <a:r>
              <a:rPr lang="zh-CN" altLang="en-US" dirty="0"/>
              <a:t>实践——钻研，积累经验，</a:t>
            </a:r>
            <a:endParaRPr lang="zh-CN" altLang="en-US" dirty="0"/>
          </a:p>
          <a:p>
            <a:pPr>
              <a:buNone/>
            </a:pPr>
            <a:r>
              <a:rPr lang="zh-CN" altLang="en-US" dirty="0"/>
              <a:t>　　努力提高业务水平</a:t>
            </a:r>
            <a:endParaRPr lang="zh-CN" altLang="en-US" dirty="0"/>
          </a:p>
          <a:p>
            <a:pPr>
              <a:buNone/>
            </a:pPr>
            <a:endParaRPr lang="zh-CN" altLang="en-US" dirty="0"/>
          </a:p>
          <a:p>
            <a:pPr>
              <a:buNone/>
            </a:pPr>
            <a:r>
              <a:rPr lang="zh-CN" altLang="en-US" dirty="0"/>
              <a:t>４．处理好与编程人员关系</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54273"/>
          <p:cNvSpPr>
            <a:spLocks noGrp="1"/>
          </p:cNvSpPr>
          <p:nvPr>
            <p:ph type="title"/>
          </p:nvPr>
        </p:nvSpPr>
        <p:spPr>
          <a:ln/>
        </p:spPr>
        <p:txBody>
          <a:bodyPr lIns="92075" tIns="46038" rIns="92075" bIns="46038" anchor="ctr" anchorCtr="0"/>
          <a:p>
            <a:r>
              <a:rPr lang="zh-CN" altLang="en-US" dirty="0"/>
              <a:t>六、测试工作评估问题</a:t>
            </a:r>
            <a:endParaRPr lang="zh-CN" altLang="en-US" dirty="0"/>
          </a:p>
        </p:txBody>
      </p:sp>
      <p:sp>
        <p:nvSpPr>
          <p:cNvPr id="36866" name="文本占位符 54274"/>
          <p:cNvSpPr>
            <a:spLocks noGrp="1"/>
          </p:cNvSpPr>
          <p:nvPr>
            <p:ph idx="1"/>
          </p:nvPr>
        </p:nvSpPr>
        <p:spPr>
          <a:ln/>
        </p:spPr>
        <p:txBody>
          <a:bodyPr lIns="92075" tIns="46038" rIns="92075" bIns="46038" anchor="t" anchorCtr="0"/>
          <a:p>
            <a:pPr>
              <a:lnSpc>
                <a:spcPct val="90000"/>
              </a:lnSpc>
              <a:buClr>
                <a:schemeClr val="tx1"/>
              </a:buClr>
              <a:buSzTx/>
            </a:pPr>
            <a:r>
              <a:rPr lang="zh-CN" altLang="en-US" sz="2000" b="0" dirty="0"/>
              <a:t>你单位是否有专人负责测试工作？</a:t>
            </a:r>
            <a:endParaRPr lang="zh-CN" altLang="en-US" sz="2000" b="0" dirty="0"/>
          </a:p>
          <a:p>
            <a:pPr>
              <a:lnSpc>
                <a:spcPct val="90000"/>
              </a:lnSpc>
              <a:buClr>
                <a:schemeClr val="tx1"/>
              </a:buClr>
              <a:buSzTx/>
            </a:pPr>
            <a:r>
              <a:rPr lang="zh-CN" altLang="en-US" sz="2000" b="0" dirty="0"/>
              <a:t>你们是否有、是否用测试计划规范？</a:t>
            </a:r>
            <a:endParaRPr lang="zh-CN" altLang="en-US" sz="2000" b="0" dirty="0"/>
          </a:p>
          <a:p>
            <a:pPr>
              <a:lnSpc>
                <a:spcPct val="90000"/>
              </a:lnSpc>
              <a:buClr>
                <a:schemeClr val="tx1"/>
              </a:buClr>
              <a:buSzTx/>
            </a:pPr>
            <a:r>
              <a:rPr lang="zh-CN" altLang="en-US" sz="2000" b="0" dirty="0"/>
              <a:t>你们是否有、是否用单元计划规范？</a:t>
            </a:r>
            <a:endParaRPr lang="zh-CN" altLang="en-US" sz="2000" b="0" dirty="0"/>
          </a:p>
          <a:p>
            <a:pPr>
              <a:lnSpc>
                <a:spcPct val="90000"/>
              </a:lnSpc>
              <a:buClr>
                <a:schemeClr val="tx1"/>
              </a:buClr>
              <a:buSzTx/>
            </a:pPr>
            <a:r>
              <a:rPr lang="zh-CN" altLang="en-US" sz="2000" b="0" dirty="0"/>
              <a:t>你们是否有、是否用测试报告规范？</a:t>
            </a:r>
            <a:endParaRPr lang="zh-CN" altLang="en-US" sz="2000" b="0" dirty="0"/>
          </a:p>
          <a:p>
            <a:pPr>
              <a:lnSpc>
                <a:spcPct val="90000"/>
              </a:lnSpc>
              <a:buClr>
                <a:schemeClr val="tx1"/>
              </a:buClr>
              <a:buSzTx/>
            </a:pPr>
            <a:r>
              <a:rPr lang="zh-CN" altLang="en-US" sz="2000" b="0" dirty="0"/>
              <a:t>测试过程（包括计划和实施）与整个开发过程是否并行开展？（测试在开发初期着手，在开发结束完成）</a:t>
            </a:r>
            <a:endParaRPr lang="zh-CN" altLang="en-US" sz="2000" b="0" dirty="0"/>
          </a:p>
          <a:p>
            <a:pPr>
              <a:lnSpc>
                <a:spcPct val="90000"/>
              </a:lnSpc>
              <a:buClr>
                <a:schemeClr val="tx1"/>
              </a:buClr>
              <a:buSzTx/>
            </a:pPr>
            <a:r>
              <a:rPr lang="zh-CN" altLang="en-US" sz="2000" b="0" dirty="0"/>
              <a:t>测试能够确认规格说明得到正确的实现吗？</a:t>
            </a:r>
            <a:endParaRPr lang="zh-CN" altLang="en-US" sz="2000" b="0" dirty="0"/>
          </a:p>
          <a:p>
            <a:pPr>
              <a:lnSpc>
                <a:spcPct val="90000"/>
              </a:lnSpc>
              <a:buClr>
                <a:schemeClr val="tx1"/>
              </a:buClr>
              <a:buSzTx/>
            </a:pPr>
            <a:r>
              <a:rPr lang="zh-CN" altLang="en-US" sz="2000" b="0" dirty="0"/>
              <a:t>除规格说明以外，你能否确认用户的期望也能满足吗？</a:t>
            </a:r>
            <a:endParaRPr lang="zh-CN" altLang="en-US" sz="2000" b="0" dirty="0"/>
          </a:p>
          <a:p>
            <a:pPr>
              <a:lnSpc>
                <a:spcPct val="90000"/>
              </a:lnSpc>
              <a:buClr>
                <a:schemeClr val="tx1"/>
              </a:buClr>
              <a:buSzTx/>
            </a:pPr>
            <a:r>
              <a:rPr lang="zh-CN" altLang="en-US" sz="2000" b="0" dirty="0"/>
              <a:t>测试人员能验证开发的阶段（如需求和设计）的精确性和完全性吗？</a:t>
            </a:r>
            <a:endParaRPr lang="zh-CN" altLang="en-US" sz="2000" b="0" dirty="0"/>
          </a:p>
          <a:p>
            <a:pPr>
              <a:lnSpc>
                <a:spcPct val="90000"/>
              </a:lnSpc>
              <a:buClr>
                <a:schemeClr val="tx1"/>
              </a:buClr>
              <a:buSzTx/>
            </a:pPr>
            <a:r>
              <a:rPr lang="zh-CN" altLang="en-US" sz="2000" b="0" dirty="0"/>
              <a:t>测试人员向开发人员报告缺陷以期进一步采取措施吗？</a:t>
            </a:r>
            <a:endParaRPr lang="zh-CN" altLang="en-US" sz="2000" b="0" dirty="0"/>
          </a:p>
          <a:p>
            <a:pPr>
              <a:lnSpc>
                <a:spcPct val="90000"/>
              </a:lnSpc>
              <a:buClr>
                <a:schemeClr val="tx1"/>
              </a:buClr>
              <a:buSzTx/>
            </a:pPr>
            <a:r>
              <a:rPr lang="zh-CN" altLang="en-US" sz="2000" b="0" dirty="0"/>
              <a:t>在制定计划之前测试人员能估计业务风险吗？</a:t>
            </a:r>
            <a:endParaRPr lang="zh-CN" altLang="en-US" sz="2000" b="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55297"/>
          <p:cNvSpPr>
            <a:spLocks noGrp="1"/>
          </p:cNvSpPr>
          <p:nvPr>
            <p:ph type="title"/>
          </p:nvPr>
        </p:nvSpPr>
        <p:spPr>
          <a:ln/>
        </p:spPr>
        <p:txBody>
          <a:bodyPr lIns="92075" tIns="46038" rIns="92075" bIns="46038" anchor="ctr" anchorCtr="0"/>
          <a:p>
            <a:r>
              <a:rPr lang="zh-CN" altLang="en-US" dirty="0"/>
              <a:t>测试工作评估问题</a:t>
            </a:r>
            <a:endParaRPr lang="zh-CN" altLang="en-US" dirty="0"/>
          </a:p>
        </p:txBody>
      </p:sp>
      <p:sp>
        <p:nvSpPr>
          <p:cNvPr id="37890" name="文本占位符 55298"/>
          <p:cNvSpPr>
            <a:spLocks noGrp="1"/>
          </p:cNvSpPr>
          <p:nvPr>
            <p:ph idx="1"/>
          </p:nvPr>
        </p:nvSpPr>
        <p:spPr>
          <a:ln/>
        </p:spPr>
        <p:txBody>
          <a:bodyPr lIns="92075" tIns="46038" rIns="92075" bIns="46038" anchor="t" anchorCtr="0"/>
          <a:p>
            <a:pPr>
              <a:buClr>
                <a:schemeClr val="tx1"/>
              </a:buClr>
              <a:buSzTx/>
            </a:pPr>
            <a:r>
              <a:rPr lang="zh-CN" altLang="en-US" sz="2000" b="0" dirty="0"/>
              <a:t>针对被测软件是否提出了可度量的测试目标？</a:t>
            </a:r>
            <a:endParaRPr lang="zh-CN" altLang="en-US" sz="2000" b="0" dirty="0"/>
          </a:p>
          <a:p>
            <a:pPr>
              <a:buClr>
                <a:schemeClr val="tx1"/>
              </a:buClr>
              <a:buSzTx/>
            </a:pPr>
            <a:r>
              <a:rPr lang="zh-CN" altLang="en-US" sz="2000" b="0" dirty="0"/>
              <a:t>如已提出，它与商业风险有关吗？</a:t>
            </a:r>
            <a:endParaRPr lang="zh-CN" altLang="en-US" sz="2000" b="0" dirty="0"/>
          </a:p>
          <a:p>
            <a:pPr>
              <a:buClr>
                <a:schemeClr val="tx1"/>
              </a:buClr>
              <a:buSzTx/>
            </a:pPr>
            <a:r>
              <a:rPr lang="zh-CN" altLang="en-US" sz="2000" b="0" dirty="0"/>
              <a:t>测试中发现的缺陷是否做了纪录和总结，使其用于改进开发过程和测试过程？</a:t>
            </a:r>
            <a:endParaRPr lang="zh-CN" altLang="en-US" sz="2000" b="0" dirty="0"/>
          </a:p>
          <a:p>
            <a:pPr>
              <a:buClr>
                <a:schemeClr val="tx1"/>
              </a:buClr>
              <a:buSzTx/>
            </a:pPr>
            <a:r>
              <a:rPr lang="zh-CN" altLang="en-US" sz="2000" b="0" dirty="0"/>
              <a:t>测试人员是否根据以前的工作经验判断可能的缺陷？</a:t>
            </a:r>
            <a:endParaRPr lang="zh-CN" altLang="en-US" sz="2000" b="0" dirty="0"/>
          </a:p>
          <a:p>
            <a:pPr>
              <a:buClr>
                <a:schemeClr val="tx1"/>
              </a:buClr>
              <a:buSzTx/>
            </a:pPr>
            <a:r>
              <a:rPr lang="zh-CN" altLang="en-US" sz="2000" b="0" dirty="0"/>
              <a:t>是否有改进测试过程的办法？</a:t>
            </a:r>
            <a:endParaRPr lang="zh-CN" altLang="en-US" sz="2000" b="0" dirty="0"/>
          </a:p>
          <a:p>
            <a:pPr>
              <a:buClr>
                <a:schemeClr val="tx1"/>
              </a:buClr>
              <a:buSzTx/>
            </a:pPr>
            <a:r>
              <a:rPr lang="zh-CN" altLang="en-US" sz="2000" b="0" dirty="0"/>
              <a:t>你为缺陷命名吗？</a:t>
            </a:r>
            <a:endParaRPr lang="zh-CN" altLang="en-US" sz="2000" b="0" dirty="0"/>
          </a:p>
          <a:p>
            <a:pPr>
              <a:buClr>
                <a:schemeClr val="tx1"/>
              </a:buClr>
              <a:buSzTx/>
            </a:pPr>
            <a:r>
              <a:rPr lang="zh-CN" altLang="en-US" sz="2000" b="0" dirty="0"/>
              <a:t>是否利用缺陷记录、总结和事故数据来评价测试过程的有效性？</a:t>
            </a:r>
            <a:endParaRPr lang="zh-CN" altLang="en-US" sz="2000" b="0" dirty="0"/>
          </a:p>
          <a:p>
            <a:pPr>
              <a:buClr>
                <a:schemeClr val="tx1"/>
              </a:buClr>
              <a:buSzTx/>
            </a:pPr>
            <a:r>
              <a:rPr lang="zh-CN" altLang="en-US" sz="2000" b="0" dirty="0"/>
              <a:t>是否采用度量（如千行代码缺陷数）来计划和评价测试过程？</a:t>
            </a:r>
            <a:endParaRPr lang="zh-CN" altLang="en-US" sz="2000" b="0" dirty="0"/>
          </a:p>
          <a:p>
            <a:pPr>
              <a:buClr>
                <a:schemeClr val="tx1"/>
              </a:buClr>
              <a:buSzTx/>
            </a:pPr>
            <a:r>
              <a:rPr lang="zh-CN" altLang="en-US" sz="2000" b="0" dirty="0"/>
              <a:t>是否已建立了测试人员的培训制度？</a:t>
            </a:r>
            <a:endParaRPr lang="zh-CN" altLang="en-US" sz="2000" b="0" dirty="0"/>
          </a:p>
          <a:p>
            <a:pPr>
              <a:buClr>
                <a:schemeClr val="tx1"/>
              </a:buClr>
              <a:buSzTx/>
            </a:pPr>
            <a:r>
              <a:rPr lang="zh-CN" altLang="en-US" sz="2000" b="0" dirty="0"/>
              <a:t>采用测试工具来支持测试过程吗？</a:t>
            </a:r>
            <a:endParaRPr lang="zh-CN" altLang="en-US" sz="2000" b="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56321"/>
          <p:cNvSpPr>
            <a:spLocks noGrp="1"/>
          </p:cNvSpPr>
          <p:nvPr>
            <p:ph type="title"/>
          </p:nvPr>
        </p:nvSpPr>
        <p:spPr>
          <a:ln/>
        </p:spPr>
        <p:txBody>
          <a:bodyPr lIns="92075" tIns="46038" rIns="92075" bIns="46038" anchor="ctr" anchorCtr="0"/>
          <a:p>
            <a:r>
              <a:rPr lang="zh-CN" altLang="en-US" dirty="0"/>
              <a:t>不同等级的测试机构</a:t>
            </a:r>
            <a:endParaRPr lang="zh-CN" altLang="en-US" dirty="0"/>
          </a:p>
        </p:txBody>
      </p:sp>
      <p:graphicFrame>
        <p:nvGraphicFramePr>
          <p:cNvPr id="56402" name="表格 56401"/>
          <p:cNvGraphicFramePr/>
          <p:nvPr/>
        </p:nvGraphicFramePr>
        <p:xfrm>
          <a:off x="838200" y="1752600"/>
          <a:ext cx="7772400" cy="4603750"/>
        </p:xfrm>
        <a:graphic>
          <a:graphicData uri="http://schemas.openxmlformats.org/drawingml/2006/table">
            <a:tbl>
              <a:tblPr/>
              <a:tblGrid>
                <a:gridCol w="457200"/>
                <a:gridCol w="609600"/>
                <a:gridCol w="1676400"/>
                <a:gridCol w="5029200"/>
              </a:tblGrid>
              <a:tr h="1004888">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等级</a:t>
                      </a:r>
                      <a:endParaRPr lang="zh-CN" altLang="en-US"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否个数</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状态</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特点</a:t>
                      </a:r>
                      <a:endParaRPr lang="zh-CN" altLang="en-US"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16025">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1</a:t>
                      </a:r>
                      <a:endParaRPr lang="zh-CN" altLang="en-US" sz="1600" b="0"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17-20</a:t>
                      </a:r>
                      <a:endParaRPr lang="zh-CN" altLang="en-US" sz="1600" b="0"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把测试工作当作技艺(</a:t>
                      </a:r>
                      <a:r>
                        <a:rPr lang="en-US" altLang="zh-CN" sz="1600" b="0"/>
                        <a:t>art)</a:t>
                      </a:r>
                      <a:endParaRPr lang="en-US" altLang="zh-CN" sz="1600" b="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Font typeface="Monotype Sorts" pitchFamily="2" charset="2"/>
                        <a:buChar char="u"/>
                      </a:pPr>
                      <a:r>
                        <a:rPr lang="zh-CN" altLang="en-US" sz="1600" b="0" dirty="0"/>
                        <a:t>测试依赖于测试人员个人的技巧和创造性</a:t>
                      </a:r>
                      <a:endParaRPr lang="en-US" altLang="zh-CN" sz="1600" b="0" dirty="0"/>
                    </a:p>
                    <a:p>
                      <a:pPr marL="0" lvl="0" indent="0">
                        <a:buFont typeface="Monotype Sorts" pitchFamily="2" charset="2"/>
                        <a:buChar char="u"/>
                      </a:pPr>
                      <a:r>
                        <a:rPr lang="zh-CN" altLang="en-US" sz="1600" b="0" dirty="0"/>
                        <a:t>对测试人员无指导，无要求</a:t>
                      </a:r>
                      <a:endParaRPr lang="zh-CN" altLang="en-US" sz="1600" b="0" dirty="0"/>
                    </a:p>
                    <a:p>
                      <a:pPr marL="0" lvl="0" indent="0">
                        <a:buFont typeface="Monotype Sorts" pitchFamily="2" charset="2"/>
                        <a:buChar char="u"/>
                      </a:pPr>
                      <a:r>
                        <a:rPr lang="zh-CN" altLang="en-US" sz="1600" b="0" dirty="0"/>
                        <a:t>测试工作效果不稳定，有时好，有时糟</a:t>
                      </a:r>
                      <a:endParaRPr lang="zh-CN" altLang="en-US" sz="1600" b="0" dirty="0"/>
                    </a:p>
                    <a:p>
                      <a:pPr marL="0" lvl="0" indent="0">
                        <a:buFont typeface="Monotype Sorts" pitchFamily="2" charset="2"/>
                        <a:buChar char="u"/>
                      </a:pPr>
                      <a:r>
                        <a:rPr lang="zh-CN" altLang="en-US" sz="1600" b="0" dirty="0"/>
                        <a:t>顾客和用户不能靠测试的有效性判断质量</a:t>
                      </a:r>
                      <a:endParaRPr lang="zh-CN" altLang="en-US" sz="1600" b="0"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16025">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2</a:t>
                      </a:r>
                      <a:endParaRPr lang="zh-CN" altLang="en-US" sz="1600" b="0"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13-16</a:t>
                      </a:r>
                      <a:endParaRPr lang="zh-CN" altLang="en-US" sz="1600" b="0"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把测试工作当作工艺(</a:t>
                      </a:r>
                      <a:r>
                        <a:rPr lang="en-US" altLang="zh-CN" sz="1600" b="0"/>
                        <a:t>craft)</a:t>
                      </a:r>
                      <a:endParaRPr lang="en-US" altLang="zh-CN" sz="1600" b="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Font typeface="Monotype Sorts" pitchFamily="2" charset="2"/>
                        <a:buChar char="u"/>
                      </a:pPr>
                      <a:r>
                        <a:rPr lang="zh-CN" altLang="en-US" sz="1600" b="0" dirty="0"/>
                        <a:t>有测试过程、规范、标准和测试计划</a:t>
                      </a:r>
                      <a:endParaRPr lang="zh-CN" altLang="en-US" sz="1600" b="0" dirty="0"/>
                    </a:p>
                    <a:p>
                      <a:pPr marL="0" lvl="0" indent="0">
                        <a:buFont typeface="Monotype Sorts" pitchFamily="2" charset="2"/>
                        <a:buChar char="u"/>
                      </a:pPr>
                      <a:r>
                        <a:rPr lang="zh-CN" altLang="en-US" sz="1600" b="0" dirty="0"/>
                        <a:t>测试计划得不到实施</a:t>
                      </a:r>
                      <a:endParaRPr lang="zh-CN" altLang="en-US" sz="1600" b="0" dirty="0"/>
                    </a:p>
                    <a:p>
                      <a:pPr marL="0" lvl="0" indent="0">
                        <a:buFont typeface="Monotype Sorts" pitchFamily="2" charset="2"/>
                        <a:buChar char="u"/>
                      </a:pPr>
                      <a:r>
                        <a:rPr lang="zh-CN" altLang="en-US" sz="1600" b="0" dirty="0"/>
                        <a:t>测试人员只热衷于找缺陷，报告开发人员</a:t>
                      </a:r>
                      <a:endParaRPr lang="zh-CN" altLang="en-US" sz="1600" b="0" dirty="0"/>
                    </a:p>
                    <a:p>
                      <a:pPr marL="0" lvl="0" indent="0">
                        <a:buFont typeface="Monotype Sorts" pitchFamily="2" charset="2"/>
                        <a:buChar char="u"/>
                      </a:pPr>
                      <a:r>
                        <a:rPr lang="zh-CN" altLang="en-US" sz="1600" b="0" dirty="0"/>
                        <a:t>用户不信任测试过程，只好做验收测试</a:t>
                      </a:r>
                      <a:endParaRPr lang="zh-CN" altLang="en-US" sz="1600" b="0"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66812">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3</a:t>
                      </a:r>
                      <a:endParaRPr lang="zh-CN" altLang="en-US" sz="1600" b="0"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9-12</a:t>
                      </a:r>
                      <a:endParaRPr lang="zh-CN" altLang="en-US" sz="1600" b="0"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执行已确切定义的测试过程</a:t>
                      </a:r>
                      <a:endParaRPr lang="zh-CN" altLang="en-US" sz="1600" b="0"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Font typeface="Monotype Sorts" pitchFamily="2" charset="2"/>
                        <a:buChar char="u"/>
                      </a:pPr>
                      <a:r>
                        <a:rPr lang="zh-CN" altLang="en-US" sz="1600" b="0" dirty="0"/>
                        <a:t>测试过程已被定义，单位但未得到有效执行</a:t>
                      </a:r>
                      <a:endParaRPr lang="zh-CN" altLang="en-US" sz="1600" b="0" dirty="0"/>
                    </a:p>
                    <a:p>
                      <a:pPr marL="0" lvl="0" indent="0">
                        <a:buFont typeface="Monotype Sorts" pitchFamily="2" charset="2"/>
                        <a:buChar char="u"/>
                      </a:pPr>
                      <a:r>
                        <a:rPr lang="zh-CN" altLang="en-US" sz="1600" b="0" dirty="0"/>
                        <a:t>测试工作针对规格说明，重视问题的需求</a:t>
                      </a:r>
                      <a:endParaRPr lang="zh-CN" altLang="en-US" sz="1600" b="0" dirty="0"/>
                    </a:p>
                    <a:p>
                      <a:pPr marL="0" lvl="0" indent="0">
                        <a:buFont typeface="Monotype Sorts" pitchFamily="2" charset="2"/>
                        <a:buChar char="u"/>
                      </a:pPr>
                      <a:r>
                        <a:rPr lang="zh-CN" altLang="en-US" sz="1600" b="0" dirty="0"/>
                        <a:t>测试结束时没有提供表明被测软件能否投入使用的正式报告</a:t>
                      </a:r>
                      <a:endParaRPr lang="zh-CN" altLang="en-US" sz="1600" b="0"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58369"/>
          <p:cNvSpPr>
            <a:spLocks noGrp="1"/>
          </p:cNvSpPr>
          <p:nvPr>
            <p:ph type="title"/>
          </p:nvPr>
        </p:nvSpPr>
        <p:spPr>
          <a:ln/>
        </p:spPr>
        <p:txBody>
          <a:bodyPr lIns="92075" tIns="46038" rIns="92075" bIns="46038" anchor="ctr" anchorCtr="0"/>
          <a:p>
            <a:r>
              <a:rPr lang="zh-CN" altLang="en-US" dirty="0"/>
              <a:t>不同等级的测试机构</a:t>
            </a:r>
            <a:endParaRPr lang="zh-CN" altLang="en-US" dirty="0"/>
          </a:p>
        </p:txBody>
      </p:sp>
      <p:graphicFrame>
        <p:nvGraphicFramePr>
          <p:cNvPr id="58388" name="表格 58387"/>
          <p:cNvGraphicFramePr/>
          <p:nvPr/>
        </p:nvGraphicFramePr>
        <p:xfrm>
          <a:off x="838200" y="1752600"/>
          <a:ext cx="7772400" cy="4114800"/>
        </p:xfrm>
        <a:graphic>
          <a:graphicData uri="http://schemas.openxmlformats.org/drawingml/2006/table">
            <a:tbl>
              <a:tblPr/>
              <a:tblGrid>
                <a:gridCol w="457200"/>
                <a:gridCol w="609600"/>
                <a:gridCol w="1676400"/>
                <a:gridCol w="5029200"/>
              </a:tblGrid>
              <a:tr h="20574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4</a:t>
                      </a:r>
                      <a:endParaRPr lang="zh-CN" altLang="en-US" sz="1600" b="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5-8</a:t>
                      </a:r>
                      <a:endParaRPr lang="zh-CN" altLang="en-US" sz="1600" b="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先进的测试机构</a:t>
                      </a:r>
                      <a:endParaRPr lang="zh-CN" altLang="en-US" sz="1600" b="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Font typeface="Monotype Sorts" pitchFamily="2" charset="2"/>
                        <a:buChar char="u"/>
                      </a:pPr>
                      <a:r>
                        <a:rPr lang="zh-CN" altLang="en-US" sz="1600" b="0" dirty="0"/>
                        <a:t>有明确的测试目标，可优化利用测试资源实现目标</a:t>
                      </a:r>
                      <a:endParaRPr lang="zh-CN" altLang="en-US" sz="1600" b="0" dirty="0"/>
                    </a:p>
                    <a:p>
                      <a:pPr marL="0" lvl="0" indent="0">
                        <a:buFont typeface="Monotype Sorts" pitchFamily="2" charset="2"/>
                        <a:buChar char="u"/>
                      </a:pPr>
                      <a:r>
                        <a:rPr lang="zh-CN" altLang="en-US" sz="1600" b="0" dirty="0"/>
                        <a:t>重视测试过程薄弱环节的改进</a:t>
                      </a:r>
                      <a:endParaRPr lang="zh-CN" altLang="en-US" sz="1600" b="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0574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5</a:t>
                      </a:r>
                      <a:endParaRPr lang="zh-CN" altLang="en-US" sz="1600" b="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0-4</a:t>
                      </a:r>
                      <a:endParaRPr lang="zh-CN" altLang="en-US" sz="1600" b="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最先进的测试机构</a:t>
                      </a:r>
                      <a:endParaRPr lang="zh-CN" altLang="en-US" sz="1600" b="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Font typeface="Monotype Sorts" pitchFamily="2" charset="2"/>
                        <a:buChar char="u"/>
                      </a:pPr>
                      <a:r>
                        <a:rPr lang="zh-CN" altLang="en-US" sz="1600" b="0" dirty="0"/>
                        <a:t>测试工作基于降低风险，测试人员工作有效</a:t>
                      </a:r>
                      <a:endParaRPr lang="zh-CN" altLang="en-US" sz="1600" b="0" dirty="0"/>
                    </a:p>
                    <a:p>
                      <a:pPr marL="0" lvl="0" indent="0">
                        <a:buFont typeface="Monotype Sorts" pitchFamily="2" charset="2"/>
                        <a:buChar char="u"/>
                      </a:pPr>
                      <a:r>
                        <a:rPr lang="zh-CN" altLang="en-US" sz="1600" b="0" dirty="0"/>
                        <a:t>测试得到度量，过程得到很好定义</a:t>
                      </a:r>
                      <a:endParaRPr lang="zh-CN" altLang="en-US" sz="1600" b="0" dirty="0"/>
                    </a:p>
                    <a:p>
                      <a:pPr marL="0" lvl="0" indent="0">
                        <a:buFont typeface="Monotype Sorts" pitchFamily="2" charset="2"/>
                        <a:buChar char="u"/>
                      </a:pPr>
                      <a:r>
                        <a:rPr lang="zh-CN" altLang="en-US" sz="1600" b="0" dirty="0"/>
                        <a:t>缺陷得到记录、分析和总结，且用其改进过程</a:t>
                      </a:r>
                      <a:endParaRPr lang="zh-CN" altLang="en-US" sz="1600" b="0" dirty="0"/>
                    </a:p>
                    <a:p>
                      <a:pPr marL="0" lvl="0" indent="0">
                        <a:buFont typeface="Monotype Sorts" pitchFamily="2" charset="2"/>
                        <a:buChar char="u"/>
                      </a:pPr>
                      <a:r>
                        <a:rPr lang="zh-CN" altLang="en-US" sz="1600" b="0" dirty="0"/>
                        <a:t>测试成本显著下降</a:t>
                      </a:r>
                      <a:endParaRPr lang="zh-CN" altLang="en-US" sz="1600" b="0" dirty="0"/>
                    </a:p>
                    <a:p>
                      <a:pPr marL="0" lvl="0" indent="0">
                        <a:buFont typeface="Monotype Sorts" pitchFamily="2" charset="2"/>
                        <a:buChar char="u"/>
                      </a:pPr>
                      <a:r>
                        <a:rPr lang="zh-CN" altLang="en-US" sz="1600" b="0" dirty="0"/>
                        <a:t>顾客和用户相信测试过程，不依靠验收测试取得满意产品</a:t>
                      </a:r>
                      <a:endParaRPr lang="zh-CN" altLang="en-US" sz="1600" b="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59393"/>
          <p:cNvSpPr>
            <a:spLocks noGrp="1"/>
          </p:cNvSpPr>
          <p:nvPr>
            <p:ph type="title"/>
          </p:nvPr>
        </p:nvSpPr>
        <p:spPr>
          <a:ln/>
        </p:spPr>
        <p:txBody>
          <a:bodyPr lIns="92075" tIns="46038" rIns="92075" bIns="46038" anchor="ctr" anchorCtr="0"/>
          <a:p>
            <a:r>
              <a:rPr lang="zh-CN" altLang="en-US" dirty="0"/>
              <a:t>七、小结</a:t>
            </a:r>
            <a:endParaRPr lang="zh-CN" altLang="en-US" dirty="0"/>
          </a:p>
        </p:txBody>
      </p:sp>
      <p:sp>
        <p:nvSpPr>
          <p:cNvPr id="40962" name="文本占位符 59395"/>
          <p:cNvSpPr>
            <a:spLocks noGrp="1"/>
          </p:cNvSpPr>
          <p:nvPr>
            <p:ph idx="1"/>
          </p:nvPr>
        </p:nvSpPr>
        <p:spPr>
          <a:ln/>
        </p:spPr>
        <p:txBody>
          <a:bodyPr lIns="92075" tIns="46038" rIns="92075" bIns="46038" anchor="t" anchorCtr="0"/>
          <a:p>
            <a:pPr>
              <a:buNone/>
            </a:pPr>
            <a:r>
              <a:rPr lang="zh-CN" altLang="en-US" dirty="0"/>
              <a:t>１．选择测试用例是测试工作的关键</a:t>
            </a:r>
            <a:endParaRPr lang="zh-CN" altLang="en-US" dirty="0"/>
          </a:p>
          <a:p>
            <a:pPr>
              <a:buNone/>
            </a:pPr>
            <a:endParaRPr lang="zh-CN" altLang="en-US" dirty="0"/>
          </a:p>
          <a:p>
            <a:pPr>
              <a:buNone/>
            </a:pPr>
            <a:r>
              <a:rPr lang="zh-CN" altLang="en-US" dirty="0"/>
              <a:t>２．测试的有效性不应被忽视</a:t>
            </a:r>
            <a:br>
              <a:rPr lang="zh-CN" altLang="en-US" dirty="0"/>
            </a:br>
            <a:r>
              <a:rPr lang="zh-CN" altLang="en-US" dirty="0"/>
              <a:t>  测试后评审其充分性</a:t>
            </a:r>
            <a:endParaRPr lang="zh-CN" altLang="en-US" dirty="0"/>
          </a:p>
          <a:p>
            <a:pPr>
              <a:buNone/>
            </a:pPr>
            <a:endParaRPr lang="zh-CN" altLang="en-US" dirty="0"/>
          </a:p>
          <a:p>
            <a:pPr>
              <a:buNone/>
            </a:pPr>
            <a:r>
              <a:rPr lang="zh-CN" altLang="en-US" dirty="0"/>
              <a:t>３．重要的是何时停止测试</a:t>
            </a:r>
            <a:endParaRPr lang="zh-CN" altLang="en-US" dirty="0"/>
          </a:p>
          <a:p>
            <a:pPr>
              <a:buNone/>
            </a:pPr>
            <a:endParaRPr lang="zh-CN" altLang="en-US" dirty="0"/>
          </a:p>
          <a:p>
            <a:pPr>
              <a:buNone/>
            </a:pPr>
            <a:r>
              <a:rPr lang="zh-CN" altLang="en-US" dirty="0"/>
              <a:t>４．回归测试一定不可省</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矩形 162817"/>
          <p:cNvSpPr/>
          <p:nvPr/>
        </p:nvSpPr>
        <p:spPr>
          <a:xfrm>
            <a:off x="838200" y="342900"/>
            <a:ext cx="7772400" cy="1104900"/>
          </a:xfrm>
          <a:prstGeom prst="rect">
            <a:avLst/>
          </a:prstGeom>
          <a:noFill/>
          <a:ln w="9525">
            <a:noFill/>
          </a:ln>
        </p:spPr>
        <p:txBody>
          <a:bodyPr lIns="92075" tIns="46038" rIns="92075" bIns="46038" anchor="ctr" anchorCtr="0"/>
          <a:p>
            <a:pPr algn="ctr"/>
            <a:r>
              <a:rPr lang="zh-CN" altLang="en-US" sz="3200" b="1" dirty="0">
                <a:solidFill>
                  <a:schemeClr val="tx2"/>
                </a:solidFill>
                <a:latin typeface="Times New Roman" panose="02020603050405020304" pitchFamily="18" charset="0"/>
                <a:ea typeface="幼圆" panose="02010509060101010101" pitchFamily="49" charset="-122"/>
              </a:rPr>
              <a:t>软件测试参考资料</a:t>
            </a:r>
            <a:endParaRPr lang="zh-CN" altLang="en-US" sz="3200" b="1" dirty="0">
              <a:solidFill>
                <a:schemeClr val="tx2"/>
              </a:solidFill>
              <a:latin typeface="Times New Roman" panose="02020603050405020304" pitchFamily="18" charset="0"/>
              <a:ea typeface="幼圆" panose="02010509060101010101" pitchFamily="49" charset="-122"/>
            </a:endParaRPr>
          </a:p>
        </p:txBody>
      </p:sp>
      <p:sp>
        <p:nvSpPr>
          <p:cNvPr id="41986" name="矩形 162818"/>
          <p:cNvSpPr/>
          <p:nvPr/>
        </p:nvSpPr>
        <p:spPr>
          <a:xfrm>
            <a:off x="838200" y="1752600"/>
            <a:ext cx="7772400" cy="4114800"/>
          </a:xfrm>
          <a:prstGeom prst="rect">
            <a:avLst/>
          </a:prstGeom>
          <a:noFill/>
          <a:ln w="9525">
            <a:noFill/>
          </a:ln>
        </p:spPr>
        <p:txBody>
          <a:bodyPr lIns="92075" tIns="46038" rIns="92075" bIns="46038" anchor="t" anchorCtr="0"/>
          <a:p>
            <a:pPr marL="457200" indent="-457200">
              <a:lnSpc>
                <a:spcPct val="90000"/>
              </a:lnSpc>
              <a:spcBef>
                <a:spcPct val="20000"/>
              </a:spcBef>
              <a:buClr>
                <a:schemeClr val="tx1"/>
              </a:buClr>
              <a:buSzPct val="95000"/>
              <a:buFont typeface="Monotype Sorts" pitchFamily="2" charset="2"/>
              <a:buAutoNum type="arabicPeriod"/>
            </a:pPr>
            <a:r>
              <a:rPr lang="en-US" altLang="zh-CN" b="1">
                <a:latin typeface="Times New Roman" panose="02020603050405020304" pitchFamily="18" charset="0"/>
              </a:rPr>
              <a:t>Richard A. </a:t>
            </a:r>
            <a:r>
              <a:rPr lang="en-US" altLang="zh-CN" b="1" err="1">
                <a:latin typeface="Times New Roman" panose="02020603050405020304" pitchFamily="18" charset="0"/>
              </a:rPr>
              <a:t>DeMillo</a:t>
            </a:r>
            <a:r>
              <a:rPr lang="en-US" altLang="zh-CN" b="1">
                <a:latin typeface="Times New Roman" panose="02020603050405020304" pitchFamily="18" charset="0"/>
              </a:rPr>
              <a:t> et al., Software Testing and 　　Evaluation, Benjamin/Cummings Publishing Company, 1987.</a:t>
            </a:r>
            <a:endParaRPr lang="en-US" altLang="zh-CN" b="1">
              <a:latin typeface="Times New Roman" panose="02020603050405020304" pitchFamily="18" charset="0"/>
            </a:endParaRPr>
          </a:p>
          <a:p>
            <a:pPr marL="457200" indent="-457200">
              <a:lnSpc>
                <a:spcPct val="90000"/>
              </a:lnSpc>
              <a:spcBef>
                <a:spcPct val="20000"/>
              </a:spcBef>
              <a:buClr>
                <a:schemeClr val="tx1"/>
              </a:buClr>
              <a:buSzPct val="95000"/>
              <a:buFont typeface="Monotype Sorts" pitchFamily="2" charset="2"/>
              <a:buAutoNum type="arabicPeriod"/>
            </a:pPr>
            <a:r>
              <a:rPr lang="en-US" altLang="zh-CN" b="1">
                <a:latin typeface="Times New Roman" panose="02020603050405020304" pitchFamily="18" charset="0"/>
              </a:rPr>
              <a:t>J. Myers, The Art of Software Testing, John Wiley &amp; Sons, Inc., 1979.</a:t>
            </a:r>
            <a:endParaRPr lang="en-US" altLang="zh-CN" b="1">
              <a:latin typeface="Times New Roman" panose="02020603050405020304" pitchFamily="18" charset="0"/>
            </a:endParaRPr>
          </a:p>
          <a:p>
            <a:pPr marL="457200" indent="-457200">
              <a:lnSpc>
                <a:spcPct val="90000"/>
              </a:lnSpc>
              <a:spcBef>
                <a:spcPct val="20000"/>
              </a:spcBef>
              <a:buClr>
                <a:schemeClr val="tx1"/>
              </a:buClr>
              <a:buSzPct val="95000"/>
              <a:buFont typeface="Monotype Sorts" pitchFamily="2" charset="2"/>
              <a:buAutoNum type="arabicPeriod"/>
            </a:pPr>
            <a:r>
              <a:rPr lang="en-US" altLang="zh-CN" b="1">
                <a:latin typeface="Times New Roman" panose="02020603050405020304" pitchFamily="18" charset="0"/>
              </a:rPr>
              <a:t>Boris </a:t>
            </a:r>
            <a:r>
              <a:rPr lang="en-US" altLang="zh-CN" b="1" err="1">
                <a:latin typeface="Times New Roman" panose="02020603050405020304" pitchFamily="18" charset="0"/>
              </a:rPr>
              <a:t>Beizer</a:t>
            </a:r>
            <a:r>
              <a:rPr lang="en-US" altLang="zh-CN" b="1">
                <a:latin typeface="Times New Roman" panose="02020603050405020304" pitchFamily="18" charset="0"/>
              </a:rPr>
              <a:t>, Software Testing Techniques, 2</a:t>
            </a:r>
            <a:r>
              <a:rPr lang="en-US" altLang="zh-CN" b="1" baseline="30000">
                <a:latin typeface="Times New Roman" panose="02020603050405020304" pitchFamily="18" charset="0"/>
              </a:rPr>
              <a:t>nd</a:t>
            </a:r>
            <a:r>
              <a:rPr lang="en-US" altLang="zh-CN" b="1">
                <a:latin typeface="Times New Roman" panose="02020603050405020304" pitchFamily="18" charset="0"/>
              </a:rPr>
              <a:t> Edition, Van </a:t>
            </a:r>
            <a:r>
              <a:rPr lang="en-US" altLang="zh-CN" b="1" err="1">
                <a:latin typeface="Times New Roman" panose="02020603050405020304" pitchFamily="18" charset="0"/>
              </a:rPr>
              <a:t>Nostrand</a:t>
            </a:r>
            <a:r>
              <a:rPr lang="en-US" altLang="zh-CN" b="1">
                <a:latin typeface="Times New Roman" panose="02020603050405020304" pitchFamily="18" charset="0"/>
              </a:rPr>
              <a:t>, 1990.</a:t>
            </a:r>
            <a:endParaRPr lang="en-US" altLang="zh-CN" b="1">
              <a:latin typeface="Times New Roman" panose="02020603050405020304" pitchFamily="18" charset="0"/>
            </a:endParaRPr>
          </a:p>
          <a:p>
            <a:pPr marL="457200" indent="-457200">
              <a:lnSpc>
                <a:spcPct val="90000"/>
              </a:lnSpc>
              <a:spcBef>
                <a:spcPct val="20000"/>
              </a:spcBef>
              <a:buClr>
                <a:schemeClr val="tx1"/>
              </a:buClr>
              <a:buSzPct val="95000"/>
              <a:buFont typeface="Monotype Sorts" pitchFamily="2" charset="2"/>
              <a:buAutoNum type="arabicPeriod"/>
            </a:pPr>
            <a:r>
              <a:rPr lang="en-US" altLang="zh-CN" b="1">
                <a:latin typeface="Times New Roman" panose="02020603050405020304" pitchFamily="18" charset="0"/>
              </a:rPr>
              <a:t>IEEE Transactions on Software Engineering.</a:t>
            </a:r>
            <a:endParaRPr lang="en-US" altLang="zh-CN" b="1">
              <a:latin typeface="Times New Roman" panose="02020603050405020304" pitchFamily="18" charset="0"/>
            </a:endParaRPr>
          </a:p>
          <a:p>
            <a:pPr marL="457200" indent="-457200">
              <a:lnSpc>
                <a:spcPct val="90000"/>
              </a:lnSpc>
              <a:spcBef>
                <a:spcPct val="20000"/>
              </a:spcBef>
              <a:buClr>
                <a:schemeClr val="tx1"/>
              </a:buClr>
              <a:buSzPct val="95000"/>
              <a:buFont typeface="Monotype Sorts" pitchFamily="2" charset="2"/>
              <a:buAutoNum type="arabicPeriod"/>
            </a:pPr>
            <a:r>
              <a:rPr lang="en-US" altLang="zh-CN" b="1">
                <a:latin typeface="Times New Roman" panose="02020603050405020304" pitchFamily="18" charset="0"/>
              </a:rPr>
              <a:t>R. S. Pressman, Software Engineering: A Practitioner’s Approach, 2</a:t>
            </a:r>
            <a:r>
              <a:rPr lang="en-US" altLang="zh-CN" b="1" baseline="30000">
                <a:latin typeface="Times New Roman" panose="02020603050405020304" pitchFamily="18" charset="0"/>
              </a:rPr>
              <a:t>nd</a:t>
            </a:r>
            <a:r>
              <a:rPr lang="en-US" altLang="zh-CN" b="1">
                <a:latin typeface="Times New Roman" panose="02020603050405020304" pitchFamily="18" charset="0"/>
              </a:rPr>
              <a:t>  Edition, McGraw-Hill, 1987.</a:t>
            </a:r>
            <a:endParaRPr lang="en-US" altLang="zh-CN" b="1">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矩形 161793"/>
          <p:cNvSpPr/>
          <p:nvPr/>
        </p:nvSpPr>
        <p:spPr>
          <a:xfrm>
            <a:off x="838200" y="342900"/>
            <a:ext cx="7772400" cy="1104900"/>
          </a:xfrm>
          <a:prstGeom prst="rect">
            <a:avLst/>
          </a:prstGeom>
          <a:noFill/>
          <a:ln w="9525">
            <a:noFill/>
          </a:ln>
        </p:spPr>
        <p:txBody>
          <a:bodyPr lIns="92075" tIns="46038" rIns="92075" bIns="46038" anchor="ctr" anchorCtr="0"/>
          <a:p>
            <a:pPr algn="ctr"/>
            <a:r>
              <a:rPr lang="zh-CN" altLang="en-US" sz="3200" b="1" dirty="0">
                <a:solidFill>
                  <a:schemeClr val="tx2"/>
                </a:solidFill>
                <a:latin typeface="Times New Roman" panose="02020603050405020304" pitchFamily="18" charset="0"/>
                <a:ea typeface="幼圆" panose="02010509060101010101" pitchFamily="49" charset="-122"/>
              </a:rPr>
              <a:t>软件测试参考资料</a:t>
            </a:r>
            <a:endParaRPr lang="zh-CN" altLang="en-US" sz="3200" b="1" dirty="0">
              <a:solidFill>
                <a:schemeClr val="tx2"/>
              </a:solidFill>
              <a:latin typeface="Times New Roman" panose="02020603050405020304" pitchFamily="18" charset="0"/>
              <a:ea typeface="幼圆" panose="02010509060101010101" pitchFamily="49" charset="-122"/>
            </a:endParaRPr>
          </a:p>
        </p:txBody>
      </p:sp>
      <p:sp>
        <p:nvSpPr>
          <p:cNvPr id="43010" name="矩形 161794"/>
          <p:cNvSpPr/>
          <p:nvPr/>
        </p:nvSpPr>
        <p:spPr>
          <a:xfrm>
            <a:off x="838200" y="1752600"/>
            <a:ext cx="7772400" cy="4114800"/>
          </a:xfrm>
          <a:prstGeom prst="rect">
            <a:avLst/>
          </a:prstGeom>
          <a:noFill/>
          <a:ln w="9525">
            <a:noFill/>
          </a:ln>
        </p:spPr>
        <p:txBody>
          <a:bodyPr lIns="92075" tIns="46038" rIns="92075" bIns="46038" anchor="t" anchorCtr="0"/>
          <a:p>
            <a:pPr marL="457200" indent="-457200">
              <a:spcBef>
                <a:spcPct val="20000"/>
              </a:spcBef>
              <a:buClr>
                <a:schemeClr val="tx1"/>
              </a:buClr>
              <a:buSzPct val="75000"/>
              <a:buFont typeface="Monotype Sorts" pitchFamily="2" charset="2"/>
              <a:buAutoNum type="arabicPeriod" startAt="6"/>
            </a:pPr>
            <a:r>
              <a:rPr lang="en-US" altLang="zh-CN" b="1" err="1">
                <a:latin typeface="Times New Roman" panose="02020603050405020304" pitchFamily="18" charset="0"/>
              </a:rPr>
              <a:t>Musa</a:t>
            </a:r>
            <a:r>
              <a:rPr lang="en-US" altLang="zh-CN" b="1">
                <a:latin typeface="Times New Roman" panose="02020603050405020304" pitchFamily="18" charset="0"/>
              </a:rPr>
              <a:t>, Software Reliability, McGraw Hill, 1990.</a:t>
            </a:r>
            <a:endParaRPr lang="en-US" altLang="zh-CN" b="1">
              <a:latin typeface="Times New Roman" panose="02020603050405020304" pitchFamily="18" charset="0"/>
            </a:endParaRPr>
          </a:p>
          <a:p>
            <a:pPr marL="457200" indent="-457200">
              <a:spcBef>
                <a:spcPct val="20000"/>
              </a:spcBef>
              <a:buClr>
                <a:schemeClr val="tx1"/>
              </a:buClr>
              <a:buSzPct val="75000"/>
              <a:buFont typeface="Monotype Sorts" pitchFamily="2" charset="2"/>
              <a:buAutoNum type="arabicPeriod" startAt="6"/>
            </a:pPr>
            <a:r>
              <a:rPr lang="en-US" altLang="zh-CN" b="1">
                <a:latin typeface="Times New Roman" panose="02020603050405020304" pitchFamily="18" charset="0"/>
              </a:rPr>
              <a:t>William Perry, Effective Methods for Software Testing, John Wiley &amp; Sons, Inc., 1995.</a:t>
            </a:r>
            <a:endParaRPr lang="en-US" altLang="zh-CN" b="1">
              <a:latin typeface="Times New Roman" panose="02020603050405020304" pitchFamily="18" charset="0"/>
            </a:endParaRPr>
          </a:p>
          <a:p>
            <a:pPr marL="457200" indent="-457200">
              <a:spcBef>
                <a:spcPct val="20000"/>
              </a:spcBef>
              <a:buClr>
                <a:schemeClr val="tx1"/>
              </a:buClr>
              <a:buSzPct val="75000"/>
              <a:buFont typeface="Monotype Sorts" pitchFamily="2" charset="2"/>
              <a:buAutoNum type="arabicPeriod" startAt="6"/>
            </a:pPr>
            <a:r>
              <a:rPr lang="zh-CN" altLang="en-US" b="1" dirty="0">
                <a:latin typeface="Times New Roman" panose="02020603050405020304" pitchFamily="18" charset="0"/>
              </a:rPr>
              <a:t>郑人杰，计算机软件测试技术，清华大学出版社，1992。</a:t>
            </a:r>
            <a:endParaRPr lang="zh-CN" altLang="en-US" b="1" dirty="0">
              <a:latin typeface="Times New Roman" panose="02020603050405020304" pitchFamily="18" charset="0"/>
            </a:endParaRPr>
          </a:p>
          <a:p>
            <a:pPr marL="457200" indent="-457200">
              <a:spcBef>
                <a:spcPct val="20000"/>
              </a:spcBef>
              <a:buClr>
                <a:schemeClr val="tx1"/>
              </a:buClr>
              <a:buSzPct val="75000"/>
              <a:buFont typeface="Monotype Sorts" pitchFamily="2" charset="2"/>
              <a:buAutoNum type="arabicPeriod" startAt="6"/>
            </a:pPr>
            <a:r>
              <a:rPr lang="en-US" altLang="zh-CN" b="1">
                <a:latin typeface="Times New Roman" panose="02020603050405020304" pitchFamily="18" charset="0"/>
              </a:rPr>
              <a:t>Mark </a:t>
            </a:r>
            <a:r>
              <a:rPr lang="en-US" altLang="zh-CN" b="1" err="1">
                <a:latin typeface="Times New Roman" panose="02020603050405020304" pitchFamily="18" charset="0"/>
              </a:rPr>
              <a:t>Fewster </a:t>
            </a:r>
            <a:r>
              <a:rPr lang="en-US" altLang="zh-CN" b="1">
                <a:latin typeface="Times New Roman" panose="02020603050405020304" pitchFamily="18" charset="0"/>
              </a:rPr>
              <a:t>&amp; Dorothy Graham </a:t>
            </a:r>
            <a:r>
              <a:rPr lang="zh-CN" altLang="en-US" b="1" dirty="0">
                <a:latin typeface="Times New Roman" panose="02020603050405020304" pitchFamily="18" charset="0"/>
              </a:rPr>
              <a:t>著，舒智勇等译，软件测试自动化技术与实例详解，电子工业出版社，2000．</a:t>
            </a:r>
            <a:endParaRPr lang="zh-CN" altLang="en-US" b="1" dirty="0">
              <a:latin typeface="Times New Roman" panose="02020603050405020304" pitchFamily="18" charset="0"/>
            </a:endParaRPr>
          </a:p>
          <a:p>
            <a:pPr marL="457200" indent="-457200">
              <a:spcBef>
                <a:spcPct val="20000"/>
              </a:spcBef>
              <a:buClr>
                <a:schemeClr val="tx1"/>
              </a:buClr>
              <a:buSzPct val="75000"/>
              <a:buFont typeface="Monotype Sorts" pitchFamily="2" charset="2"/>
              <a:buAutoNum type="arabicPeriod" startAt="6"/>
            </a:pPr>
            <a:r>
              <a:rPr lang="zh-CN" altLang="en-US" b="1" dirty="0">
                <a:latin typeface="Times New Roman" panose="02020603050405020304" pitchFamily="18" charset="0"/>
              </a:rPr>
              <a:t> </a:t>
            </a:r>
            <a:r>
              <a:rPr lang="en-US" altLang="zh-CN" b="1">
                <a:latin typeface="Times New Roman" panose="02020603050405020304" pitchFamily="18" charset="0"/>
              </a:rPr>
              <a:t>William E.Perry, Effective Methods for Software Testing, Second Edition, John Wiley &amp; Sons. 2000.</a:t>
            </a:r>
            <a:endParaRPr lang="en-US" altLang="zh-CN" b="1">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03425"/>
          <p:cNvSpPr>
            <a:spLocks noGrp="1"/>
          </p:cNvSpPr>
          <p:nvPr>
            <p:ph type="ctrTitle" sz="quarter"/>
          </p:nvPr>
        </p:nvSpPr>
        <p:spPr>
          <a:xfrm>
            <a:off x="685800" y="2133600"/>
            <a:ext cx="7772400" cy="1143000"/>
          </a:xfrm>
          <a:ln/>
        </p:spPr>
        <p:txBody>
          <a:bodyPr lIns="92075" tIns="46038" rIns="92075" bIns="46038" anchor="ctr" anchorCtr="0"/>
          <a:p>
            <a:pPr defTabSz="914400">
              <a:buSzTx/>
              <a:buFontTx/>
              <a:buNone/>
            </a:pPr>
            <a:r>
              <a:rPr lang="zh-CN" altLang="en-US" sz="4800" kern="1200" baseline="0" dirty="0">
                <a:latin typeface="+mj-lt"/>
                <a:ea typeface="+mj-ea"/>
                <a:cs typeface="+mj-cs"/>
              </a:rPr>
              <a:t>逻辑驱动测试</a:t>
            </a:r>
            <a:endParaRPr lang="zh-CN" altLang="en-US" kern="1200" baseline="0" dirty="0">
              <a:latin typeface="+mj-lt"/>
              <a:ea typeface="+mj-ea"/>
              <a:cs typeface="+mj-cs"/>
            </a:endParaRPr>
          </a:p>
        </p:txBody>
      </p:sp>
      <p:sp>
        <p:nvSpPr>
          <p:cNvPr id="44034" name="副标题 103426"/>
          <p:cNvSpPr>
            <a:spLocks noGrp="1"/>
          </p:cNvSpPr>
          <p:nvPr>
            <p:ph type="subTitle" sz="quarter" idx="1"/>
          </p:nvPr>
        </p:nvSpPr>
        <p:spPr>
          <a:ln/>
        </p:spPr>
        <p:txBody>
          <a:bodyPr lIns="92075" tIns="46038" rIns="92075" bIns="46038" anchor="ctr" anchorCtr="0"/>
          <a:p>
            <a:pPr defTabSz="914400">
              <a:buSzPct val="75000"/>
              <a:buFont typeface="Monotype Sorts" pitchFamily="2" charset="2"/>
              <a:buNone/>
            </a:pPr>
            <a:r>
              <a:rPr lang="zh-CN" altLang="en-US" kern="1200" baseline="0" dirty="0">
                <a:latin typeface="+mn-lt"/>
                <a:ea typeface="+mn-ea"/>
                <a:cs typeface="+mn-cs"/>
              </a:rPr>
              <a:t>郑 人 杰</a:t>
            </a:r>
            <a:endParaRPr lang="zh-CN" altLang="en-US" kern="1200" baseline="0" dirty="0">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337"/>
          <p:cNvSpPr>
            <a:spLocks noGrp="1"/>
          </p:cNvSpPr>
          <p:nvPr>
            <p:ph type="title"/>
          </p:nvPr>
        </p:nvSpPr>
        <p:spPr>
          <a:ln/>
        </p:spPr>
        <p:txBody>
          <a:bodyPr lIns="92075" tIns="46038" rIns="92075" bIns="46038" anchor="ctr" anchorCtr="0"/>
          <a:p>
            <a:r>
              <a:rPr lang="zh-CN" altLang="en-US" dirty="0"/>
              <a:t>一、软件缺陷</a:t>
            </a:r>
            <a:endParaRPr lang="zh-CN" altLang="en-US" dirty="0"/>
          </a:p>
        </p:txBody>
      </p:sp>
      <p:sp>
        <p:nvSpPr>
          <p:cNvPr id="8194" name="文本占位符 14338"/>
          <p:cNvSpPr>
            <a:spLocks noGrp="1"/>
          </p:cNvSpPr>
          <p:nvPr>
            <p:ph idx="1"/>
          </p:nvPr>
        </p:nvSpPr>
        <p:spPr>
          <a:xfrm>
            <a:off x="838200" y="1752600"/>
            <a:ext cx="7772400" cy="4368800"/>
          </a:xfrm>
          <a:ln/>
        </p:spPr>
        <p:txBody>
          <a:bodyPr lIns="92075" tIns="46038" rIns="92075" bIns="46038" anchor="t" anchorCtr="0"/>
          <a:p>
            <a:pPr>
              <a:buNone/>
            </a:pPr>
            <a:r>
              <a:rPr lang="zh-CN" altLang="en-US" sz="2000" dirty="0"/>
              <a:t>1、软件缺陷是对软件产品预期属性的偏离现象</a:t>
            </a:r>
            <a:endParaRPr lang="zh-CN" altLang="en-US" sz="2000" dirty="0"/>
          </a:p>
          <a:p>
            <a:pPr lvl="1"/>
            <a:r>
              <a:rPr lang="zh-CN" altLang="en-US" sz="1800" dirty="0"/>
              <a:t>对产品规格说明的偏离。如：规格说明规定了</a:t>
            </a:r>
            <a:r>
              <a:rPr lang="en-US" altLang="zh-CN" sz="1800"/>
              <a:t>a+b=&gt;c，</a:t>
            </a:r>
            <a:r>
              <a:rPr lang="zh-CN" altLang="en-US" sz="1800" dirty="0"/>
              <a:t>而软件产品实际上做的不是。</a:t>
            </a:r>
            <a:endParaRPr lang="zh-CN" altLang="en-US" sz="1800" dirty="0"/>
          </a:p>
          <a:p>
            <a:pPr lvl="1"/>
            <a:r>
              <a:rPr lang="zh-CN" altLang="en-US" sz="1800" dirty="0"/>
              <a:t>对用户期望的偏离，即用户要求未体现在产品中（可能是规格说明有疏漏，也可能是实现中的问题。）</a:t>
            </a:r>
            <a:endParaRPr lang="zh-CN" altLang="en-US" sz="1800" dirty="0"/>
          </a:p>
          <a:p>
            <a:pPr lvl="1">
              <a:buNone/>
            </a:pPr>
            <a:endParaRPr lang="zh-CN" altLang="en-US" sz="1800" dirty="0"/>
          </a:p>
          <a:p>
            <a:pPr>
              <a:buNone/>
            </a:pPr>
            <a:r>
              <a:rPr lang="zh-CN" altLang="en-US" sz="2000" dirty="0"/>
              <a:t>2、缺陷有三种</a:t>
            </a:r>
            <a:endParaRPr lang="zh-CN" altLang="en-US" sz="2000" dirty="0"/>
          </a:p>
          <a:p>
            <a:pPr lvl="1"/>
            <a:r>
              <a:rPr lang="zh-CN" altLang="en-US" sz="1800" dirty="0"/>
              <a:t>错误：未将规格说明正确实现。</a:t>
            </a:r>
            <a:endParaRPr lang="zh-CN" altLang="en-US" sz="1800" dirty="0"/>
          </a:p>
          <a:p>
            <a:pPr lvl="1"/>
            <a:r>
              <a:rPr lang="zh-CN" altLang="en-US" sz="1800" dirty="0"/>
              <a:t>遗漏：规定的或预期的需求未体现在产品中（可能未将规格说明全面实现，也可能在开发过程中追加了需求。）</a:t>
            </a:r>
            <a:endParaRPr lang="zh-CN" altLang="en-US" sz="1800" dirty="0"/>
          </a:p>
          <a:p>
            <a:pPr lvl="1"/>
            <a:r>
              <a:rPr lang="zh-CN" altLang="en-US" sz="1800" dirty="0"/>
              <a:t>额外的实现：规格说明并未规定的需求被纳入产品，得到实现。</a:t>
            </a:r>
            <a:endParaRPr lang="zh-CN" altLang="en-US" sz="1800" dirty="0"/>
          </a:p>
          <a:p>
            <a:pPr lvl="1">
              <a:buNone/>
            </a:pPr>
            <a:endParaRPr lang="zh-CN" altLang="en-US" sz="1800" dirty="0"/>
          </a:p>
          <a:p>
            <a:pPr>
              <a:buNone/>
            </a:pPr>
            <a:r>
              <a:rPr lang="zh-CN" altLang="en-US" sz="2000" dirty="0"/>
              <a:t>3、软件缺陷不可能完全避免</a:t>
            </a:r>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矩形 104449"/>
          <p:cNvSpPr/>
          <p:nvPr/>
        </p:nvSpPr>
        <p:spPr>
          <a:xfrm>
            <a:off x="2301875" y="1908175"/>
            <a:ext cx="4267200" cy="1520825"/>
          </a:xfrm>
          <a:prstGeom prst="rect">
            <a:avLst/>
          </a:prstGeom>
          <a:noFill/>
          <a:ln w="25400"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45058" name="文本框 104450"/>
          <p:cNvSpPr txBox="1"/>
          <p:nvPr/>
        </p:nvSpPr>
        <p:spPr>
          <a:xfrm>
            <a:off x="4495800" y="762000"/>
            <a:ext cx="409575" cy="701675"/>
          </a:xfrm>
          <a:prstGeom prst="rect">
            <a:avLst/>
          </a:prstGeom>
          <a:noFill/>
          <a:ln w="9525">
            <a:noFill/>
          </a:ln>
        </p:spPr>
        <p:txBody>
          <a:bodyPr wrap="none" anchor="t" anchorCtr="0">
            <a:spAutoFit/>
          </a:bodyPr>
          <a:p>
            <a:r>
              <a:rPr lang="en-US" altLang="en-US" sz="4000">
                <a:latin typeface="Times New Roman" panose="02020603050405020304" pitchFamily="18" charset="0"/>
              </a:rPr>
              <a:t>a</a:t>
            </a:r>
            <a:endParaRPr lang="en-US" altLang="zh-CN">
              <a:latin typeface="Times New Roman" panose="02020603050405020304" pitchFamily="18" charset="0"/>
            </a:endParaRPr>
          </a:p>
        </p:txBody>
      </p:sp>
      <p:sp>
        <p:nvSpPr>
          <p:cNvPr id="45059" name="流程图: 决策 104451"/>
          <p:cNvSpPr/>
          <p:nvPr/>
        </p:nvSpPr>
        <p:spPr>
          <a:xfrm>
            <a:off x="3444875" y="1527175"/>
            <a:ext cx="1981200" cy="758825"/>
          </a:xfrm>
          <a:prstGeom prst="flowChartDecision">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zh-CN" altLang="en-US" sz="2000">
                <a:solidFill>
                  <a:schemeClr val="bg1"/>
                </a:solidFill>
                <a:latin typeface="Times New Roman" panose="02020603050405020304" pitchFamily="18" charset="0"/>
              </a:rPr>
              <a:t>(</a:t>
            </a:r>
            <a:r>
              <a:rPr lang="en-US" altLang="zh-CN" sz="2000">
                <a:solidFill>
                  <a:schemeClr val="bg1"/>
                </a:solidFill>
                <a:latin typeface="Times New Roman" panose="02020603050405020304" pitchFamily="18" charset="0"/>
              </a:rPr>
              <a:t>A&gt;1)∧(B=0)</a:t>
            </a:r>
            <a:endParaRPr lang="en-US" altLang="zh-CN" sz="2000">
              <a:solidFill>
                <a:schemeClr val="bg1"/>
              </a:solidFill>
              <a:latin typeface="Times New Roman" panose="02020603050405020304" pitchFamily="18" charset="0"/>
            </a:endParaRPr>
          </a:p>
        </p:txBody>
      </p:sp>
      <p:sp>
        <p:nvSpPr>
          <p:cNvPr id="45060" name="椭圆 104452"/>
          <p:cNvSpPr/>
          <p:nvPr/>
        </p:nvSpPr>
        <p:spPr>
          <a:xfrm>
            <a:off x="1768475" y="1527175"/>
            <a:ext cx="533400" cy="4572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sz="3200">
                <a:solidFill>
                  <a:schemeClr val="bg1"/>
                </a:solidFill>
                <a:latin typeface="Times New Roman" panose="02020603050405020304" pitchFamily="18" charset="0"/>
              </a:rPr>
              <a:t>b</a:t>
            </a:r>
            <a:endParaRPr lang="en-US" altLang="zh-CN">
              <a:solidFill>
                <a:schemeClr val="bg1"/>
              </a:solidFill>
              <a:latin typeface="Times New Roman" panose="02020603050405020304" pitchFamily="18" charset="0"/>
            </a:endParaRPr>
          </a:p>
        </p:txBody>
      </p:sp>
      <p:sp>
        <p:nvSpPr>
          <p:cNvPr id="45061" name="椭圆 104453"/>
          <p:cNvSpPr/>
          <p:nvPr/>
        </p:nvSpPr>
        <p:spPr>
          <a:xfrm>
            <a:off x="6492875" y="1527175"/>
            <a:ext cx="533400" cy="4572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sz="3200">
                <a:solidFill>
                  <a:schemeClr val="bg1"/>
                </a:solidFill>
                <a:latin typeface="Times New Roman" panose="02020603050405020304" pitchFamily="18" charset="0"/>
              </a:rPr>
              <a:t>c</a:t>
            </a:r>
            <a:endParaRPr lang="en-US" altLang="zh-CN">
              <a:solidFill>
                <a:schemeClr val="bg1"/>
              </a:solidFill>
              <a:latin typeface="Times New Roman" panose="02020603050405020304" pitchFamily="18" charset="0"/>
            </a:endParaRPr>
          </a:p>
        </p:txBody>
      </p:sp>
      <p:sp>
        <p:nvSpPr>
          <p:cNvPr id="45062" name="椭圆 104454"/>
          <p:cNvSpPr/>
          <p:nvPr/>
        </p:nvSpPr>
        <p:spPr>
          <a:xfrm>
            <a:off x="1752600" y="4114800"/>
            <a:ext cx="533400" cy="4572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sz="3200">
                <a:solidFill>
                  <a:schemeClr val="bg1"/>
                </a:solidFill>
                <a:latin typeface="Times New Roman" panose="02020603050405020304" pitchFamily="18" charset="0"/>
              </a:rPr>
              <a:t>d</a:t>
            </a:r>
            <a:endParaRPr lang="en-US" altLang="zh-CN">
              <a:solidFill>
                <a:schemeClr val="bg1"/>
              </a:solidFill>
              <a:latin typeface="Times New Roman" panose="02020603050405020304" pitchFamily="18" charset="0"/>
            </a:endParaRPr>
          </a:p>
        </p:txBody>
      </p:sp>
      <p:sp>
        <p:nvSpPr>
          <p:cNvPr id="45063" name="椭圆 104455"/>
          <p:cNvSpPr/>
          <p:nvPr/>
        </p:nvSpPr>
        <p:spPr>
          <a:xfrm>
            <a:off x="6477000" y="4114800"/>
            <a:ext cx="533400" cy="4572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sz="3200">
                <a:solidFill>
                  <a:schemeClr val="bg1"/>
                </a:solidFill>
                <a:latin typeface="Times New Roman" panose="02020603050405020304" pitchFamily="18" charset="0"/>
              </a:rPr>
              <a:t>e</a:t>
            </a:r>
            <a:endParaRPr lang="en-US" altLang="zh-CN">
              <a:solidFill>
                <a:schemeClr val="bg1"/>
              </a:solidFill>
              <a:latin typeface="Times New Roman" panose="02020603050405020304" pitchFamily="18" charset="0"/>
            </a:endParaRPr>
          </a:p>
        </p:txBody>
      </p:sp>
      <p:sp>
        <p:nvSpPr>
          <p:cNvPr id="45064" name="矩形 104456"/>
          <p:cNvSpPr/>
          <p:nvPr/>
        </p:nvSpPr>
        <p:spPr>
          <a:xfrm>
            <a:off x="5883275" y="2441575"/>
            <a:ext cx="1600200" cy="6096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en-US" altLang="zh-CN">
                <a:solidFill>
                  <a:schemeClr val="bg1"/>
                </a:solidFill>
                <a:latin typeface="Times New Roman" panose="02020603050405020304" pitchFamily="18" charset="0"/>
              </a:rPr>
              <a:t>X=X/A</a:t>
            </a:r>
            <a:endParaRPr lang="en-US" altLang="zh-CN">
              <a:solidFill>
                <a:schemeClr val="bg1"/>
              </a:solidFill>
              <a:latin typeface="Times New Roman" panose="02020603050405020304" pitchFamily="18" charset="0"/>
            </a:endParaRPr>
          </a:p>
        </p:txBody>
      </p:sp>
      <p:sp>
        <p:nvSpPr>
          <p:cNvPr id="45065" name="线形标注 2 104457"/>
          <p:cNvSpPr/>
          <p:nvPr/>
        </p:nvSpPr>
        <p:spPr>
          <a:xfrm>
            <a:off x="5959475" y="917575"/>
            <a:ext cx="2173288" cy="466725"/>
          </a:xfrm>
          <a:prstGeom prst="borderCallout2">
            <a:avLst>
              <a:gd name="adj1" fmla="val 24491"/>
              <a:gd name="adj2" fmla="val -3505"/>
              <a:gd name="adj3" fmla="val 24491"/>
              <a:gd name="adj4" fmla="val -23884"/>
              <a:gd name="adj5" fmla="val 165648"/>
              <a:gd name="adj6" fmla="val -44852"/>
            </a:avLst>
          </a:prstGeom>
          <a:solidFill>
            <a:srgbClr val="9999FF"/>
          </a:solidFill>
          <a:ln w="9525" cap="flat" cmpd="sng">
            <a:solidFill>
              <a:schemeClr val="tx1"/>
            </a:solidFill>
            <a:prstDash val="solid"/>
            <a:miter/>
            <a:headEnd type="none" w="med" len="med"/>
            <a:tailEnd type="none" w="med" len="med"/>
          </a:ln>
        </p:spPr>
        <p:txBody>
          <a:bodyPr anchor="t" anchorCtr="0">
            <a:spAutoFit/>
          </a:bodyPr>
          <a:p>
            <a:endParaRPr lang="zh-CN" altLang="en-US">
              <a:latin typeface="Times New Roman" panose="02020603050405020304" pitchFamily="18" charset="0"/>
            </a:endParaRPr>
          </a:p>
        </p:txBody>
      </p:sp>
      <p:sp>
        <p:nvSpPr>
          <p:cNvPr id="45066" name="文本框 104458"/>
          <p:cNvSpPr txBox="1"/>
          <p:nvPr/>
        </p:nvSpPr>
        <p:spPr>
          <a:xfrm>
            <a:off x="6111875" y="917575"/>
            <a:ext cx="1966913" cy="396875"/>
          </a:xfrm>
          <a:prstGeom prst="rect">
            <a:avLst/>
          </a:prstGeom>
          <a:noFill/>
          <a:ln w="9525">
            <a:noFill/>
          </a:ln>
        </p:spPr>
        <p:txBody>
          <a:bodyPr wrap="none" anchor="t" anchorCtr="0">
            <a:spAutoFit/>
          </a:bodyPr>
          <a:p>
            <a:r>
              <a:rPr lang="zh-CN" altLang="en-US" sz="2000">
                <a:solidFill>
                  <a:schemeClr val="bg1"/>
                </a:solidFill>
                <a:latin typeface="Times New Roman" panose="02020603050405020304" pitchFamily="18" charset="0"/>
              </a:rPr>
              <a:t>(</a:t>
            </a:r>
            <a:r>
              <a:rPr lang="en-US" altLang="zh-CN" sz="2000">
                <a:solidFill>
                  <a:schemeClr val="bg1"/>
                </a:solidFill>
                <a:latin typeface="Times New Roman" panose="02020603050405020304" pitchFamily="18" charset="0"/>
              </a:rPr>
              <a:t>A&gt;1)AND(B=0)</a:t>
            </a:r>
            <a:endParaRPr lang="en-US" altLang="zh-CN">
              <a:solidFill>
                <a:schemeClr val="bg1"/>
              </a:solidFill>
              <a:latin typeface="Times New Roman" panose="02020603050405020304" pitchFamily="18" charset="0"/>
            </a:endParaRPr>
          </a:p>
        </p:txBody>
      </p:sp>
      <p:sp>
        <p:nvSpPr>
          <p:cNvPr id="45067" name="直接连接符 104459"/>
          <p:cNvSpPr/>
          <p:nvPr/>
        </p:nvSpPr>
        <p:spPr>
          <a:xfrm>
            <a:off x="4495800" y="3429000"/>
            <a:ext cx="0" cy="685800"/>
          </a:xfrm>
          <a:prstGeom prst="line">
            <a:avLst/>
          </a:prstGeom>
          <a:ln w="9525" cap="flat" cmpd="sng">
            <a:solidFill>
              <a:schemeClr val="tx1"/>
            </a:solidFill>
            <a:prstDash val="solid"/>
            <a:round/>
            <a:headEnd type="none" w="med" len="med"/>
            <a:tailEnd type="triangle" w="med" len="med"/>
          </a:ln>
        </p:spPr>
      </p:sp>
      <p:sp>
        <p:nvSpPr>
          <p:cNvPr id="45068" name="矩形 104460"/>
          <p:cNvSpPr/>
          <p:nvPr/>
        </p:nvSpPr>
        <p:spPr>
          <a:xfrm>
            <a:off x="2286000" y="4495800"/>
            <a:ext cx="4267200" cy="1676400"/>
          </a:xfrm>
          <a:prstGeom prst="rect">
            <a:avLst/>
          </a:prstGeom>
          <a:noFill/>
          <a:ln w="25400"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45069" name="流程图: 决策 104461"/>
          <p:cNvSpPr/>
          <p:nvPr/>
        </p:nvSpPr>
        <p:spPr>
          <a:xfrm>
            <a:off x="3505200" y="4114800"/>
            <a:ext cx="1981200" cy="762000"/>
          </a:xfrm>
          <a:prstGeom prst="flowChartDecision">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zh-CN" altLang="en-US" sz="2000">
                <a:solidFill>
                  <a:schemeClr val="bg1"/>
                </a:solidFill>
                <a:latin typeface="Times New Roman" panose="02020603050405020304" pitchFamily="18" charset="0"/>
              </a:rPr>
              <a:t>(</a:t>
            </a:r>
            <a:r>
              <a:rPr lang="en-US" altLang="zh-CN" sz="2000">
                <a:solidFill>
                  <a:schemeClr val="bg1"/>
                </a:solidFill>
                <a:latin typeface="Times New Roman" panose="02020603050405020304" pitchFamily="18" charset="0"/>
              </a:rPr>
              <a:t>A=2)∨(X&gt;1)</a:t>
            </a:r>
            <a:endParaRPr lang="en-US" altLang="zh-CN" sz="2000">
              <a:solidFill>
                <a:schemeClr val="bg1"/>
              </a:solidFill>
              <a:latin typeface="Times New Roman" panose="02020603050405020304" pitchFamily="18" charset="0"/>
            </a:endParaRPr>
          </a:p>
        </p:txBody>
      </p:sp>
      <p:sp>
        <p:nvSpPr>
          <p:cNvPr id="45070" name="矩形 104462"/>
          <p:cNvSpPr/>
          <p:nvPr/>
        </p:nvSpPr>
        <p:spPr>
          <a:xfrm>
            <a:off x="5943600" y="5029200"/>
            <a:ext cx="1600200" cy="6096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en-US" altLang="zh-CN">
                <a:solidFill>
                  <a:schemeClr val="bg1"/>
                </a:solidFill>
                <a:latin typeface="Times New Roman" panose="02020603050405020304" pitchFamily="18" charset="0"/>
              </a:rPr>
              <a:t>X=X+1</a:t>
            </a:r>
            <a:endParaRPr lang="en-US" altLang="zh-CN">
              <a:solidFill>
                <a:schemeClr val="bg1"/>
              </a:solidFill>
              <a:latin typeface="Times New Roman" panose="02020603050405020304" pitchFamily="18" charset="0"/>
            </a:endParaRPr>
          </a:p>
        </p:txBody>
      </p:sp>
      <p:sp>
        <p:nvSpPr>
          <p:cNvPr id="45071" name="线形标注 2 104463"/>
          <p:cNvSpPr/>
          <p:nvPr/>
        </p:nvSpPr>
        <p:spPr>
          <a:xfrm>
            <a:off x="6172200" y="3581400"/>
            <a:ext cx="2173288" cy="406400"/>
          </a:xfrm>
          <a:prstGeom prst="borderCallout2">
            <a:avLst>
              <a:gd name="adj1" fmla="val 24491"/>
              <a:gd name="adj2" fmla="val -3505"/>
              <a:gd name="adj3" fmla="val 24491"/>
              <a:gd name="adj4" fmla="val -28269"/>
              <a:gd name="adj5" fmla="val 147958"/>
              <a:gd name="adj6" fmla="val -53764"/>
            </a:avLst>
          </a:prstGeom>
          <a:solidFill>
            <a:srgbClr val="9999FF"/>
          </a:solidFill>
          <a:ln w="9525" cap="flat" cmpd="sng">
            <a:solidFill>
              <a:schemeClr val="tx1"/>
            </a:solidFill>
            <a:prstDash val="solid"/>
            <a:miter/>
            <a:headEnd type="none" w="med" len="med"/>
            <a:tailEnd type="none" w="med" len="med"/>
          </a:ln>
        </p:spPr>
        <p:txBody>
          <a:bodyPr anchor="t" anchorCtr="0">
            <a:spAutoFit/>
          </a:bodyPr>
          <a:p>
            <a:pPr algn="ctr"/>
            <a:r>
              <a:rPr lang="zh-CN" altLang="en-US" sz="2000">
                <a:solidFill>
                  <a:schemeClr val="bg1"/>
                </a:solidFill>
                <a:latin typeface="Times New Roman" panose="02020603050405020304" pitchFamily="18" charset="0"/>
              </a:rPr>
              <a:t>(</a:t>
            </a:r>
            <a:r>
              <a:rPr lang="en-US" altLang="zh-CN" sz="2000">
                <a:solidFill>
                  <a:schemeClr val="bg1"/>
                </a:solidFill>
                <a:latin typeface="Times New Roman" panose="02020603050405020304" pitchFamily="18" charset="0"/>
              </a:rPr>
              <a:t>A=2)OR(X&gt;1)</a:t>
            </a:r>
            <a:endParaRPr lang="zh-CN" altLang="en-US" sz="2000">
              <a:solidFill>
                <a:schemeClr val="bg1"/>
              </a:solidFill>
              <a:latin typeface="Times New Roman" panose="02020603050405020304" pitchFamily="18" charset="0"/>
            </a:endParaRPr>
          </a:p>
        </p:txBody>
      </p:sp>
      <p:sp>
        <p:nvSpPr>
          <p:cNvPr id="45072" name="直接连接符 104465"/>
          <p:cNvSpPr/>
          <p:nvPr/>
        </p:nvSpPr>
        <p:spPr>
          <a:xfrm>
            <a:off x="4495800" y="6172200"/>
            <a:ext cx="0" cy="381000"/>
          </a:xfrm>
          <a:prstGeom prst="line">
            <a:avLst/>
          </a:prstGeom>
          <a:ln w="9525" cap="flat" cmpd="sng">
            <a:solidFill>
              <a:schemeClr val="tx1"/>
            </a:solidFill>
            <a:prstDash val="solid"/>
            <a:round/>
            <a:headEnd type="none" w="med" len="med"/>
            <a:tailEnd type="triangle" w="med" len="med"/>
          </a:ln>
        </p:spPr>
      </p:sp>
      <p:sp>
        <p:nvSpPr>
          <p:cNvPr id="45073" name="文本框 104466"/>
          <p:cNvSpPr txBox="1"/>
          <p:nvPr/>
        </p:nvSpPr>
        <p:spPr>
          <a:xfrm>
            <a:off x="669925" y="373063"/>
            <a:ext cx="4200525" cy="579437"/>
          </a:xfrm>
          <a:prstGeom prst="rect">
            <a:avLst/>
          </a:prstGeom>
          <a:noFill/>
          <a:ln w="9525">
            <a:noFill/>
          </a:ln>
        </p:spPr>
        <p:txBody>
          <a:bodyPr wrap="none" anchor="t" anchorCtr="0">
            <a:spAutoFit/>
          </a:bodyPr>
          <a:p>
            <a:r>
              <a:rPr lang="zh-CN" altLang="en-US" sz="3200" b="1" dirty="0">
                <a:latin typeface="Times New Roman" panose="02020603050405020304" pitchFamily="18" charset="0"/>
              </a:rPr>
              <a:t>一、被测程序段流程图</a:t>
            </a:r>
            <a:endParaRPr lang="zh-CN" altLang="en-US" dirty="0">
              <a:latin typeface="Times New Roman" panose="02020603050405020304" pitchFamily="18" charset="0"/>
            </a:endParaRPr>
          </a:p>
        </p:txBody>
      </p:sp>
      <p:sp>
        <p:nvSpPr>
          <p:cNvPr id="45074" name="直接连接符 104467"/>
          <p:cNvSpPr/>
          <p:nvPr/>
        </p:nvSpPr>
        <p:spPr>
          <a:xfrm>
            <a:off x="4419600" y="1143000"/>
            <a:ext cx="0" cy="381000"/>
          </a:xfrm>
          <a:prstGeom prst="line">
            <a:avLst/>
          </a:prstGeom>
          <a:ln w="9525" cap="flat" cmpd="sng">
            <a:solidFill>
              <a:schemeClr val="tx1"/>
            </a:solidFill>
            <a:prstDash val="solid"/>
            <a:round/>
            <a:headEnd type="none" w="med" len="med"/>
            <a:tailEnd type="triangle" w="med" len="med"/>
          </a:ln>
        </p:spPr>
      </p:sp>
      <p:sp>
        <p:nvSpPr>
          <p:cNvPr id="45075" name="文本框 104468"/>
          <p:cNvSpPr txBox="1"/>
          <p:nvPr/>
        </p:nvSpPr>
        <p:spPr>
          <a:xfrm>
            <a:off x="3108325" y="4460875"/>
            <a:ext cx="404813" cy="457200"/>
          </a:xfrm>
          <a:prstGeom prst="rect">
            <a:avLst/>
          </a:prstGeom>
          <a:noFill/>
          <a:ln w="9525">
            <a:noFill/>
          </a:ln>
        </p:spPr>
        <p:txBody>
          <a:bodyPr wrap="none" anchor="t" anchorCtr="0">
            <a:spAutoFit/>
          </a:bodyPr>
          <a:p>
            <a:r>
              <a:rPr lang="en-US" altLang="zh-CN">
                <a:latin typeface="Times New Roman" panose="02020603050405020304" pitchFamily="18" charset="0"/>
              </a:rPr>
              <a:t>N</a:t>
            </a:r>
            <a:endParaRPr lang="en-US" altLang="zh-CN">
              <a:latin typeface="Times New Roman" panose="02020603050405020304" pitchFamily="18" charset="0"/>
            </a:endParaRPr>
          </a:p>
        </p:txBody>
      </p:sp>
      <p:sp>
        <p:nvSpPr>
          <p:cNvPr id="45076" name="文本框 104469"/>
          <p:cNvSpPr txBox="1"/>
          <p:nvPr/>
        </p:nvSpPr>
        <p:spPr>
          <a:xfrm>
            <a:off x="3124200" y="1828800"/>
            <a:ext cx="404813" cy="457200"/>
          </a:xfrm>
          <a:prstGeom prst="rect">
            <a:avLst/>
          </a:prstGeom>
          <a:noFill/>
          <a:ln w="9525">
            <a:noFill/>
          </a:ln>
        </p:spPr>
        <p:txBody>
          <a:bodyPr wrap="none" anchor="t" anchorCtr="0">
            <a:spAutoFit/>
          </a:bodyPr>
          <a:p>
            <a:r>
              <a:rPr lang="en-US" altLang="zh-CN">
                <a:latin typeface="Times New Roman" panose="02020603050405020304" pitchFamily="18" charset="0"/>
              </a:rPr>
              <a:t>N</a:t>
            </a:r>
            <a:endParaRPr lang="en-US" altLang="zh-CN">
              <a:latin typeface="Times New Roman" panose="02020603050405020304" pitchFamily="18" charset="0"/>
            </a:endParaRPr>
          </a:p>
        </p:txBody>
      </p:sp>
      <p:sp>
        <p:nvSpPr>
          <p:cNvPr id="45077" name="文本框 104470"/>
          <p:cNvSpPr txBox="1"/>
          <p:nvPr/>
        </p:nvSpPr>
        <p:spPr>
          <a:xfrm>
            <a:off x="5410200" y="4419600"/>
            <a:ext cx="404813" cy="457200"/>
          </a:xfrm>
          <a:prstGeom prst="rect">
            <a:avLst/>
          </a:prstGeom>
          <a:noFill/>
          <a:ln w="9525">
            <a:noFill/>
          </a:ln>
        </p:spPr>
        <p:txBody>
          <a:bodyPr wrap="none" anchor="t" anchorCtr="0">
            <a:spAutoFit/>
          </a:bodyPr>
          <a:p>
            <a:r>
              <a:rPr lang="en-US" altLang="zh-CN">
                <a:latin typeface="Times New Roman" panose="02020603050405020304" pitchFamily="18" charset="0"/>
              </a:rPr>
              <a:t>Y</a:t>
            </a:r>
            <a:endParaRPr lang="en-US" altLang="zh-CN">
              <a:latin typeface="Times New Roman" panose="02020603050405020304" pitchFamily="18" charset="0"/>
            </a:endParaRPr>
          </a:p>
        </p:txBody>
      </p:sp>
      <p:sp>
        <p:nvSpPr>
          <p:cNvPr id="45078" name="文本框 104471"/>
          <p:cNvSpPr txBox="1"/>
          <p:nvPr/>
        </p:nvSpPr>
        <p:spPr>
          <a:xfrm>
            <a:off x="5486400" y="1828800"/>
            <a:ext cx="404813" cy="457200"/>
          </a:xfrm>
          <a:prstGeom prst="rect">
            <a:avLst/>
          </a:prstGeom>
          <a:noFill/>
          <a:ln w="9525">
            <a:noFill/>
          </a:ln>
        </p:spPr>
        <p:txBody>
          <a:bodyPr wrap="none" anchor="t" anchorCtr="0">
            <a:spAutoFit/>
          </a:bodyPr>
          <a:p>
            <a:r>
              <a:rPr lang="en-US" altLang="zh-CN">
                <a:latin typeface="Times New Roman" panose="02020603050405020304" pitchFamily="18" charset="0"/>
              </a:rPr>
              <a:t>Y</a:t>
            </a:r>
            <a:endParaRPr lang="en-US" altLang="zh-CN">
              <a:latin typeface="Times New Roman" panose="02020603050405020304" pitchFamily="18" charset="0"/>
            </a:endParaRPr>
          </a:p>
        </p:txBody>
      </p:sp>
      <p:sp>
        <p:nvSpPr>
          <p:cNvPr id="45079" name="直接连接符 104472"/>
          <p:cNvSpPr/>
          <p:nvPr/>
        </p:nvSpPr>
        <p:spPr>
          <a:xfrm>
            <a:off x="6553200" y="2057400"/>
            <a:ext cx="0" cy="381000"/>
          </a:xfrm>
          <a:prstGeom prst="line">
            <a:avLst/>
          </a:prstGeom>
          <a:ln w="9525" cap="flat" cmpd="sng">
            <a:solidFill>
              <a:schemeClr val="tx1"/>
            </a:solidFill>
            <a:prstDash val="solid"/>
            <a:round/>
            <a:headEnd type="none" w="med" len="med"/>
            <a:tailEnd type="triangle" w="med" len="med"/>
          </a:ln>
        </p:spPr>
      </p:sp>
      <p:sp>
        <p:nvSpPr>
          <p:cNvPr id="45080" name="直接连接符 104473"/>
          <p:cNvSpPr/>
          <p:nvPr/>
        </p:nvSpPr>
        <p:spPr>
          <a:xfrm>
            <a:off x="6553200" y="4648200"/>
            <a:ext cx="0" cy="381000"/>
          </a:xfrm>
          <a:prstGeom prst="line">
            <a:avLst/>
          </a:prstGeom>
          <a:ln w="9525" cap="flat" cmpd="sng">
            <a:solidFill>
              <a:schemeClr val="tx1"/>
            </a:solidFill>
            <a:prstDash val="solid"/>
            <a:round/>
            <a:headEnd type="none" w="med" len="med"/>
            <a:tailEnd type="triangle" w="med" len="med"/>
          </a:ln>
        </p:spPr>
      </p:sp>
      <p:sp>
        <p:nvSpPr>
          <p:cNvPr id="45081" name="椭圆 104474"/>
          <p:cNvSpPr/>
          <p:nvPr/>
        </p:nvSpPr>
        <p:spPr>
          <a:xfrm>
            <a:off x="4419600" y="990600"/>
            <a:ext cx="533400" cy="4572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sz="3200">
                <a:solidFill>
                  <a:schemeClr val="bg1"/>
                </a:solidFill>
                <a:latin typeface="Times New Roman" panose="02020603050405020304" pitchFamily="18" charset="0"/>
              </a:rPr>
              <a:t>a</a:t>
            </a:r>
            <a:endParaRPr lang="en-US" altLang="zh-CN">
              <a:solidFill>
                <a:schemeClr val="bg1"/>
              </a:solidFill>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105473"/>
          <p:cNvSpPr txBox="1"/>
          <p:nvPr/>
        </p:nvSpPr>
        <p:spPr>
          <a:xfrm>
            <a:off x="723900" y="444500"/>
            <a:ext cx="4264025" cy="579438"/>
          </a:xfrm>
          <a:prstGeom prst="rect">
            <a:avLst/>
          </a:prstGeom>
          <a:noFill/>
          <a:ln w="9525">
            <a:noFill/>
          </a:ln>
        </p:spPr>
        <p:txBody>
          <a:bodyPr wrap="none" anchor="t" anchorCtr="0">
            <a:spAutoFit/>
          </a:bodyPr>
          <a:p>
            <a:r>
              <a:rPr lang="zh-CN" altLang="en-US" sz="3200" b="1" dirty="0">
                <a:latin typeface="Times New Roman" panose="02020603050405020304" pitchFamily="18" charset="0"/>
              </a:rPr>
              <a:t>二、五种逻辑驱动测试</a:t>
            </a:r>
            <a:endParaRPr lang="zh-CN" altLang="en-US" sz="3200" dirty="0">
              <a:latin typeface="Times New Roman" panose="02020603050405020304" pitchFamily="18" charset="0"/>
            </a:endParaRPr>
          </a:p>
        </p:txBody>
      </p:sp>
      <p:sp>
        <p:nvSpPr>
          <p:cNvPr id="46082" name="文本框 105474"/>
          <p:cNvSpPr txBox="1"/>
          <p:nvPr/>
        </p:nvSpPr>
        <p:spPr>
          <a:xfrm>
            <a:off x="1104900" y="1042988"/>
            <a:ext cx="5518150" cy="396875"/>
          </a:xfrm>
          <a:prstGeom prst="rect">
            <a:avLst/>
          </a:prstGeom>
          <a:noFill/>
          <a:ln w="9525">
            <a:noFill/>
          </a:ln>
        </p:spPr>
        <p:txBody>
          <a:bodyPr wrap="none" anchor="t" anchorCtr="0">
            <a:spAutoFit/>
          </a:bodyPr>
          <a:p>
            <a:r>
              <a:rPr lang="zh-CN" altLang="en-US" sz="2000" b="1" dirty="0">
                <a:latin typeface="Times New Roman" panose="02020603050405020304" pitchFamily="18" charset="0"/>
                <a:ea typeface="楷体_GB2312" pitchFamily="49" charset="-122"/>
              </a:rPr>
              <a:t>设计若干测试用例，运行被测程序，使之作到</a:t>
            </a:r>
            <a:r>
              <a:rPr lang="zh-CN" altLang="en-US" sz="2000" dirty="0">
                <a:latin typeface="Times New Roman" panose="02020603050405020304" pitchFamily="18" charset="0"/>
                <a:ea typeface="楷体_GB2312" pitchFamily="49" charset="-122"/>
              </a:rPr>
              <a:t>：</a:t>
            </a:r>
            <a:endParaRPr lang="zh-CN" altLang="en-US" sz="2000" dirty="0">
              <a:latin typeface="Times New Roman" panose="02020603050405020304" pitchFamily="18" charset="0"/>
              <a:ea typeface="楷体_GB2312" pitchFamily="49" charset="-122"/>
            </a:endParaRPr>
          </a:p>
        </p:txBody>
      </p:sp>
      <p:sp>
        <p:nvSpPr>
          <p:cNvPr id="105476" name="文本框 105475"/>
          <p:cNvSpPr txBox="1"/>
          <p:nvPr/>
        </p:nvSpPr>
        <p:spPr>
          <a:xfrm>
            <a:off x="1054100" y="1784350"/>
            <a:ext cx="5899150" cy="396875"/>
          </a:xfrm>
          <a:prstGeom prst="rect">
            <a:avLst/>
          </a:prstGeom>
          <a:noFill/>
          <a:ln w="9525">
            <a:noFill/>
          </a:ln>
        </p:spPr>
        <p:txBody>
          <a:bodyPr wrap="none" anchor="t">
            <a:spAutoFit/>
          </a:bodyPr>
          <a:p>
            <a:pPr marR="0" defTabSz="914400">
              <a:buClrTx/>
              <a:buSzTx/>
              <a:buFontTx/>
              <a:buNone/>
            </a:pPr>
            <a:r>
              <a:rPr kumimoji="0" lang="zh-CN" altLang="en-US" sz="2000" b="1" kern="1200" cap="none" spc="0" normalizeH="0" baseline="0" noProof="1" dirty="0">
                <a:effectLst>
                  <a:outerShdw blurRad="38100" dist="38100" dir="2700000">
                    <a:srgbClr val="FFFFFF"/>
                  </a:outerShdw>
                </a:effectLst>
                <a:latin typeface="楷体_GB2312" pitchFamily="49" charset="-122"/>
                <a:ea typeface="楷体_GB2312" pitchFamily="49" charset="-122"/>
                <a:cs typeface="+mn-cs"/>
              </a:rPr>
              <a:t>1）语句覆盖</a:t>
            </a:r>
            <a:r>
              <a:rPr kumimoji="0" lang="zh-CN" altLang="en-US" sz="2000" b="1" kern="1200" cap="none" spc="0" normalizeH="0" baseline="0" noProof="1" dirty="0">
                <a:latin typeface="楷体_GB2312" pitchFamily="49" charset="-122"/>
                <a:ea typeface="楷体_GB2312" pitchFamily="49" charset="-122"/>
                <a:cs typeface="+mn-cs"/>
              </a:rPr>
              <a:t>：</a:t>
            </a:r>
            <a:r>
              <a:rPr kumimoji="0" lang="zh-CN" altLang="en-US" sz="2000" kern="1200" cap="none" spc="0" normalizeH="0" baseline="0" noProof="1" dirty="0">
                <a:latin typeface="楷体_GB2312" pitchFamily="49" charset="-122"/>
                <a:ea typeface="楷体_GB2312" pitchFamily="49" charset="-122"/>
                <a:cs typeface="+mn-cs"/>
              </a:rPr>
              <a:t>程序中每一可执行语句至少执行一次</a:t>
            </a:r>
            <a:endParaRPr kumimoji="0" lang="zh-CN" altLang="en-US" sz="2000" kern="1200" cap="none" spc="0" normalizeH="0" baseline="0" noProof="1" dirty="0">
              <a:latin typeface="Times New Roman" panose="02020603050405020304" pitchFamily="18" charset="0"/>
              <a:ea typeface="宋体" panose="02010600030101010101" pitchFamily="2" charset="-122"/>
              <a:cs typeface="+mn-cs"/>
            </a:endParaRPr>
          </a:p>
        </p:txBody>
      </p:sp>
      <p:sp>
        <p:nvSpPr>
          <p:cNvPr id="105477" name="文本框 105476"/>
          <p:cNvSpPr txBox="1"/>
          <p:nvPr/>
        </p:nvSpPr>
        <p:spPr>
          <a:xfrm>
            <a:off x="1003300" y="3354388"/>
            <a:ext cx="5899150" cy="701675"/>
          </a:xfrm>
          <a:prstGeom prst="rect">
            <a:avLst/>
          </a:prstGeom>
          <a:noFill/>
          <a:ln w="9525">
            <a:noFill/>
          </a:ln>
        </p:spPr>
        <p:txBody>
          <a:bodyPr wrap="none" anchor="t">
            <a:spAutoFit/>
          </a:bodyPr>
          <a:p>
            <a:pPr marR="0" defTabSz="914400">
              <a:buClrTx/>
              <a:buSzTx/>
              <a:buFontTx/>
              <a:buNone/>
            </a:pPr>
            <a:r>
              <a:rPr kumimoji="0" lang="zh-CN" altLang="en-US" sz="2000" kern="1200" cap="none" spc="0" normalizeH="0" baseline="0" noProof="1" dirty="0">
                <a:latin typeface="楷体_GB2312" pitchFamily="49" charset="-122"/>
                <a:ea typeface="楷体_GB2312" pitchFamily="49" charset="-122"/>
                <a:cs typeface="+mn-cs"/>
              </a:rPr>
              <a:t>2</a:t>
            </a:r>
            <a:r>
              <a:rPr kumimoji="0" lang="zh-CN" altLang="en-US" sz="2000" b="1" kern="1200" cap="none" spc="0" normalizeH="0" baseline="0" noProof="1" dirty="0">
                <a:effectLst>
                  <a:outerShdw blurRad="38100" dist="38100" dir="2700000">
                    <a:srgbClr val="FFFFFF"/>
                  </a:outerShdw>
                </a:effectLst>
                <a:latin typeface="楷体_GB2312" pitchFamily="49" charset="-122"/>
                <a:ea typeface="楷体_GB2312" pitchFamily="49" charset="-122"/>
                <a:cs typeface="+mn-cs"/>
              </a:rPr>
              <a:t>）判定覆盖</a:t>
            </a:r>
            <a:r>
              <a:rPr kumimoji="0" lang="zh-CN" altLang="en-US" sz="2000" b="1" kern="1200" cap="none" spc="0" normalizeH="0" baseline="0" noProof="1" dirty="0">
                <a:latin typeface="楷体_GB2312" pitchFamily="49" charset="-122"/>
                <a:ea typeface="楷体_GB2312" pitchFamily="49" charset="-122"/>
                <a:cs typeface="+mn-cs"/>
              </a:rPr>
              <a:t>：</a:t>
            </a:r>
            <a:r>
              <a:rPr kumimoji="0" lang="zh-CN" altLang="en-US" sz="2000" kern="1200" cap="none" spc="0" normalizeH="0" baseline="0" noProof="1" dirty="0">
                <a:latin typeface="楷体_GB2312" pitchFamily="49" charset="-122"/>
                <a:ea typeface="楷体_GB2312" pitchFamily="49" charset="-122"/>
                <a:cs typeface="+mn-cs"/>
              </a:rPr>
              <a:t>程序中每个判定的取真分支和取假分</a:t>
            </a:r>
            <a:endParaRPr kumimoji="0" lang="zh-CN" altLang="en-US" sz="2000" kern="1200" cap="none" spc="0" normalizeH="0" baseline="0" noProof="1" dirty="0">
              <a:latin typeface="楷体_GB2312" pitchFamily="49" charset="-122"/>
              <a:ea typeface="楷体_GB2312" pitchFamily="49" charset="-122"/>
              <a:cs typeface="+mn-cs"/>
            </a:endParaRPr>
          </a:p>
          <a:p>
            <a:pPr marR="0" defTabSz="914400">
              <a:buClrTx/>
              <a:buSzTx/>
              <a:buFontTx/>
              <a:buNone/>
            </a:pPr>
            <a:r>
              <a:rPr kumimoji="0" lang="zh-CN" altLang="en-US" sz="2000" kern="1200" cap="none" spc="0" normalizeH="0" baseline="0" noProof="1" dirty="0">
                <a:latin typeface="楷体_GB2312" pitchFamily="49" charset="-122"/>
                <a:ea typeface="楷体_GB2312" pitchFamily="49" charset="-122"/>
                <a:cs typeface="+mn-cs"/>
              </a:rPr>
              <a:t>   支至少执行一次（也称分支覆盖）</a:t>
            </a:r>
            <a:endParaRPr kumimoji="0" lang="zh-CN" altLang="en-US" sz="2000" kern="1200" cap="none" spc="0" normalizeH="0" baseline="0" noProof="1" dirty="0">
              <a:latin typeface="Times New Roman" panose="02020603050405020304" pitchFamily="18" charset="0"/>
              <a:ea typeface="宋体" panose="02010600030101010101" pitchFamily="2" charset="-122"/>
              <a:cs typeface="+mn-cs"/>
            </a:endParaRPr>
          </a:p>
        </p:txBody>
      </p:sp>
      <p:sp>
        <p:nvSpPr>
          <p:cNvPr id="46085" name="左大括号 105477"/>
          <p:cNvSpPr/>
          <p:nvPr/>
        </p:nvSpPr>
        <p:spPr>
          <a:xfrm>
            <a:off x="1625600" y="2311400"/>
            <a:ext cx="152400" cy="914400"/>
          </a:xfrm>
          <a:prstGeom prst="leftBrace">
            <a:avLst>
              <a:gd name="adj1" fmla="val 50000"/>
              <a:gd name="adj2" fmla="val 50000"/>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46086" name="文本框 105478"/>
          <p:cNvSpPr txBox="1"/>
          <p:nvPr/>
        </p:nvSpPr>
        <p:spPr>
          <a:xfrm>
            <a:off x="1778000" y="2208213"/>
            <a:ext cx="638175" cy="1006475"/>
          </a:xfrm>
          <a:prstGeom prst="rect">
            <a:avLst/>
          </a:prstGeom>
          <a:noFill/>
          <a:ln w="9525">
            <a:noFill/>
          </a:ln>
        </p:spPr>
        <p:txBody>
          <a:bodyPr wrap="none" anchor="t" anchorCtr="0">
            <a:spAutoFit/>
          </a:bodyPr>
          <a:p>
            <a:r>
              <a:rPr lang="en-US" altLang="zh-CN" sz="2000">
                <a:latin typeface="Times New Roman" panose="02020603050405020304" pitchFamily="18" charset="0"/>
              </a:rPr>
              <a:t>A=2</a:t>
            </a:r>
            <a:endParaRPr lang="en-US" altLang="zh-CN" sz="2000">
              <a:latin typeface="Times New Roman" panose="02020603050405020304" pitchFamily="18" charset="0"/>
            </a:endParaRPr>
          </a:p>
          <a:p>
            <a:r>
              <a:rPr lang="en-US" altLang="zh-CN" sz="2000">
                <a:latin typeface="Times New Roman" panose="02020603050405020304" pitchFamily="18" charset="0"/>
              </a:rPr>
              <a:t>B=0</a:t>
            </a:r>
            <a:endParaRPr lang="en-US" altLang="zh-CN" sz="2000">
              <a:latin typeface="Times New Roman" panose="02020603050405020304" pitchFamily="18" charset="0"/>
            </a:endParaRPr>
          </a:p>
          <a:p>
            <a:r>
              <a:rPr lang="en-US" altLang="zh-CN" sz="2000">
                <a:latin typeface="Times New Roman" panose="02020603050405020304" pitchFamily="18" charset="0"/>
              </a:rPr>
              <a:t>X=3</a:t>
            </a:r>
            <a:endParaRPr lang="en-US" altLang="zh-CN" sz="2000">
              <a:latin typeface="Times New Roman" panose="02020603050405020304" pitchFamily="18" charset="0"/>
            </a:endParaRPr>
          </a:p>
        </p:txBody>
      </p:sp>
      <p:sp>
        <p:nvSpPr>
          <p:cNvPr id="46087" name="文本框 105479"/>
          <p:cNvSpPr txBox="1"/>
          <p:nvPr/>
        </p:nvSpPr>
        <p:spPr>
          <a:xfrm>
            <a:off x="3149600" y="2387600"/>
            <a:ext cx="930275" cy="579438"/>
          </a:xfrm>
          <a:prstGeom prst="rect">
            <a:avLst/>
          </a:prstGeom>
          <a:noFill/>
          <a:ln w="9525">
            <a:noFill/>
          </a:ln>
        </p:spPr>
        <p:txBody>
          <a:bodyPr wrap="none" anchor="t" anchorCtr="0">
            <a:spAutoFit/>
          </a:bodyPr>
          <a:p>
            <a:r>
              <a:rPr lang="en-US" altLang="en-US" sz="3200">
                <a:latin typeface="Times New Roman" panose="02020603050405020304" pitchFamily="18" charset="0"/>
              </a:rPr>
              <a:t>a c e</a:t>
            </a:r>
            <a:endParaRPr lang="en-US" altLang="zh-CN" sz="3200">
              <a:latin typeface="Times New Roman" panose="02020603050405020304" pitchFamily="18" charset="0"/>
            </a:endParaRPr>
          </a:p>
        </p:txBody>
      </p:sp>
      <p:sp>
        <p:nvSpPr>
          <p:cNvPr id="46088" name="文本框 105480"/>
          <p:cNvSpPr txBox="1"/>
          <p:nvPr/>
        </p:nvSpPr>
        <p:spPr>
          <a:xfrm>
            <a:off x="4889500" y="2374900"/>
            <a:ext cx="2978150" cy="7016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此例仅用一个测试用例，</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通常需要多个</a:t>
            </a:r>
            <a:endParaRPr lang="zh-CN" altLang="en-US" dirty="0">
              <a:latin typeface="Times New Roman" panose="02020603050405020304" pitchFamily="18" charset="0"/>
            </a:endParaRPr>
          </a:p>
        </p:txBody>
      </p:sp>
      <p:sp>
        <p:nvSpPr>
          <p:cNvPr id="46089" name="左大括号 105481"/>
          <p:cNvSpPr/>
          <p:nvPr/>
        </p:nvSpPr>
        <p:spPr>
          <a:xfrm>
            <a:off x="1600200" y="4140200"/>
            <a:ext cx="152400" cy="914400"/>
          </a:xfrm>
          <a:prstGeom prst="leftBrace">
            <a:avLst>
              <a:gd name="adj1" fmla="val 50000"/>
              <a:gd name="adj2" fmla="val 50000"/>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46090" name="文本框 105482"/>
          <p:cNvSpPr txBox="1"/>
          <p:nvPr/>
        </p:nvSpPr>
        <p:spPr>
          <a:xfrm>
            <a:off x="1828800" y="4037013"/>
            <a:ext cx="638175" cy="1006475"/>
          </a:xfrm>
          <a:prstGeom prst="rect">
            <a:avLst/>
          </a:prstGeom>
          <a:noFill/>
          <a:ln w="9525">
            <a:noFill/>
          </a:ln>
        </p:spPr>
        <p:txBody>
          <a:bodyPr wrap="none" anchor="t" anchorCtr="0">
            <a:spAutoFit/>
          </a:bodyPr>
          <a:p>
            <a:r>
              <a:rPr lang="en-US" altLang="zh-CN" sz="2000">
                <a:latin typeface="Times New Roman" panose="02020603050405020304" pitchFamily="18" charset="0"/>
              </a:rPr>
              <a:t>A=2</a:t>
            </a:r>
            <a:endParaRPr lang="en-US" altLang="zh-CN" sz="2000">
              <a:latin typeface="Times New Roman" panose="02020603050405020304" pitchFamily="18" charset="0"/>
            </a:endParaRPr>
          </a:p>
          <a:p>
            <a:r>
              <a:rPr lang="en-US" altLang="zh-CN" sz="2000">
                <a:latin typeface="Times New Roman" panose="02020603050405020304" pitchFamily="18" charset="0"/>
              </a:rPr>
              <a:t>B=0</a:t>
            </a:r>
            <a:endParaRPr lang="en-US" altLang="zh-CN" sz="2000">
              <a:latin typeface="Times New Roman" panose="02020603050405020304" pitchFamily="18" charset="0"/>
            </a:endParaRPr>
          </a:p>
          <a:p>
            <a:r>
              <a:rPr lang="en-US" altLang="zh-CN" sz="2000">
                <a:latin typeface="Times New Roman" panose="02020603050405020304" pitchFamily="18" charset="0"/>
              </a:rPr>
              <a:t>X=3</a:t>
            </a:r>
            <a:endParaRPr lang="en-US" altLang="zh-CN" sz="2000">
              <a:latin typeface="Times New Roman" panose="02020603050405020304" pitchFamily="18" charset="0"/>
            </a:endParaRPr>
          </a:p>
        </p:txBody>
      </p:sp>
      <p:sp>
        <p:nvSpPr>
          <p:cNvPr id="46091" name="左大括号 105483"/>
          <p:cNvSpPr/>
          <p:nvPr/>
        </p:nvSpPr>
        <p:spPr>
          <a:xfrm>
            <a:off x="1600200" y="5334000"/>
            <a:ext cx="152400" cy="914400"/>
          </a:xfrm>
          <a:prstGeom prst="leftBrace">
            <a:avLst>
              <a:gd name="adj1" fmla="val 50000"/>
              <a:gd name="adj2" fmla="val 50000"/>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46092" name="文本框 105484"/>
          <p:cNvSpPr txBox="1"/>
          <p:nvPr/>
        </p:nvSpPr>
        <p:spPr>
          <a:xfrm>
            <a:off x="1841500" y="5319713"/>
            <a:ext cx="638175" cy="1006475"/>
          </a:xfrm>
          <a:prstGeom prst="rect">
            <a:avLst/>
          </a:prstGeom>
          <a:noFill/>
          <a:ln w="9525">
            <a:noFill/>
          </a:ln>
        </p:spPr>
        <p:txBody>
          <a:bodyPr wrap="none" anchor="t" anchorCtr="0">
            <a:spAutoFit/>
          </a:bodyPr>
          <a:p>
            <a:r>
              <a:rPr lang="en-US" altLang="zh-CN" sz="2000">
                <a:latin typeface="Times New Roman" panose="02020603050405020304" pitchFamily="18" charset="0"/>
              </a:rPr>
              <a:t>A=3</a:t>
            </a:r>
            <a:endParaRPr lang="en-US" altLang="zh-CN" sz="2000">
              <a:latin typeface="Times New Roman" panose="02020603050405020304" pitchFamily="18" charset="0"/>
            </a:endParaRPr>
          </a:p>
          <a:p>
            <a:r>
              <a:rPr lang="en-US" altLang="zh-CN" sz="2000">
                <a:latin typeface="Times New Roman" panose="02020603050405020304" pitchFamily="18" charset="0"/>
              </a:rPr>
              <a:t>B=0</a:t>
            </a:r>
            <a:endParaRPr lang="en-US" altLang="zh-CN" sz="2000">
              <a:latin typeface="Times New Roman" panose="02020603050405020304" pitchFamily="18" charset="0"/>
            </a:endParaRPr>
          </a:p>
          <a:p>
            <a:r>
              <a:rPr lang="en-US" altLang="zh-CN" sz="2000">
                <a:latin typeface="Times New Roman" panose="02020603050405020304" pitchFamily="18" charset="0"/>
              </a:rPr>
              <a:t>X=3</a:t>
            </a:r>
            <a:endParaRPr lang="en-US" altLang="zh-CN" sz="2000">
              <a:latin typeface="Times New Roman" panose="02020603050405020304" pitchFamily="18" charset="0"/>
            </a:endParaRPr>
          </a:p>
        </p:txBody>
      </p:sp>
      <p:sp>
        <p:nvSpPr>
          <p:cNvPr id="46093" name="文本框 105485"/>
          <p:cNvSpPr txBox="1"/>
          <p:nvPr/>
        </p:nvSpPr>
        <p:spPr>
          <a:xfrm>
            <a:off x="3124200" y="4216400"/>
            <a:ext cx="930275" cy="579438"/>
          </a:xfrm>
          <a:prstGeom prst="rect">
            <a:avLst/>
          </a:prstGeom>
          <a:noFill/>
          <a:ln w="9525">
            <a:noFill/>
          </a:ln>
        </p:spPr>
        <p:txBody>
          <a:bodyPr wrap="none" anchor="t" anchorCtr="0">
            <a:spAutoFit/>
          </a:bodyPr>
          <a:p>
            <a:r>
              <a:rPr lang="en-US" altLang="en-US" sz="3200">
                <a:latin typeface="Times New Roman" panose="02020603050405020304" pitchFamily="18" charset="0"/>
              </a:rPr>
              <a:t>a </a:t>
            </a:r>
            <a:r>
              <a:rPr lang="en-US" altLang="en-US" sz="3200" u="sng">
                <a:latin typeface="Times New Roman" panose="02020603050405020304" pitchFamily="18" charset="0"/>
              </a:rPr>
              <a:t>c</a:t>
            </a:r>
            <a:r>
              <a:rPr lang="en-US" altLang="en-US" sz="3200">
                <a:latin typeface="Times New Roman" panose="02020603050405020304" pitchFamily="18" charset="0"/>
              </a:rPr>
              <a:t> </a:t>
            </a:r>
            <a:r>
              <a:rPr lang="en-US" altLang="en-US" sz="3200" u="sng">
                <a:latin typeface="Times New Roman" panose="02020603050405020304" pitchFamily="18" charset="0"/>
              </a:rPr>
              <a:t>e</a:t>
            </a:r>
            <a:endParaRPr lang="en-US" altLang="zh-CN" sz="3200">
              <a:latin typeface="Times New Roman" panose="02020603050405020304" pitchFamily="18" charset="0"/>
            </a:endParaRPr>
          </a:p>
        </p:txBody>
      </p:sp>
      <p:sp>
        <p:nvSpPr>
          <p:cNvPr id="46094" name="文本框 105486"/>
          <p:cNvSpPr txBox="1"/>
          <p:nvPr/>
        </p:nvSpPr>
        <p:spPr>
          <a:xfrm>
            <a:off x="3111500" y="5499100"/>
            <a:ext cx="952500" cy="579438"/>
          </a:xfrm>
          <a:prstGeom prst="rect">
            <a:avLst/>
          </a:prstGeom>
          <a:noFill/>
          <a:ln w="9525">
            <a:noFill/>
          </a:ln>
        </p:spPr>
        <p:txBody>
          <a:bodyPr wrap="none" anchor="t" anchorCtr="0">
            <a:spAutoFit/>
          </a:bodyPr>
          <a:p>
            <a:r>
              <a:rPr lang="en-US" altLang="en-US" sz="3200">
                <a:latin typeface="Times New Roman" panose="02020603050405020304" pitchFamily="18" charset="0"/>
              </a:rPr>
              <a:t>a </a:t>
            </a:r>
            <a:r>
              <a:rPr lang="en-US" altLang="en-US" sz="3200" u="sng">
                <a:latin typeface="Times New Roman" panose="02020603050405020304" pitchFamily="18" charset="0"/>
              </a:rPr>
              <a:t>c</a:t>
            </a:r>
            <a:r>
              <a:rPr lang="en-US" altLang="en-US" sz="3200">
                <a:latin typeface="Times New Roman" panose="02020603050405020304" pitchFamily="18" charset="0"/>
              </a:rPr>
              <a:t> </a:t>
            </a:r>
            <a:r>
              <a:rPr lang="en-US" altLang="en-US" sz="3200" u="sng">
                <a:latin typeface="Times New Roman" panose="02020603050405020304" pitchFamily="18" charset="0"/>
              </a:rPr>
              <a:t>d</a:t>
            </a:r>
            <a:endParaRPr lang="en-US" altLang="zh-CN" sz="3200">
              <a:latin typeface="Times New Roman" panose="02020603050405020304" pitchFamily="18" charset="0"/>
            </a:endParaRPr>
          </a:p>
        </p:txBody>
      </p:sp>
      <p:sp>
        <p:nvSpPr>
          <p:cNvPr id="46095" name="左大括号 105487"/>
          <p:cNvSpPr/>
          <p:nvPr/>
        </p:nvSpPr>
        <p:spPr>
          <a:xfrm>
            <a:off x="5168900" y="5422900"/>
            <a:ext cx="152400" cy="914400"/>
          </a:xfrm>
          <a:prstGeom prst="leftBrace">
            <a:avLst>
              <a:gd name="adj1" fmla="val 50000"/>
              <a:gd name="adj2" fmla="val 50000"/>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46096" name="文本框 105488"/>
          <p:cNvSpPr txBox="1"/>
          <p:nvPr/>
        </p:nvSpPr>
        <p:spPr>
          <a:xfrm>
            <a:off x="5410200" y="5383213"/>
            <a:ext cx="638175" cy="1006475"/>
          </a:xfrm>
          <a:prstGeom prst="rect">
            <a:avLst/>
          </a:prstGeom>
          <a:noFill/>
          <a:ln w="9525">
            <a:noFill/>
          </a:ln>
        </p:spPr>
        <p:txBody>
          <a:bodyPr wrap="none" anchor="t" anchorCtr="0">
            <a:spAutoFit/>
          </a:bodyPr>
          <a:p>
            <a:r>
              <a:rPr lang="en-US" altLang="zh-CN" sz="2000">
                <a:latin typeface="Times New Roman" panose="02020603050405020304" pitchFamily="18" charset="0"/>
              </a:rPr>
              <a:t>A=2</a:t>
            </a:r>
            <a:endParaRPr lang="en-US" altLang="zh-CN" sz="2000">
              <a:latin typeface="Times New Roman" panose="02020603050405020304" pitchFamily="18" charset="0"/>
            </a:endParaRPr>
          </a:p>
          <a:p>
            <a:r>
              <a:rPr lang="en-US" altLang="zh-CN" sz="2000">
                <a:latin typeface="Times New Roman" panose="02020603050405020304" pitchFamily="18" charset="0"/>
              </a:rPr>
              <a:t>B=1</a:t>
            </a:r>
            <a:endParaRPr lang="en-US" altLang="zh-CN" sz="2000">
              <a:latin typeface="Times New Roman" panose="02020603050405020304" pitchFamily="18" charset="0"/>
            </a:endParaRPr>
          </a:p>
          <a:p>
            <a:r>
              <a:rPr lang="en-US" altLang="zh-CN" sz="2000">
                <a:latin typeface="Times New Roman" panose="02020603050405020304" pitchFamily="18" charset="0"/>
              </a:rPr>
              <a:t>X=1</a:t>
            </a:r>
            <a:endParaRPr lang="en-US" altLang="zh-CN" sz="2000">
              <a:latin typeface="Times New Roman" panose="02020603050405020304" pitchFamily="18" charset="0"/>
            </a:endParaRPr>
          </a:p>
        </p:txBody>
      </p:sp>
      <p:sp>
        <p:nvSpPr>
          <p:cNvPr id="46097" name="左大括号 105489"/>
          <p:cNvSpPr/>
          <p:nvPr/>
        </p:nvSpPr>
        <p:spPr>
          <a:xfrm>
            <a:off x="5181600" y="4140200"/>
            <a:ext cx="152400" cy="914400"/>
          </a:xfrm>
          <a:prstGeom prst="leftBrace">
            <a:avLst>
              <a:gd name="adj1" fmla="val 50000"/>
              <a:gd name="adj2" fmla="val 50000"/>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46098" name="文本框 105490"/>
          <p:cNvSpPr txBox="1"/>
          <p:nvPr/>
        </p:nvSpPr>
        <p:spPr>
          <a:xfrm>
            <a:off x="5410200" y="4037013"/>
            <a:ext cx="638175" cy="1006475"/>
          </a:xfrm>
          <a:prstGeom prst="rect">
            <a:avLst/>
          </a:prstGeom>
          <a:noFill/>
          <a:ln w="9525">
            <a:noFill/>
          </a:ln>
        </p:spPr>
        <p:txBody>
          <a:bodyPr wrap="none" anchor="t" anchorCtr="0">
            <a:spAutoFit/>
          </a:bodyPr>
          <a:p>
            <a:r>
              <a:rPr lang="en-US" altLang="zh-CN" sz="2000">
                <a:latin typeface="Times New Roman" panose="02020603050405020304" pitchFamily="18" charset="0"/>
              </a:rPr>
              <a:t>A=1</a:t>
            </a:r>
            <a:endParaRPr lang="en-US" altLang="zh-CN" sz="2000">
              <a:latin typeface="Times New Roman" panose="02020603050405020304" pitchFamily="18" charset="0"/>
            </a:endParaRPr>
          </a:p>
          <a:p>
            <a:r>
              <a:rPr lang="en-US" altLang="zh-CN" sz="2000">
                <a:latin typeface="Times New Roman" panose="02020603050405020304" pitchFamily="18" charset="0"/>
              </a:rPr>
              <a:t>B=0</a:t>
            </a:r>
            <a:endParaRPr lang="en-US" altLang="zh-CN" sz="2000">
              <a:latin typeface="Times New Roman" panose="02020603050405020304" pitchFamily="18" charset="0"/>
            </a:endParaRPr>
          </a:p>
          <a:p>
            <a:r>
              <a:rPr lang="en-US" altLang="zh-CN" sz="2000">
                <a:latin typeface="Times New Roman" panose="02020603050405020304" pitchFamily="18" charset="0"/>
              </a:rPr>
              <a:t>X=1</a:t>
            </a:r>
            <a:endParaRPr lang="en-US" altLang="zh-CN" sz="2000">
              <a:latin typeface="Times New Roman" panose="02020603050405020304" pitchFamily="18" charset="0"/>
            </a:endParaRPr>
          </a:p>
        </p:txBody>
      </p:sp>
      <p:sp>
        <p:nvSpPr>
          <p:cNvPr id="46099" name="文本框 105491"/>
          <p:cNvSpPr txBox="1"/>
          <p:nvPr/>
        </p:nvSpPr>
        <p:spPr>
          <a:xfrm>
            <a:off x="6477000" y="4216400"/>
            <a:ext cx="974725" cy="579438"/>
          </a:xfrm>
          <a:prstGeom prst="rect">
            <a:avLst/>
          </a:prstGeom>
          <a:noFill/>
          <a:ln w="9525">
            <a:noFill/>
          </a:ln>
        </p:spPr>
        <p:txBody>
          <a:bodyPr wrap="none" anchor="t" anchorCtr="0">
            <a:spAutoFit/>
          </a:bodyPr>
          <a:p>
            <a:r>
              <a:rPr lang="en-US" altLang="en-US" sz="3200">
                <a:latin typeface="Times New Roman" panose="02020603050405020304" pitchFamily="18" charset="0"/>
              </a:rPr>
              <a:t>a </a:t>
            </a:r>
            <a:r>
              <a:rPr lang="en-US" altLang="en-US" sz="3200" u="sng">
                <a:latin typeface="Times New Roman" panose="02020603050405020304" pitchFamily="18" charset="0"/>
              </a:rPr>
              <a:t>b</a:t>
            </a:r>
            <a:r>
              <a:rPr lang="en-US" altLang="en-US" sz="3200">
                <a:latin typeface="Times New Roman" panose="02020603050405020304" pitchFamily="18" charset="0"/>
              </a:rPr>
              <a:t> </a:t>
            </a:r>
            <a:r>
              <a:rPr lang="en-US" altLang="en-US" sz="3200" u="sng">
                <a:latin typeface="Times New Roman" panose="02020603050405020304" pitchFamily="18" charset="0"/>
              </a:rPr>
              <a:t>d</a:t>
            </a:r>
            <a:endParaRPr lang="en-US" altLang="zh-CN" sz="3200">
              <a:latin typeface="Times New Roman" panose="02020603050405020304" pitchFamily="18" charset="0"/>
            </a:endParaRPr>
          </a:p>
        </p:txBody>
      </p:sp>
      <p:sp>
        <p:nvSpPr>
          <p:cNvPr id="46100" name="文本框 105492"/>
          <p:cNvSpPr txBox="1"/>
          <p:nvPr/>
        </p:nvSpPr>
        <p:spPr>
          <a:xfrm>
            <a:off x="6464300" y="5499100"/>
            <a:ext cx="952500" cy="579438"/>
          </a:xfrm>
          <a:prstGeom prst="rect">
            <a:avLst/>
          </a:prstGeom>
          <a:noFill/>
          <a:ln w="9525">
            <a:noFill/>
          </a:ln>
        </p:spPr>
        <p:txBody>
          <a:bodyPr wrap="none" anchor="t" anchorCtr="0">
            <a:spAutoFit/>
          </a:bodyPr>
          <a:p>
            <a:r>
              <a:rPr lang="en-US" altLang="en-US" sz="3200">
                <a:latin typeface="Times New Roman" panose="02020603050405020304" pitchFamily="18" charset="0"/>
              </a:rPr>
              <a:t>a </a:t>
            </a:r>
            <a:r>
              <a:rPr lang="en-US" altLang="en-US" sz="3200" u="sng">
                <a:latin typeface="Times New Roman" panose="02020603050405020304" pitchFamily="18" charset="0"/>
              </a:rPr>
              <a:t>b</a:t>
            </a:r>
            <a:r>
              <a:rPr lang="en-US" altLang="en-US" sz="3200">
                <a:latin typeface="Times New Roman" panose="02020603050405020304" pitchFamily="18" charset="0"/>
              </a:rPr>
              <a:t> </a:t>
            </a:r>
            <a:r>
              <a:rPr lang="en-US" altLang="en-US" sz="3200" u="sng">
                <a:latin typeface="Times New Roman" panose="02020603050405020304" pitchFamily="18" charset="0"/>
              </a:rPr>
              <a:t>e</a:t>
            </a:r>
            <a:endParaRPr lang="en-US" altLang="zh-CN" sz="3200">
              <a:latin typeface="Times New Roman" panose="02020603050405020304" pitchFamily="18" charset="0"/>
            </a:endParaRPr>
          </a:p>
        </p:txBody>
      </p:sp>
      <p:sp>
        <p:nvSpPr>
          <p:cNvPr id="46101" name="文本框 105493"/>
          <p:cNvSpPr txBox="1"/>
          <p:nvPr/>
        </p:nvSpPr>
        <p:spPr>
          <a:xfrm>
            <a:off x="4327525" y="4313238"/>
            <a:ext cx="488950" cy="457200"/>
          </a:xfrm>
          <a:prstGeom prst="rect">
            <a:avLst/>
          </a:prstGeom>
          <a:noFill/>
          <a:ln w="9525">
            <a:noFill/>
          </a:ln>
        </p:spPr>
        <p:txBody>
          <a:bodyPr wrap="none" anchor="t" anchorCtr="0">
            <a:spAutoFit/>
          </a:bodyPr>
          <a:p>
            <a:r>
              <a:rPr lang="zh-CN" altLang="en-US" b="1" dirty="0">
                <a:latin typeface="Times New Roman" panose="02020603050405020304" pitchFamily="18" charset="0"/>
                <a:ea typeface="楷体_GB2312" pitchFamily="49" charset="-122"/>
              </a:rPr>
              <a:t>及</a:t>
            </a:r>
            <a:endParaRPr lang="zh-CN" altLang="en-US" dirty="0">
              <a:latin typeface="Times New Roman" panose="02020603050405020304" pitchFamily="18" charset="0"/>
            </a:endParaRPr>
          </a:p>
        </p:txBody>
      </p:sp>
      <p:sp>
        <p:nvSpPr>
          <p:cNvPr id="46102" name="文本框 105494"/>
          <p:cNvSpPr txBox="1"/>
          <p:nvPr/>
        </p:nvSpPr>
        <p:spPr>
          <a:xfrm>
            <a:off x="4330700" y="5575300"/>
            <a:ext cx="488950" cy="457200"/>
          </a:xfrm>
          <a:prstGeom prst="rect">
            <a:avLst/>
          </a:prstGeom>
          <a:noFill/>
          <a:ln w="9525">
            <a:noFill/>
          </a:ln>
        </p:spPr>
        <p:txBody>
          <a:bodyPr wrap="none" anchor="t" anchorCtr="0">
            <a:spAutoFit/>
          </a:bodyPr>
          <a:p>
            <a:r>
              <a:rPr lang="zh-CN" altLang="en-US" b="1" dirty="0">
                <a:latin typeface="Times New Roman" panose="02020603050405020304" pitchFamily="18" charset="0"/>
                <a:ea typeface="楷体_GB2312" pitchFamily="49" charset="-122"/>
              </a:rPr>
              <a:t>及</a:t>
            </a:r>
            <a:endParaRPr lang="zh-CN" altLang="en-US" dirty="0">
              <a:latin typeface="Times New Roman" panose="02020603050405020304" pitchFamily="18" charset="0"/>
            </a:endParaRPr>
          </a:p>
        </p:txBody>
      </p:sp>
      <p:sp>
        <p:nvSpPr>
          <p:cNvPr id="46103" name="文本框 105495"/>
          <p:cNvSpPr txBox="1"/>
          <p:nvPr/>
        </p:nvSpPr>
        <p:spPr>
          <a:xfrm>
            <a:off x="1219200" y="5005388"/>
            <a:ext cx="438150" cy="396875"/>
          </a:xfrm>
          <a:prstGeom prst="rect">
            <a:avLst/>
          </a:prstGeom>
          <a:noFill/>
          <a:ln w="9525">
            <a:noFill/>
          </a:ln>
        </p:spPr>
        <p:txBody>
          <a:bodyPr wrap="none" anchor="t" anchorCtr="0">
            <a:spAutoFit/>
          </a:bodyPr>
          <a:p>
            <a:r>
              <a:rPr lang="zh-CN" altLang="en-US" sz="2000" b="1" dirty="0">
                <a:latin typeface="Times New Roman" panose="02020603050405020304" pitchFamily="18" charset="0"/>
                <a:ea typeface="楷体_GB2312" pitchFamily="49" charset="-122"/>
              </a:rPr>
              <a:t>或</a:t>
            </a:r>
            <a:endParaRPr lang="zh-CN" altLang="en-US" sz="2000" dirty="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文本框 106497"/>
          <p:cNvSpPr txBox="1"/>
          <p:nvPr/>
        </p:nvSpPr>
        <p:spPr>
          <a:xfrm>
            <a:off x="736600" y="381000"/>
            <a:ext cx="7042150" cy="822325"/>
          </a:xfrm>
          <a:prstGeom prst="rect">
            <a:avLst/>
          </a:prstGeom>
          <a:noFill/>
          <a:ln w="9525">
            <a:noFill/>
          </a:ln>
        </p:spPr>
        <p:txBody>
          <a:bodyPr wrap="none" anchor="t">
            <a:spAutoFit/>
          </a:bodyPr>
          <a:p>
            <a:pPr marR="0" defTabSz="914400">
              <a:buClrTx/>
              <a:buSzTx/>
              <a:buFontTx/>
              <a:buNone/>
            </a:pPr>
            <a:r>
              <a:rPr kumimoji="0" lang="zh-CN" altLang="en-US" kern="1200" cap="none" spc="0" normalizeH="0" baseline="0" noProof="1" dirty="0">
                <a:latin typeface="楷体_GB2312" pitchFamily="49" charset="-122"/>
                <a:ea typeface="楷体_GB2312" pitchFamily="49" charset="-122"/>
                <a:cs typeface="+mn-cs"/>
              </a:rPr>
              <a:t>3）</a:t>
            </a:r>
            <a:r>
              <a:rPr kumimoji="0" lang="zh-CN" altLang="en-US" b="1" kern="1200" cap="none" spc="0" normalizeH="0" baseline="0" noProof="1" dirty="0">
                <a:effectLst>
                  <a:outerShdw blurRad="38100" dist="38100" dir="2700000">
                    <a:srgbClr val="FFFFFF"/>
                  </a:outerShdw>
                </a:effectLst>
                <a:latin typeface="楷体_GB2312" pitchFamily="49" charset="-122"/>
                <a:ea typeface="楷体_GB2312" pitchFamily="49" charset="-122"/>
                <a:cs typeface="+mn-cs"/>
              </a:rPr>
              <a:t>条件覆盖</a:t>
            </a:r>
            <a:r>
              <a:rPr kumimoji="0" lang="zh-CN" altLang="en-US" b="1" kern="1200" cap="none" spc="0" normalizeH="0" baseline="0" noProof="1" dirty="0">
                <a:latin typeface="楷体_GB2312" pitchFamily="49" charset="-122"/>
                <a:ea typeface="楷体_GB2312" pitchFamily="49" charset="-122"/>
                <a:cs typeface="+mn-cs"/>
              </a:rPr>
              <a:t>：</a:t>
            </a:r>
            <a:r>
              <a:rPr kumimoji="0" lang="zh-CN" altLang="en-US" kern="1200" cap="none" spc="0" normalizeH="0" baseline="0" noProof="1" dirty="0">
                <a:latin typeface="楷体_GB2312" pitchFamily="49" charset="-122"/>
                <a:ea typeface="楷体_GB2312" pitchFamily="49" charset="-122"/>
                <a:cs typeface="+mn-cs"/>
              </a:rPr>
              <a:t>使程序的判定中每个条件的真假取值</a:t>
            </a:r>
            <a:endParaRPr kumimoji="0" lang="zh-CN" altLang="en-US" kern="1200" cap="none" spc="0" normalizeH="0" baseline="0" noProof="1" dirty="0">
              <a:latin typeface="楷体_GB2312" pitchFamily="49" charset="-122"/>
              <a:ea typeface="楷体_GB2312" pitchFamily="49" charset="-122"/>
              <a:cs typeface="+mn-cs"/>
            </a:endParaRPr>
          </a:p>
          <a:p>
            <a:pPr marR="0" defTabSz="914400">
              <a:buClrTx/>
              <a:buSzTx/>
              <a:buFontTx/>
              <a:buNone/>
            </a:pPr>
            <a:r>
              <a:rPr kumimoji="0" lang="zh-CN" altLang="en-US" kern="1200" cap="none" spc="0" normalizeH="0" baseline="0" noProof="1" dirty="0">
                <a:latin typeface="楷体_GB2312" pitchFamily="49" charset="-122"/>
                <a:ea typeface="楷体_GB2312" pitchFamily="49" charset="-122"/>
                <a:cs typeface="+mn-cs"/>
              </a:rPr>
              <a:t>   至少满足一次</a:t>
            </a:r>
            <a:endParaRPr kumimoji="0" lang="zh-CN" altLang="en-US" kern="1200" cap="none" spc="0" normalizeH="0" baseline="0" noProof="1" dirty="0">
              <a:latin typeface="Times New Roman" panose="02020603050405020304" pitchFamily="18" charset="0"/>
              <a:ea typeface="宋体" panose="02010600030101010101" pitchFamily="2" charset="-122"/>
              <a:cs typeface="+mn-cs"/>
            </a:endParaRPr>
          </a:p>
        </p:txBody>
      </p:sp>
      <p:sp>
        <p:nvSpPr>
          <p:cNvPr id="47106" name="文本框 106498"/>
          <p:cNvSpPr txBox="1"/>
          <p:nvPr/>
        </p:nvSpPr>
        <p:spPr>
          <a:xfrm>
            <a:off x="1371600" y="1538288"/>
            <a:ext cx="14541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例中设条件</a:t>
            </a:r>
            <a:endParaRPr lang="zh-CN" altLang="en-US" dirty="0">
              <a:latin typeface="Times New Roman" panose="02020603050405020304" pitchFamily="18" charset="0"/>
              <a:ea typeface="楷体_GB2312" pitchFamily="49" charset="-122"/>
            </a:endParaRPr>
          </a:p>
        </p:txBody>
      </p:sp>
      <p:sp>
        <p:nvSpPr>
          <p:cNvPr id="47107" name="文本框 106499"/>
          <p:cNvSpPr txBox="1"/>
          <p:nvPr/>
        </p:nvSpPr>
        <p:spPr>
          <a:xfrm>
            <a:off x="3048000" y="1409700"/>
            <a:ext cx="638175" cy="1311275"/>
          </a:xfrm>
          <a:prstGeom prst="rect">
            <a:avLst/>
          </a:prstGeom>
          <a:noFill/>
          <a:ln w="9525">
            <a:noFill/>
          </a:ln>
        </p:spPr>
        <p:txBody>
          <a:bodyPr wrap="none" anchor="t" anchorCtr="0">
            <a:spAutoFit/>
          </a:bodyPr>
          <a:p>
            <a:r>
              <a:rPr lang="en-US" altLang="zh-CN" sz="2000">
                <a:latin typeface="Times New Roman" panose="02020603050405020304" pitchFamily="18" charset="0"/>
              </a:rPr>
              <a:t>A&gt;1</a:t>
            </a:r>
            <a:endParaRPr lang="en-US" altLang="zh-CN" sz="2000">
              <a:latin typeface="Times New Roman" panose="02020603050405020304" pitchFamily="18" charset="0"/>
            </a:endParaRPr>
          </a:p>
          <a:p>
            <a:r>
              <a:rPr lang="en-US" altLang="zh-CN" sz="2000">
                <a:latin typeface="Times New Roman" panose="02020603050405020304" pitchFamily="18" charset="0"/>
              </a:rPr>
              <a:t>B=0</a:t>
            </a:r>
            <a:endParaRPr lang="en-US" altLang="zh-CN" sz="2000">
              <a:latin typeface="Times New Roman" panose="02020603050405020304" pitchFamily="18" charset="0"/>
            </a:endParaRPr>
          </a:p>
          <a:p>
            <a:r>
              <a:rPr lang="en-US" altLang="zh-CN" sz="2000">
                <a:latin typeface="Times New Roman" panose="02020603050405020304" pitchFamily="18" charset="0"/>
              </a:rPr>
              <a:t>A=2</a:t>
            </a:r>
            <a:endParaRPr lang="en-US" altLang="zh-CN" sz="2000">
              <a:latin typeface="Times New Roman" panose="02020603050405020304" pitchFamily="18" charset="0"/>
            </a:endParaRPr>
          </a:p>
          <a:p>
            <a:r>
              <a:rPr lang="en-US" altLang="zh-CN" sz="2000">
                <a:latin typeface="Times New Roman" panose="02020603050405020304" pitchFamily="18" charset="0"/>
              </a:rPr>
              <a:t>X&gt;1</a:t>
            </a:r>
            <a:endParaRPr lang="en-US" altLang="zh-CN" sz="2000">
              <a:latin typeface="Times New Roman" panose="02020603050405020304" pitchFamily="18" charset="0"/>
            </a:endParaRPr>
          </a:p>
        </p:txBody>
      </p:sp>
      <p:sp>
        <p:nvSpPr>
          <p:cNvPr id="47108" name="双括号 106500"/>
          <p:cNvSpPr/>
          <p:nvPr/>
        </p:nvSpPr>
        <p:spPr>
          <a:xfrm>
            <a:off x="2971800" y="1485900"/>
            <a:ext cx="838200" cy="1219200"/>
          </a:xfrm>
          <a:prstGeom prst="bracketPair">
            <a:avLst>
              <a:gd name="adj" fmla="val 16667"/>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47109" name="文本框 106501"/>
          <p:cNvSpPr txBox="1"/>
          <p:nvPr/>
        </p:nvSpPr>
        <p:spPr>
          <a:xfrm>
            <a:off x="5257800" y="1409700"/>
            <a:ext cx="422275" cy="1311275"/>
          </a:xfrm>
          <a:prstGeom prst="rect">
            <a:avLst/>
          </a:prstGeom>
          <a:noFill/>
          <a:ln w="9525">
            <a:noFill/>
          </a:ln>
        </p:spPr>
        <p:txBody>
          <a:bodyPr wrap="none" anchor="t" anchorCtr="0">
            <a:spAutoFit/>
          </a:bodyPr>
          <a:p>
            <a:r>
              <a:rPr lang="en-US" altLang="zh-CN" sz="2000">
                <a:latin typeface="Times New Roman" panose="02020603050405020304" pitchFamily="18" charset="0"/>
              </a:rPr>
              <a:t>T</a:t>
            </a:r>
            <a:r>
              <a:rPr lang="en-US" altLang="zh-CN" sz="2000" baseline="-25000">
                <a:latin typeface="Times New Roman" panose="02020603050405020304" pitchFamily="18" charset="0"/>
              </a:rPr>
              <a:t>1</a:t>
            </a:r>
            <a:endParaRPr lang="en-US" altLang="zh-CN" sz="2000">
              <a:latin typeface="Times New Roman" panose="02020603050405020304" pitchFamily="18" charset="0"/>
            </a:endParaRPr>
          </a:p>
          <a:p>
            <a:r>
              <a:rPr lang="en-US" altLang="zh-CN" sz="2000">
                <a:latin typeface="Times New Roman" panose="02020603050405020304" pitchFamily="18" charset="0"/>
              </a:rPr>
              <a:t>T</a:t>
            </a:r>
            <a:r>
              <a:rPr lang="en-US" altLang="zh-CN" sz="2000" baseline="-25000">
                <a:latin typeface="Times New Roman" panose="02020603050405020304" pitchFamily="18" charset="0"/>
              </a:rPr>
              <a:t>2</a:t>
            </a:r>
            <a:endParaRPr lang="en-US" altLang="zh-CN" sz="2000">
              <a:latin typeface="Times New Roman" panose="02020603050405020304" pitchFamily="18" charset="0"/>
            </a:endParaRPr>
          </a:p>
          <a:p>
            <a:r>
              <a:rPr lang="en-US" altLang="zh-CN" sz="2000">
                <a:latin typeface="Times New Roman" panose="02020603050405020304" pitchFamily="18" charset="0"/>
              </a:rPr>
              <a:t>T</a:t>
            </a:r>
            <a:r>
              <a:rPr lang="en-US" altLang="zh-CN" sz="2000" baseline="-25000">
                <a:latin typeface="Times New Roman" panose="02020603050405020304" pitchFamily="18" charset="0"/>
              </a:rPr>
              <a:t>3</a:t>
            </a:r>
            <a:endParaRPr lang="en-US" altLang="zh-CN" sz="2000">
              <a:latin typeface="Times New Roman" panose="02020603050405020304" pitchFamily="18" charset="0"/>
            </a:endParaRPr>
          </a:p>
          <a:p>
            <a:r>
              <a:rPr lang="en-US" altLang="zh-CN" sz="2000">
                <a:latin typeface="Times New Roman" panose="02020603050405020304" pitchFamily="18" charset="0"/>
              </a:rPr>
              <a:t>T</a:t>
            </a:r>
            <a:r>
              <a:rPr lang="en-US" altLang="zh-CN" sz="2000" baseline="-25000">
                <a:latin typeface="Times New Roman" panose="02020603050405020304" pitchFamily="18" charset="0"/>
              </a:rPr>
              <a:t>4</a:t>
            </a:r>
            <a:endParaRPr lang="en-US" altLang="zh-CN" sz="2000" baseline="-25000">
              <a:latin typeface="Times New Roman" panose="02020603050405020304" pitchFamily="18" charset="0"/>
            </a:endParaRPr>
          </a:p>
        </p:txBody>
      </p:sp>
      <p:sp>
        <p:nvSpPr>
          <p:cNvPr id="47110" name="双括号 106502"/>
          <p:cNvSpPr/>
          <p:nvPr/>
        </p:nvSpPr>
        <p:spPr>
          <a:xfrm>
            <a:off x="5181600" y="1485900"/>
            <a:ext cx="533400" cy="1219200"/>
          </a:xfrm>
          <a:prstGeom prst="bracketPair">
            <a:avLst>
              <a:gd name="adj" fmla="val 16667"/>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47111" name="双括号 106503"/>
          <p:cNvSpPr/>
          <p:nvPr/>
        </p:nvSpPr>
        <p:spPr>
          <a:xfrm>
            <a:off x="7086600" y="1485900"/>
            <a:ext cx="533400" cy="1219200"/>
          </a:xfrm>
          <a:prstGeom prst="bracketPair">
            <a:avLst>
              <a:gd name="adj" fmla="val 16667"/>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47112" name="文本框 106504"/>
          <p:cNvSpPr txBox="1"/>
          <p:nvPr/>
        </p:nvSpPr>
        <p:spPr>
          <a:xfrm>
            <a:off x="4038600" y="1562100"/>
            <a:ext cx="12001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取真表为</a:t>
            </a:r>
            <a:endParaRPr lang="zh-CN" altLang="en-US" dirty="0">
              <a:latin typeface="Times New Roman" panose="02020603050405020304" pitchFamily="18" charset="0"/>
              <a:ea typeface="楷体_GB2312" pitchFamily="49" charset="-122"/>
            </a:endParaRPr>
          </a:p>
        </p:txBody>
      </p:sp>
      <p:sp>
        <p:nvSpPr>
          <p:cNvPr id="47113" name="文本框 106505"/>
          <p:cNvSpPr txBox="1"/>
          <p:nvPr/>
        </p:nvSpPr>
        <p:spPr>
          <a:xfrm>
            <a:off x="5943600" y="1562100"/>
            <a:ext cx="12001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取假表为</a:t>
            </a:r>
            <a:endParaRPr lang="zh-CN" altLang="en-US" dirty="0">
              <a:latin typeface="Times New Roman" panose="02020603050405020304" pitchFamily="18" charset="0"/>
              <a:ea typeface="楷体_GB2312" pitchFamily="49" charset="-122"/>
            </a:endParaRPr>
          </a:p>
        </p:txBody>
      </p:sp>
      <p:sp>
        <p:nvSpPr>
          <p:cNvPr id="47114" name="文本框 106506"/>
          <p:cNvSpPr txBox="1"/>
          <p:nvPr/>
        </p:nvSpPr>
        <p:spPr>
          <a:xfrm>
            <a:off x="7086600" y="1409700"/>
            <a:ext cx="520700" cy="1311275"/>
          </a:xfrm>
          <a:prstGeom prst="rect">
            <a:avLst/>
          </a:prstGeom>
          <a:noFill/>
          <a:ln w="9525">
            <a:noFill/>
          </a:ln>
        </p:spPr>
        <p:txBody>
          <a:bodyPr wrap="none" anchor="t" anchorCtr="0">
            <a:spAutoFit/>
          </a:bodyPr>
          <a:p>
            <a:r>
              <a:rPr lang="zh-CN" altLang="en-US" sz="2000" dirty="0">
                <a:latin typeface="Times New Roman" panose="02020603050405020304" pitchFamily="18" charset="0"/>
              </a:rPr>
              <a:t>〒</a:t>
            </a:r>
            <a:r>
              <a:rPr lang="zh-CN" altLang="en-US" sz="2000" baseline="-25000" dirty="0">
                <a:latin typeface="Times New Roman" panose="02020603050405020304" pitchFamily="18" charset="0"/>
              </a:rPr>
              <a:t>1</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a:t>
            </a:r>
            <a:r>
              <a:rPr lang="zh-CN" altLang="en-US" sz="2000" baseline="-25000" dirty="0">
                <a:latin typeface="Times New Roman" panose="02020603050405020304" pitchFamily="18" charset="0"/>
              </a:rPr>
              <a:t>2</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a:t>
            </a:r>
            <a:r>
              <a:rPr lang="zh-CN" altLang="en-US" sz="2000" baseline="-25000" dirty="0">
                <a:latin typeface="Times New Roman" panose="02020603050405020304" pitchFamily="18" charset="0"/>
              </a:rPr>
              <a:t>3</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a:t>
            </a:r>
            <a:r>
              <a:rPr lang="zh-CN" altLang="en-US" sz="2000" baseline="-25000" dirty="0">
                <a:latin typeface="Times New Roman" panose="02020603050405020304" pitchFamily="18" charset="0"/>
              </a:rPr>
              <a:t>4</a:t>
            </a:r>
            <a:endParaRPr lang="zh-CN" altLang="en-US" sz="2000" baseline="-25000" dirty="0">
              <a:latin typeface="Times New Roman" panose="02020603050405020304" pitchFamily="18" charset="0"/>
            </a:endParaRPr>
          </a:p>
        </p:txBody>
      </p:sp>
      <p:graphicFrame>
        <p:nvGraphicFramePr>
          <p:cNvPr id="106508" name="表格 106507"/>
          <p:cNvGraphicFramePr/>
          <p:nvPr/>
        </p:nvGraphicFramePr>
        <p:xfrm>
          <a:off x="1397000" y="2806700"/>
          <a:ext cx="6477000" cy="1660525"/>
        </p:xfrm>
        <a:graphic>
          <a:graphicData uri="http://schemas.openxmlformats.org/drawingml/2006/table">
            <a:tbl>
              <a:tblPr/>
              <a:tblGrid>
                <a:gridCol w="1371600"/>
                <a:gridCol w="1447800"/>
                <a:gridCol w="1524000"/>
                <a:gridCol w="2133600"/>
              </a:tblGrid>
              <a:tr h="4572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 B X</a:t>
                      </a:r>
                      <a:endParaRPr lang="en-US" altLang="zh-CN"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t>经历</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t>覆盖分支</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t>覆盖条件</a:t>
                      </a:r>
                      <a:endParaRPr lang="zh-CN" alt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03325">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533400" lvl="0" indent="-533400" algn="ctr">
                        <a:buNone/>
                      </a:pPr>
                      <a:r>
                        <a:rPr lang="zh-CN" altLang="en-US" sz="1600" dirty="0"/>
                        <a:t>2   0   3</a:t>
                      </a:r>
                      <a:endParaRPr lang="zh-CN" altLang="en-US" sz="1600" dirty="0"/>
                    </a:p>
                    <a:p>
                      <a:pPr marL="533400" lvl="0" indent="-533400" algn="ctr">
                        <a:buNone/>
                      </a:pPr>
                      <a:r>
                        <a:rPr lang="zh-CN" altLang="en-US" sz="1600" dirty="0"/>
                        <a:t>1   0   1</a:t>
                      </a:r>
                      <a:endParaRPr lang="zh-CN" altLang="en-US" sz="1600" dirty="0"/>
                    </a:p>
                    <a:p>
                      <a:pPr marL="533400" lvl="0" indent="-533400" algn="ctr">
                        <a:buNone/>
                      </a:pPr>
                      <a:r>
                        <a:rPr lang="zh-CN" altLang="en-US" sz="1600" dirty="0"/>
                        <a:t>2   1   1</a:t>
                      </a:r>
                      <a:endParaRPr lang="zh-CN" altLang="en-US" sz="16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600"/>
                        <a:t>a  c  e</a:t>
                      </a:r>
                      <a:endParaRPr lang="en-US" altLang="zh-CN" sz="1600"/>
                    </a:p>
                    <a:p>
                      <a:pPr marL="0" lvl="0" indent="0" algn="ctr">
                        <a:buNone/>
                      </a:pPr>
                      <a:r>
                        <a:rPr lang="en-US" altLang="zh-CN" sz="1600"/>
                        <a:t>a  b  d</a:t>
                      </a:r>
                      <a:endParaRPr lang="en-US" altLang="zh-CN" sz="1600"/>
                    </a:p>
                    <a:p>
                      <a:pPr marL="0" lvl="0" indent="0" algn="ctr">
                        <a:buNone/>
                      </a:pPr>
                      <a:r>
                        <a:rPr lang="en-US" altLang="zh-CN" sz="1600"/>
                        <a:t>a  b  e</a:t>
                      </a:r>
                      <a:endParaRPr lang="en-US" altLang="zh-CN" sz="16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600"/>
                        <a:t>c  e</a:t>
                      </a:r>
                      <a:endParaRPr lang="en-US" altLang="zh-CN" sz="1600"/>
                    </a:p>
                    <a:p>
                      <a:pPr marL="0" lvl="0" indent="0" algn="ctr">
                        <a:buNone/>
                      </a:pPr>
                      <a:r>
                        <a:rPr lang="en-US" altLang="zh-CN" sz="1600"/>
                        <a:t> b  d</a:t>
                      </a:r>
                      <a:endParaRPr lang="en-US" altLang="zh-CN" sz="1600"/>
                    </a:p>
                    <a:p>
                      <a:pPr marL="0" lvl="0" indent="0" algn="ctr">
                        <a:buNone/>
                      </a:pPr>
                      <a:r>
                        <a:rPr lang="en-US" altLang="zh-CN" sz="1600"/>
                        <a:t> b  e</a:t>
                      </a:r>
                      <a:endParaRPr lang="en-US" altLang="zh-CN" sz="16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spcBef>
                          <a:spcPct val="0"/>
                        </a:spcBef>
                        <a:buClrTx/>
                        <a:buFontTx/>
                        <a:buNone/>
                      </a:pPr>
                      <a:r>
                        <a:rPr lang="en-US" altLang="zh-CN" sz="1600"/>
                        <a:t>T</a:t>
                      </a:r>
                      <a:r>
                        <a:rPr lang="en-US" altLang="zh-CN" sz="1600" baseline="-25000"/>
                        <a:t>1     </a:t>
                      </a:r>
                      <a:r>
                        <a:rPr lang="en-US" altLang="zh-CN" sz="1600"/>
                        <a:t>T</a:t>
                      </a:r>
                      <a:r>
                        <a:rPr lang="en-US" altLang="zh-CN" sz="1600" baseline="-25000"/>
                        <a:t>2     </a:t>
                      </a:r>
                      <a:r>
                        <a:rPr lang="en-US" altLang="zh-CN" sz="1600"/>
                        <a:t>T</a:t>
                      </a:r>
                      <a:r>
                        <a:rPr lang="en-US" altLang="zh-CN" sz="1600" baseline="-25000"/>
                        <a:t>3     </a:t>
                      </a:r>
                      <a:r>
                        <a:rPr lang="en-US" altLang="zh-CN" sz="1600"/>
                        <a:t>T</a:t>
                      </a:r>
                      <a:r>
                        <a:rPr lang="en-US" altLang="zh-CN" sz="1600" baseline="-25000"/>
                        <a:t>4</a:t>
                      </a:r>
                      <a:endParaRPr lang="en-US" altLang="zh-CN" sz="1600" baseline="-25000"/>
                    </a:p>
                    <a:p>
                      <a:pPr marL="0" lvl="0" indent="0">
                        <a:spcBef>
                          <a:spcPct val="0"/>
                        </a:spcBef>
                        <a:buClrTx/>
                        <a:buFontTx/>
                        <a:buNone/>
                      </a:pPr>
                      <a:r>
                        <a:rPr lang="en-US" altLang="zh-CN" sz="1600"/>
                        <a:t>〒</a:t>
                      </a:r>
                      <a:r>
                        <a:rPr lang="en-US" altLang="zh-CN" sz="1600" baseline="-25000"/>
                        <a:t>1   </a:t>
                      </a:r>
                      <a:r>
                        <a:rPr lang="en-US" altLang="zh-CN" sz="1600"/>
                        <a:t>T</a:t>
                      </a:r>
                      <a:r>
                        <a:rPr lang="en-US" altLang="zh-CN" sz="1600" baseline="-25000"/>
                        <a:t>2   </a:t>
                      </a:r>
                      <a:r>
                        <a:rPr lang="en-US" altLang="zh-CN" sz="1600"/>
                        <a:t>〒</a:t>
                      </a:r>
                      <a:r>
                        <a:rPr lang="en-US" altLang="zh-CN" sz="1600" baseline="-25000"/>
                        <a:t>3  </a:t>
                      </a:r>
                      <a:r>
                        <a:rPr lang="en-US" altLang="zh-CN" sz="1600"/>
                        <a:t>〒</a:t>
                      </a:r>
                      <a:r>
                        <a:rPr lang="en-US" altLang="zh-CN" sz="1600" baseline="-25000"/>
                        <a:t>4</a:t>
                      </a:r>
                      <a:endParaRPr lang="en-US" altLang="zh-CN" sz="1600" baseline="-25000"/>
                    </a:p>
                    <a:p>
                      <a:pPr marL="0" lvl="0" indent="0">
                        <a:spcBef>
                          <a:spcPct val="0"/>
                        </a:spcBef>
                        <a:buClrTx/>
                        <a:buFontTx/>
                        <a:buNone/>
                      </a:pPr>
                      <a:r>
                        <a:rPr lang="en-US" altLang="zh-CN" sz="1600"/>
                        <a:t>T</a:t>
                      </a:r>
                      <a:r>
                        <a:rPr lang="en-US" altLang="zh-CN" sz="1600" baseline="-25000"/>
                        <a:t>1    </a:t>
                      </a:r>
                      <a:r>
                        <a:rPr lang="en-US" altLang="zh-CN" sz="1600"/>
                        <a:t>〒</a:t>
                      </a:r>
                      <a:r>
                        <a:rPr lang="en-US" altLang="zh-CN" sz="1600" baseline="-25000"/>
                        <a:t>2    </a:t>
                      </a:r>
                      <a:r>
                        <a:rPr lang="en-US" altLang="zh-CN" sz="1600"/>
                        <a:t>T</a:t>
                      </a:r>
                      <a:r>
                        <a:rPr lang="en-US" altLang="zh-CN" sz="1600" baseline="-25000"/>
                        <a:t>3   </a:t>
                      </a:r>
                      <a:r>
                        <a:rPr lang="en-US" altLang="zh-CN" sz="1600"/>
                        <a:t>〒</a:t>
                      </a:r>
                      <a:r>
                        <a:rPr lang="en-US" altLang="zh-CN" sz="1600" baseline="-25000"/>
                        <a:t>4</a:t>
                      </a:r>
                      <a:endParaRPr lang="en-US" altLang="zh-CN" sz="1600" baseline="-25000"/>
                    </a:p>
                    <a:p>
                      <a:pPr marL="0" lvl="0" indent="0">
                        <a:spcBef>
                          <a:spcPct val="0"/>
                        </a:spcBef>
                        <a:buClrTx/>
                        <a:buFontTx/>
                        <a:buNone/>
                      </a:pPr>
                      <a:endParaRPr lang="zh-CN" altLang="en-US" sz="1600" baseline="-25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06525" name="表格 106524"/>
          <p:cNvGraphicFramePr/>
          <p:nvPr/>
        </p:nvGraphicFramePr>
        <p:xfrm>
          <a:off x="1371600" y="4953000"/>
          <a:ext cx="6477000" cy="1354138"/>
        </p:xfrm>
        <a:graphic>
          <a:graphicData uri="http://schemas.openxmlformats.org/drawingml/2006/table">
            <a:tbl>
              <a:tblPr/>
              <a:tblGrid>
                <a:gridCol w="1371600"/>
                <a:gridCol w="1447800"/>
                <a:gridCol w="1524000"/>
                <a:gridCol w="2133600"/>
              </a:tblGrid>
              <a:tr h="455613">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 B X</a:t>
                      </a:r>
                      <a:endParaRPr lang="en-US" altLang="zh-CN"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t>经历</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t>覆盖分支</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t>覆盖条件</a:t>
                      </a:r>
                      <a:endParaRPr lang="zh-CN" alt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98525">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533400" lvl="0" indent="-533400" algn="ctr">
                        <a:buNone/>
                      </a:pPr>
                      <a:r>
                        <a:rPr lang="zh-CN" altLang="en-US" sz="1600" dirty="0"/>
                        <a:t>1   0   3</a:t>
                      </a:r>
                      <a:endParaRPr lang="zh-CN" altLang="en-US" sz="1600" dirty="0"/>
                    </a:p>
                    <a:p>
                      <a:pPr marL="533400" lvl="0" indent="-533400" algn="ctr">
                        <a:buNone/>
                      </a:pPr>
                      <a:r>
                        <a:rPr lang="zh-CN" altLang="en-US" sz="1600" dirty="0"/>
                        <a:t>2   1   1</a:t>
                      </a:r>
                      <a:endParaRPr lang="zh-CN" altLang="en-US" sz="16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600"/>
                        <a:t>a  b  e</a:t>
                      </a:r>
                      <a:endParaRPr lang="en-US" altLang="zh-CN" sz="1600"/>
                    </a:p>
                    <a:p>
                      <a:pPr marL="0" lvl="0" indent="0" algn="ctr">
                        <a:buNone/>
                      </a:pPr>
                      <a:r>
                        <a:rPr lang="en-US" altLang="zh-CN" sz="1600"/>
                        <a:t>a  b  e</a:t>
                      </a:r>
                      <a:endParaRPr lang="en-US" altLang="zh-CN" sz="16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600"/>
                        <a:t>b  e</a:t>
                      </a:r>
                      <a:endParaRPr lang="en-US" altLang="zh-CN" sz="1600"/>
                    </a:p>
                    <a:p>
                      <a:pPr marL="0" lvl="0" indent="0" algn="ctr">
                        <a:buNone/>
                      </a:pPr>
                      <a:r>
                        <a:rPr lang="en-US" altLang="zh-CN" sz="1600"/>
                        <a:t> b  e</a:t>
                      </a:r>
                      <a:endParaRPr lang="en-US" altLang="zh-CN" sz="16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spcBef>
                          <a:spcPct val="0"/>
                        </a:spcBef>
                        <a:buClrTx/>
                        <a:buFontTx/>
                        <a:buNone/>
                      </a:pPr>
                      <a:r>
                        <a:rPr lang="zh-CN" altLang="en-US" sz="1600" dirty="0"/>
                        <a:t>〒</a:t>
                      </a:r>
                      <a:r>
                        <a:rPr lang="zh-CN" altLang="en-US" sz="1600" baseline="-25000" dirty="0"/>
                        <a:t>1   </a:t>
                      </a:r>
                      <a:r>
                        <a:rPr lang="en-US" altLang="zh-CN" sz="1600"/>
                        <a:t>T</a:t>
                      </a:r>
                      <a:r>
                        <a:rPr lang="en-US" altLang="zh-CN" sz="1600" baseline="-25000"/>
                        <a:t>2   </a:t>
                      </a:r>
                      <a:r>
                        <a:rPr lang="en-US" altLang="zh-CN" sz="1600"/>
                        <a:t>〒</a:t>
                      </a:r>
                      <a:r>
                        <a:rPr lang="en-US" altLang="zh-CN" sz="1600" baseline="-25000"/>
                        <a:t>3  </a:t>
                      </a:r>
                      <a:r>
                        <a:rPr lang="en-US" altLang="zh-CN" sz="1600"/>
                        <a:t> T</a:t>
                      </a:r>
                      <a:r>
                        <a:rPr lang="en-US" altLang="zh-CN" sz="1600" baseline="-25000"/>
                        <a:t>4</a:t>
                      </a:r>
                      <a:endParaRPr lang="en-US" altLang="zh-CN" sz="1600" baseline="-25000"/>
                    </a:p>
                    <a:p>
                      <a:pPr marL="0" lvl="0" indent="0">
                        <a:spcBef>
                          <a:spcPct val="0"/>
                        </a:spcBef>
                        <a:buClrTx/>
                        <a:buFontTx/>
                        <a:buNone/>
                      </a:pPr>
                      <a:r>
                        <a:rPr lang="en-US" altLang="zh-CN" sz="1600"/>
                        <a:t>T</a:t>
                      </a:r>
                      <a:r>
                        <a:rPr lang="en-US" altLang="zh-CN" sz="1600" baseline="-25000"/>
                        <a:t>1    </a:t>
                      </a:r>
                      <a:r>
                        <a:rPr lang="en-US" altLang="zh-CN" sz="1600"/>
                        <a:t>〒</a:t>
                      </a:r>
                      <a:r>
                        <a:rPr lang="en-US" altLang="zh-CN" sz="1600" baseline="-25000"/>
                        <a:t>2    </a:t>
                      </a:r>
                      <a:r>
                        <a:rPr lang="en-US" altLang="zh-CN" sz="1600"/>
                        <a:t>T</a:t>
                      </a:r>
                      <a:r>
                        <a:rPr lang="en-US" altLang="zh-CN" sz="1600" baseline="-25000"/>
                        <a:t>3   </a:t>
                      </a:r>
                      <a:r>
                        <a:rPr lang="en-US" altLang="zh-CN" sz="1600"/>
                        <a:t>〒</a:t>
                      </a:r>
                      <a:r>
                        <a:rPr lang="en-US" altLang="zh-CN" sz="1600" baseline="-25000"/>
                        <a:t>4</a:t>
                      </a:r>
                      <a:endParaRPr lang="en-US" altLang="zh-CN" sz="1600" baseline="-25000"/>
                    </a:p>
                    <a:p>
                      <a:pPr marL="0" lvl="0" indent="0">
                        <a:spcBef>
                          <a:spcPct val="0"/>
                        </a:spcBef>
                        <a:buClrTx/>
                        <a:buFontTx/>
                        <a:buNone/>
                      </a:pPr>
                      <a:endParaRPr lang="zh-CN" altLang="en-US" sz="1600" baseline="-25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7149" name="文本框 106541"/>
          <p:cNvSpPr txBox="1"/>
          <p:nvPr/>
        </p:nvSpPr>
        <p:spPr>
          <a:xfrm>
            <a:off x="1295400" y="4495800"/>
            <a:ext cx="12001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另一例：</a:t>
            </a:r>
            <a:endParaRPr lang="zh-CN" altLang="en-US" dirty="0">
              <a:latin typeface="Times New Roman" panose="02020603050405020304" pitchFamily="18" charset="0"/>
              <a:ea typeface="楷体_GB2312" pitchFamily="49" charset="-122"/>
            </a:endParaRPr>
          </a:p>
        </p:txBody>
      </p:sp>
      <p:sp>
        <p:nvSpPr>
          <p:cNvPr id="47150" name="文本框 106542"/>
          <p:cNvSpPr txBox="1"/>
          <p:nvPr/>
        </p:nvSpPr>
        <p:spPr>
          <a:xfrm>
            <a:off x="4648200" y="4456113"/>
            <a:ext cx="2971800" cy="366712"/>
          </a:xfrm>
          <a:prstGeom prst="rect">
            <a:avLst/>
          </a:prstGeom>
          <a:noFill/>
          <a:ln w="9525">
            <a:noFill/>
          </a:ln>
        </p:spPr>
        <p:txBody>
          <a:bodyPr anchor="t" anchorCtr="0">
            <a:spAutoFit/>
          </a:bodyPr>
          <a:p>
            <a:r>
              <a:rPr lang="zh-CN" altLang="en-US" sz="1800" dirty="0">
                <a:latin typeface="Times New Roman" panose="02020603050405020304" pitchFamily="18" charset="0"/>
                <a:ea typeface="楷体_GB2312" pitchFamily="49" charset="-122"/>
              </a:rPr>
              <a:t>4分支                  4条件8取值</a:t>
            </a:r>
            <a:endParaRPr lang="zh-CN" altLang="en-US" sz="1800" dirty="0">
              <a:latin typeface="Times New Roman" panose="02020603050405020304" pitchFamily="18" charset="0"/>
              <a:ea typeface="楷体_GB2312" pitchFamily="49" charset="-122"/>
            </a:endParaRPr>
          </a:p>
        </p:txBody>
      </p:sp>
      <p:sp>
        <p:nvSpPr>
          <p:cNvPr id="47151" name="文本框 106543"/>
          <p:cNvSpPr txBox="1"/>
          <p:nvPr/>
        </p:nvSpPr>
        <p:spPr>
          <a:xfrm>
            <a:off x="4648200" y="6248400"/>
            <a:ext cx="3079750" cy="366713"/>
          </a:xfrm>
          <a:prstGeom prst="rect">
            <a:avLst/>
          </a:prstGeom>
          <a:noFill/>
          <a:ln w="9525">
            <a:noFill/>
          </a:ln>
        </p:spPr>
        <p:txBody>
          <a:bodyPr anchor="t" anchorCtr="0">
            <a:spAutoFit/>
          </a:bodyPr>
          <a:p>
            <a:r>
              <a:rPr lang="zh-CN" altLang="en-US" sz="1800" dirty="0">
                <a:latin typeface="Times New Roman" panose="02020603050405020304" pitchFamily="18" charset="0"/>
                <a:ea typeface="楷体_GB2312" pitchFamily="49" charset="-122"/>
              </a:rPr>
              <a:t>2分支               4条件8取值</a:t>
            </a:r>
            <a:endParaRPr lang="zh-CN" altLang="en-US" sz="1800" dirty="0">
              <a:latin typeface="Times New Roman" panose="02020603050405020304" pitchFamily="18" charset="0"/>
              <a:ea typeface="楷体_GB2312"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文本框 107521"/>
          <p:cNvSpPr txBox="1"/>
          <p:nvPr/>
        </p:nvSpPr>
        <p:spPr>
          <a:xfrm>
            <a:off x="736600" y="482600"/>
            <a:ext cx="8108950" cy="822325"/>
          </a:xfrm>
          <a:prstGeom prst="rect">
            <a:avLst/>
          </a:prstGeom>
          <a:noFill/>
          <a:ln w="9525">
            <a:noFill/>
          </a:ln>
        </p:spPr>
        <p:txBody>
          <a:bodyPr wrap="none" anchor="t">
            <a:spAutoFit/>
          </a:bodyPr>
          <a:p>
            <a:pPr marR="0" defTabSz="914400">
              <a:buClrTx/>
              <a:buSzTx/>
              <a:buFontTx/>
              <a:buNone/>
            </a:pPr>
            <a:r>
              <a:rPr kumimoji="0" lang="zh-CN" altLang="en-US" kern="1200" cap="none" spc="0" normalizeH="0" baseline="0" noProof="1" dirty="0">
                <a:latin typeface="楷体_GB2312" pitchFamily="49" charset="-122"/>
                <a:ea typeface="楷体_GB2312" pitchFamily="49" charset="-122"/>
                <a:cs typeface="+mn-cs"/>
              </a:rPr>
              <a:t>4</a:t>
            </a:r>
            <a:r>
              <a:rPr kumimoji="0" lang="zh-CN" altLang="en-US" b="1" kern="1200" cap="none" spc="0" normalizeH="0" baseline="0" noProof="1" dirty="0">
                <a:effectLst>
                  <a:outerShdw blurRad="38100" dist="38100" dir="2700000">
                    <a:srgbClr val="FFFFFF"/>
                  </a:outerShdw>
                </a:effectLst>
                <a:latin typeface="楷体_GB2312" pitchFamily="49" charset="-122"/>
                <a:ea typeface="楷体_GB2312" pitchFamily="49" charset="-122"/>
                <a:cs typeface="+mn-cs"/>
              </a:rPr>
              <a:t>）判定/条件覆盖</a:t>
            </a:r>
            <a:r>
              <a:rPr kumimoji="0" lang="zh-CN" altLang="en-US" b="1" kern="1200" cap="none" spc="0" normalizeH="0" baseline="0" noProof="1" dirty="0">
                <a:latin typeface="楷体_GB2312" pitchFamily="49" charset="-122"/>
                <a:ea typeface="楷体_GB2312" pitchFamily="49" charset="-122"/>
                <a:cs typeface="+mn-cs"/>
              </a:rPr>
              <a:t>：</a:t>
            </a:r>
            <a:r>
              <a:rPr kumimoji="0" lang="zh-CN" altLang="en-US" kern="1200" cap="none" spc="0" normalizeH="0" baseline="0" noProof="1" dirty="0">
                <a:latin typeface="楷体_GB2312" pitchFamily="49" charset="-122"/>
                <a:ea typeface="楷体_GB2312" pitchFamily="49" charset="-122"/>
                <a:cs typeface="+mn-cs"/>
              </a:rPr>
              <a:t>判定中每个条件的所有可能取值至少满</a:t>
            </a:r>
            <a:endParaRPr kumimoji="0" lang="zh-CN" altLang="en-US" kern="1200" cap="none" spc="0" normalizeH="0" baseline="0" noProof="1" dirty="0">
              <a:latin typeface="楷体_GB2312" pitchFamily="49" charset="-122"/>
              <a:ea typeface="楷体_GB2312" pitchFamily="49" charset="-122"/>
              <a:cs typeface="+mn-cs"/>
            </a:endParaRPr>
          </a:p>
          <a:p>
            <a:pPr marR="0" defTabSz="914400">
              <a:buClrTx/>
              <a:buSzTx/>
              <a:buFontTx/>
              <a:buNone/>
            </a:pPr>
            <a:r>
              <a:rPr kumimoji="0" lang="zh-CN" altLang="en-US" kern="1200" cap="none" spc="0" normalizeH="0" baseline="0" noProof="1" dirty="0">
                <a:latin typeface="楷体_GB2312" pitchFamily="49" charset="-122"/>
                <a:ea typeface="楷体_GB2312" pitchFamily="49" charset="-122"/>
                <a:cs typeface="+mn-cs"/>
              </a:rPr>
              <a:t> 足一次，每个判定的分支至少执行一次。</a:t>
            </a:r>
            <a:endParaRPr kumimoji="0" lang="zh-CN" altLang="en-US" kern="1200" cap="none" spc="0" normalizeH="0" baseline="0" noProof="1" dirty="0">
              <a:latin typeface="Times New Roman" panose="02020603050405020304" pitchFamily="18" charset="0"/>
              <a:ea typeface="宋体" panose="02010600030101010101" pitchFamily="2" charset="-122"/>
              <a:cs typeface="+mn-cs"/>
            </a:endParaRPr>
          </a:p>
        </p:txBody>
      </p:sp>
      <p:sp>
        <p:nvSpPr>
          <p:cNvPr id="48130" name="文本框 107522"/>
          <p:cNvSpPr txBox="1"/>
          <p:nvPr/>
        </p:nvSpPr>
        <p:spPr>
          <a:xfrm>
            <a:off x="1346200" y="1651000"/>
            <a:ext cx="37401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上例中需考虑4个条件的8种组合</a:t>
            </a:r>
            <a:endParaRPr lang="zh-CN" altLang="en-US" sz="2000" dirty="0">
              <a:latin typeface="Times New Roman" panose="02020603050405020304" pitchFamily="18" charset="0"/>
              <a:ea typeface="楷体_GB2312" pitchFamily="49" charset="-122"/>
            </a:endParaRPr>
          </a:p>
        </p:txBody>
      </p:sp>
      <p:sp>
        <p:nvSpPr>
          <p:cNvPr id="48131" name="文本框 107523"/>
          <p:cNvSpPr txBox="1"/>
          <p:nvPr/>
        </p:nvSpPr>
        <p:spPr>
          <a:xfrm>
            <a:off x="1333500" y="2476500"/>
            <a:ext cx="2566988"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② </a:t>
            </a:r>
            <a:r>
              <a:rPr lang="en-US" altLang="zh-CN" sz="2000">
                <a:latin typeface="Times New Roman" panose="02020603050405020304" pitchFamily="18" charset="0"/>
                <a:ea typeface="楷体_GB2312" pitchFamily="49" charset="-122"/>
              </a:rPr>
              <a:t>A &gt; 1, B≠0   </a:t>
            </a:r>
            <a:r>
              <a:rPr lang="en-US" altLang="zh-CN" sz="2000">
                <a:latin typeface="Times New Roman" panose="02020603050405020304" pitchFamily="18" charset="0"/>
              </a:rPr>
              <a:t>T</a:t>
            </a:r>
            <a:r>
              <a:rPr lang="en-US" altLang="zh-CN" sz="2000" baseline="-25000">
                <a:latin typeface="Times New Roman" panose="02020603050405020304" pitchFamily="18" charset="0"/>
              </a:rPr>
              <a:t>1 </a:t>
            </a:r>
            <a:r>
              <a:rPr lang="en-US" altLang="zh-CN" sz="2000">
                <a:latin typeface="Times New Roman" panose="02020603050405020304" pitchFamily="18" charset="0"/>
              </a:rPr>
              <a:t>〒</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48132" name="文本框 107524"/>
          <p:cNvSpPr txBox="1"/>
          <p:nvPr/>
        </p:nvSpPr>
        <p:spPr>
          <a:xfrm>
            <a:off x="1333500" y="2095500"/>
            <a:ext cx="2484438"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① </a:t>
            </a:r>
            <a:r>
              <a:rPr lang="en-US" altLang="zh-CN" sz="2000">
                <a:latin typeface="Times New Roman" panose="02020603050405020304" pitchFamily="18" charset="0"/>
                <a:ea typeface="楷体_GB2312" pitchFamily="49" charset="-122"/>
              </a:rPr>
              <a:t>A &gt; 1, B = 0   </a:t>
            </a:r>
            <a:r>
              <a:rPr lang="en-US" altLang="zh-CN" sz="2000">
                <a:latin typeface="Times New Roman" panose="02020603050405020304" pitchFamily="18" charset="0"/>
              </a:rPr>
              <a:t>T</a:t>
            </a:r>
            <a:r>
              <a:rPr lang="en-US" altLang="zh-CN" sz="2000" baseline="-25000">
                <a:latin typeface="Times New Roman" panose="02020603050405020304" pitchFamily="18" charset="0"/>
              </a:rPr>
              <a:t>1 </a:t>
            </a:r>
            <a:r>
              <a:rPr lang="en-US" altLang="zh-CN" sz="2000">
                <a:latin typeface="Times New Roman" panose="02020603050405020304" pitchFamily="18" charset="0"/>
              </a:rPr>
              <a:t>T</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48133" name="文本框 107525"/>
          <p:cNvSpPr txBox="1"/>
          <p:nvPr/>
        </p:nvSpPr>
        <p:spPr>
          <a:xfrm>
            <a:off x="1333500" y="2857500"/>
            <a:ext cx="2566988"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③ </a:t>
            </a:r>
            <a:r>
              <a:rPr lang="en-US" altLang="zh-CN" sz="2000">
                <a:latin typeface="Times New Roman" panose="02020603050405020304" pitchFamily="18" charset="0"/>
                <a:ea typeface="楷体_GB2312" pitchFamily="49" charset="-122"/>
              </a:rPr>
              <a:t>A≤1, B = 0   </a:t>
            </a:r>
            <a:r>
              <a:rPr lang="en-US" altLang="zh-CN" sz="2000">
                <a:latin typeface="Times New Roman" panose="02020603050405020304" pitchFamily="18" charset="0"/>
              </a:rPr>
              <a:t>〒</a:t>
            </a:r>
            <a:r>
              <a:rPr lang="en-US" altLang="zh-CN" sz="2000" baseline="-25000">
                <a:latin typeface="Times New Roman" panose="02020603050405020304" pitchFamily="18" charset="0"/>
              </a:rPr>
              <a:t>1 </a:t>
            </a:r>
            <a:r>
              <a:rPr lang="en-US" altLang="zh-CN" sz="2000">
                <a:latin typeface="Times New Roman" panose="02020603050405020304" pitchFamily="18" charset="0"/>
              </a:rPr>
              <a:t>T</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48134" name="文本框 107526"/>
          <p:cNvSpPr txBox="1"/>
          <p:nvPr/>
        </p:nvSpPr>
        <p:spPr>
          <a:xfrm>
            <a:off x="1333500" y="3238500"/>
            <a:ext cx="2649538"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④ </a:t>
            </a:r>
            <a:r>
              <a:rPr lang="en-US" altLang="zh-CN" sz="2000">
                <a:latin typeface="Times New Roman" panose="02020603050405020304" pitchFamily="18" charset="0"/>
                <a:ea typeface="楷体_GB2312" pitchFamily="49" charset="-122"/>
              </a:rPr>
              <a:t>A≤1, B≠0   </a:t>
            </a:r>
            <a:r>
              <a:rPr lang="en-US" altLang="zh-CN" sz="2000">
                <a:latin typeface="Times New Roman" panose="02020603050405020304" pitchFamily="18" charset="0"/>
              </a:rPr>
              <a:t>〒</a:t>
            </a:r>
            <a:r>
              <a:rPr lang="en-US" altLang="zh-CN" sz="2000" baseline="-25000">
                <a:latin typeface="Times New Roman" panose="02020603050405020304" pitchFamily="18" charset="0"/>
              </a:rPr>
              <a:t>1 </a:t>
            </a:r>
            <a:r>
              <a:rPr lang="en-US" altLang="zh-CN" sz="2000">
                <a:latin typeface="Times New Roman" panose="02020603050405020304" pitchFamily="18" charset="0"/>
              </a:rPr>
              <a:t>〒</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48135" name="文本框 107527"/>
          <p:cNvSpPr txBox="1"/>
          <p:nvPr/>
        </p:nvSpPr>
        <p:spPr>
          <a:xfrm>
            <a:off x="5143500" y="2476500"/>
            <a:ext cx="2644775"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⑥ </a:t>
            </a:r>
            <a:r>
              <a:rPr lang="en-US" altLang="zh-CN" sz="2000">
                <a:latin typeface="Times New Roman" panose="02020603050405020304" pitchFamily="18" charset="0"/>
                <a:ea typeface="楷体_GB2312" pitchFamily="49" charset="-122"/>
              </a:rPr>
              <a:t>A = 2   X≤1   </a:t>
            </a:r>
            <a:r>
              <a:rPr lang="en-US" altLang="zh-CN" sz="2000">
                <a:latin typeface="Times New Roman" panose="02020603050405020304" pitchFamily="18" charset="0"/>
              </a:rPr>
              <a:t>T</a:t>
            </a:r>
            <a:r>
              <a:rPr lang="en-US" altLang="zh-CN" sz="2000" baseline="-25000">
                <a:latin typeface="Times New Roman" panose="02020603050405020304" pitchFamily="18" charset="0"/>
              </a:rPr>
              <a:t>3 </a:t>
            </a:r>
            <a:r>
              <a:rPr lang="en-US" altLang="zh-CN" sz="2000">
                <a:latin typeface="Times New Roman" panose="02020603050405020304" pitchFamily="18" charset="0"/>
              </a:rPr>
              <a:t>〒</a:t>
            </a:r>
            <a:r>
              <a:rPr lang="en-US" altLang="zh-CN" sz="2000" baseline="-25000">
                <a:latin typeface="Times New Roman" panose="02020603050405020304" pitchFamily="18" charset="0"/>
              </a:rPr>
              <a:t>4</a:t>
            </a:r>
            <a:endParaRPr lang="en-US" altLang="zh-CN" sz="2000" baseline="-25000">
              <a:latin typeface="Times New Roman" panose="02020603050405020304" pitchFamily="18" charset="0"/>
            </a:endParaRPr>
          </a:p>
        </p:txBody>
      </p:sp>
      <p:sp>
        <p:nvSpPr>
          <p:cNvPr id="48136" name="文本框 107528"/>
          <p:cNvSpPr txBox="1"/>
          <p:nvPr/>
        </p:nvSpPr>
        <p:spPr>
          <a:xfrm>
            <a:off x="5143500" y="2095500"/>
            <a:ext cx="2562225"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⑤ </a:t>
            </a:r>
            <a:r>
              <a:rPr lang="en-US" altLang="zh-CN" sz="2000">
                <a:latin typeface="Times New Roman" panose="02020603050405020304" pitchFamily="18" charset="0"/>
                <a:ea typeface="楷体_GB2312" pitchFamily="49" charset="-122"/>
              </a:rPr>
              <a:t>A = 2   X &gt; 1   </a:t>
            </a:r>
            <a:r>
              <a:rPr lang="en-US" altLang="zh-CN" sz="2000">
                <a:latin typeface="Times New Roman" panose="02020603050405020304" pitchFamily="18" charset="0"/>
              </a:rPr>
              <a:t>T</a:t>
            </a:r>
            <a:r>
              <a:rPr lang="en-US" altLang="zh-CN" sz="2000" baseline="-25000">
                <a:latin typeface="Times New Roman" panose="02020603050405020304" pitchFamily="18" charset="0"/>
              </a:rPr>
              <a:t>3 </a:t>
            </a:r>
            <a:r>
              <a:rPr lang="en-US" altLang="zh-CN" sz="2000">
                <a:latin typeface="Times New Roman" panose="02020603050405020304" pitchFamily="18" charset="0"/>
              </a:rPr>
              <a:t>T</a:t>
            </a:r>
            <a:r>
              <a:rPr lang="en-US" altLang="zh-CN" sz="2000" baseline="-25000">
                <a:latin typeface="Times New Roman" panose="02020603050405020304" pitchFamily="18" charset="0"/>
              </a:rPr>
              <a:t>4</a:t>
            </a:r>
            <a:endParaRPr lang="en-US" altLang="zh-CN" sz="2000" baseline="-25000">
              <a:latin typeface="Times New Roman" panose="02020603050405020304" pitchFamily="18" charset="0"/>
            </a:endParaRPr>
          </a:p>
        </p:txBody>
      </p:sp>
      <p:sp>
        <p:nvSpPr>
          <p:cNvPr id="48137" name="文本框 107529"/>
          <p:cNvSpPr txBox="1"/>
          <p:nvPr/>
        </p:nvSpPr>
        <p:spPr>
          <a:xfrm>
            <a:off x="5143500" y="2857500"/>
            <a:ext cx="26289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⑦ </a:t>
            </a:r>
            <a:r>
              <a:rPr lang="en-US" altLang="zh-CN" sz="2000">
                <a:latin typeface="Times New Roman" panose="02020603050405020304" pitchFamily="18" charset="0"/>
                <a:ea typeface="楷体_GB2312" pitchFamily="49" charset="-122"/>
              </a:rPr>
              <a:t>A≠2   X＞1   </a:t>
            </a:r>
            <a:r>
              <a:rPr lang="en-US" altLang="zh-CN" sz="2000">
                <a:latin typeface="Times New Roman" panose="02020603050405020304" pitchFamily="18" charset="0"/>
              </a:rPr>
              <a:t>〒</a:t>
            </a:r>
            <a:r>
              <a:rPr lang="en-US" altLang="zh-CN" sz="2000" baseline="-25000">
                <a:latin typeface="Times New Roman" panose="02020603050405020304" pitchFamily="18" charset="0"/>
              </a:rPr>
              <a:t>3 </a:t>
            </a:r>
            <a:r>
              <a:rPr lang="en-US" altLang="zh-CN" sz="2000">
                <a:latin typeface="Times New Roman" panose="02020603050405020304" pitchFamily="18" charset="0"/>
              </a:rPr>
              <a:t>T</a:t>
            </a:r>
            <a:r>
              <a:rPr lang="en-US" altLang="zh-CN" sz="2000" baseline="-25000">
                <a:latin typeface="Times New Roman" panose="02020603050405020304" pitchFamily="18" charset="0"/>
              </a:rPr>
              <a:t>4</a:t>
            </a:r>
            <a:endParaRPr lang="en-US" altLang="zh-CN" sz="2000" baseline="-25000">
              <a:latin typeface="Times New Roman" panose="02020603050405020304" pitchFamily="18" charset="0"/>
            </a:endParaRPr>
          </a:p>
        </p:txBody>
      </p:sp>
      <p:sp>
        <p:nvSpPr>
          <p:cNvPr id="48138" name="文本框 107530"/>
          <p:cNvSpPr txBox="1"/>
          <p:nvPr/>
        </p:nvSpPr>
        <p:spPr>
          <a:xfrm>
            <a:off x="5143500" y="3238500"/>
            <a:ext cx="2727325"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⑧ </a:t>
            </a:r>
            <a:r>
              <a:rPr lang="en-US" altLang="zh-CN" sz="2000">
                <a:latin typeface="Times New Roman" panose="02020603050405020304" pitchFamily="18" charset="0"/>
                <a:ea typeface="楷体_GB2312" pitchFamily="49" charset="-122"/>
              </a:rPr>
              <a:t>A≠2   X≤1   </a:t>
            </a:r>
            <a:r>
              <a:rPr lang="en-US" altLang="zh-CN" sz="2000">
                <a:latin typeface="Times New Roman" panose="02020603050405020304" pitchFamily="18" charset="0"/>
              </a:rPr>
              <a:t>〒</a:t>
            </a:r>
            <a:r>
              <a:rPr lang="en-US" altLang="zh-CN" sz="2000" baseline="-25000">
                <a:latin typeface="Times New Roman" panose="02020603050405020304" pitchFamily="18" charset="0"/>
              </a:rPr>
              <a:t>3 </a:t>
            </a:r>
            <a:r>
              <a:rPr lang="en-US" altLang="zh-CN" sz="2000">
                <a:latin typeface="Times New Roman" panose="02020603050405020304" pitchFamily="18" charset="0"/>
              </a:rPr>
              <a:t>〒</a:t>
            </a:r>
            <a:r>
              <a:rPr lang="en-US" altLang="zh-CN" sz="2000" baseline="-25000">
                <a:latin typeface="Times New Roman" panose="02020603050405020304" pitchFamily="18" charset="0"/>
              </a:rPr>
              <a:t>4</a:t>
            </a:r>
            <a:endParaRPr lang="en-US" altLang="zh-CN" sz="2000" baseline="-25000">
              <a:latin typeface="Times New Roman" panose="02020603050405020304" pitchFamily="18" charset="0"/>
            </a:endParaRPr>
          </a:p>
        </p:txBody>
      </p:sp>
      <p:graphicFrame>
        <p:nvGraphicFramePr>
          <p:cNvPr id="107532" name="表格 107531"/>
          <p:cNvGraphicFramePr/>
          <p:nvPr/>
        </p:nvGraphicFramePr>
        <p:xfrm>
          <a:off x="1371600" y="3810000"/>
          <a:ext cx="6705600" cy="2133600"/>
        </p:xfrm>
        <a:graphic>
          <a:graphicData uri="http://schemas.openxmlformats.org/drawingml/2006/table">
            <a:tbl>
              <a:tblPr/>
              <a:tblGrid>
                <a:gridCol w="1419225"/>
                <a:gridCol w="1500188"/>
                <a:gridCol w="1500187"/>
                <a:gridCol w="2286000"/>
              </a:tblGrid>
              <a:tr h="4572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 B X</a:t>
                      </a:r>
                      <a:endParaRPr lang="en-US" altLang="zh-CN"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t>覆盖组号</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t>经历</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t>覆盖条件</a:t>
                      </a:r>
                      <a:endParaRPr lang="zh-CN" alt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6764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533400" lvl="0" indent="-533400" algn="ctr">
                        <a:buNone/>
                      </a:pPr>
                      <a:r>
                        <a:rPr lang="zh-CN" altLang="en-US" sz="1600" dirty="0"/>
                        <a:t>2   0   3</a:t>
                      </a:r>
                      <a:endParaRPr lang="zh-CN" altLang="en-US" sz="1600" dirty="0"/>
                    </a:p>
                    <a:p>
                      <a:pPr marL="533400" lvl="0" indent="-533400" algn="ctr">
                        <a:buNone/>
                      </a:pPr>
                      <a:r>
                        <a:rPr lang="zh-CN" altLang="en-US" sz="1600" dirty="0"/>
                        <a:t>2   1   1</a:t>
                      </a:r>
                      <a:endParaRPr lang="zh-CN" altLang="en-US" sz="1600" dirty="0"/>
                    </a:p>
                    <a:p>
                      <a:pPr marL="533400" lvl="0" indent="-533400" algn="ctr">
                        <a:buNone/>
                      </a:pPr>
                      <a:r>
                        <a:rPr lang="zh-CN" altLang="en-US" sz="1600" dirty="0"/>
                        <a:t>1   0   2</a:t>
                      </a:r>
                      <a:endParaRPr lang="zh-CN" altLang="en-US" sz="1600" dirty="0"/>
                    </a:p>
                    <a:p>
                      <a:pPr marL="533400" lvl="0" indent="-533400" algn="ctr">
                        <a:buNone/>
                      </a:pPr>
                      <a:r>
                        <a:rPr lang="zh-CN" altLang="en-US" sz="1600" dirty="0"/>
                        <a:t>1   1   1</a:t>
                      </a:r>
                      <a:endParaRPr lang="zh-CN" altLang="en-US" sz="16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533400" lvl="0" indent="-533400" algn="ctr">
                        <a:buNone/>
                      </a:pPr>
                      <a:r>
                        <a:rPr lang="zh-CN" altLang="en-US" sz="1600" dirty="0"/>
                        <a:t>①  ⑤</a:t>
                      </a:r>
                      <a:endParaRPr lang="zh-CN" altLang="en-US" sz="1600" dirty="0"/>
                    </a:p>
                    <a:p>
                      <a:pPr marL="533400" lvl="0" indent="-533400" algn="ctr">
                        <a:buNone/>
                      </a:pPr>
                      <a:r>
                        <a:rPr lang="zh-CN" altLang="en-US" sz="1600" dirty="0"/>
                        <a:t>②  ⑥</a:t>
                      </a:r>
                      <a:endParaRPr lang="zh-CN" altLang="en-US" sz="1600" dirty="0"/>
                    </a:p>
                    <a:p>
                      <a:pPr marL="533400" lvl="0" indent="-533400" algn="ctr">
                        <a:buNone/>
                      </a:pPr>
                      <a:r>
                        <a:rPr lang="zh-CN" altLang="en-US" sz="1600" dirty="0"/>
                        <a:t>③  ⑦</a:t>
                      </a:r>
                      <a:endParaRPr lang="zh-CN" altLang="en-US" sz="1600" dirty="0"/>
                    </a:p>
                    <a:p>
                      <a:pPr marL="533400" lvl="0" indent="-533400" algn="ctr">
                        <a:buNone/>
                      </a:pPr>
                      <a:r>
                        <a:rPr lang="zh-CN" altLang="en-US" sz="1600" dirty="0"/>
                        <a:t>④  ⑧</a:t>
                      </a: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600"/>
                        <a:t>a  c  e</a:t>
                      </a:r>
                      <a:endParaRPr lang="en-US" altLang="zh-CN" sz="1600"/>
                    </a:p>
                    <a:p>
                      <a:pPr marL="0" lvl="0" indent="0" algn="ctr">
                        <a:buNone/>
                      </a:pPr>
                      <a:r>
                        <a:rPr lang="en-US" altLang="zh-CN" sz="1600"/>
                        <a:t>a  c  e</a:t>
                      </a:r>
                      <a:endParaRPr lang="en-US" altLang="zh-CN" sz="1600"/>
                    </a:p>
                    <a:p>
                      <a:pPr marL="0" lvl="0" indent="0" algn="ctr">
                        <a:buNone/>
                      </a:pPr>
                      <a:r>
                        <a:rPr lang="en-US" altLang="zh-CN" sz="1600"/>
                        <a:t>a  b  e</a:t>
                      </a:r>
                      <a:endParaRPr lang="en-US" altLang="zh-CN" sz="1600"/>
                    </a:p>
                    <a:p>
                      <a:pPr marL="0" lvl="0" indent="0" algn="ctr">
                        <a:buNone/>
                      </a:pPr>
                      <a:r>
                        <a:rPr lang="en-US" altLang="zh-CN" sz="1600"/>
                        <a:t>a  b  d</a:t>
                      </a:r>
                      <a:endParaRPr lang="en-US" altLang="zh-CN" sz="16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ClrTx/>
                        <a:buFontTx/>
                        <a:buNone/>
                      </a:pPr>
                      <a:r>
                        <a:rPr lang="en-US" altLang="zh-CN" sz="1800"/>
                        <a:t>T</a:t>
                      </a:r>
                      <a:r>
                        <a:rPr lang="en-US" altLang="zh-CN" sz="1800" baseline="-25000"/>
                        <a:t>1      </a:t>
                      </a:r>
                      <a:r>
                        <a:rPr lang="en-US" altLang="zh-CN" sz="1800"/>
                        <a:t>T</a:t>
                      </a:r>
                      <a:r>
                        <a:rPr lang="en-US" altLang="zh-CN" sz="1800" baseline="-25000"/>
                        <a:t>2     </a:t>
                      </a:r>
                      <a:r>
                        <a:rPr lang="en-US" altLang="zh-CN" sz="1800"/>
                        <a:t>T</a:t>
                      </a:r>
                      <a:r>
                        <a:rPr lang="en-US" altLang="zh-CN" sz="1800" baseline="-25000"/>
                        <a:t>3     </a:t>
                      </a:r>
                      <a:r>
                        <a:rPr lang="en-US" altLang="zh-CN" sz="1800"/>
                        <a:t>T</a:t>
                      </a:r>
                      <a:r>
                        <a:rPr lang="en-US" altLang="zh-CN" sz="1800" baseline="-25000"/>
                        <a:t>4</a:t>
                      </a:r>
                      <a:endParaRPr lang="en-US" altLang="zh-CN" sz="1800" baseline="-25000"/>
                    </a:p>
                    <a:p>
                      <a:pPr marL="0" lvl="0" indent="0" algn="ctr">
                        <a:spcBef>
                          <a:spcPct val="0"/>
                        </a:spcBef>
                        <a:buClrTx/>
                        <a:buFontTx/>
                        <a:buNone/>
                      </a:pPr>
                      <a:r>
                        <a:rPr lang="en-US" altLang="zh-CN" sz="1800"/>
                        <a:t>T</a:t>
                      </a:r>
                      <a:r>
                        <a:rPr lang="en-US" altLang="zh-CN" sz="1800" baseline="-25000"/>
                        <a:t>1    </a:t>
                      </a:r>
                      <a:r>
                        <a:rPr lang="en-US" altLang="zh-CN" sz="1800"/>
                        <a:t>〒</a:t>
                      </a:r>
                      <a:r>
                        <a:rPr lang="en-US" altLang="zh-CN" sz="1800" baseline="-25000"/>
                        <a:t>2    </a:t>
                      </a:r>
                      <a:r>
                        <a:rPr lang="en-US" altLang="zh-CN" sz="1800"/>
                        <a:t>T</a:t>
                      </a:r>
                      <a:r>
                        <a:rPr lang="en-US" altLang="zh-CN" sz="1800" baseline="-25000"/>
                        <a:t>3   </a:t>
                      </a:r>
                      <a:r>
                        <a:rPr lang="en-US" altLang="zh-CN" sz="1800"/>
                        <a:t>〒</a:t>
                      </a:r>
                      <a:r>
                        <a:rPr lang="en-US" altLang="zh-CN" sz="1800" baseline="-25000"/>
                        <a:t>4</a:t>
                      </a:r>
                      <a:endParaRPr lang="en-US" altLang="zh-CN" sz="1800" baseline="-25000"/>
                    </a:p>
                    <a:p>
                      <a:pPr marL="0" lvl="0" indent="0" algn="ctr">
                        <a:spcBef>
                          <a:spcPct val="0"/>
                        </a:spcBef>
                        <a:buClrTx/>
                        <a:buFontTx/>
                        <a:buNone/>
                      </a:pPr>
                      <a:r>
                        <a:rPr lang="en-US" altLang="zh-CN" sz="1800"/>
                        <a:t>〒</a:t>
                      </a:r>
                      <a:r>
                        <a:rPr lang="en-US" altLang="zh-CN" sz="1800" baseline="-25000"/>
                        <a:t>1    </a:t>
                      </a:r>
                      <a:r>
                        <a:rPr lang="en-US" altLang="zh-CN" sz="1800"/>
                        <a:t>T</a:t>
                      </a:r>
                      <a:r>
                        <a:rPr lang="en-US" altLang="zh-CN" sz="1800" baseline="-25000"/>
                        <a:t>2   </a:t>
                      </a:r>
                      <a:r>
                        <a:rPr lang="en-US" altLang="zh-CN" sz="1800"/>
                        <a:t>〒</a:t>
                      </a:r>
                      <a:r>
                        <a:rPr lang="en-US" altLang="zh-CN" sz="1800" baseline="-25000"/>
                        <a:t>3     </a:t>
                      </a:r>
                      <a:r>
                        <a:rPr lang="en-US" altLang="zh-CN" sz="1800"/>
                        <a:t>T</a:t>
                      </a:r>
                      <a:r>
                        <a:rPr lang="en-US" altLang="zh-CN" sz="1800" baseline="-25000"/>
                        <a:t>4</a:t>
                      </a:r>
                      <a:endParaRPr lang="en-US" altLang="zh-CN" sz="1800" baseline="-25000"/>
                    </a:p>
                    <a:p>
                      <a:pPr marL="0" lvl="0" indent="0" algn="ctr">
                        <a:spcBef>
                          <a:spcPct val="0"/>
                        </a:spcBef>
                        <a:buClrTx/>
                        <a:buFontTx/>
                        <a:buNone/>
                      </a:pPr>
                      <a:r>
                        <a:rPr lang="en-US" altLang="zh-CN" sz="1800"/>
                        <a:t>〒</a:t>
                      </a:r>
                      <a:r>
                        <a:rPr lang="en-US" altLang="zh-CN" sz="1800" baseline="-25000"/>
                        <a:t>1    </a:t>
                      </a:r>
                      <a:r>
                        <a:rPr lang="en-US" altLang="zh-CN" sz="1800"/>
                        <a:t>〒</a:t>
                      </a:r>
                      <a:r>
                        <a:rPr lang="en-US" altLang="zh-CN" sz="1800" baseline="-25000"/>
                        <a:t>2 </a:t>
                      </a:r>
                      <a:r>
                        <a:rPr lang="en-US" altLang="zh-CN" sz="1800"/>
                        <a:t>〒</a:t>
                      </a:r>
                      <a:r>
                        <a:rPr lang="en-US" altLang="zh-CN" sz="1800" baseline="-25000"/>
                        <a:t>3   </a:t>
                      </a:r>
                      <a:r>
                        <a:rPr lang="en-US" altLang="zh-CN" sz="1800"/>
                        <a:t>〒</a:t>
                      </a:r>
                      <a:r>
                        <a:rPr lang="en-US" altLang="zh-CN" sz="1800" baseline="-25000"/>
                        <a:t>4</a:t>
                      </a:r>
                      <a:endParaRPr lang="en-US" altLang="zh-CN" sz="1800" baseline="-25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8156" name="文本框 107548"/>
          <p:cNvSpPr txBox="1"/>
          <p:nvPr/>
        </p:nvSpPr>
        <p:spPr>
          <a:xfrm>
            <a:off x="2692400" y="5954713"/>
            <a:ext cx="3527425"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(事实上3组已够，第一组冗余)</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文本框 108545"/>
          <p:cNvSpPr txBox="1"/>
          <p:nvPr/>
        </p:nvSpPr>
        <p:spPr>
          <a:xfrm>
            <a:off x="762000" y="609600"/>
            <a:ext cx="6149975" cy="457200"/>
          </a:xfrm>
          <a:prstGeom prst="rect">
            <a:avLst/>
          </a:prstGeom>
          <a:noFill/>
          <a:ln w="9525">
            <a:noFill/>
          </a:ln>
        </p:spPr>
        <p:txBody>
          <a:bodyPr wrap="none" anchor="t">
            <a:spAutoFit/>
          </a:bodyPr>
          <a:p>
            <a:pPr marR="0" defTabSz="914400">
              <a:buClrTx/>
              <a:buSzTx/>
              <a:buFontTx/>
              <a:buNone/>
            </a:pPr>
            <a:r>
              <a:rPr kumimoji="0" lang="zh-CN" altLang="en-US" b="1" kern="1200" cap="none" spc="0" normalizeH="0" baseline="0" noProof="1" dirty="0">
                <a:effectLst>
                  <a:outerShdw blurRad="38100" dist="38100" dir="2700000">
                    <a:srgbClr val="FFFFFF"/>
                  </a:outerShdw>
                </a:effectLst>
                <a:latin typeface="楷体_GB2312" pitchFamily="49" charset="-122"/>
                <a:ea typeface="楷体_GB2312" pitchFamily="49" charset="-122"/>
                <a:cs typeface="+mn-cs"/>
              </a:rPr>
              <a:t>4）路径覆盖</a:t>
            </a:r>
            <a:r>
              <a:rPr kumimoji="0" lang="zh-CN" altLang="en-US" b="1" kern="1200" cap="none" spc="0" normalizeH="0" baseline="0" noProof="1" dirty="0">
                <a:latin typeface="楷体_GB2312" pitchFamily="49" charset="-122"/>
                <a:ea typeface="楷体_GB2312" pitchFamily="49" charset="-122"/>
                <a:cs typeface="+mn-cs"/>
              </a:rPr>
              <a:t>：</a:t>
            </a:r>
            <a:r>
              <a:rPr kumimoji="0" lang="zh-CN" altLang="en-US" kern="1200" cap="none" spc="0" normalizeH="0" baseline="0" noProof="1" dirty="0">
                <a:latin typeface="楷体_GB2312" pitchFamily="49" charset="-122"/>
                <a:ea typeface="楷体_GB2312" pitchFamily="49" charset="-122"/>
                <a:cs typeface="+mn-cs"/>
              </a:rPr>
              <a:t>覆盖程序中所有可能的路径。</a:t>
            </a:r>
            <a:endParaRPr kumimoji="0" lang="zh-CN" altLang="en-US" kern="1200" cap="none" spc="0" normalizeH="0" baseline="0" noProof="1" dirty="0">
              <a:latin typeface="Times New Roman" panose="02020603050405020304" pitchFamily="18" charset="0"/>
              <a:ea typeface="宋体" panose="02010600030101010101" pitchFamily="2" charset="-122"/>
              <a:cs typeface="+mn-cs"/>
            </a:endParaRPr>
          </a:p>
        </p:txBody>
      </p:sp>
      <p:graphicFrame>
        <p:nvGraphicFramePr>
          <p:cNvPr id="108547" name="表格 108546"/>
          <p:cNvGraphicFramePr/>
          <p:nvPr/>
        </p:nvGraphicFramePr>
        <p:xfrm>
          <a:off x="1828800" y="2286000"/>
          <a:ext cx="5562600" cy="2774950"/>
        </p:xfrm>
        <a:graphic>
          <a:graphicData uri="http://schemas.openxmlformats.org/drawingml/2006/table">
            <a:tbl>
              <a:tblPr/>
              <a:tblGrid>
                <a:gridCol w="2265363"/>
                <a:gridCol w="3297237"/>
              </a:tblGrid>
              <a:tr h="600075">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A   B   X</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覆盖路径</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74875">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533400" lvl="0" indent="-533400" algn="ctr">
                        <a:buNone/>
                      </a:pPr>
                      <a:r>
                        <a:rPr lang="zh-CN" altLang="en-US" dirty="0"/>
                        <a:t>2    0    3</a:t>
                      </a:r>
                      <a:endParaRPr lang="zh-CN" altLang="en-US" dirty="0"/>
                    </a:p>
                    <a:p>
                      <a:pPr marL="533400" lvl="0" indent="-533400" algn="ctr">
                        <a:buNone/>
                      </a:pPr>
                      <a:r>
                        <a:rPr lang="zh-CN" altLang="en-US" dirty="0"/>
                        <a:t>1    0    1</a:t>
                      </a:r>
                      <a:endParaRPr lang="zh-CN" altLang="en-US" dirty="0"/>
                    </a:p>
                    <a:p>
                      <a:pPr marL="533400" lvl="0" indent="-533400" algn="ctr">
                        <a:buNone/>
                      </a:pPr>
                      <a:r>
                        <a:rPr lang="zh-CN" altLang="en-US" dirty="0"/>
                        <a:t>2    1    1</a:t>
                      </a:r>
                      <a:endParaRPr lang="zh-CN" altLang="en-US" dirty="0"/>
                    </a:p>
                    <a:p>
                      <a:pPr marL="533400" lvl="0" indent="-533400" algn="ctr">
                        <a:buNone/>
                      </a:pPr>
                      <a:r>
                        <a:rPr lang="zh-CN" altLang="en-US" dirty="0"/>
                        <a:t>3    0    1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a  c  e        L</a:t>
                      </a:r>
                      <a:r>
                        <a:rPr lang="en-US" altLang="zh-CN" baseline="-25000"/>
                        <a:t>1</a:t>
                      </a:r>
                      <a:endParaRPr lang="en-US" altLang="zh-CN" baseline="-25000"/>
                    </a:p>
                    <a:p>
                      <a:pPr marL="0" lvl="0" indent="0" algn="ctr">
                        <a:buNone/>
                      </a:pPr>
                      <a:r>
                        <a:rPr lang="en-US" altLang="zh-CN"/>
                        <a:t>a  b  d        L</a:t>
                      </a:r>
                      <a:r>
                        <a:rPr lang="en-US" altLang="zh-CN" baseline="-25000"/>
                        <a:t>2</a:t>
                      </a:r>
                      <a:endParaRPr lang="en-US" altLang="zh-CN"/>
                    </a:p>
                    <a:p>
                      <a:pPr marL="0" lvl="0" indent="0" algn="ctr">
                        <a:buNone/>
                      </a:pPr>
                      <a:r>
                        <a:rPr lang="en-US" altLang="zh-CN"/>
                        <a:t>a  b  e        L</a:t>
                      </a:r>
                      <a:r>
                        <a:rPr lang="en-US" altLang="zh-CN" baseline="-25000"/>
                        <a:t>3</a:t>
                      </a:r>
                      <a:endParaRPr lang="en-US" altLang="zh-CN"/>
                    </a:p>
                    <a:p>
                      <a:pPr marL="0" lvl="0" indent="0" algn="ctr">
                        <a:buNone/>
                      </a:pPr>
                      <a:r>
                        <a:rPr lang="en-US" altLang="zh-CN"/>
                        <a:t>a  c  d        L</a:t>
                      </a:r>
                      <a:r>
                        <a:rPr lang="en-US" altLang="zh-CN" baseline="-25000"/>
                        <a:t>4</a:t>
                      </a:r>
                      <a:endParaRPr lang="en-US" altLang="zh-CN" baseline="-25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矩形 109569"/>
          <p:cNvSpPr/>
          <p:nvPr/>
        </p:nvSpPr>
        <p:spPr>
          <a:xfrm>
            <a:off x="2452688" y="1647825"/>
            <a:ext cx="3552825" cy="1306513"/>
          </a:xfrm>
          <a:prstGeom prst="rect">
            <a:avLst/>
          </a:prstGeom>
          <a:noFill/>
          <a:ln w="12700"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0178" name="流程图: 决策 109570"/>
          <p:cNvSpPr/>
          <p:nvPr/>
        </p:nvSpPr>
        <p:spPr>
          <a:xfrm>
            <a:off x="3395663" y="1320800"/>
            <a:ext cx="1638300" cy="654050"/>
          </a:xfrm>
          <a:prstGeom prst="flowChartDecision">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endParaRPr lang="zh-CN" altLang="en-US" sz="2000">
              <a:latin typeface="Times New Roman" panose="02020603050405020304" pitchFamily="18" charset="0"/>
            </a:endParaRPr>
          </a:p>
        </p:txBody>
      </p:sp>
      <p:sp>
        <p:nvSpPr>
          <p:cNvPr id="50179" name="椭圆 109571"/>
          <p:cNvSpPr/>
          <p:nvPr/>
        </p:nvSpPr>
        <p:spPr>
          <a:xfrm>
            <a:off x="2667000" y="1219200"/>
            <a:ext cx="441325" cy="392113"/>
          </a:xfrm>
          <a:prstGeom prst="ellipse">
            <a:avLst/>
          </a:prstGeom>
          <a:noFill/>
          <a:ln w="0">
            <a:noFill/>
          </a:ln>
        </p:spPr>
        <p:txBody>
          <a:bodyPr wrap="none" anchor="ctr" anchorCtr="0"/>
          <a:p>
            <a:pPr algn="ctr"/>
            <a:r>
              <a:rPr lang="en-US" altLang="zh-CN" sz="3200">
                <a:latin typeface="Times New Roman" panose="02020603050405020304" pitchFamily="18" charset="0"/>
              </a:rPr>
              <a:t>b</a:t>
            </a:r>
            <a:endParaRPr lang="en-US" altLang="zh-CN">
              <a:latin typeface="Times New Roman" panose="02020603050405020304" pitchFamily="18" charset="0"/>
            </a:endParaRPr>
          </a:p>
        </p:txBody>
      </p:sp>
      <p:sp>
        <p:nvSpPr>
          <p:cNvPr id="50180" name="椭圆 109572"/>
          <p:cNvSpPr/>
          <p:nvPr/>
        </p:nvSpPr>
        <p:spPr>
          <a:xfrm>
            <a:off x="5638800" y="1219200"/>
            <a:ext cx="442913" cy="392113"/>
          </a:xfrm>
          <a:prstGeom prst="ellipse">
            <a:avLst/>
          </a:prstGeom>
          <a:noFill/>
          <a:ln w="9525">
            <a:noFill/>
          </a:ln>
        </p:spPr>
        <p:txBody>
          <a:bodyPr wrap="none" anchor="ctr" anchorCtr="0"/>
          <a:p>
            <a:pPr algn="ctr"/>
            <a:r>
              <a:rPr lang="en-US" altLang="zh-CN" sz="3200">
                <a:latin typeface="Times New Roman" panose="02020603050405020304" pitchFamily="18" charset="0"/>
              </a:rPr>
              <a:t>c</a:t>
            </a:r>
            <a:endParaRPr lang="en-US" altLang="zh-CN">
              <a:latin typeface="Times New Roman" panose="02020603050405020304" pitchFamily="18" charset="0"/>
            </a:endParaRPr>
          </a:p>
        </p:txBody>
      </p:sp>
      <p:sp>
        <p:nvSpPr>
          <p:cNvPr id="50181" name="椭圆 109573"/>
          <p:cNvSpPr/>
          <p:nvPr/>
        </p:nvSpPr>
        <p:spPr>
          <a:xfrm>
            <a:off x="2514600" y="3505200"/>
            <a:ext cx="441325" cy="393700"/>
          </a:xfrm>
          <a:prstGeom prst="ellipse">
            <a:avLst/>
          </a:prstGeom>
          <a:noFill/>
          <a:ln w="9525">
            <a:noFill/>
          </a:ln>
        </p:spPr>
        <p:txBody>
          <a:bodyPr wrap="none" anchor="ctr" anchorCtr="0"/>
          <a:p>
            <a:pPr algn="ctr"/>
            <a:r>
              <a:rPr lang="en-US" altLang="zh-CN" sz="3200">
                <a:latin typeface="Times New Roman" panose="02020603050405020304" pitchFamily="18" charset="0"/>
              </a:rPr>
              <a:t>d</a:t>
            </a:r>
            <a:endParaRPr lang="en-US" altLang="zh-CN">
              <a:latin typeface="Times New Roman" panose="02020603050405020304" pitchFamily="18" charset="0"/>
            </a:endParaRPr>
          </a:p>
        </p:txBody>
      </p:sp>
      <p:sp>
        <p:nvSpPr>
          <p:cNvPr id="50182" name="椭圆 109574"/>
          <p:cNvSpPr/>
          <p:nvPr/>
        </p:nvSpPr>
        <p:spPr>
          <a:xfrm>
            <a:off x="5562600" y="3505200"/>
            <a:ext cx="441325" cy="393700"/>
          </a:xfrm>
          <a:prstGeom prst="ellipse">
            <a:avLst/>
          </a:prstGeom>
          <a:noFill/>
          <a:ln w="9525">
            <a:noFill/>
          </a:ln>
        </p:spPr>
        <p:txBody>
          <a:bodyPr wrap="none" anchor="ctr" anchorCtr="0"/>
          <a:p>
            <a:pPr algn="ctr"/>
            <a:r>
              <a:rPr lang="en-US" altLang="zh-CN" sz="3200">
                <a:latin typeface="Times New Roman" panose="02020603050405020304" pitchFamily="18" charset="0"/>
              </a:rPr>
              <a:t>e</a:t>
            </a:r>
            <a:endParaRPr lang="en-US" altLang="zh-CN">
              <a:latin typeface="Times New Roman" panose="02020603050405020304" pitchFamily="18" charset="0"/>
            </a:endParaRPr>
          </a:p>
        </p:txBody>
      </p:sp>
      <p:sp>
        <p:nvSpPr>
          <p:cNvPr id="50183" name="矩形 109575"/>
          <p:cNvSpPr/>
          <p:nvPr/>
        </p:nvSpPr>
        <p:spPr>
          <a:xfrm>
            <a:off x="5411788" y="2106613"/>
            <a:ext cx="1323975" cy="523875"/>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endParaRPr lang="zh-CN" altLang="en-US">
              <a:latin typeface="Times New Roman" panose="02020603050405020304" pitchFamily="18" charset="0"/>
            </a:endParaRPr>
          </a:p>
        </p:txBody>
      </p:sp>
      <p:sp>
        <p:nvSpPr>
          <p:cNvPr id="50184" name="直接连接符 109576"/>
          <p:cNvSpPr/>
          <p:nvPr/>
        </p:nvSpPr>
        <p:spPr>
          <a:xfrm>
            <a:off x="4265613" y="2954338"/>
            <a:ext cx="0" cy="590550"/>
          </a:xfrm>
          <a:prstGeom prst="line">
            <a:avLst/>
          </a:prstGeom>
          <a:ln w="9525" cap="flat" cmpd="sng">
            <a:solidFill>
              <a:schemeClr val="tx1"/>
            </a:solidFill>
            <a:prstDash val="solid"/>
            <a:round/>
            <a:headEnd type="none" w="med" len="med"/>
            <a:tailEnd type="triangle" w="med" len="med"/>
          </a:ln>
        </p:spPr>
      </p:sp>
      <p:sp>
        <p:nvSpPr>
          <p:cNvPr id="50185" name="矩形 109577"/>
          <p:cNvSpPr/>
          <p:nvPr/>
        </p:nvSpPr>
        <p:spPr>
          <a:xfrm>
            <a:off x="2438400" y="3871913"/>
            <a:ext cx="3527425" cy="1439862"/>
          </a:xfrm>
          <a:prstGeom prst="rect">
            <a:avLst/>
          </a:prstGeom>
          <a:noFill/>
          <a:ln w="12700"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0186" name="流程图: 决策 109578"/>
          <p:cNvSpPr/>
          <p:nvPr/>
        </p:nvSpPr>
        <p:spPr>
          <a:xfrm>
            <a:off x="3448050" y="3544888"/>
            <a:ext cx="1636713" cy="654050"/>
          </a:xfrm>
          <a:prstGeom prst="flowChartDecision">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endParaRPr lang="zh-CN" altLang="en-US" sz="2000">
              <a:latin typeface="Times New Roman" panose="02020603050405020304" pitchFamily="18" charset="0"/>
            </a:endParaRPr>
          </a:p>
        </p:txBody>
      </p:sp>
      <p:sp>
        <p:nvSpPr>
          <p:cNvPr id="50187" name="矩形 109579"/>
          <p:cNvSpPr/>
          <p:nvPr/>
        </p:nvSpPr>
        <p:spPr>
          <a:xfrm>
            <a:off x="5462588" y="4329113"/>
            <a:ext cx="1243012" cy="522287"/>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endParaRPr lang="zh-CN" altLang="en-US">
              <a:latin typeface="Times New Roman" panose="02020603050405020304" pitchFamily="18" charset="0"/>
            </a:endParaRPr>
          </a:p>
        </p:txBody>
      </p:sp>
      <p:sp>
        <p:nvSpPr>
          <p:cNvPr id="50188" name="直接连接符 109580"/>
          <p:cNvSpPr/>
          <p:nvPr/>
        </p:nvSpPr>
        <p:spPr>
          <a:xfrm>
            <a:off x="4265613" y="5311775"/>
            <a:ext cx="1587" cy="784225"/>
          </a:xfrm>
          <a:prstGeom prst="line">
            <a:avLst/>
          </a:prstGeom>
          <a:ln w="9525" cap="flat" cmpd="sng">
            <a:solidFill>
              <a:schemeClr val="tx1"/>
            </a:solidFill>
            <a:prstDash val="solid"/>
            <a:round/>
            <a:headEnd type="none" w="med" len="med"/>
            <a:tailEnd type="triangle" w="med" len="med"/>
          </a:ln>
        </p:spPr>
      </p:sp>
      <p:sp>
        <p:nvSpPr>
          <p:cNvPr id="50189" name="文本框 109581"/>
          <p:cNvSpPr txBox="1"/>
          <p:nvPr/>
        </p:nvSpPr>
        <p:spPr>
          <a:xfrm>
            <a:off x="3121025" y="3802063"/>
            <a:ext cx="184150" cy="457200"/>
          </a:xfrm>
          <a:prstGeom prst="rect">
            <a:avLst/>
          </a:prstGeom>
          <a:noFill/>
          <a:ln w="9525">
            <a:noFill/>
          </a:ln>
        </p:spPr>
        <p:txBody>
          <a:bodyPr wrap="none" anchor="t" anchorCtr="0">
            <a:spAutoFit/>
          </a:bodyPr>
          <a:p>
            <a:endParaRPr lang="zh-CN" altLang="en-US">
              <a:latin typeface="Times New Roman" panose="02020603050405020304" pitchFamily="18" charset="0"/>
            </a:endParaRPr>
          </a:p>
        </p:txBody>
      </p:sp>
      <p:sp>
        <p:nvSpPr>
          <p:cNvPr id="50190" name="文本框 109582"/>
          <p:cNvSpPr txBox="1"/>
          <p:nvPr/>
        </p:nvSpPr>
        <p:spPr>
          <a:xfrm>
            <a:off x="3132138" y="1541463"/>
            <a:ext cx="182562" cy="457200"/>
          </a:xfrm>
          <a:prstGeom prst="rect">
            <a:avLst/>
          </a:prstGeom>
          <a:noFill/>
          <a:ln w="9525">
            <a:noFill/>
          </a:ln>
        </p:spPr>
        <p:txBody>
          <a:bodyPr wrap="none" anchor="t" anchorCtr="0">
            <a:spAutoFit/>
          </a:bodyPr>
          <a:p>
            <a:endParaRPr lang="zh-CN" altLang="en-US">
              <a:latin typeface="Times New Roman" panose="02020603050405020304" pitchFamily="18" charset="0"/>
            </a:endParaRPr>
          </a:p>
        </p:txBody>
      </p:sp>
      <p:sp>
        <p:nvSpPr>
          <p:cNvPr id="50191" name="文本框 109583"/>
          <p:cNvSpPr txBox="1"/>
          <p:nvPr/>
        </p:nvSpPr>
        <p:spPr>
          <a:xfrm>
            <a:off x="5022850" y="3765550"/>
            <a:ext cx="184150" cy="457200"/>
          </a:xfrm>
          <a:prstGeom prst="rect">
            <a:avLst/>
          </a:prstGeom>
          <a:noFill/>
          <a:ln w="9525">
            <a:noFill/>
          </a:ln>
        </p:spPr>
        <p:txBody>
          <a:bodyPr wrap="none" anchor="t" anchorCtr="0">
            <a:spAutoFit/>
          </a:bodyPr>
          <a:p>
            <a:endParaRPr lang="zh-CN" altLang="en-US">
              <a:latin typeface="Times New Roman" panose="02020603050405020304" pitchFamily="18" charset="0"/>
            </a:endParaRPr>
          </a:p>
        </p:txBody>
      </p:sp>
      <p:sp>
        <p:nvSpPr>
          <p:cNvPr id="50192" name="文本框 109584"/>
          <p:cNvSpPr txBox="1"/>
          <p:nvPr/>
        </p:nvSpPr>
        <p:spPr>
          <a:xfrm>
            <a:off x="5084763" y="1541463"/>
            <a:ext cx="182562" cy="457200"/>
          </a:xfrm>
          <a:prstGeom prst="rect">
            <a:avLst/>
          </a:prstGeom>
          <a:noFill/>
          <a:ln w="9525">
            <a:noFill/>
          </a:ln>
        </p:spPr>
        <p:txBody>
          <a:bodyPr wrap="none" anchor="t" anchorCtr="0">
            <a:spAutoFit/>
          </a:bodyPr>
          <a:p>
            <a:endParaRPr lang="zh-CN" altLang="en-US">
              <a:latin typeface="Times New Roman" panose="02020603050405020304" pitchFamily="18" charset="0"/>
            </a:endParaRPr>
          </a:p>
        </p:txBody>
      </p:sp>
      <p:sp>
        <p:nvSpPr>
          <p:cNvPr id="50193" name="直接连接符 109585"/>
          <p:cNvSpPr/>
          <p:nvPr/>
        </p:nvSpPr>
        <p:spPr>
          <a:xfrm>
            <a:off x="6005513" y="1717675"/>
            <a:ext cx="0" cy="325438"/>
          </a:xfrm>
          <a:prstGeom prst="line">
            <a:avLst/>
          </a:prstGeom>
          <a:ln w="9525" cap="flat" cmpd="sng">
            <a:solidFill>
              <a:schemeClr val="tx1"/>
            </a:solidFill>
            <a:prstDash val="solid"/>
            <a:round/>
            <a:headEnd type="none" w="med" len="med"/>
            <a:tailEnd type="triangle" w="med" len="med"/>
          </a:ln>
        </p:spPr>
      </p:sp>
      <p:sp>
        <p:nvSpPr>
          <p:cNvPr id="50194" name="直接连接符 109586"/>
          <p:cNvSpPr/>
          <p:nvPr/>
        </p:nvSpPr>
        <p:spPr>
          <a:xfrm>
            <a:off x="5965825" y="4002088"/>
            <a:ext cx="0" cy="327025"/>
          </a:xfrm>
          <a:prstGeom prst="line">
            <a:avLst/>
          </a:prstGeom>
          <a:ln w="9525" cap="flat" cmpd="sng">
            <a:solidFill>
              <a:schemeClr val="tx1"/>
            </a:solidFill>
            <a:prstDash val="solid"/>
            <a:round/>
            <a:headEnd type="none" w="med" len="med"/>
            <a:tailEnd type="triangle" w="med" len="med"/>
          </a:ln>
        </p:spPr>
      </p:sp>
      <p:sp>
        <p:nvSpPr>
          <p:cNvPr id="50195" name="椭圆 109587"/>
          <p:cNvSpPr/>
          <p:nvPr/>
        </p:nvSpPr>
        <p:spPr>
          <a:xfrm>
            <a:off x="4446588" y="990600"/>
            <a:ext cx="442912" cy="393700"/>
          </a:xfrm>
          <a:prstGeom prst="ellipse">
            <a:avLst/>
          </a:prstGeom>
          <a:noFill/>
          <a:ln w="9525">
            <a:noFill/>
          </a:ln>
        </p:spPr>
        <p:txBody>
          <a:bodyPr wrap="none" anchor="ctr" anchorCtr="0"/>
          <a:p>
            <a:pPr algn="ctr"/>
            <a:r>
              <a:rPr lang="en-US" altLang="zh-CN" sz="3200">
                <a:latin typeface="Times New Roman" panose="02020603050405020304" pitchFamily="18" charset="0"/>
              </a:rPr>
              <a:t>a</a:t>
            </a:r>
            <a:endParaRPr lang="en-US" altLang="zh-CN">
              <a:latin typeface="Times New Roman" panose="02020603050405020304" pitchFamily="18" charset="0"/>
            </a:endParaRPr>
          </a:p>
        </p:txBody>
      </p:sp>
      <p:sp>
        <p:nvSpPr>
          <p:cNvPr id="50196" name="左中括号 109588"/>
          <p:cNvSpPr/>
          <p:nvPr/>
        </p:nvSpPr>
        <p:spPr>
          <a:xfrm>
            <a:off x="1219200" y="914400"/>
            <a:ext cx="304800" cy="2209800"/>
          </a:xfrm>
          <a:prstGeom prst="leftBracket">
            <a:avLst>
              <a:gd name="adj" fmla="val 60416"/>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0197" name="左中括号 109589"/>
          <p:cNvSpPr/>
          <p:nvPr/>
        </p:nvSpPr>
        <p:spPr>
          <a:xfrm>
            <a:off x="1219200" y="3124200"/>
            <a:ext cx="304800" cy="2667000"/>
          </a:xfrm>
          <a:prstGeom prst="leftBracket">
            <a:avLst>
              <a:gd name="adj" fmla="val 72916"/>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0198" name="任意多边形 109590"/>
          <p:cNvSpPr/>
          <p:nvPr/>
        </p:nvSpPr>
        <p:spPr>
          <a:xfrm>
            <a:off x="1524000" y="457200"/>
            <a:ext cx="228600" cy="457200"/>
          </a:xfrm>
          <a:custGeom>
            <a:avLst/>
            <a:gdLst/>
            <a:ahLst/>
            <a:cxnLst/>
            <a:pathLst>
              <a:path w="432" h="288">
                <a:moveTo>
                  <a:pt x="0" y="288"/>
                </a:moveTo>
                <a:cubicBezTo>
                  <a:pt x="132" y="288"/>
                  <a:pt x="264" y="288"/>
                  <a:pt x="336" y="240"/>
                </a:cubicBezTo>
                <a:cubicBezTo>
                  <a:pt x="408" y="192"/>
                  <a:pt x="416" y="40"/>
                  <a:pt x="432" y="0"/>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0199" name="左中括号 109591"/>
          <p:cNvSpPr/>
          <p:nvPr/>
        </p:nvSpPr>
        <p:spPr>
          <a:xfrm>
            <a:off x="1981200" y="1066800"/>
            <a:ext cx="304800" cy="1981200"/>
          </a:xfrm>
          <a:prstGeom prst="leftBracket">
            <a:avLst>
              <a:gd name="adj" fmla="val 54166"/>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0200" name="右中括号 109592"/>
          <p:cNvSpPr/>
          <p:nvPr/>
        </p:nvSpPr>
        <p:spPr>
          <a:xfrm>
            <a:off x="6553200" y="3505200"/>
            <a:ext cx="381000" cy="2133600"/>
          </a:xfrm>
          <a:prstGeom prst="rightBracket">
            <a:avLst>
              <a:gd name="adj" fmla="val 46666"/>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0201" name="直接连接符 109593"/>
          <p:cNvSpPr/>
          <p:nvPr/>
        </p:nvSpPr>
        <p:spPr>
          <a:xfrm>
            <a:off x="2286000" y="3048000"/>
            <a:ext cx="4267200" cy="457200"/>
          </a:xfrm>
          <a:prstGeom prst="line">
            <a:avLst/>
          </a:prstGeom>
          <a:ln w="9525" cap="flat" cmpd="sng">
            <a:solidFill>
              <a:schemeClr val="tx1"/>
            </a:solidFill>
            <a:prstDash val="solid"/>
            <a:round/>
            <a:headEnd type="none" w="med" len="med"/>
            <a:tailEnd type="none" w="med" len="med"/>
          </a:ln>
        </p:spPr>
      </p:sp>
      <p:sp>
        <p:nvSpPr>
          <p:cNvPr id="50202" name="左中括号 109594"/>
          <p:cNvSpPr/>
          <p:nvPr/>
        </p:nvSpPr>
        <p:spPr>
          <a:xfrm>
            <a:off x="1981200" y="3429000"/>
            <a:ext cx="304800" cy="2057400"/>
          </a:xfrm>
          <a:prstGeom prst="leftBracket">
            <a:avLst>
              <a:gd name="adj" fmla="val 56250"/>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0203" name="右中括号 109595"/>
          <p:cNvSpPr/>
          <p:nvPr/>
        </p:nvSpPr>
        <p:spPr>
          <a:xfrm>
            <a:off x="6553200" y="1066800"/>
            <a:ext cx="381000" cy="1981200"/>
          </a:xfrm>
          <a:prstGeom prst="rightBracket">
            <a:avLst>
              <a:gd name="adj" fmla="val 43333"/>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0204" name="直接连接符 109596"/>
          <p:cNvSpPr/>
          <p:nvPr/>
        </p:nvSpPr>
        <p:spPr>
          <a:xfrm flipV="1">
            <a:off x="2286000" y="3048000"/>
            <a:ext cx="4267200" cy="381000"/>
          </a:xfrm>
          <a:prstGeom prst="line">
            <a:avLst/>
          </a:prstGeom>
          <a:ln w="9525" cap="flat" cmpd="sng">
            <a:solidFill>
              <a:schemeClr val="tx1"/>
            </a:solidFill>
            <a:prstDash val="solid"/>
            <a:round/>
            <a:headEnd type="none" w="med" len="med"/>
            <a:tailEnd type="none" w="med" len="med"/>
          </a:ln>
        </p:spPr>
      </p:sp>
      <p:sp>
        <p:nvSpPr>
          <p:cNvPr id="50205" name="直接连接符 109597"/>
          <p:cNvSpPr/>
          <p:nvPr/>
        </p:nvSpPr>
        <p:spPr>
          <a:xfrm>
            <a:off x="4191000" y="457200"/>
            <a:ext cx="0" cy="895350"/>
          </a:xfrm>
          <a:prstGeom prst="line">
            <a:avLst/>
          </a:prstGeom>
          <a:ln w="9525" cap="flat" cmpd="sng">
            <a:solidFill>
              <a:schemeClr val="tx1"/>
            </a:solidFill>
            <a:prstDash val="solid"/>
            <a:round/>
            <a:headEnd type="none" w="med" len="med"/>
            <a:tailEnd type="triangle" w="med" len="med"/>
          </a:ln>
        </p:spPr>
      </p:sp>
      <p:sp>
        <p:nvSpPr>
          <p:cNvPr id="50206" name="任意多边形 109598"/>
          <p:cNvSpPr/>
          <p:nvPr/>
        </p:nvSpPr>
        <p:spPr>
          <a:xfrm>
            <a:off x="1524000" y="5778500"/>
            <a:ext cx="1066800" cy="469900"/>
          </a:xfrm>
          <a:custGeom>
            <a:avLst/>
            <a:gdLst/>
            <a:ahLst/>
            <a:cxnLst/>
            <a:pathLst>
              <a:path w="488" h="296">
                <a:moveTo>
                  <a:pt x="0" y="8"/>
                </a:moveTo>
                <a:cubicBezTo>
                  <a:pt x="132" y="4"/>
                  <a:pt x="264" y="0"/>
                  <a:pt x="336" y="8"/>
                </a:cubicBezTo>
                <a:cubicBezTo>
                  <a:pt x="408" y="16"/>
                  <a:pt x="408" y="40"/>
                  <a:pt x="432" y="56"/>
                </a:cubicBezTo>
                <a:cubicBezTo>
                  <a:pt x="456" y="72"/>
                  <a:pt x="472" y="88"/>
                  <a:pt x="480" y="104"/>
                </a:cubicBezTo>
                <a:cubicBezTo>
                  <a:pt x="488" y="120"/>
                  <a:pt x="480" y="128"/>
                  <a:pt x="480" y="152"/>
                </a:cubicBezTo>
                <a:cubicBezTo>
                  <a:pt x="480" y="176"/>
                  <a:pt x="480" y="224"/>
                  <a:pt x="480" y="248"/>
                </a:cubicBezTo>
                <a:cubicBezTo>
                  <a:pt x="480" y="272"/>
                  <a:pt x="480" y="284"/>
                  <a:pt x="480" y="296"/>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0207" name="任意多边形 109599"/>
          <p:cNvSpPr/>
          <p:nvPr/>
        </p:nvSpPr>
        <p:spPr>
          <a:xfrm>
            <a:off x="2286000" y="533400"/>
            <a:ext cx="1016000" cy="546100"/>
          </a:xfrm>
          <a:custGeom>
            <a:avLst/>
            <a:gdLst/>
            <a:ahLst/>
            <a:cxnLst/>
            <a:pathLst>
              <a:path w="640" h="344">
                <a:moveTo>
                  <a:pt x="0" y="336"/>
                </a:moveTo>
                <a:cubicBezTo>
                  <a:pt x="124" y="336"/>
                  <a:pt x="248" y="336"/>
                  <a:pt x="336" y="336"/>
                </a:cubicBezTo>
                <a:cubicBezTo>
                  <a:pt x="424" y="336"/>
                  <a:pt x="480" y="344"/>
                  <a:pt x="528" y="336"/>
                </a:cubicBezTo>
                <a:cubicBezTo>
                  <a:pt x="576" y="328"/>
                  <a:pt x="608" y="312"/>
                  <a:pt x="624" y="288"/>
                </a:cubicBezTo>
                <a:cubicBezTo>
                  <a:pt x="640" y="264"/>
                  <a:pt x="624" y="224"/>
                  <a:pt x="624" y="192"/>
                </a:cubicBezTo>
                <a:cubicBezTo>
                  <a:pt x="624" y="160"/>
                  <a:pt x="624" y="128"/>
                  <a:pt x="624" y="96"/>
                </a:cubicBezTo>
                <a:cubicBezTo>
                  <a:pt x="624" y="64"/>
                  <a:pt x="624" y="32"/>
                  <a:pt x="624" y="0"/>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0208" name="任意多边形 109600"/>
          <p:cNvSpPr/>
          <p:nvPr/>
        </p:nvSpPr>
        <p:spPr>
          <a:xfrm>
            <a:off x="5245100" y="533400"/>
            <a:ext cx="1308100" cy="533400"/>
          </a:xfrm>
          <a:custGeom>
            <a:avLst/>
            <a:gdLst/>
            <a:ahLst/>
            <a:cxnLst/>
            <a:pathLst>
              <a:path w="824" h="336">
                <a:moveTo>
                  <a:pt x="824" y="336"/>
                </a:moveTo>
                <a:cubicBezTo>
                  <a:pt x="772" y="316"/>
                  <a:pt x="720" y="296"/>
                  <a:pt x="632" y="288"/>
                </a:cubicBezTo>
                <a:cubicBezTo>
                  <a:pt x="544" y="280"/>
                  <a:pt x="376" y="288"/>
                  <a:pt x="296" y="288"/>
                </a:cubicBezTo>
                <a:cubicBezTo>
                  <a:pt x="216" y="288"/>
                  <a:pt x="192" y="296"/>
                  <a:pt x="152" y="288"/>
                </a:cubicBezTo>
                <a:cubicBezTo>
                  <a:pt x="112" y="280"/>
                  <a:pt x="80" y="264"/>
                  <a:pt x="56" y="240"/>
                </a:cubicBezTo>
                <a:cubicBezTo>
                  <a:pt x="32" y="216"/>
                  <a:pt x="16" y="168"/>
                  <a:pt x="8" y="144"/>
                </a:cubicBezTo>
                <a:cubicBezTo>
                  <a:pt x="0" y="120"/>
                  <a:pt x="8" y="120"/>
                  <a:pt x="8" y="96"/>
                </a:cubicBezTo>
                <a:cubicBezTo>
                  <a:pt x="8" y="72"/>
                  <a:pt x="8" y="36"/>
                  <a:pt x="8" y="0"/>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0209" name="任意多边形 109601"/>
          <p:cNvSpPr/>
          <p:nvPr/>
        </p:nvSpPr>
        <p:spPr>
          <a:xfrm>
            <a:off x="5245100" y="5626100"/>
            <a:ext cx="1308100" cy="546100"/>
          </a:xfrm>
          <a:custGeom>
            <a:avLst/>
            <a:gdLst/>
            <a:ahLst/>
            <a:cxnLst/>
            <a:pathLst>
              <a:path w="824" h="344">
                <a:moveTo>
                  <a:pt x="824" y="8"/>
                </a:moveTo>
                <a:cubicBezTo>
                  <a:pt x="600" y="4"/>
                  <a:pt x="376" y="0"/>
                  <a:pt x="248" y="8"/>
                </a:cubicBezTo>
                <a:cubicBezTo>
                  <a:pt x="120" y="16"/>
                  <a:pt x="96" y="40"/>
                  <a:pt x="56" y="56"/>
                </a:cubicBezTo>
                <a:cubicBezTo>
                  <a:pt x="16" y="72"/>
                  <a:pt x="16" y="88"/>
                  <a:pt x="8" y="104"/>
                </a:cubicBezTo>
                <a:cubicBezTo>
                  <a:pt x="0" y="120"/>
                  <a:pt x="8" y="120"/>
                  <a:pt x="8" y="152"/>
                </a:cubicBezTo>
                <a:cubicBezTo>
                  <a:pt x="8" y="184"/>
                  <a:pt x="8" y="264"/>
                  <a:pt x="8" y="296"/>
                </a:cubicBezTo>
                <a:cubicBezTo>
                  <a:pt x="8" y="328"/>
                  <a:pt x="8" y="336"/>
                  <a:pt x="8" y="34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0210" name="右中括号 109602"/>
          <p:cNvSpPr/>
          <p:nvPr/>
        </p:nvSpPr>
        <p:spPr>
          <a:xfrm>
            <a:off x="7162800" y="914400"/>
            <a:ext cx="304800" cy="2286000"/>
          </a:xfrm>
          <a:prstGeom prst="rightBracket">
            <a:avLst>
              <a:gd name="adj" fmla="val 62500"/>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0211" name="右中括号 109603"/>
          <p:cNvSpPr/>
          <p:nvPr/>
        </p:nvSpPr>
        <p:spPr>
          <a:xfrm>
            <a:off x="7162800" y="3200400"/>
            <a:ext cx="304800" cy="2590800"/>
          </a:xfrm>
          <a:prstGeom prst="rightBracket">
            <a:avLst>
              <a:gd name="adj" fmla="val 70833"/>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0212" name="任意多边形 109604"/>
          <p:cNvSpPr/>
          <p:nvPr/>
        </p:nvSpPr>
        <p:spPr>
          <a:xfrm>
            <a:off x="6223000" y="457200"/>
            <a:ext cx="939800" cy="457200"/>
          </a:xfrm>
          <a:custGeom>
            <a:avLst/>
            <a:gdLst/>
            <a:ahLst/>
            <a:cxnLst/>
            <a:pathLst>
              <a:path w="592" h="288">
                <a:moveTo>
                  <a:pt x="592" y="288"/>
                </a:moveTo>
                <a:cubicBezTo>
                  <a:pt x="464" y="268"/>
                  <a:pt x="336" y="248"/>
                  <a:pt x="256" y="240"/>
                </a:cubicBezTo>
                <a:cubicBezTo>
                  <a:pt x="176" y="232"/>
                  <a:pt x="152" y="248"/>
                  <a:pt x="112" y="240"/>
                </a:cubicBezTo>
                <a:cubicBezTo>
                  <a:pt x="72" y="232"/>
                  <a:pt x="32" y="208"/>
                  <a:pt x="16" y="192"/>
                </a:cubicBezTo>
                <a:cubicBezTo>
                  <a:pt x="0" y="176"/>
                  <a:pt x="16" y="160"/>
                  <a:pt x="16" y="144"/>
                </a:cubicBezTo>
                <a:cubicBezTo>
                  <a:pt x="16" y="128"/>
                  <a:pt x="16" y="120"/>
                  <a:pt x="16" y="96"/>
                </a:cubicBezTo>
                <a:cubicBezTo>
                  <a:pt x="16" y="72"/>
                  <a:pt x="16" y="36"/>
                  <a:pt x="16" y="0"/>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0213" name="任意多边形 109605"/>
          <p:cNvSpPr/>
          <p:nvPr/>
        </p:nvSpPr>
        <p:spPr>
          <a:xfrm>
            <a:off x="5930900" y="5791200"/>
            <a:ext cx="1231900" cy="457200"/>
          </a:xfrm>
          <a:custGeom>
            <a:avLst/>
            <a:gdLst/>
            <a:ahLst/>
            <a:cxnLst/>
            <a:pathLst>
              <a:path w="776" h="288">
                <a:moveTo>
                  <a:pt x="776" y="0"/>
                </a:moveTo>
                <a:cubicBezTo>
                  <a:pt x="596" y="16"/>
                  <a:pt x="416" y="32"/>
                  <a:pt x="296" y="48"/>
                </a:cubicBezTo>
                <a:cubicBezTo>
                  <a:pt x="176" y="64"/>
                  <a:pt x="104" y="80"/>
                  <a:pt x="56" y="96"/>
                </a:cubicBezTo>
                <a:cubicBezTo>
                  <a:pt x="8" y="112"/>
                  <a:pt x="16" y="128"/>
                  <a:pt x="8" y="144"/>
                </a:cubicBezTo>
                <a:cubicBezTo>
                  <a:pt x="0" y="160"/>
                  <a:pt x="8" y="168"/>
                  <a:pt x="8" y="192"/>
                </a:cubicBezTo>
                <a:cubicBezTo>
                  <a:pt x="8" y="216"/>
                  <a:pt x="8" y="272"/>
                  <a:pt x="8" y="288"/>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0214" name="直接连接符 109606"/>
          <p:cNvSpPr/>
          <p:nvPr/>
        </p:nvSpPr>
        <p:spPr>
          <a:xfrm>
            <a:off x="2590800" y="6096000"/>
            <a:ext cx="0" cy="152400"/>
          </a:xfrm>
          <a:prstGeom prst="line">
            <a:avLst/>
          </a:prstGeom>
          <a:ln w="9525" cap="flat" cmpd="sng">
            <a:solidFill>
              <a:schemeClr val="tx1"/>
            </a:solidFill>
            <a:prstDash val="solid"/>
            <a:round/>
            <a:headEnd type="none" w="med" len="med"/>
            <a:tailEnd type="triangle" w="med" len="med"/>
          </a:ln>
        </p:spPr>
      </p:sp>
      <p:sp>
        <p:nvSpPr>
          <p:cNvPr id="50215" name="直接连接符 109607"/>
          <p:cNvSpPr/>
          <p:nvPr/>
        </p:nvSpPr>
        <p:spPr>
          <a:xfrm>
            <a:off x="5257800" y="5943600"/>
            <a:ext cx="0" cy="381000"/>
          </a:xfrm>
          <a:prstGeom prst="line">
            <a:avLst/>
          </a:prstGeom>
          <a:ln w="9525" cap="flat" cmpd="sng">
            <a:solidFill>
              <a:schemeClr val="tx1"/>
            </a:solidFill>
            <a:prstDash val="solid"/>
            <a:round/>
            <a:headEnd type="none" w="med" len="med"/>
            <a:tailEnd type="triangle" w="med" len="med"/>
          </a:ln>
        </p:spPr>
      </p:sp>
      <p:sp>
        <p:nvSpPr>
          <p:cNvPr id="50216" name="直接连接符 109608"/>
          <p:cNvSpPr/>
          <p:nvPr/>
        </p:nvSpPr>
        <p:spPr>
          <a:xfrm>
            <a:off x="5943600" y="6019800"/>
            <a:ext cx="0" cy="304800"/>
          </a:xfrm>
          <a:prstGeom prst="line">
            <a:avLst/>
          </a:prstGeom>
          <a:ln w="9525" cap="flat" cmpd="sng">
            <a:solidFill>
              <a:schemeClr val="tx1"/>
            </a:solidFill>
            <a:prstDash val="solid"/>
            <a:round/>
            <a:headEnd type="none" w="med" len="med"/>
            <a:tailEnd type="triangle" w="med" len="med"/>
          </a:ln>
        </p:spPr>
      </p:sp>
      <p:sp>
        <p:nvSpPr>
          <p:cNvPr id="50217" name="直接连接符 109609"/>
          <p:cNvSpPr/>
          <p:nvPr/>
        </p:nvSpPr>
        <p:spPr>
          <a:xfrm>
            <a:off x="3429000" y="5867400"/>
            <a:ext cx="0" cy="381000"/>
          </a:xfrm>
          <a:prstGeom prst="line">
            <a:avLst/>
          </a:prstGeom>
          <a:ln w="9525" cap="flat" cmpd="sng">
            <a:solidFill>
              <a:schemeClr val="tx1"/>
            </a:solidFill>
            <a:prstDash val="solid"/>
            <a:round/>
            <a:headEnd type="none" w="med" len="med"/>
            <a:tailEnd type="triangle" w="med" len="med"/>
          </a:ln>
        </p:spPr>
      </p:sp>
      <p:sp>
        <p:nvSpPr>
          <p:cNvPr id="50218" name="任意多边形 109610"/>
          <p:cNvSpPr/>
          <p:nvPr/>
        </p:nvSpPr>
        <p:spPr>
          <a:xfrm>
            <a:off x="2286000" y="5486400"/>
            <a:ext cx="1143000" cy="609600"/>
          </a:xfrm>
          <a:custGeom>
            <a:avLst/>
            <a:gdLst/>
            <a:ahLst/>
            <a:cxnLst/>
            <a:pathLst>
              <a:path w="728" h="384">
                <a:moveTo>
                  <a:pt x="0" y="0"/>
                </a:moveTo>
                <a:cubicBezTo>
                  <a:pt x="104" y="20"/>
                  <a:pt x="208" y="40"/>
                  <a:pt x="288" y="48"/>
                </a:cubicBezTo>
                <a:cubicBezTo>
                  <a:pt x="368" y="56"/>
                  <a:pt x="416" y="40"/>
                  <a:pt x="480" y="48"/>
                </a:cubicBezTo>
                <a:cubicBezTo>
                  <a:pt x="544" y="56"/>
                  <a:pt x="632" y="80"/>
                  <a:pt x="672" y="96"/>
                </a:cubicBezTo>
                <a:cubicBezTo>
                  <a:pt x="712" y="112"/>
                  <a:pt x="712" y="112"/>
                  <a:pt x="720" y="144"/>
                </a:cubicBezTo>
                <a:cubicBezTo>
                  <a:pt x="728" y="176"/>
                  <a:pt x="720" y="248"/>
                  <a:pt x="720" y="288"/>
                </a:cubicBezTo>
                <a:cubicBezTo>
                  <a:pt x="720" y="328"/>
                  <a:pt x="720" y="356"/>
                  <a:pt x="720" y="38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0219" name="文本框 109611"/>
          <p:cNvSpPr txBox="1"/>
          <p:nvPr/>
        </p:nvSpPr>
        <p:spPr>
          <a:xfrm>
            <a:off x="1812925" y="323850"/>
            <a:ext cx="588963" cy="579438"/>
          </a:xfrm>
          <a:prstGeom prst="rect">
            <a:avLst/>
          </a:prstGeom>
          <a:noFill/>
          <a:ln w="9525">
            <a:noFill/>
          </a:ln>
        </p:spPr>
        <p:txBody>
          <a:bodyPr wrap="none" anchor="t" anchorCtr="0">
            <a:spAutoFit/>
          </a:bodyPr>
          <a:p>
            <a:r>
              <a:rPr lang="en-US" altLang="zh-CN" sz="3200" b="1">
                <a:latin typeface="Times New Roman" panose="02020603050405020304" pitchFamily="18" charset="0"/>
                <a:ea typeface="楷体_GB2312" pitchFamily="49" charset="-122"/>
              </a:rPr>
              <a:t>L</a:t>
            </a:r>
            <a:r>
              <a:rPr lang="en-US" altLang="zh-CN" sz="3200" b="1" baseline="-25000">
                <a:latin typeface="Times New Roman" panose="02020603050405020304" pitchFamily="18" charset="0"/>
                <a:ea typeface="楷体_GB2312" pitchFamily="49" charset="-122"/>
              </a:rPr>
              <a:t>2</a:t>
            </a:r>
            <a:endParaRPr lang="en-US" altLang="zh-CN" sz="3200" b="1" baseline="-25000">
              <a:latin typeface="Times New Roman" panose="02020603050405020304" pitchFamily="18" charset="0"/>
              <a:ea typeface="楷体_GB2312" pitchFamily="49" charset="-122"/>
            </a:endParaRPr>
          </a:p>
        </p:txBody>
      </p:sp>
      <p:sp>
        <p:nvSpPr>
          <p:cNvPr id="50220" name="文本框 109612"/>
          <p:cNvSpPr txBox="1"/>
          <p:nvPr/>
        </p:nvSpPr>
        <p:spPr>
          <a:xfrm>
            <a:off x="3276600" y="304800"/>
            <a:ext cx="588963" cy="579438"/>
          </a:xfrm>
          <a:prstGeom prst="rect">
            <a:avLst/>
          </a:prstGeom>
          <a:noFill/>
          <a:ln w="9525">
            <a:noFill/>
          </a:ln>
        </p:spPr>
        <p:txBody>
          <a:bodyPr wrap="none" anchor="t" anchorCtr="0">
            <a:spAutoFit/>
          </a:bodyPr>
          <a:p>
            <a:r>
              <a:rPr lang="en-US" altLang="zh-CN" sz="3200" b="1">
                <a:latin typeface="Times New Roman" panose="02020603050405020304" pitchFamily="18" charset="0"/>
                <a:ea typeface="楷体_GB2312" pitchFamily="49" charset="-122"/>
              </a:rPr>
              <a:t>L</a:t>
            </a:r>
            <a:r>
              <a:rPr lang="en-US" altLang="zh-CN" sz="3200" b="1" baseline="-25000">
                <a:latin typeface="Times New Roman" panose="02020603050405020304" pitchFamily="18" charset="0"/>
                <a:ea typeface="楷体_GB2312" pitchFamily="49" charset="-122"/>
              </a:rPr>
              <a:t>3</a:t>
            </a:r>
            <a:endParaRPr lang="en-US" altLang="zh-CN" sz="3200" b="1" baseline="-25000">
              <a:latin typeface="Times New Roman" panose="02020603050405020304" pitchFamily="18" charset="0"/>
              <a:ea typeface="楷体_GB2312" pitchFamily="49" charset="-122"/>
            </a:endParaRPr>
          </a:p>
        </p:txBody>
      </p:sp>
      <p:sp>
        <p:nvSpPr>
          <p:cNvPr id="50221" name="文本框 109613"/>
          <p:cNvSpPr txBox="1"/>
          <p:nvPr/>
        </p:nvSpPr>
        <p:spPr>
          <a:xfrm>
            <a:off x="4724400" y="304800"/>
            <a:ext cx="588963" cy="579438"/>
          </a:xfrm>
          <a:prstGeom prst="rect">
            <a:avLst/>
          </a:prstGeom>
          <a:noFill/>
          <a:ln w="9525">
            <a:noFill/>
          </a:ln>
        </p:spPr>
        <p:txBody>
          <a:bodyPr wrap="none" anchor="t" anchorCtr="0">
            <a:spAutoFit/>
          </a:bodyPr>
          <a:p>
            <a:r>
              <a:rPr lang="en-US" altLang="zh-CN" sz="3200" b="1">
                <a:latin typeface="Times New Roman" panose="02020603050405020304" pitchFamily="18" charset="0"/>
                <a:ea typeface="楷体_GB2312" pitchFamily="49" charset="-122"/>
              </a:rPr>
              <a:t>L</a:t>
            </a:r>
            <a:r>
              <a:rPr lang="en-US" altLang="zh-CN" sz="3200" b="1" baseline="-25000">
                <a:latin typeface="Times New Roman" panose="02020603050405020304" pitchFamily="18" charset="0"/>
                <a:ea typeface="楷体_GB2312" pitchFamily="49" charset="-122"/>
              </a:rPr>
              <a:t>4</a:t>
            </a:r>
            <a:endParaRPr lang="en-US" altLang="zh-CN" sz="3200" b="1" baseline="-25000">
              <a:latin typeface="Times New Roman" panose="02020603050405020304" pitchFamily="18" charset="0"/>
              <a:ea typeface="楷体_GB2312" pitchFamily="49" charset="-122"/>
            </a:endParaRPr>
          </a:p>
        </p:txBody>
      </p:sp>
      <p:sp>
        <p:nvSpPr>
          <p:cNvPr id="50222" name="文本框 109614"/>
          <p:cNvSpPr txBox="1"/>
          <p:nvPr/>
        </p:nvSpPr>
        <p:spPr>
          <a:xfrm>
            <a:off x="6248400" y="304800"/>
            <a:ext cx="588963" cy="579438"/>
          </a:xfrm>
          <a:prstGeom prst="rect">
            <a:avLst/>
          </a:prstGeom>
          <a:noFill/>
          <a:ln w="9525">
            <a:noFill/>
          </a:ln>
        </p:spPr>
        <p:txBody>
          <a:bodyPr wrap="none" anchor="t" anchorCtr="0">
            <a:spAutoFit/>
          </a:bodyPr>
          <a:p>
            <a:r>
              <a:rPr lang="en-US" altLang="zh-CN" sz="3200" b="1">
                <a:latin typeface="Times New Roman" panose="02020603050405020304" pitchFamily="18" charset="0"/>
                <a:ea typeface="楷体_GB2312" pitchFamily="49" charset="-122"/>
              </a:rPr>
              <a:t>L</a:t>
            </a:r>
            <a:r>
              <a:rPr lang="en-US" altLang="zh-CN" sz="3200" b="1" baseline="-25000">
                <a:latin typeface="Times New Roman" panose="02020603050405020304" pitchFamily="18" charset="0"/>
                <a:ea typeface="楷体_GB2312" pitchFamily="49" charset="-122"/>
              </a:rPr>
              <a:t>1</a:t>
            </a:r>
            <a:endParaRPr lang="en-US" altLang="zh-CN" sz="3200" b="1" baseline="-25000">
              <a:latin typeface="Times New Roman" panose="02020603050405020304" pitchFamily="18" charset="0"/>
              <a:ea typeface="楷体_GB2312"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110593"/>
          <p:cNvSpPr txBox="1"/>
          <p:nvPr/>
        </p:nvSpPr>
        <p:spPr>
          <a:xfrm>
            <a:off x="822325" y="576263"/>
            <a:ext cx="1814513" cy="579437"/>
          </a:xfrm>
          <a:prstGeom prst="rect">
            <a:avLst/>
          </a:prstGeom>
          <a:noFill/>
          <a:ln w="9525">
            <a:noFill/>
          </a:ln>
        </p:spPr>
        <p:txBody>
          <a:bodyPr wrap="none" anchor="t" anchorCtr="0">
            <a:spAutoFit/>
          </a:bodyPr>
          <a:p>
            <a:r>
              <a:rPr lang="zh-CN" altLang="en-US" sz="3200" b="1" dirty="0">
                <a:latin typeface="Times New Roman" panose="02020603050405020304" pitchFamily="18" charset="0"/>
              </a:rPr>
              <a:t>三、实施</a:t>
            </a:r>
            <a:endParaRPr lang="zh-CN" altLang="en-US" dirty="0">
              <a:latin typeface="Times New Roman" panose="02020603050405020304" pitchFamily="18" charset="0"/>
            </a:endParaRPr>
          </a:p>
        </p:txBody>
      </p:sp>
      <p:graphicFrame>
        <p:nvGraphicFramePr>
          <p:cNvPr id="110595" name="表格 110594"/>
          <p:cNvGraphicFramePr/>
          <p:nvPr/>
        </p:nvGraphicFramePr>
        <p:xfrm>
          <a:off x="3594100" y="1663700"/>
          <a:ext cx="3276600" cy="4191000"/>
        </p:xfrm>
        <a:graphic>
          <a:graphicData uri="http://schemas.openxmlformats.org/drawingml/2006/table">
            <a:tbl>
              <a:tblPr/>
              <a:tblGrid>
                <a:gridCol w="3276600"/>
              </a:tblGrid>
              <a:tr h="5334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latin typeface="楷体_GB2312" pitchFamily="49" charset="-122"/>
                          <a:ea typeface="楷体_GB2312" pitchFamily="49" charset="-122"/>
                        </a:rPr>
                        <a:t>初始化　　</a:t>
                      </a:r>
                      <a:r>
                        <a:rPr lang="en-US" altLang="zh-CN" sz="1800">
                          <a:latin typeface="楷体_GB2312" pitchFamily="49" charset="-122"/>
                          <a:ea typeface="楷体_GB2312" pitchFamily="49" charset="-122"/>
                        </a:rPr>
                        <a:t>C(i)</a:t>
                      </a:r>
                      <a:endParaRPr lang="en-US" altLang="zh-CN" sz="1800">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84513">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latin typeface="Times New Roman" panose="02020603050405020304" pitchFamily="18" charset="0"/>
                          <a:ea typeface="楷体_GB2312" pitchFamily="49" charset="-122"/>
                        </a:rPr>
                        <a:t>…</a:t>
                      </a:r>
                      <a:r>
                        <a:rPr lang="zh-CN" altLang="en-US" sz="1800" dirty="0">
                          <a:latin typeface="Times New Roman" panose="02020603050405020304" pitchFamily="18" charset="0"/>
                          <a:ea typeface="楷体_GB2312" pitchFamily="49" charset="-122"/>
                        </a:rPr>
                        <a:t>…</a:t>
                      </a:r>
                      <a:endParaRPr lang="zh-CN" altLang="en-US" sz="1800" dirty="0">
                        <a:latin typeface="楷体_GB2312" pitchFamily="49" charset="-122"/>
                        <a:ea typeface="楷体_GB2312" pitchFamily="49" charset="-122"/>
                      </a:endParaRPr>
                    </a:p>
                    <a:p>
                      <a:pPr marL="0" lvl="0" indent="0" algn="ctr">
                        <a:buNone/>
                      </a:pPr>
                      <a:r>
                        <a:rPr lang="en-US" altLang="zh-CN" sz="1800">
                          <a:latin typeface="楷体_GB2312" pitchFamily="49" charset="-122"/>
                          <a:ea typeface="楷体_GB2312" pitchFamily="49" charset="-122"/>
                        </a:rPr>
                        <a:t>C(1)=C(1)+1</a:t>
                      </a:r>
                      <a:endParaRPr lang="en-US" altLang="zh-CN" sz="1800">
                        <a:latin typeface="楷体_GB2312" pitchFamily="49" charset="-122"/>
                        <a:ea typeface="楷体_GB2312" pitchFamily="49" charset="-122"/>
                      </a:endParaRPr>
                    </a:p>
                    <a:p>
                      <a:pPr marL="0" lvl="0" indent="0" algn="ctr">
                        <a:buNone/>
                      </a:pPr>
                      <a:r>
                        <a:rPr lang="en-US" altLang="zh-CN" sz="1800">
                          <a:latin typeface="Times New Roman" panose="02020603050405020304" pitchFamily="18" charset="0"/>
                          <a:ea typeface="楷体_GB2312" pitchFamily="49" charset="-122"/>
                        </a:rPr>
                        <a:t>…</a:t>
                      </a:r>
                      <a:r>
                        <a:rPr lang="en-US" altLang="zh-CN" sz="1800">
                          <a:latin typeface="Times New Roman" panose="02020603050405020304" pitchFamily="18" charset="0"/>
                          <a:ea typeface="楷体_GB2312" pitchFamily="49" charset="-122"/>
                        </a:rPr>
                        <a:t>…</a:t>
                      </a:r>
                      <a:endParaRPr lang="en-US" altLang="zh-CN" sz="1800">
                        <a:latin typeface="楷体_GB2312" pitchFamily="49" charset="-122"/>
                        <a:ea typeface="楷体_GB2312" pitchFamily="49" charset="-122"/>
                      </a:endParaRPr>
                    </a:p>
                    <a:p>
                      <a:pPr marL="0" lvl="0" indent="0" algn="ctr">
                        <a:buNone/>
                      </a:pPr>
                      <a:r>
                        <a:rPr lang="en-US" altLang="zh-CN" sz="1800">
                          <a:latin typeface="楷体_GB2312" pitchFamily="49" charset="-122"/>
                          <a:ea typeface="楷体_GB2312" pitchFamily="49" charset="-122"/>
                        </a:rPr>
                        <a:t>C(2)=C(2)+1</a:t>
                      </a:r>
                      <a:endParaRPr lang="en-US" altLang="zh-CN" sz="1800">
                        <a:latin typeface="楷体_GB2312" pitchFamily="49" charset="-122"/>
                        <a:ea typeface="楷体_GB2312" pitchFamily="49" charset="-122"/>
                      </a:endParaRPr>
                    </a:p>
                    <a:p>
                      <a:pPr marL="0" lvl="0" indent="0" algn="ctr">
                        <a:buNone/>
                      </a:pPr>
                      <a:r>
                        <a:rPr lang="en-US" altLang="zh-CN" sz="1800">
                          <a:latin typeface="Times New Roman" panose="02020603050405020304" pitchFamily="18" charset="0"/>
                          <a:ea typeface="楷体_GB2312" pitchFamily="49" charset="-122"/>
                        </a:rPr>
                        <a:t>…</a:t>
                      </a:r>
                      <a:r>
                        <a:rPr lang="en-US" altLang="zh-CN" sz="1800">
                          <a:latin typeface="Times New Roman" panose="02020603050405020304" pitchFamily="18" charset="0"/>
                          <a:ea typeface="楷体_GB2312" pitchFamily="49" charset="-122"/>
                        </a:rPr>
                        <a:t>…</a:t>
                      </a:r>
                      <a:endParaRPr lang="en-US" altLang="zh-CN" sz="1800">
                        <a:latin typeface="楷体_GB2312" pitchFamily="49" charset="-122"/>
                        <a:ea typeface="楷体_GB2312" pitchFamily="49" charset="-122"/>
                      </a:endParaRPr>
                    </a:p>
                    <a:p>
                      <a:pPr marL="0" lvl="0" indent="0" algn="ctr">
                        <a:buNone/>
                      </a:pPr>
                      <a:r>
                        <a:rPr lang="en-US" altLang="zh-CN" sz="1800">
                          <a:latin typeface="楷体_GB2312" pitchFamily="49" charset="-122"/>
                          <a:ea typeface="楷体_GB2312" pitchFamily="49" charset="-122"/>
                        </a:rPr>
                        <a:t>C(n)=C(n)+1</a:t>
                      </a:r>
                      <a:endParaRPr lang="en-US" altLang="zh-CN" sz="1800">
                        <a:latin typeface="楷体_GB2312" pitchFamily="49" charset="-122"/>
                        <a:ea typeface="楷体_GB2312" pitchFamily="49" charset="-122"/>
                      </a:endParaRPr>
                    </a:p>
                    <a:p>
                      <a:pPr marL="0" lvl="0" indent="0" algn="ctr">
                        <a:buNone/>
                      </a:pPr>
                      <a:r>
                        <a:rPr lang="en-US" altLang="zh-CN" sz="1800">
                          <a:latin typeface="Times New Roman" panose="02020603050405020304" pitchFamily="18" charset="0"/>
                          <a:ea typeface="楷体_GB2312" pitchFamily="49" charset="-122"/>
                        </a:rPr>
                        <a:t>…</a:t>
                      </a:r>
                      <a:r>
                        <a:rPr lang="en-US" altLang="zh-CN" sz="1800">
                          <a:latin typeface="Times New Roman" panose="02020603050405020304" pitchFamily="18" charset="0"/>
                          <a:ea typeface="楷体_GB2312" pitchFamily="49" charset="-122"/>
                        </a:rPr>
                        <a:t>…</a:t>
                      </a:r>
                      <a:endParaRPr lang="en-US" altLang="zh-CN" sz="1800">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3087">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800" dirty="0">
                          <a:ea typeface="楷体_GB2312" pitchFamily="49" charset="-122"/>
                        </a:rPr>
                        <a:t>打印　</a:t>
                      </a:r>
                      <a:r>
                        <a:rPr lang="en-US" altLang="zh-CN" sz="1800">
                          <a:latin typeface="楷体_GB2312" pitchFamily="49" charset="-122"/>
                          <a:ea typeface="楷体_GB2312" pitchFamily="49" charset="-122"/>
                        </a:rPr>
                        <a:t>C(i)</a:t>
                      </a:r>
                      <a:endParaRPr lang="en-US" altLang="zh-CN" sz="1800">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1212" name="直接连接符 110604"/>
          <p:cNvSpPr/>
          <p:nvPr/>
        </p:nvSpPr>
        <p:spPr>
          <a:xfrm>
            <a:off x="2222500" y="1968500"/>
            <a:ext cx="1066800" cy="0"/>
          </a:xfrm>
          <a:prstGeom prst="line">
            <a:avLst/>
          </a:prstGeom>
          <a:ln w="9525" cap="flat" cmpd="sng">
            <a:solidFill>
              <a:schemeClr val="tx1"/>
            </a:solidFill>
            <a:prstDash val="solid"/>
            <a:round/>
            <a:headEnd type="none" w="med" len="med"/>
            <a:tailEnd type="triangle" w="med" len="med"/>
          </a:ln>
        </p:spPr>
      </p:sp>
      <p:sp>
        <p:nvSpPr>
          <p:cNvPr id="51213" name="直接连接符 110605"/>
          <p:cNvSpPr/>
          <p:nvPr/>
        </p:nvSpPr>
        <p:spPr>
          <a:xfrm>
            <a:off x="2222500" y="2882900"/>
            <a:ext cx="1066800" cy="0"/>
          </a:xfrm>
          <a:prstGeom prst="line">
            <a:avLst/>
          </a:prstGeom>
          <a:ln w="9525" cap="flat" cmpd="sng">
            <a:solidFill>
              <a:schemeClr val="tx1"/>
            </a:solidFill>
            <a:prstDash val="solid"/>
            <a:round/>
            <a:headEnd type="none" w="med" len="med"/>
            <a:tailEnd type="triangle" w="med" len="med"/>
          </a:ln>
        </p:spPr>
      </p:sp>
      <p:sp>
        <p:nvSpPr>
          <p:cNvPr id="51214" name="直接连接符 110606"/>
          <p:cNvSpPr/>
          <p:nvPr/>
        </p:nvSpPr>
        <p:spPr>
          <a:xfrm>
            <a:off x="2222500" y="3797300"/>
            <a:ext cx="1066800" cy="0"/>
          </a:xfrm>
          <a:prstGeom prst="line">
            <a:avLst/>
          </a:prstGeom>
          <a:ln w="9525" cap="flat" cmpd="sng">
            <a:solidFill>
              <a:schemeClr val="tx1"/>
            </a:solidFill>
            <a:prstDash val="solid"/>
            <a:round/>
            <a:headEnd type="none" w="med" len="med"/>
            <a:tailEnd type="triangle" w="med" len="med"/>
          </a:ln>
        </p:spPr>
      </p:sp>
      <p:sp>
        <p:nvSpPr>
          <p:cNvPr id="51215" name="直接连接符 110607"/>
          <p:cNvSpPr/>
          <p:nvPr/>
        </p:nvSpPr>
        <p:spPr>
          <a:xfrm>
            <a:off x="2222500" y="4635500"/>
            <a:ext cx="1066800" cy="0"/>
          </a:xfrm>
          <a:prstGeom prst="line">
            <a:avLst/>
          </a:prstGeom>
          <a:ln w="9525" cap="flat" cmpd="sng">
            <a:solidFill>
              <a:schemeClr val="tx1"/>
            </a:solidFill>
            <a:prstDash val="solid"/>
            <a:round/>
            <a:headEnd type="none" w="med" len="med"/>
            <a:tailEnd type="triangle" w="med" len="med"/>
          </a:ln>
        </p:spPr>
      </p:sp>
      <p:sp>
        <p:nvSpPr>
          <p:cNvPr id="51216" name="直接连接符 110608"/>
          <p:cNvSpPr/>
          <p:nvPr/>
        </p:nvSpPr>
        <p:spPr>
          <a:xfrm>
            <a:off x="2222500" y="5549900"/>
            <a:ext cx="1066800" cy="0"/>
          </a:xfrm>
          <a:prstGeom prst="line">
            <a:avLst/>
          </a:prstGeom>
          <a:ln w="9525" cap="flat" cmpd="sng">
            <a:solidFill>
              <a:schemeClr val="tx1"/>
            </a:solidFill>
            <a:prstDash val="solid"/>
            <a:round/>
            <a:headEnd type="none" w="med" len="med"/>
            <a:tailEnd type="triangle" w="med" len="med"/>
          </a:ln>
        </p:spPr>
      </p:sp>
      <p:sp>
        <p:nvSpPr>
          <p:cNvPr id="51217" name="文本框 110609"/>
          <p:cNvSpPr txBox="1"/>
          <p:nvPr/>
        </p:nvSpPr>
        <p:spPr>
          <a:xfrm>
            <a:off x="3263900" y="5932488"/>
            <a:ext cx="27241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插装程序中插入的语句</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流程图: 可选过程 111617"/>
          <p:cNvSpPr/>
          <p:nvPr/>
        </p:nvSpPr>
        <p:spPr>
          <a:xfrm>
            <a:off x="4876800" y="609600"/>
            <a:ext cx="1371600" cy="304800"/>
          </a:xfrm>
          <a:prstGeom prst="flowChartAlternateProcess">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solidFill>
                  <a:schemeClr val="bg1"/>
                </a:solidFill>
                <a:latin typeface="Times New Roman" panose="02020603050405020304" pitchFamily="18" charset="0"/>
                <a:ea typeface="楷体_GB2312" pitchFamily="49" charset="-122"/>
              </a:rPr>
              <a:t>入　口</a:t>
            </a:r>
            <a:endParaRPr lang="zh-CN" altLang="en-US" sz="2000" dirty="0">
              <a:solidFill>
                <a:schemeClr val="bg1"/>
              </a:solidFill>
              <a:latin typeface="Times New Roman" panose="02020603050405020304" pitchFamily="18" charset="0"/>
              <a:ea typeface="楷体_GB2312" pitchFamily="49" charset="-122"/>
            </a:endParaRPr>
          </a:p>
        </p:txBody>
      </p:sp>
      <p:sp>
        <p:nvSpPr>
          <p:cNvPr id="52226" name="直接连接符 111618"/>
          <p:cNvSpPr/>
          <p:nvPr/>
        </p:nvSpPr>
        <p:spPr>
          <a:xfrm>
            <a:off x="5562600" y="914400"/>
            <a:ext cx="1588" cy="228600"/>
          </a:xfrm>
          <a:prstGeom prst="line">
            <a:avLst/>
          </a:prstGeom>
          <a:ln w="9525" cap="flat" cmpd="sng">
            <a:solidFill>
              <a:schemeClr val="tx1"/>
            </a:solidFill>
            <a:prstDash val="solid"/>
            <a:round/>
            <a:headEnd type="none" w="med" len="med"/>
            <a:tailEnd type="triangle" w="med" len="med"/>
          </a:ln>
        </p:spPr>
      </p:sp>
      <p:sp>
        <p:nvSpPr>
          <p:cNvPr id="52227" name="流程图: 过程 111619"/>
          <p:cNvSpPr/>
          <p:nvPr/>
        </p:nvSpPr>
        <p:spPr>
          <a:xfrm>
            <a:off x="4724400" y="1143000"/>
            <a:ext cx="1828800" cy="304800"/>
          </a:xfrm>
          <a:prstGeom prst="flowChartProcess">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en-US" altLang="zh-CN" sz="2000">
                <a:solidFill>
                  <a:schemeClr val="bg1"/>
                </a:solidFill>
                <a:latin typeface="Times New Roman" panose="02020603050405020304" pitchFamily="18" charset="0"/>
                <a:ea typeface="楷体_GB2312" pitchFamily="49" charset="-122"/>
              </a:rPr>
              <a:t>C(1)=C(1)+1</a:t>
            </a:r>
            <a:endParaRPr lang="en-US" altLang="zh-CN" sz="2000">
              <a:solidFill>
                <a:schemeClr val="bg1"/>
              </a:solidFill>
              <a:latin typeface="Times New Roman" panose="02020603050405020304" pitchFamily="18" charset="0"/>
              <a:ea typeface="楷体_GB2312" pitchFamily="49" charset="-122"/>
            </a:endParaRPr>
          </a:p>
        </p:txBody>
      </p:sp>
      <p:sp>
        <p:nvSpPr>
          <p:cNvPr id="52228" name="直接连接符 111620"/>
          <p:cNvSpPr/>
          <p:nvPr/>
        </p:nvSpPr>
        <p:spPr>
          <a:xfrm>
            <a:off x="5562600" y="1447800"/>
            <a:ext cx="1588" cy="228600"/>
          </a:xfrm>
          <a:prstGeom prst="line">
            <a:avLst/>
          </a:prstGeom>
          <a:ln w="9525" cap="flat" cmpd="sng">
            <a:solidFill>
              <a:schemeClr val="tx1"/>
            </a:solidFill>
            <a:prstDash val="solid"/>
            <a:round/>
            <a:headEnd type="none" w="med" len="med"/>
            <a:tailEnd type="triangle" w="med" len="med"/>
          </a:ln>
        </p:spPr>
      </p:sp>
      <p:sp>
        <p:nvSpPr>
          <p:cNvPr id="52229" name="矩形 111621"/>
          <p:cNvSpPr/>
          <p:nvPr/>
        </p:nvSpPr>
        <p:spPr>
          <a:xfrm>
            <a:off x="5029200" y="1676400"/>
            <a:ext cx="11430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en-US" altLang="zh-CN" sz="2000">
                <a:solidFill>
                  <a:schemeClr val="bg1"/>
                </a:solidFill>
                <a:latin typeface="Times New Roman" panose="02020603050405020304" pitchFamily="18" charset="0"/>
                <a:ea typeface="楷体_GB2312" pitchFamily="49" charset="-122"/>
              </a:rPr>
              <a:t>Q=X</a:t>
            </a:r>
            <a:endParaRPr lang="en-US" altLang="zh-CN" sz="2000">
              <a:solidFill>
                <a:schemeClr val="bg1"/>
              </a:solidFill>
              <a:latin typeface="Times New Roman" panose="02020603050405020304" pitchFamily="18" charset="0"/>
              <a:ea typeface="楷体_GB2312" pitchFamily="49" charset="-122"/>
            </a:endParaRPr>
          </a:p>
        </p:txBody>
      </p:sp>
      <p:sp>
        <p:nvSpPr>
          <p:cNvPr id="52230" name="直接连接符 111622"/>
          <p:cNvSpPr/>
          <p:nvPr/>
        </p:nvSpPr>
        <p:spPr>
          <a:xfrm>
            <a:off x="5562600" y="1981200"/>
            <a:ext cx="1588" cy="228600"/>
          </a:xfrm>
          <a:prstGeom prst="line">
            <a:avLst/>
          </a:prstGeom>
          <a:ln w="9525" cap="flat" cmpd="sng">
            <a:solidFill>
              <a:schemeClr val="tx1"/>
            </a:solidFill>
            <a:prstDash val="solid"/>
            <a:round/>
            <a:headEnd type="none" w="med" len="med"/>
            <a:tailEnd type="triangle" w="med" len="med"/>
          </a:ln>
        </p:spPr>
      </p:sp>
      <p:sp>
        <p:nvSpPr>
          <p:cNvPr id="52231" name="矩形 111623"/>
          <p:cNvSpPr/>
          <p:nvPr/>
        </p:nvSpPr>
        <p:spPr>
          <a:xfrm>
            <a:off x="5029200" y="2209800"/>
            <a:ext cx="11430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en-US" altLang="zh-CN" sz="2000">
                <a:solidFill>
                  <a:schemeClr val="bg1"/>
                </a:solidFill>
                <a:latin typeface="Times New Roman" panose="02020603050405020304" pitchFamily="18" charset="0"/>
                <a:ea typeface="楷体_GB2312" pitchFamily="49" charset="-122"/>
              </a:rPr>
              <a:t>R=Y</a:t>
            </a:r>
            <a:endParaRPr lang="en-US" altLang="zh-CN" sz="2000">
              <a:solidFill>
                <a:schemeClr val="bg1"/>
              </a:solidFill>
              <a:latin typeface="Times New Roman" panose="02020603050405020304" pitchFamily="18" charset="0"/>
              <a:ea typeface="楷体_GB2312" pitchFamily="49" charset="-122"/>
            </a:endParaRPr>
          </a:p>
        </p:txBody>
      </p:sp>
      <p:sp>
        <p:nvSpPr>
          <p:cNvPr id="52232" name="直接连接符 111624"/>
          <p:cNvSpPr/>
          <p:nvPr/>
        </p:nvSpPr>
        <p:spPr>
          <a:xfrm>
            <a:off x="5562600" y="2514600"/>
            <a:ext cx="0" cy="533400"/>
          </a:xfrm>
          <a:prstGeom prst="line">
            <a:avLst/>
          </a:prstGeom>
          <a:ln w="9525" cap="flat" cmpd="sng">
            <a:solidFill>
              <a:schemeClr val="tx1"/>
            </a:solidFill>
            <a:prstDash val="solid"/>
            <a:round/>
            <a:headEnd type="none" w="med" len="med"/>
            <a:tailEnd type="triangle" w="med" len="med"/>
          </a:ln>
        </p:spPr>
      </p:sp>
      <p:sp>
        <p:nvSpPr>
          <p:cNvPr id="52233" name="流程图: 过程 111625"/>
          <p:cNvSpPr/>
          <p:nvPr/>
        </p:nvSpPr>
        <p:spPr>
          <a:xfrm>
            <a:off x="4724400" y="3048000"/>
            <a:ext cx="1828800" cy="381000"/>
          </a:xfrm>
          <a:prstGeom prst="flowChartProcess">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en-US" altLang="zh-CN" sz="2000">
                <a:solidFill>
                  <a:schemeClr val="bg1"/>
                </a:solidFill>
                <a:latin typeface="Times New Roman" panose="02020603050405020304" pitchFamily="18" charset="0"/>
                <a:ea typeface="楷体_GB2312" pitchFamily="49" charset="-122"/>
              </a:rPr>
              <a:t>C(2)=C(2)+1</a:t>
            </a:r>
            <a:endParaRPr lang="en-US" altLang="zh-CN" sz="2000">
              <a:solidFill>
                <a:schemeClr val="bg1"/>
              </a:solidFill>
              <a:latin typeface="Times New Roman" panose="02020603050405020304" pitchFamily="18" charset="0"/>
              <a:ea typeface="楷体_GB2312" pitchFamily="49" charset="-122"/>
            </a:endParaRPr>
          </a:p>
        </p:txBody>
      </p:sp>
      <p:sp>
        <p:nvSpPr>
          <p:cNvPr id="52234" name="流程图: 决策 111626"/>
          <p:cNvSpPr/>
          <p:nvPr/>
        </p:nvSpPr>
        <p:spPr>
          <a:xfrm>
            <a:off x="4876800" y="3581400"/>
            <a:ext cx="1371600" cy="457200"/>
          </a:xfrm>
          <a:prstGeom prst="flowChartDecision">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solidFill>
                  <a:schemeClr val="bg1"/>
                </a:solidFill>
                <a:latin typeface="Times New Roman" panose="02020603050405020304" pitchFamily="18" charset="0"/>
                <a:ea typeface="楷体_GB2312" pitchFamily="49" charset="-122"/>
              </a:rPr>
              <a:t>Ｑ≠Ｒ</a:t>
            </a:r>
            <a:endParaRPr lang="zh-CN" altLang="en-US" sz="2000" dirty="0">
              <a:solidFill>
                <a:schemeClr val="bg1"/>
              </a:solidFill>
              <a:latin typeface="Times New Roman" panose="02020603050405020304" pitchFamily="18" charset="0"/>
              <a:ea typeface="楷体_GB2312" pitchFamily="49" charset="-122"/>
            </a:endParaRPr>
          </a:p>
        </p:txBody>
      </p:sp>
      <p:sp>
        <p:nvSpPr>
          <p:cNvPr id="52235" name="直接连接符 111627"/>
          <p:cNvSpPr/>
          <p:nvPr/>
        </p:nvSpPr>
        <p:spPr>
          <a:xfrm flipH="1">
            <a:off x="3352800" y="3810000"/>
            <a:ext cx="1524000" cy="0"/>
          </a:xfrm>
          <a:prstGeom prst="line">
            <a:avLst/>
          </a:prstGeom>
          <a:ln w="9525" cap="flat" cmpd="sng">
            <a:solidFill>
              <a:schemeClr val="tx1"/>
            </a:solidFill>
            <a:prstDash val="solid"/>
            <a:round/>
            <a:headEnd type="none" w="med" len="med"/>
            <a:tailEnd type="none" w="med" len="med"/>
          </a:ln>
        </p:spPr>
      </p:sp>
      <p:sp>
        <p:nvSpPr>
          <p:cNvPr id="52236" name="直接连接符 111628"/>
          <p:cNvSpPr/>
          <p:nvPr/>
        </p:nvSpPr>
        <p:spPr>
          <a:xfrm>
            <a:off x="3352800" y="3810000"/>
            <a:ext cx="0" cy="228600"/>
          </a:xfrm>
          <a:prstGeom prst="line">
            <a:avLst/>
          </a:prstGeom>
          <a:ln w="9525" cap="flat" cmpd="sng">
            <a:solidFill>
              <a:schemeClr val="tx1"/>
            </a:solidFill>
            <a:prstDash val="solid"/>
            <a:round/>
            <a:headEnd type="none" w="med" len="med"/>
            <a:tailEnd type="triangle" w="med" len="med"/>
          </a:ln>
        </p:spPr>
      </p:sp>
      <p:sp>
        <p:nvSpPr>
          <p:cNvPr id="52237" name="流程图: 过程 111629"/>
          <p:cNvSpPr/>
          <p:nvPr/>
        </p:nvSpPr>
        <p:spPr>
          <a:xfrm>
            <a:off x="2514600" y="4038600"/>
            <a:ext cx="1828800" cy="304800"/>
          </a:xfrm>
          <a:prstGeom prst="flowChartProcess">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en-US" altLang="zh-CN" sz="2000">
                <a:solidFill>
                  <a:schemeClr val="bg1"/>
                </a:solidFill>
                <a:latin typeface="Times New Roman" panose="02020603050405020304" pitchFamily="18" charset="0"/>
                <a:ea typeface="楷体_GB2312" pitchFamily="49" charset="-122"/>
              </a:rPr>
              <a:t>C(4)=C(4)+1</a:t>
            </a:r>
            <a:endParaRPr lang="en-US" altLang="zh-CN" sz="2000">
              <a:solidFill>
                <a:schemeClr val="bg1"/>
              </a:solidFill>
              <a:latin typeface="Times New Roman" panose="02020603050405020304" pitchFamily="18" charset="0"/>
              <a:ea typeface="楷体_GB2312" pitchFamily="49" charset="-122"/>
            </a:endParaRPr>
          </a:p>
        </p:txBody>
      </p:sp>
      <p:sp>
        <p:nvSpPr>
          <p:cNvPr id="52238" name="流程图: 决策 111630"/>
          <p:cNvSpPr/>
          <p:nvPr/>
        </p:nvSpPr>
        <p:spPr>
          <a:xfrm>
            <a:off x="2667000" y="4495800"/>
            <a:ext cx="1371600" cy="457200"/>
          </a:xfrm>
          <a:prstGeom prst="flowChartDecision">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solidFill>
                  <a:schemeClr val="bg1"/>
                </a:solidFill>
                <a:latin typeface="Times New Roman" panose="02020603050405020304" pitchFamily="18" charset="0"/>
                <a:ea typeface="楷体_GB2312" pitchFamily="49" charset="-122"/>
              </a:rPr>
              <a:t>Ｑ＞Ｒ</a:t>
            </a:r>
            <a:endParaRPr lang="zh-CN" altLang="en-US" sz="2000" dirty="0">
              <a:solidFill>
                <a:schemeClr val="bg1"/>
              </a:solidFill>
              <a:latin typeface="Times New Roman" panose="02020603050405020304" pitchFamily="18" charset="0"/>
              <a:ea typeface="楷体_GB2312" pitchFamily="49" charset="-122"/>
            </a:endParaRPr>
          </a:p>
        </p:txBody>
      </p:sp>
      <p:sp>
        <p:nvSpPr>
          <p:cNvPr id="52239" name="直接连接符 111631"/>
          <p:cNvSpPr/>
          <p:nvPr/>
        </p:nvSpPr>
        <p:spPr>
          <a:xfrm>
            <a:off x="4038600" y="4724400"/>
            <a:ext cx="685800" cy="0"/>
          </a:xfrm>
          <a:prstGeom prst="line">
            <a:avLst/>
          </a:prstGeom>
          <a:ln w="9525" cap="flat" cmpd="sng">
            <a:solidFill>
              <a:schemeClr val="tx1"/>
            </a:solidFill>
            <a:prstDash val="solid"/>
            <a:round/>
            <a:headEnd type="none" w="med" len="med"/>
            <a:tailEnd type="none" w="med" len="med"/>
          </a:ln>
        </p:spPr>
      </p:sp>
      <p:sp>
        <p:nvSpPr>
          <p:cNvPr id="52240" name="直接连接符 111632"/>
          <p:cNvSpPr/>
          <p:nvPr/>
        </p:nvSpPr>
        <p:spPr>
          <a:xfrm>
            <a:off x="4724400" y="4724400"/>
            <a:ext cx="0" cy="152400"/>
          </a:xfrm>
          <a:prstGeom prst="line">
            <a:avLst/>
          </a:prstGeom>
          <a:ln w="9525" cap="flat" cmpd="sng">
            <a:solidFill>
              <a:schemeClr val="tx1"/>
            </a:solidFill>
            <a:prstDash val="solid"/>
            <a:round/>
            <a:headEnd type="none" w="med" len="med"/>
            <a:tailEnd type="triangle" w="med" len="med"/>
          </a:ln>
        </p:spPr>
      </p:sp>
      <p:sp>
        <p:nvSpPr>
          <p:cNvPr id="52241" name="直接连接符 111633"/>
          <p:cNvSpPr/>
          <p:nvPr/>
        </p:nvSpPr>
        <p:spPr>
          <a:xfrm flipH="1">
            <a:off x="1981200" y="4724400"/>
            <a:ext cx="685800" cy="0"/>
          </a:xfrm>
          <a:prstGeom prst="line">
            <a:avLst/>
          </a:prstGeom>
          <a:ln w="9525" cap="flat" cmpd="sng">
            <a:solidFill>
              <a:schemeClr val="tx1"/>
            </a:solidFill>
            <a:prstDash val="solid"/>
            <a:round/>
            <a:headEnd type="none" w="med" len="med"/>
            <a:tailEnd type="none" w="med" len="med"/>
          </a:ln>
        </p:spPr>
      </p:sp>
      <p:sp>
        <p:nvSpPr>
          <p:cNvPr id="52242" name="直接连接符 111634"/>
          <p:cNvSpPr/>
          <p:nvPr/>
        </p:nvSpPr>
        <p:spPr>
          <a:xfrm>
            <a:off x="1981200" y="4724400"/>
            <a:ext cx="0" cy="152400"/>
          </a:xfrm>
          <a:prstGeom prst="line">
            <a:avLst/>
          </a:prstGeom>
          <a:ln w="9525" cap="flat" cmpd="sng">
            <a:solidFill>
              <a:schemeClr val="tx1"/>
            </a:solidFill>
            <a:prstDash val="solid"/>
            <a:round/>
            <a:headEnd type="none" w="med" len="med"/>
            <a:tailEnd type="triangle" w="med" len="med"/>
          </a:ln>
        </p:spPr>
      </p:sp>
      <p:sp>
        <p:nvSpPr>
          <p:cNvPr id="52243" name="流程图: 过程 111635"/>
          <p:cNvSpPr/>
          <p:nvPr/>
        </p:nvSpPr>
        <p:spPr>
          <a:xfrm>
            <a:off x="3962400" y="4876800"/>
            <a:ext cx="1600200" cy="381000"/>
          </a:xfrm>
          <a:prstGeom prst="flowChartProcess">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en-US" altLang="zh-CN" sz="2000">
                <a:solidFill>
                  <a:schemeClr val="bg1"/>
                </a:solidFill>
                <a:latin typeface="Times New Roman" panose="02020603050405020304" pitchFamily="18" charset="0"/>
                <a:ea typeface="楷体_GB2312" pitchFamily="49" charset="-122"/>
              </a:rPr>
              <a:t>C(6)=C(6)+1</a:t>
            </a:r>
            <a:endParaRPr lang="en-US" altLang="zh-CN" sz="2000">
              <a:solidFill>
                <a:schemeClr val="bg1"/>
              </a:solidFill>
              <a:latin typeface="Times New Roman" panose="02020603050405020304" pitchFamily="18" charset="0"/>
              <a:ea typeface="楷体_GB2312" pitchFamily="49" charset="-122"/>
            </a:endParaRPr>
          </a:p>
        </p:txBody>
      </p:sp>
      <p:sp>
        <p:nvSpPr>
          <p:cNvPr id="52244" name="流程图: 过程 111636"/>
          <p:cNvSpPr/>
          <p:nvPr/>
        </p:nvSpPr>
        <p:spPr>
          <a:xfrm>
            <a:off x="1295400" y="4876800"/>
            <a:ext cx="1447800" cy="381000"/>
          </a:xfrm>
          <a:prstGeom prst="flowChartProcess">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en-US" altLang="zh-CN" sz="2000">
                <a:solidFill>
                  <a:schemeClr val="bg1"/>
                </a:solidFill>
                <a:latin typeface="Times New Roman" panose="02020603050405020304" pitchFamily="18" charset="0"/>
                <a:ea typeface="楷体_GB2312" pitchFamily="49" charset="-122"/>
              </a:rPr>
              <a:t>C(5)=C(5)+1</a:t>
            </a:r>
            <a:endParaRPr lang="en-US" altLang="zh-CN" sz="2000">
              <a:solidFill>
                <a:schemeClr val="bg1"/>
              </a:solidFill>
              <a:latin typeface="Times New Roman" panose="02020603050405020304" pitchFamily="18" charset="0"/>
              <a:ea typeface="楷体_GB2312" pitchFamily="49" charset="-122"/>
            </a:endParaRPr>
          </a:p>
        </p:txBody>
      </p:sp>
      <p:sp>
        <p:nvSpPr>
          <p:cNvPr id="52245" name="直接连接符 111637"/>
          <p:cNvSpPr/>
          <p:nvPr/>
        </p:nvSpPr>
        <p:spPr>
          <a:xfrm>
            <a:off x="1981200" y="5257800"/>
            <a:ext cx="1588" cy="228600"/>
          </a:xfrm>
          <a:prstGeom prst="line">
            <a:avLst/>
          </a:prstGeom>
          <a:ln w="9525" cap="flat" cmpd="sng">
            <a:solidFill>
              <a:schemeClr val="tx1"/>
            </a:solidFill>
            <a:prstDash val="solid"/>
            <a:round/>
            <a:headEnd type="none" w="med" len="med"/>
            <a:tailEnd type="triangle" w="med" len="med"/>
          </a:ln>
        </p:spPr>
      </p:sp>
      <p:sp>
        <p:nvSpPr>
          <p:cNvPr id="52246" name="直接连接符 111638"/>
          <p:cNvSpPr/>
          <p:nvPr/>
        </p:nvSpPr>
        <p:spPr>
          <a:xfrm>
            <a:off x="4724400" y="5257800"/>
            <a:ext cx="1588" cy="228600"/>
          </a:xfrm>
          <a:prstGeom prst="line">
            <a:avLst/>
          </a:prstGeom>
          <a:ln w="9525" cap="flat" cmpd="sng">
            <a:solidFill>
              <a:schemeClr val="tx1"/>
            </a:solidFill>
            <a:prstDash val="solid"/>
            <a:round/>
            <a:headEnd type="none" w="med" len="med"/>
            <a:tailEnd type="triangle" w="med" len="med"/>
          </a:ln>
        </p:spPr>
      </p:sp>
      <p:sp>
        <p:nvSpPr>
          <p:cNvPr id="52247" name="矩形 111639"/>
          <p:cNvSpPr/>
          <p:nvPr/>
        </p:nvSpPr>
        <p:spPr>
          <a:xfrm>
            <a:off x="1460500" y="5486400"/>
            <a:ext cx="11430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en-US" altLang="zh-CN" sz="2000">
                <a:solidFill>
                  <a:schemeClr val="bg1"/>
                </a:solidFill>
                <a:latin typeface="Times New Roman" panose="02020603050405020304" pitchFamily="18" charset="0"/>
                <a:ea typeface="楷体_GB2312" pitchFamily="49" charset="-122"/>
              </a:rPr>
              <a:t>Q=Q-R</a:t>
            </a:r>
            <a:endParaRPr lang="en-US" altLang="zh-CN" sz="2000">
              <a:solidFill>
                <a:schemeClr val="bg1"/>
              </a:solidFill>
              <a:latin typeface="Times New Roman" panose="02020603050405020304" pitchFamily="18" charset="0"/>
              <a:ea typeface="楷体_GB2312" pitchFamily="49" charset="-122"/>
            </a:endParaRPr>
          </a:p>
        </p:txBody>
      </p:sp>
      <p:sp>
        <p:nvSpPr>
          <p:cNvPr id="52248" name="矩形 111640"/>
          <p:cNvSpPr/>
          <p:nvPr/>
        </p:nvSpPr>
        <p:spPr>
          <a:xfrm>
            <a:off x="4114800" y="5486400"/>
            <a:ext cx="1143000" cy="304800"/>
          </a:xfrm>
          <a:prstGeom prst="rect">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en-US" altLang="zh-CN" sz="2000">
                <a:solidFill>
                  <a:schemeClr val="bg1"/>
                </a:solidFill>
                <a:latin typeface="Times New Roman" panose="02020603050405020304" pitchFamily="18" charset="0"/>
                <a:ea typeface="楷体_GB2312" pitchFamily="49" charset="-122"/>
              </a:rPr>
              <a:t>R=R-Q</a:t>
            </a:r>
            <a:endParaRPr lang="en-US" altLang="zh-CN" sz="2000">
              <a:solidFill>
                <a:schemeClr val="bg1"/>
              </a:solidFill>
              <a:latin typeface="Times New Roman" panose="02020603050405020304" pitchFamily="18" charset="0"/>
              <a:ea typeface="楷体_GB2312" pitchFamily="49" charset="-122"/>
            </a:endParaRPr>
          </a:p>
        </p:txBody>
      </p:sp>
      <p:sp>
        <p:nvSpPr>
          <p:cNvPr id="52249" name="直接连接符 111641"/>
          <p:cNvSpPr/>
          <p:nvPr/>
        </p:nvSpPr>
        <p:spPr>
          <a:xfrm>
            <a:off x="1981200" y="5791200"/>
            <a:ext cx="0" cy="152400"/>
          </a:xfrm>
          <a:prstGeom prst="line">
            <a:avLst/>
          </a:prstGeom>
          <a:ln w="9525" cap="flat" cmpd="sng">
            <a:solidFill>
              <a:schemeClr val="tx1"/>
            </a:solidFill>
            <a:prstDash val="solid"/>
            <a:round/>
            <a:headEnd type="none" w="med" len="med"/>
            <a:tailEnd type="none" w="med" len="med"/>
          </a:ln>
        </p:spPr>
      </p:sp>
      <p:sp>
        <p:nvSpPr>
          <p:cNvPr id="52250" name="直接连接符 111642"/>
          <p:cNvSpPr/>
          <p:nvPr/>
        </p:nvSpPr>
        <p:spPr>
          <a:xfrm>
            <a:off x="1981200" y="5943600"/>
            <a:ext cx="1219200" cy="0"/>
          </a:xfrm>
          <a:prstGeom prst="line">
            <a:avLst/>
          </a:prstGeom>
          <a:ln w="9525" cap="flat" cmpd="sng">
            <a:solidFill>
              <a:schemeClr val="tx1"/>
            </a:solidFill>
            <a:prstDash val="solid"/>
            <a:round/>
            <a:headEnd type="none" w="med" len="med"/>
            <a:tailEnd type="triangle" w="med" len="med"/>
          </a:ln>
        </p:spPr>
      </p:sp>
      <p:sp>
        <p:nvSpPr>
          <p:cNvPr id="52251" name="直接连接符 111643"/>
          <p:cNvSpPr/>
          <p:nvPr/>
        </p:nvSpPr>
        <p:spPr>
          <a:xfrm>
            <a:off x="4724400" y="5791200"/>
            <a:ext cx="0" cy="152400"/>
          </a:xfrm>
          <a:prstGeom prst="line">
            <a:avLst/>
          </a:prstGeom>
          <a:ln w="9525" cap="flat" cmpd="sng">
            <a:solidFill>
              <a:schemeClr val="tx1"/>
            </a:solidFill>
            <a:prstDash val="solid"/>
            <a:round/>
            <a:headEnd type="none" w="med" len="med"/>
            <a:tailEnd type="none" w="med" len="med"/>
          </a:ln>
        </p:spPr>
      </p:sp>
      <p:sp>
        <p:nvSpPr>
          <p:cNvPr id="52252" name="直接连接符 111644"/>
          <p:cNvSpPr/>
          <p:nvPr/>
        </p:nvSpPr>
        <p:spPr>
          <a:xfrm flipH="1">
            <a:off x="3352800" y="5943600"/>
            <a:ext cx="1371600" cy="0"/>
          </a:xfrm>
          <a:prstGeom prst="line">
            <a:avLst/>
          </a:prstGeom>
          <a:ln w="9525" cap="flat" cmpd="sng">
            <a:solidFill>
              <a:schemeClr val="tx1"/>
            </a:solidFill>
            <a:prstDash val="solid"/>
            <a:round/>
            <a:headEnd type="none" w="med" len="med"/>
            <a:tailEnd type="triangle" w="med" len="med"/>
          </a:ln>
        </p:spPr>
      </p:sp>
      <p:sp>
        <p:nvSpPr>
          <p:cNvPr id="52253" name="流程图: 联系 111645"/>
          <p:cNvSpPr/>
          <p:nvPr/>
        </p:nvSpPr>
        <p:spPr>
          <a:xfrm>
            <a:off x="3200400" y="5867400"/>
            <a:ext cx="152400" cy="152400"/>
          </a:xfrm>
          <a:prstGeom prst="flowChartConnector">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2254" name="直接连接符 111646"/>
          <p:cNvSpPr/>
          <p:nvPr/>
        </p:nvSpPr>
        <p:spPr>
          <a:xfrm>
            <a:off x="3276600" y="6019800"/>
            <a:ext cx="0" cy="228600"/>
          </a:xfrm>
          <a:prstGeom prst="line">
            <a:avLst/>
          </a:prstGeom>
          <a:ln w="9525" cap="flat" cmpd="sng">
            <a:solidFill>
              <a:schemeClr val="tx1"/>
            </a:solidFill>
            <a:prstDash val="solid"/>
            <a:round/>
            <a:headEnd type="none" w="med" len="med"/>
            <a:tailEnd type="none" w="med" len="med"/>
          </a:ln>
        </p:spPr>
      </p:sp>
      <p:sp>
        <p:nvSpPr>
          <p:cNvPr id="52255" name="直接连接符 111647"/>
          <p:cNvSpPr/>
          <p:nvPr/>
        </p:nvSpPr>
        <p:spPr>
          <a:xfrm flipH="1">
            <a:off x="914400" y="6248400"/>
            <a:ext cx="2362200" cy="0"/>
          </a:xfrm>
          <a:prstGeom prst="line">
            <a:avLst/>
          </a:prstGeom>
          <a:ln w="9525" cap="flat" cmpd="sng">
            <a:solidFill>
              <a:schemeClr val="tx1"/>
            </a:solidFill>
            <a:prstDash val="solid"/>
            <a:round/>
            <a:headEnd type="none" w="med" len="med"/>
            <a:tailEnd type="none" w="med" len="med"/>
          </a:ln>
        </p:spPr>
      </p:sp>
      <p:sp>
        <p:nvSpPr>
          <p:cNvPr id="52256" name="直接连接符 111648"/>
          <p:cNvSpPr/>
          <p:nvPr/>
        </p:nvSpPr>
        <p:spPr>
          <a:xfrm flipV="1">
            <a:off x="914400" y="2743200"/>
            <a:ext cx="0" cy="3505200"/>
          </a:xfrm>
          <a:prstGeom prst="line">
            <a:avLst/>
          </a:prstGeom>
          <a:ln w="9525" cap="flat" cmpd="sng">
            <a:solidFill>
              <a:schemeClr val="tx1"/>
            </a:solidFill>
            <a:prstDash val="solid"/>
            <a:round/>
            <a:headEnd type="none" w="med" len="med"/>
            <a:tailEnd type="none" w="med" len="med"/>
          </a:ln>
        </p:spPr>
      </p:sp>
      <p:sp>
        <p:nvSpPr>
          <p:cNvPr id="52257" name="直接连接符 111649"/>
          <p:cNvSpPr/>
          <p:nvPr/>
        </p:nvSpPr>
        <p:spPr>
          <a:xfrm>
            <a:off x="914400" y="2743200"/>
            <a:ext cx="4572000" cy="0"/>
          </a:xfrm>
          <a:prstGeom prst="line">
            <a:avLst/>
          </a:prstGeom>
          <a:ln w="9525" cap="flat" cmpd="sng">
            <a:solidFill>
              <a:schemeClr val="tx1"/>
            </a:solidFill>
            <a:prstDash val="solid"/>
            <a:round/>
            <a:headEnd type="none" w="med" len="med"/>
            <a:tailEnd type="triangle" w="med" len="med"/>
          </a:ln>
        </p:spPr>
      </p:sp>
      <p:sp>
        <p:nvSpPr>
          <p:cNvPr id="52258" name="流程图: 联系 111650"/>
          <p:cNvSpPr/>
          <p:nvPr/>
        </p:nvSpPr>
        <p:spPr>
          <a:xfrm flipH="1">
            <a:off x="5486400" y="2667000"/>
            <a:ext cx="152400" cy="152400"/>
          </a:xfrm>
          <a:prstGeom prst="flowChartConnector">
            <a:avLst/>
          </a:prstGeom>
          <a:solidFill>
            <a:srgbClr val="9999FF"/>
          </a:solid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2259" name="直接连接符 111651"/>
          <p:cNvSpPr/>
          <p:nvPr/>
        </p:nvSpPr>
        <p:spPr>
          <a:xfrm>
            <a:off x="3352800" y="4343400"/>
            <a:ext cx="0" cy="152400"/>
          </a:xfrm>
          <a:prstGeom prst="line">
            <a:avLst/>
          </a:prstGeom>
          <a:ln w="9525" cap="flat" cmpd="sng">
            <a:solidFill>
              <a:schemeClr val="tx1"/>
            </a:solidFill>
            <a:prstDash val="solid"/>
            <a:round/>
            <a:headEnd type="none" w="med" len="med"/>
            <a:tailEnd type="triangle" w="med" len="med"/>
          </a:ln>
        </p:spPr>
      </p:sp>
      <p:sp>
        <p:nvSpPr>
          <p:cNvPr id="52260" name="直接连接符 111652"/>
          <p:cNvSpPr/>
          <p:nvPr/>
        </p:nvSpPr>
        <p:spPr>
          <a:xfrm>
            <a:off x="5562600" y="3429000"/>
            <a:ext cx="0" cy="152400"/>
          </a:xfrm>
          <a:prstGeom prst="line">
            <a:avLst/>
          </a:prstGeom>
          <a:ln w="9525" cap="flat" cmpd="sng">
            <a:solidFill>
              <a:schemeClr val="tx1"/>
            </a:solidFill>
            <a:prstDash val="solid"/>
            <a:round/>
            <a:headEnd type="none" w="med" len="med"/>
            <a:tailEnd type="none" w="med" len="med"/>
          </a:ln>
        </p:spPr>
      </p:sp>
      <p:sp>
        <p:nvSpPr>
          <p:cNvPr id="52261" name="直接连接符 111653"/>
          <p:cNvSpPr/>
          <p:nvPr/>
        </p:nvSpPr>
        <p:spPr>
          <a:xfrm>
            <a:off x="6248400" y="3810000"/>
            <a:ext cx="1371600" cy="0"/>
          </a:xfrm>
          <a:prstGeom prst="line">
            <a:avLst/>
          </a:prstGeom>
          <a:ln w="9525" cap="flat" cmpd="sng">
            <a:solidFill>
              <a:schemeClr val="tx1"/>
            </a:solidFill>
            <a:prstDash val="solid"/>
            <a:round/>
            <a:headEnd type="none" w="med" len="med"/>
            <a:tailEnd type="none" w="med" len="med"/>
          </a:ln>
        </p:spPr>
      </p:sp>
      <p:sp>
        <p:nvSpPr>
          <p:cNvPr id="52262" name="直接连接符 111654"/>
          <p:cNvSpPr/>
          <p:nvPr/>
        </p:nvSpPr>
        <p:spPr>
          <a:xfrm>
            <a:off x="7620000" y="3810000"/>
            <a:ext cx="0" cy="304800"/>
          </a:xfrm>
          <a:prstGeom prst="line">
            <a:avLst/>
          </a:prstGeom>
          <a:ln w="9525" cap="flat" cmpd="sng">
            <a:solidFill>
              <a:schemeClr val="tx1"/>
            </a:solidFill>
            <a:prstDash val="solid"/>
            <a:round/>
            <a:headEnd type="none" w="med" len="med"/>
            <a:tailEnd type="triangle" w="med" len="med"/>
          </a:ln>
        </p:spPr>
      </p:sp>
      <p:sp>
        <p:nvSpPr>
          <p:cNvPr id="52263" name="流程图: 过程 111655"/>
          <p:cNvSpPr/>
          <p:nvPr/>
        </p:nvSpPr>
        <p:spPr>
          <a:xfrm>
            <a:off x="6705600" y="4114800"/>
            <a:ext cx="1828800" cy="304800"/>
          </a:xfrm>
          <a:prstGeom prst="flowChartProcess">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en-US" altLang="zh-CN" sz="2000">
                <a:solidFill>
                  <a:schemeClr val="bg1"/>
                </a:solidFill>
                <a:latin typeface="Times New Roman" panose="02020603050405020304" pitchFamily="18" charset="0"/>
                <a:ea typeface="楷体_GB2312" pitchFamily="49" charset="-122"/>
              </a:rPr>
              <a:t>C(3)=C(3)+1</a:t>
            </a:r>
            <a:endParaRPr lang="en-US" altLang="zh-CN" sz="2000">
              <a:solidFill>
                <a:schemeClr val="bg1"/>
              </a:solidFill>
              <a:latin typeface="Times New Roman" panose="02020603050405020304" pitchFamily="18" charset="0"/>
              <a:ea typeface="楷体_GB2312" pitchFamily="49" charset="-122"/>
            </a:endParaRPr>
          </a:p>
        </p:txBody>
      </p:sp>
      <p:sp>
        <p:nvSpPr>
          <p:cNvPr id="52264" name="直接连接符 111656"/>
          <p:cNvSpPr/>
          <p:nvPr/>
        </p:nvSpPr>
        <p:spPr>
          <a:xfrm>
            <a:off x="7620000" y="4419600"/>
            <a:ext cx="0" cy="304800"/>
          </a:xfrm>
          <a:prstGeom prst="line">
            <a:avLst/>
          </a:prstGeom>
          <a:ln w="9525" cap="flat" cmpd="sng">
            <a:solidFill>
              <a:schemeClr val="tx1"/>
            </a:solidFill>
            <a:prstDash val="solid"/>
            <a:round/>
            <a:headEnd type="none" w="med" len="med"/>
            <a:tailEnd type="triangle" w="med" len="med"/>
          </a:ln>
        </p:spPr>
      </p:sp>
      <p:sp>
        <p:nvSpPr>
          <p:cNvPr id="52265" name="流程图: 可选过程 111657"/>
          <p:cNvSpPr/>
          <p:nvPr/>
        </p:nvSpPr>
        <p:spPr>
          <a:xfrm>
            <a:off x="6934200" y="4724400"/>
            <a:ext cx="1371600" cy="304800"/>
          </a:xfrm>
          <a:prstGeom prst="flowChartAlternateProcess">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solidFill>
                  <a:schemeClr val="bg1"/>
                </a:solidFill>
                <a:latin typeface="Times New Roman" panose="02020603050405020304" pitchFamily="18" charset="0"/>
                <a:ea typeface="楷体_GB2312" pitchFamily="49" charset="-122"/>
              </a:rPr>
              <a:t>出　口</a:t>
            </a:r>
            <a:endParaRPr lang="zh-CN" altLang="en-US" sz="2000" dirty="0">
              <a:solidFill>
                <a:schemeClr val="bg1"/>
              </a:solidFill>
              <a:latin typeface="Times New Roman" panose="02020603050405020304" pitchFamily="18" charset="0"/>
              <a:ea typeface="楷体_GB2312" pitchFamily="49" charset="-122"/>
            </a:endParaRPr>
          </a:p>
        </p:txBody>
      </p:sp>
      <p:sp>
        <p:nvSpPr>
          <p:cNvPr id="52266" name="文本框 111658"/>
          <p:cNvSpPr txBox="1"/>
          <p:nvPr/>
        </p:nvSpPr>
        <p:spPr>
          <a:xfrm>
            <a:off x="4038600" y="3429000"/>
            <a:ext cx="4381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Ｔ</a:t>
            </a:r>
            <a:endParaRPr lang="zh-CN" altLang="en-US" sz="2000" dirty="0">
              <a:latin typeface="Times New Roman" panose="02020603050405020304" pitchFamily="18" charset="0"/>
              <a:ea typeface="楷体_GB2312" pitchFamily="49" charset="-122"/>
            </a:endParaRPr>
          </a:p>
        </p:txBody>
      </p:sp>
      <p:sp>
        <p:nvSpPr>
          <p:cNvPr id="52267" name="文本框 111659"/>
          <p:cNvSpPr txBox="1"/>
          <p:nvPr/>
        </p:nvSpPr>
        <p:spPr>
          <a:xfrm>
            <a:off x="2133600" y="4343400"/>
            <a:ext cx="4381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Ｔ</a:t>
            </a:r>
            <a:endParaRPr lang="zh-CN" altLang="en-US" sz="2000" dirty="0">
              <a:latin typeface="Times New Roman" panose="02020603050405020304" pitchFamily="18" charset="0"/>
              <a:ea typeface="楷体_GB2312" pitchFamily="49" charset="-122"/>
            </a:endParaRPr>
          </a:p>
        </p:txBody>
      </p:sp>
      <p:sp>
        <p:nvSpPr>
          <p:cNvPr id="52268" name="文本框 111660"/>
          <p:cNvSpPr txBox="1"/>
          <p:nvPr/>
        </p:nvSpPr>
        <p:spPr>
          <a:xfrm>
            <a:off x="4114800" y="4343400"/>
            <a:ext cx="4381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Ｆ</a:t>
            </a:r>
            <a:endParaRPr lang="zh-CN" altLang="en-US" sz="2000" dirty="0">
              <a:latin typeface="Times New Roman" panose="02020603050405020304" pitchFamily="18" charset="0"/>
              <a:ea typeface="楷体_GB2312" pitchFamily="49" charset="-122"/>
            </a:endParaRPr>
          </a:p>
        </p:txBody>
      </p:sp>
      <p:sp>
        <p:nvSpPr>
          <p:cNvPr id="52269" name="文本框 111661"/>
          <p:cNvSpPr txBox="1"/>
          <p:nvPr/>
        </p:nvSpPr>
        <p:spPr>
          <a:xfrm>
            <a:off x="6629400" y="3429000"/>
            <a:ext cx="4381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Ｆ</a:t>
            </a:r>
            <a:endParaRPr lang="zh-CN" altLang="en-US" sz="2000" dirty="0">
              <a:latin typeface="Times New Roman" panose="02020603050405020304" pitchFamily="18" charset="0"/>
              <a:ea typeface="楷体_GB2312" pitchFamily="49" charset="-122"/>
            </a:endParaRPr>
          </a:p>
        </p:txBody>
      </p:sp>
      <p:sp>
        <p:nvSpPr>
          <p:cNvPr id="52270" name="文本框 111662"/>
          <p:cNvSpPr txBox="1"/>
          <p:nvPr/>
        </p:nvSpPr>
        <p:spPr>
          <a:xfrm>
            <a:off x="835025" y="442913"/>
            <a:ext cx="3771900" cy="946150"/>
          </a:xfrm>
          <a:prstGeom prst="rect">
            <a:avLst/>
          </a:prstGeom>
          <a:noFill/>
          <a:ln w="9525">
            <a:noFill/>
          </a:ln>
        </p:spPr>
        <p:txBody>
          <a:bodyPr anchor="t" anchorCtr="0">
            <a:spAutoFit/>
          </a:bodyPr>
          <a:p>
            <a:pPr algn="ctr"/>
            <a:r>
              <a:rPr lang="zh-CN" altLang="en-US" sz="2800" b="1" dirty="0">
                <a:latin typeface="楷体_GB2312" pitchFamily="49" charset="-122"/>
                <a:ea typeface="楷体_GB2312" pitchFamily="49" charset="-122"/>
              </a:rPr>
              <a:t>插装后的求最大公约数</a:t>
            </a:r>
            <a:endParaRPr lang="zh-CN" altLang="en-US" sz="2800" b="1" dirty="0">
              <a:latin typeface="楷体_GB2312" pitchFamily="49" charset="-122"/>
              <a:ea typeface="楷体_GB2312" pitchFamily="49" charset="-122"/>
            </a:endParaRPr>
          </a:p>
          <a:p>
            <a:pPr algn="ctr"/>
            <a:r>
              <a:rPr lang="zh-CN" altLang="en-US" sz="2800" b="1" dirty="0">
                <a:latin typeface="楷体_GB2312" pitchFamily="49" charset="-122"/>
                <a:ea typeface="楷体_GB2312" pitchFamily="49" charset="-122"/>
              </a:rPr>
              <a:t>程序流程图</a:t>
            </a:r>
            <a:endParaRPr lang="zh-CN" altLang="en-US" sz="2800" b="1" dirty="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矩形 112641"/>
          <p:cNvSpPr/>
          <p:nvPr/>
        </p:nvSpPr>
        <p:spPr>
          <a:xfrm>
            <a:off x="685800" y="2133600"/>
            <a:ext cx="7772400" cy="1143000"/>
          </a:xfrm>
          <a:prstGeom prst="rect">
            <a:avLst/>
          </a:prstGeom>
          <a:noFill/>
          <a:ln w="9525">
            <a:noFill/>
          </a:ln>
        </p:spPr>
        <p:txBody>
          <a:bodyPr anchor="b" anchorCtr="0"/>
          <a:p>
            <a:pPr algn="ctr"/>
            <a:r>
              <a:rPr lang="zh-CN" altLang="en-US" sz="6600" dirty="0">
                <a:solidFill>
                  <a:schemeClr val="tx2"/>
                </a:solidFill>
                <a:latin typeface="Times New Roman" panose="02020603050405020304" pitchFamily="18" charset="0"/>
              </a:rPr>
              <a:t>因果图方法</a:t>
            </a:r>
            <a:endParaRPr lang="zh-CN" altLang="en-US" sz="4400" dirty="0">
              <a:solidFill>
                <a:schemeClr val="tx2"/>
              </a:solidFill>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框 113665"/>
          <p:cNvSpPr txBox="1"/>
          <p:nvPr/>
        </p:nvSpPr>
        <p:spPr>
          <a:xfrm>
            <a:off x="914400" y="488950"/>
            <a:ext cx="4756150" cy="701675"/>
          </a:xfrm>
          <a:prstGeom prst="rect">
            <a:avLst/>
          </a:prstGeom>
          <a:noFill/>
          <a:ln w="9525">
            <a:noFill/>
          </a:ln>
        </p:spPr>
        <p:txBody>
          <a:bodyPr wrap="none" anchor="t" anchorCtr="0">
            <a:spAutoFit/>
          </a:bodyPr>
          <a:p>
            <a:r>
              <a:rPr lang="zh-CN" altLang="en-US" sz="4000" dirty="0">
                <a:latin typeface="Times New Roman" panose="02020603050405020304" pitchFamily="18" charset="0"/>
                <a:ea typeface="楷体_GB2312" pitchFamily="49" charset="-122"/>
              </a:rPr>
              <a:t>一、因果图方法概述</a:t>
            </a:r>
            <a:endParaRPr lang="zh-CN" altLang="en-US" sz="4000" dirty="0">
              <a:latin typeface="Times New Roman" panose="02020603050405020304" pitchFamily="18" charset="0"/>
              <a:ea typeface="楷体_GB2312" pitchFamily="49" charset="-122"/>
            </a:endParaRPr>
          </a:p>
        </p:txBody>
      </p:sp>
      <p:sp>
        <p:nvSpPr>
          <p:cNvPr id="54274" name="文本框 113666"/>
          <p:cNvSpPr txBox="1"/>
          <p:nvPr/>
        </p:nvSpPr>
        <p:spPr>
          <a:xfrm>
            <a:off x="1460500" y="2209800"/>
            <a:ext cx="4756150" cy="641350"/>
          </a:xfrm>
          <a:prstGeom prst="rect">
            <a:avLst/>
          </a:prstGeom>
          <a:noFill/>
          <a:ln w="9525">
            <a:noFill/>
          </a:ln>
        </p:spPr>
        <p:txBody>
          <a:bodyPr wrap="none" anchor="t" anchorCtr="0">
            <a:spAutoFit/>
          </a:bodyPr>
          <a:p>
            <a:r>
              <a:rPr lang="zh-CN" altLang="en-US" sz="3600" dirty="0">
                <a:latin typeface="Times New Roman" panose="02020603050405020304" pitchFamily="18" charset="0"/>
                <a:ea typeface="楷体_GB2312" pitchFamily="49" charset="-122"/>
              </a:rPr>
              <a:t>１、一种黑盒测试方法</a:t>
            </a:r>
            <a:endParaRPr lang="zh-CN" altLang="en-US" sz="3600" dirty="0">
              <a:latin typeface="Times New Roman" panose="02020603050405020304" pitchFamily="18" charset="0"/>
              <a:ea typeface="楷体_GB2312" pitchFamily="49" charset="-122"/>
            </a:endParaRPr>
          </a:p>
        </p:txBody>
      </p:sp>
      <p:sp>
        <p:nvSpPr>
          <p:cNvPr id="54275" name="文本框 113667"/>
          <p:cNvSpPr txBox="1"/>
          <p:nvPr/>
        </p:nvSpPr>
        <p:spPr>
          <a:xfrm>
            <a:off x="1485900" y="3276600"/>
            <a:ext cx="6584950" cy="1190625"/>
          </a:xfrm>
          <a:prstGeom prst="rect">
            <a:avLst/>
          </a:prstGeom>
          <a:noFill/>
          <a:ln w="9525">
            <a:noFill/>
          </a:ln>
        </p:spPr>
        <p:txBody>
          <a:bodyPr wrap="none" anchor="t" anchorCtr="0">
            <a:spAutoFit/>
          </a:bodyPr>
          <a:p>
            <a:r>
              <a:rPr lang="zh-CN" altLang="en-US" sz="3600" dirty="0">
                <a:latin typeface="Times New Roman" panose="02020603050405020304" pitchFamily="18" charset="0"/>
                <a:ea typeface="楷体_GB2312" pitchFamily="49" charset="-122"/>
              </a:rPr>
              <a:t>２、方法的依据：</a:t>
            </a:r>
            <a:endParaRPr lang="zh-CN" altLang="en-US" sz="3600" dirty="0">
              <a:latin typeface="Times New Roman" panose="02020603050405020304" pitchFamily="18" charset="0"/>
              <a:ea typeface="楷体_GB2312" pitchFamily="49" charset="-122"/>
            </a:endParaRPr>
          </a:p>
          <a:p>
            <a:r>
              <a:rPr lang="zh-CN" altLang="en-US" sz="3600" dirty="0">
                <a:latin typeface="Times New Roman" panose="02020603050405020304" pitchFamily="18" charset="0"/>
                <a:ea typeface="楷体_GB2312" pitchFamily="49" charset="-122"/>
              </a:rPr>
              <a:t>　　需求规格说明中的因果关系</a:t>
            </a:r>
            <a:endParaRPr lang="zh-CN" altLang="en-US" sz="3600" dirty="0">
              <a:latin typeface="Times New Roman" panose="02020603050405020304" pitchFamily="18" charset="0"/>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5361"/>
          <p:cNvSpPr>
            <a:spLocks noGrp="1"/>
          </p:cNvSpPr>
          <p:nvPr>
            <p:ph type="title"/>
          </p:nvPr>
        </p:nvSpPr>
        <p:spPr>
          <a:ln/>
        </p:spPr>
        <p:txBody>
          <a:bodyPr lIns="92075" tIns="46038" rIns="92075" bIns="46038" anchor="ctr" anchorCtr="0"/>
          <a:p>
            <a:r>
              <a:rPr lang="zh-CN" altLang="en-US" dirty="0"/>
              <a:t>一、软件缺陷</a:t>
            </a:r>
            <a:endParaRPr lang="zh-CN" altLang="en-US" dirty="0"/>
          </a:p>
        </p:txBody>
      </p:sp>
      <p:sp>
        <p:nvSpPr>
          <p:cNvPr id="9218" name="文本占位符 15362"/>
          <p:cNvSpPr>
            <a:spLocks noGrp="1"/>
          </p:cNvSpPr>
          <p:nvPr>
            <p:ph idx="1"/>
          </p:nvPr>
        </p:nvSpPr>
        <p:spPr>
          <a:ln/>
        </p:spPr>
        <p:txBody>
          <a:bodyPr lIns="92075" tIns="46038" rIns="92075" bIns="46038" anchor="t" anchorCtr="0"/>
          <a:p>
            <a:pPr>
              <a:buNone/>
            </a:pPr>
            <a:r>
              <a:rPr lang="zh-CN" altLang="en-US" dirty="0"/>
              <a:t>4、缺陷和事故</a:t>
            </a:r>
            <a:endParaRPr lang="zh-CN" altLang="en-US" dirty="0"/>
          </a:p>
          <a:p>
            <a:pPr lvl="1">
              <a:buSzTx/>
            </a:pPr>
            <a:r>
              <a:rPr lang="zh-CN" altLang="en-US" dirty="0"/>
              <a:t>机械和建筑业的对比。</a:t>
            </a:r>
            <a:endParaRPr lang="zh-CN" altLang="en-US" dirty="0"/>
          </a:p>
          <a:p>
            <a:pPr lvl="1">
              <a:buSzTx/>
            </a:pPr>
            <a:r>
              <a:rPr lang="zh-CN" altLang="en-US" dirty="0"/>
              <a:t>缺陷是软件内部的“裂缝”，在未影响到用户和系统运行的情况下是隐蔽状态，并未表现出来。</a:t>
            </a:r>
            <a:endParaRPr lang="zh-CN" altLang="en-US" dirty="0"/>
          </a:p>
          <a:p>
            <a:pPr lvl="1">
              <a:buSzTx/>
            </a:pPr>
            <a:r>
              <a:rPr lang="zh-CN" altLang="en-US" dirty="0"/>
              <a:t>当缺陷引发运行错误或产生负面影响时，构成事故，造成损失或伤害。</a:t>
            </a:r>
            <a:endParaRPr lang="zh-CN" altLang="en-US" dirty="0"/>
          </a:p>
        </p:txBody>
      </p:sp>
      <p:graphicFrame>
        <p:nvGraphicFramePr>
          <p:cNvPr id="15385" name="表格 15384"/>
          <p:cNvGraphicFramePr/>
          <p:nvPr/>
        </p:nvGraphicFramePr>
        <p:xfrm>
          <a:off x="1638300" y="4457700"/>
          <a:ext cx="1397000" cy="1189038"/>
        </p:xfrm>
        <a:graphic>
          <a:graphicData uri="http://schemas.openxmlformats.org/drawingml/2006/table">
            <a:tbl>
              <a:tblPr/>
              <a:tblGrid>
                <a:gridCol w="387350"/>
                <a:gridCol w="1009650"/>
              </a:tblGrid>
              <a:tr h="395288">
                <a:tc rowSpan="3">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缺</a:t>
                      </a:r>
                      <a:endParaRPr lang="zh-CN" altLang="en-US" dirty="0"/>
                    </a:p>
                    <a:p>
                      <a:pPr marL="0" lvl="0" indent="0" algn="ctr">
                        <a:buNone/>
                      </a:pPr>
                      <a:endParaRPr lang="zh-CN" altLang="en-US" dirty="0"/>
                    </a:p>
                    <a:p>
                      <a:pPr marL="0" lvl="0" indent="0" algn="ctr">
                        <a:buNone/>
                      </a:pPr>
                      <a:r>
                        <a:rPr lang="zh-CN" altLang="en-US" dirty="0"/>
                        <a:t>陷</a:t>
                      </a: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错误</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遗漏</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冗余</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5417" name="表格 15416"/>
          <p:cNvGraphicFramePr/>
          <p:nvPr/>
        </p:nvGraphicFramePr>
        <p:xfrm>
          <a:off x="3784600" y="4445000"/>
          <a:ext cx="1397000" cy="1201738"/>
        </p:xfrm>
        <a:graphic>
          <a:graphicData uri="http://schemas.openxmlformats.org/drawingml/2006/table">
            <a:tbl>
              <a:tblPr/>
              <a:tblGrid>
                <a:gridCol w="1397000"/>
              </a:tblGrid>
              <a:tr h="1201738">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失效</a:t>
                      </a:r>
                      <a:endParaRPr lang="zh-CN" altLang="en-US" dirty="0"/>
                    </a:p>
                    <a:p>
                      <a:pPr marL="0" lvl="0" indent="0" algn="ctr">
                        <a:buNone/>
                      </a:pPr>
                      <a:r>
                        <a:rPr lang="zh-CN" altLang="en-US" dirty="0"/>
                        <a:t>或</a:t>
                      </a:r>
                      <a:endParaRPr lang="zh-CN" altLang="en-US" dirty="0"/>
                    </a:p>
                    <a:p>
                      <a:pPr marL="0" lvl="0" indent="0" algn="ctr">
                        <a:buNone/>
                      </a:pPr>
                      <a:r>
                        <a:rPr lang="zh-CN" altLang="en-US" dirty="0"/>
                        <a:t>事故</a:t>
                      </a:r>
                      <a:endParaRPr lang="zh-CN" altLang="en-US" dirty="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5425" name="表格 15424"/>
          <p:cNvGraphicFramePr/>
          <p:nvPr/>
        </p:nvGraphicFramePr>
        <p:xfrm>
          <a:off x="6096000" y="4432300"/>
          <a:ext cx="1397000" cy="1265238"/>
        </p:xfrm>
        <a:graphic>
          <a:graphicData uri="http://schemas.openxmlformats.org/drawingml/2006/table">
            <a:tbl>
              <a:tblPr/>
              <a:tblGrid>
                <a:gridCol w="1397000"/>
              </a:tblGrid>
              <a:tr h="1265238">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损失</a:t>
                      </a:r>
                      <a:endParaRPr lang="zh-CN" altLang="en-US" dirty="0"/>
                    </a:p>
                    <a:p>
                      <a:pPr marL="0" lvl="0" indent="0" algn="ctr">
                        <a:buNone/>
                      </a:pPr>
                      <a:r>
                        <a:rPr lang="zh-CN" altLang="en-US" dirty="0"/>
                        <a:t>或</a:t>
                      </a:r>
                      <a:endParaRPr lang="zh-CN" altLang="en-US" dirty="0"/>
                    </a:p>
                    <a:p>
                      <a:pPr marL="0" lvl="0" indent="0" algn="ctr">
                        <a:buNone/>
                      </a:pPr>
                      <a:r>
                        <a:rPr lang="zh-CN" altLang="en-US" dirty="0"/>
                        <a:t>危害</a:t>
                      </a:r>
                      <a:endParaRPr lang="zh-CN" altLang="en-US" dirty="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243" name="文本框 15410"/>
          <p:cNvSpPr txBox="1"/>
          <p:nvPr/>
        </p:nvSpPr>
        <p:spPr>
          <a:xfrm>
            <a:off x="1736725" y="4060825"/>
            <a:ext cx="1195388" cy="396875"/>
          </a:xfrm>
          <a:prstGeom prst="rect">
            <a:avLst/>
          </a:prstGeom>
          <a:noFill/>
          <a:ln w="9525">
            <a:noFill/>
          </a:ln>
        </p:spPr>
        <p:txBody>
          <a:bodyPr wrap="none" anchor="t" anchorCtr="0">
            <a:spAutoFit/>
          </a:bodyPr>
          <a:p>
            <a:pPr eaLnBrk="0" hangingPunct="0"/>
            <a:r>
              <a:rPr lang="zh-CN" altLang="en-US" sz="2000" dirty="0">
                <a:latin typeface="Times New Roman" panose="02020603050405020304" pitchFamily="18" charset="0"/>
              </a:rPr>
              <a:t>内部隐含</a:t>
            </a:r>
            <a:endParaRPr lang="zh-CN" altLang="en-US" sz="2000" dirty="0">
              <a:latin typeface="Times New Roman" panose="02020603050405020304" pitchFamily="18" charset="0"/>
            </a:endParaRPr>
          </a:p>
        </p:txBody>
      </p:sp>
      <p:sp>
        <p:nvSpPr>
          <p:cNvPr id="9244" name="文本框 15411"/>
          <p:cNvSpPr txBox="1"/>
          <p:nvPr/>
        </p:nvSpPr>
        <p:spPr>
          <a:xfrm>
            <a:off x="3921125" y="4060825"/>
            <a:ext cx="1190625" cy="396875"/>
          </a:xfrm>
          <a:prstGeom prst="rect">
            <a:avLst/>
          </a:prstGeom>
          <a:noFill/>
          <a:ln w="9525">
            <a:noFill/>
          </a:ln>
        </p:spPr>
        <p:txBody>
          <a:bodyPr wrap="none" anchor="t" anchorCtr="0">
            <a:spAutoFit/>
          </a:bodyPr>
          <a:p>
            <a:pPr eaLnBrk="0" hangingPunct="0"/>
            <a:r>
              <a:rPr lang="zh-CN" altLang="en-US" sz="2000" dirty="0">
                <a:latin typeface="Times New Roman" panose="02020603050405020304" pitchFamily="18" charset="0"/>
              </a:rPr>
              <a:t>外部表现</a:t>
            </a:r>
            <a:endParaRPr lang="zh-CN" altLang="en-US" sz="2000" dirty="0">
              <a:latin typeface="Times New Roman" panose="02020603050405020304" pitchFamily="18" charset="0"/>
            </a:endParaRPr>
          </a:p>
        </p:txBody>
      </p:sp>
      <p:sp>
        <p:nvSpPr>
          <p:cNvPr id="9245" name="直接连接符 15417"/>
          <p:cNvSpPr/>
          <p:nvPr/>
        </p:nvSpPr>
        <p:spPr>
          <a:xfrm>
            <a:off x="3048000" y="4965700"/>
            <a:ext cx="723900" cy="0"/>
          </a:xfrm>
          <a:prstGeom prst="line">
            <a:avLst/>
          </a:prstGeom>
          <a:ln w="9525" cap="flat" cmpd="sng">
            <a:solidFill>
              <a:schemeClr val="tx1"/>
            </a:solidFill>
            <a:prstDash val="solid"/>
            <a:round/>
            <a:headEnd type="none" w="med" len="med"/>
            <a:tailEnd type="triangle" w="med" len="med"/>
          </a:ln>
        </p:spPr>
      </p:sp>
      <p:sp>
        <p:nvSpPr>
          <p:cNvPr id="9246" name="文本框 15418"/>
          <p:cNvSpPr txBox="1"/>
          <p:nvPr/>
        </p:nvSpPr>
        <p:spPr>
          <a:xfrm>
            <a:off x="1952625" y="5576888"/>
            <a:ext cx="860425" cy="396875"/>
          </a:xfrm>
          <a:prstGeom prst="rect">
            <a:avLst/>
          </a:prstGeom>
          <a:noFill/>
          <a:ln w="9525">
            <a:noFill/>
          </a:ln>
        </p:spPr>
        <p:txBody>
          <a:bodyPr wrap="none" anchor="t" anchorCtr="0">
            <a:spAutoFit/>
          </a:bodyPr>
          <a:p>
            <a:pPr eaLnBrk="0" hangingPunct="0"/>
            <a:r>
              <a:rPr lang="en-US" altLang="zh-CN" sz="2000">
                <a:latin typeface="Times New Roman" panose="02020603050405020304" pitchFamily="18" charset="0"/>
              </a:rPr>
              <a:t>Defect</a:t>
            </a:r>
            <a:endParaRPr lang="en-US" altLang="zh-CN" sz="2000">
              <a:latin typeface="Times New Roman" panose="02020603050405020304" pitchFamily="18" charset="0"/>
            </a:endParaRPr>
          </a:p>
        </p:txBody>
      </p:sp>
      <p:sp>
        <p:nvSpPr>
          <p:cNvPr id="9247" name="文本框 15419"/>
          <p:cNvSpPr txBox="1"/>
          <p:nvPr/>
        </p:nvSpPr>
        <p:spPr>
          <a:xfrm>
            <a:off x="4035425" y="5564188"/>
            <a:ext cx="901700" cy="396875"/>
          </a:xfrm>
          <a:prstGeom prst="rect">
            <a:avLst/>
          </a:prstGeom>
          <a:noFill/>
          <a:ln w="9525">
            <a:noFill/>
          </a:ln>
        </p:spPr>
        <p:txBody>
          <a:bodyPr wrap="none" anchor="t" anchorCtr="0">
            <a:spAutoFit/>
          </a:bodyPr>
          <a:p>
            <a:pPr eaLnBrk="0" hangingPunct="0"/>
            <a:r>
              <a:rPr lang="en-US" altLang="zh-CN" sz="2000">
                <a:latin typeface="Times New Roman" panose="02020603050405020304" pitchFamily="18" charset="0"/>
              </a:rPr>
              <a:t>Failure</a:t>
            </a:r>
            <a:endParaRPr lang="en-US" altLang="zh-CN" sz="2000">
              <a:latin typeface="Times New Roman" panose="02020603050405020304" pitchFamily="18" charset="0"/>
            </a:endParaRPr>
          </a:p>
        </p:txBody>
      </p:sp>
      <p:sp>
        <p:nvSpPr>
          <p:cNvPr id="9248" name="直接连接符 15425"/>
          <p:cNvSpPr/>
          <p:nvPr/>
        </p:nvSpPr>
        <p:spPr>
          <a:xfrm>
            <a:off x="5232400" y="4978400"/>
            <a:ext cx="723900" cy="0"/>
          </a:xfrm>
          <a:prstGeom prst="line">
            <a:avLst/>
          </a:prstGeom>
          <a:ln w="9525" cap="flat" cmpd="sng">
            <a:solidFill>
              <a:schemeClr val="tx1"/>
            </a:solidFill>
            <a:prstDash val="solid"/>
            <a:round/>
            <a:headEnd type="none" w="med" len="med"/>
            <a:tailEnd type="triangle" w="med" len="med"/>
          </a:ln>
        </p:spPr>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114689"/>
          <p:cNvSpPr txBox="1"/>
          <p:nvPr/>
        </p:nvSpPr>
        <p:spPr>
          <a:xfrm>
            <a:off x="838200" y="357188"/>
            <a:ext cx="3384550" cy="641350"/>
          </a:xfrm>
          <a:prstGeom prst="rect">
            <a:avLst/>
          </a:prstGeom>
          <a:noFill/>
          <a:ln w="9525">
            <a:noFill/>
          </a:ln>
        </p:spPr>
        <p:txBody>
          <a:bodyPr wrap="none" anchor="t" anchorCtr="0">
            <a:spAutoFit/>
          </a:bodyPr>
          <a:p>
            <a:r>
              <a:rPr lang="zh-CN" altLang="en-US" sz="3600" dirty="0">
                <a:latin typeface="Times New Roman" panose="02020603050405020304" pitchFamily="18" charset="0"/>
                <a:ea typeface="楷体_GB2312" pitchFamily="49" charset="-122"/>
              </a:rPr>
              <a:t>二、因果图符号</a:t>
            </a:r>
            <a:endParaRPr lang="zh-CN" altLang="en-US" sz="3600" dirty="0">
              <a:latin typeface="Times New Roman" panose="02020603050405020304" pitchFamily="18" charset="0"/>
              <a:ea typeface="楷体_GB2312" pitchFamily="49" charset="-122"/>
            </a:endParaRPr>
          </a:p>
        </p:txBody>
      </p:sp>
      <p:sp>
        <p:nvSpPr>
          <p:cNvPr id="55298" name="文本框 114690"/>
          <p:cNvSpPr txBox="1"/>
          <p:nvPr/>
        </p:nvSpPr>
        <p:spPr>
          <a:xfrm>
            <a:off x="1371600" y="1739900"/>
            <a:ext cx="793750" cy="45720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恒等</a:t>
            </a:r>
            <a:endParaRPr lang="zh-CN" altLang="en-US" dirty="0">
              <a:latin typeface="Times New Roman" panose="02020603050405020304" pitchFamily="18" charset="0"/>
              <a:ea typeface="楷体_GB2312" pitchFamily="49" charset="-122"/>
            </a:endParaRPr>
          </a:p>
        </p:txBody>
      </p:sp>
      <p:sp>
        <p:nvSpPr>
          <p:cNvPr id="55299" name="直接连接符 114691"/>
          <p:cNvSpPr/>
          <p:nvPr/>
        </p:nvSpPr>
        <p:spPr>
          <a:xfrm>
            <a:off x="2971800" y="1968500"/>
            <a:ext cx="1447800" cy="0"/>
          </a:xfrm>
          <a:prstGeom prst="line">
            <a:avLst/>
          </a:prstGeom>
          <a:ln w="9525" cap="flat" cmpd="sng">
            <a:solidFill>
              <a:schemeClr val="tx1"/>
            </a:solidFill>
            <a:prstDash val="solid"/>
            <a:round/>
            <a:headEnd type="none" w="med" len="med"/>
            <a:tailEnd type="none" w="med" len="med"/>
          </a:ln>
        </p:spPr>
      </p:sp>
      <p:sp>
        <p:nvSpPr>
          <p:cNvPr id="55300" name="文本框 114692"/>
          <p:cNvSpPr txBox="1"/>
          <p:nvPr/>
        </p:nvSpPr>
        <p:spPr>
          <a:xfrm>
            <a:off x="5638800" y="1584325"/>
            <a:ext cx="744538" cy="457200"/>
          </a:xfrm>
          <a:prstGeom prst="rect">
            <a:avLst/>
          </a:prstGeom>
          <a:noFill/>
          <a:ln w="9525">
            <a:noFill/>
          </a:ln>
        </p:spPr>
        <p:txBody>
          <a:bodyPr wrap="none" anchor="t" anchorCtr="0">
            <a:spAutoFit/>
          </a:bodyPr>
          <a:p>
            <a:r>
              <a:rPr lang="en-US" altLang="zh-CN">
                <a:latin typeface="Times New Roman" panose="02020603050405020304" pitchFamily="18" charset="0"/>
              </a:rPr>
              <a:t>c</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=1</a:t>
            </a:r>
            <a:endParaRPr lang="en-US" altLang="zh-CN" baseline="-25000">
              <a:latin typeface="Times New Roman" panose="02020603050405020304" pitchFamily="18" charset="0"/>
              <a:ea typeface="楷体_GB2312" pitchFamily="49" charset="-122"/>
            </a:endParaRPr>
          </a:p>
        </p:txBody>
      </p:sp>
      <p:sp>
        <p:nvSpPr>
          <p:cNvPr id="55301" name="右箭头 114693"/>
          <p:cNvSpPr/>
          <p:nvPr/>
        </p:nvSpPr>
        <p:spPr>
          <a:xfrm>
            <a:off x="6629400" y="1739900"/>
            <a:ext cx="533400" cy="228600"/>
          </a:xfrm>
          <a:prstGeom prst="rightArrow">
            <a:avLst>
              <a:gd name="adj1" fmla="val 50000"/>
              <a:gd name="adj2" fmla="val 58322"/>
            </a:avLst>
          </a:prstGeom>
          <a:no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02" name="文本框 114694"/>
          <p:cNvSpPr txBox="1"/>
          <p:nvPr/>
        </p:nvSpPr>
        <p:spPr>
          <a:xfrm>
            <a:off x="7315200" y="1584325"/>
            <a:ext cx="744538" cy="457200"/>
          </a:xfrm>
          <a:prstGeom prst="rect">
            <a:avLst/>
          </a:prstGeom>
          <a:noFill/>
          <a:ln w="9525">
            <a:noFill/>
          </a:ln>
        </p:spPr>
        <p:txBody>
          <a:bodyPr wrap="none" anchor="t" anchorCtr="0">
            <a:spAutoFit/>
          </a:bodyPr>
          <a:p>
            <a:r>
              <a:rPr lang="en-US" altLang="zh-CN">
                <a:latin typeface="Times New Roman" panose="02020603050405020304" pitchFamily="18" charset="0"/>
              </a:rPr>
              <a:t>e</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=1</a:t>
            </a:r>
            <a:endParaRPr lang="en-US" altLang="zh-CN" baseline="-25000">
              <a:latin typeface="Times New Roman" panose="02020603050405020304" pitchFamily="18" charset="0"/>
              <a:ea typeface="楷体_GB2312" pitchFamily="49" charset="-122"/>
            </a:endParaRPr>
          </a:p>
        </p:txBody>
      </p:sp>
      <p:sp>
        <p:nvSpPr>
          <p:cNvPr id="55303" name="文本框 114695"/>
          <p:cNvSpPr txBox="1"/>
          <p:nvPr/>
        </p:nvSpPr>
        <p:spPr>
          <a:xfrm>
            <a:off x="5638800" y="1968500"/>
            <a:ext cx="744538" cy="457200"/>
          </a:xfrm>
          <a:prstGeom prst="rect">
            <a:avLst/>
          </a:prstGeom>
          <a:noFill/>
          <a:ln w="9525">
            <a:noFill/>
          </a:ln>
        </p:spPr>
        <p:txBody>
          <a:bodyPr wrap="none" anchor="t" anchorCtr="0">
            <a:spAutoFit/>
          </a:bodyPr>
          <a:p>
            <a:r>
              <a:rPr lang="en-US" altLang="zh-CN">
                <a:latin typeface="Times New Roman" panose="02020603050405020304" pitchFamily="18" charset="0"/>
              </a:rPr>
              <a:t>c</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=0</a:t>
            </a:r>
            <a:endParaRPr lang="en-US" altLang="zh-CN" baseline="-25000">
              <a:latin typeface="Times New Roman" panose="02020603050405020304" pitchFamily="18" charset="0"/>
              <a:ea typeface="楷体_GB2312" pitchFamily="49" charset="-122"/>
            </a:endParaRPr>
          </a:p>
        </p:txBody>
      </p:sp>
      <p:sp>
        <p:nvSpPr>
          <p:cNvPr id="55304" name="右箭头 114696"/>
          <p:cNvSpPr/>
          <p:nvPr/>
        </p:nvSpPr>
        <p:spPr>
          <a:xfrm>
            <a:off x="6629400" y="2124075"/>
            <a:ext cx="533400" cy="228600"/>
          </a:xfrm>
          <a:prstGeom prst="rightArrow">
            <a:avLst>
              <a:gd name="adj1" fmla="val 50000"/>
              <a:gd name="adj2" fmla="val 58322"/>
            </a:avLst>
          </a:prstGeom>
          <a:no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05" name="文本框 114697"/>
          <p:cNvSpPr txBox="1"/>
          <p:nvPr/>
        </p:nvSpPr>
        <p:spPr>
          <a:xfrm>
            <a:off x="7315200" y="1968500"/>
            <a:ext cx="744538" cy="457200"/>
          </a:xfrm>
          <a:prstGeom prst="rect">
            <a:avLst/>
          </a:prstGeom>
          <a:noFill/>
          <a:ln w="9525">
            <a:noFill/>
          </a:ln>
        </p:spPr>
        <p:txBody>
          <a:bodyPr wrap="none" anchor="t" anchorCtr="0">
            <a:spAutoFit/>
          </a:bodyPr>
          <a:p>
            <a:r>
              <a:rPr lang="en-US" altLang="zh-CN">
                <a:latin typeface="Times New Roman" panose="02020603050405020304" pitchFamily="18" charset="0"/>
              </a:rPr>
              <a:t>e</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=0</a:t>
            </a:r>
            <a:endParaRPr lang="en-US" altLang="zh-CN" baseline="-25000">
              <a:latin typeface="Times New Roman" panose="02020603050405020304" pitchFamily="18" charset="0"/>
              <a:ea typeface="楷体_GB2312" pitchFamily="49" charset="-122"/>
            </a:endParaRPr>
          </a:p>
        </p:txBody>
      </p:sp>
      <p:sp>
        <p:nvSpPr>
          <p:cNvPr id="55306" name="文本框 114698"/>
          <p:cNvSpPr txBox="1"/>
          <p:nvPr/>
        </p:nvSpPr>
        <p:spPr>
          <a:xfrm>
            <a:off x="1422400" y="2692400"/>
            <a:ext cx="488950" cy="45720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非</a:t>
            </a:r>
            <a:endParaRPr lang="zh-CN" altLang="en-US" dirty="0">
              <a:latin typeface="Times New Roman" panose="02020603050405020304" pitchFamily="18" charset="0"/>
              <a:ea typeface="楷体_GB2312" pitchFamily="49" charset="-122"/>
            </a:endParaRPr>
          </a:p>
        </p:txBody>
      </p:sp>
      <p:sp>
        <p:nvSpPr>
          <p:cNvPr id="55307" name="直接连接符 114699"/>
          <p:cNvSpPr/>
          <p:nvPr/>
        </p:nvSpPr>
        <p:spPr>
          <a:xfrm>
            <a:off x="2946400" y="2921000"/>
            <a:ext cx="1447800" cy="0"/>
          </a:xfrm>
          <a:prstGeom prst="line">
            <a:avLst/>
          </a:prstGeom>
          <a:ln w="9525" cap="flat" cmpd="sng">
            <a:solidFill>
              <a:schemeClr val="tx1"/>
            </a:solidFill>
            <a:prstDash val="solid"/>
            <a:round/>
            <a:headEnd type="none" w="med" len="med"/>
            <a:tailEnd type="none" w="med" len="med"/>
          </a:ln>
        </p:spPr>
      </p:sp>
      <p:sp>
        <p:nvSpPr>
          <p:cNvPr id="55308" name="任意多边形 114700"/>
          <p:cNvSpPr/>
          <p:nvPr/>
        </p:nvSpPr>
        <p:spPr>
          <a:xfrm>
            <a:off x="3403600" y="2844800"/>
            <a:ext cx="457200" cy="152400"/>
          </a:xfrm>
          <a:custGeom>
            <a:avLst/>
            <a:gdLst/>
            <a:ahLst/>
            <a:cxnLst/>
            <a:pathLst>
              <a:path w="288" h="96">
                <a:moveTo>
                  <a:pt x="0" y="48"/>
                </a:moveTo>
                <a:cubicBezTo>
                  <a:pt x="36" y="24"/>
                  <a:pt x="72" y="0"/>
                  <a:pt x="96" y="0"/>
                </a:cubicBezTo>
                <a:cubicBezTo>
                  <a:pt x="120" y="0"/>
                  <a:pt x="128" y="32"/>
                  <a:pt x="144" y="48"/>
                </a:cubicBezTo>
                <a:cubicBezTo>
                  <a:pt x="160" y="64"/>
                  <a:pt x="168" y="96"/>
                  <a:pt x="192" y="96"/>
                </a:cubicBezTo>
                <a:cubicBezTo>
                  <a:pt x="216" y="96"/>
                  <a:pt x="272" y="56"/>
                  <a:pt x="288" y="48"/>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5309" name="椭圆 114701"/>
          <p:cNvSpPr/>
          <p:nvPr/>
        </p:nvSpPr>
        <p:spPr>
          <a:xfrm>
            <a:off x="2489200" y="3492500"/>
            <a:ext cx="381000" cy="381000"/>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10" name="文本框 114702"/>
          <p:cNvSpPr txBox="1"/>
          <p:nvPr/>
        </p:nvSpPr>
        <p:spPr>
          <a:xfrm>
            <a:off x="2489200" y="3340100"/>
            <a:ext cx="423863" cy="519113"/>
          </a:xfrm>
          <a:prstGeom prst="rect">
            <a:avLst/>
          </a:prstGeom>
          <a:noFill/>
          <a:ln w="9525">
            <a:noFill/>
          </a:ln>
        </p:spPr>
        <p:txBody>
          <a:bodyPr wrap="none" anchor="t" anchorCtr="0">
            <a:spAutoFit/>
          </a:bodyPr>
          <a:p>
            <a:r>
              <a:rPr lang="en-US" altLang="zh-CN" sz="2800">
                <a:latin typeface="Times New Roman" panose="02020603050405020304" pitchFamily="18" charset="0"/>
              </a:rPr>
              <a:t>c</a:t>
            </a:r>
            <a:r>
              <a:rPr lang="en-US" altLang="zh-CN" sz="2000" baseline="-25000">
                <a:latin typeface="Times New Roman" panose="02020603050405020304" pitchFamily="18" charset="0"/>
                <a:ea typeface="楷体_GB2312" pitchFamily="49" charset="-122"/>
              </a:rPr>
              <a:t>1</a:t>
            </a:r>
            <a:endParaRPr lang="en-US" altLang="zh-CN" sz="2000" baseline="-25000">
              <a:latin typeface="Times New Roman" panose="02020603050405020304" pitchFamily="18" charset="0"/>
              <a:ea typeface="楷体_GB2312" pitchFamily="49" charset="-122"/>
            </a:endParaRPr>
          </a:p>
        </p:txBody>
      </p:sp>
      <p:sp>
        <p:nvSpPr>
          <p:cNvPr id="55311" name="椭圆 114703"/>
          <p:cNvSpPr/>
          <p:nvPr/>
        </p:nvSpPr>
        <p:spPr>
          <a:xfrm>
            <a:off x="2489200" y="4003675"/>
            <a:ext cx="381000" cy="381000"/>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12" name="文本框 114704"/>
          <p:cNvSpPr txBox="1"/>
          <p:nvPr/>
        </p:nvSpPr>
        <p:spPr>
          <a:xfrm>
            <a:off x="2489200" y="3873500"/>
            <a:ext cx="423863" cy="519113"/>
          </a:xfrm>
          <a:prstGeom prst="rect">
            <a:avLst/>
          </a:prstGeom>
          <a:noFill/>
          <a:ln w="9525">
            <a:noFill/>
          </a:ln>
        </p:spPr>
        <p:txBody>
          <a:bodyPr wrap="none" anchor="t" anchorCtr="0">
            <a:spAutoFit/>
          </a:bodyPr>
          <a:p>
            <a:r>
              <a:rPr lang="en-US" altLang="zh-CN" sz="2800">
                <a:latin typeface="Times New Roman" panose="02020603050405020304" pitchFamily="18" charset="0"/>
              </a:rPr>
              <a:t>c</a:t>
            </a:r>
            <a:r>
              <a:rPr lang="en-US" altLang="zh-CN" sz="2000" baseline="-25000">
                <a:latin typeface="Times New Roman" panose="02020603050405020304" pitchFamily="18" charset="0"/>
                <a:ea typeface="楷体_GB2312" pitchFamily="49" charset="-122"/>
              </a:rPr>
              <a:t>2</a:t>
            </a:r>
            <a:endParaRPr lang="en-US" altLang="zh-CN" sz="2000" baseline="-25000">
              <a:latin typeface="Times New Roman" panose="02020603050405020304" pitchFamily="18" charset="0"/>
              <a:ea typeface="楷体_GB2312" pitchFamily="49" charset="-122"/>
            </a:endParaRPr>
          </a:p>
        </p:txBody>
      </p:sp>
      <p:sp>
        <p:nvSpPr>
          <p:cNvPr id="55313" name="椭圆 114705"/>
          <p:cNvSpPr/>
          <p:nvPr/>
        </p:nvSpPr>
        <p:spPr>
          <a:xfrm>
            <a:off x="2489200" y="4483100"/>
            <a:ext cx="381000" cy="381000"/>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14" name="文本框 114706"/>
          <p:cNvSpPr txBox="1"/>
          <p:nvPr/>
        </p:nvSpPr>
        <p:spPr>
          <a:xfrm>
            <a:off x="2489200" y="4330700"/>
            <a:ext cx="423863" cy="519113"/>
          </a:xfrm>
          <a:prstGeom prst="rect">
            <a:avLst/>
          </a:prstGeom>
          <a:noFill/>
          <a:ln w="9525">
            <a:noFill/>
          </a:ln>
        </p:spPr>
        <p:txBody>
          <a:bodyPr wrap="none" anchor="t" anchorCtr="0">
            <a:spAutoFit/>
          </a:bodyPr>
          <a:p>
            <a:r>
              <a:rPr lang="en-US" altLang="zh-CN" sz="2800">
                <a:latin typeface="Times New Roman" panose="02020603050405020304" pitchFamily="18" charset="0"/>
              </a:rPr>
              <a:t>c</a:t>
            </a:r>
            <a:r>
              <a:rPr lang="en-US" altLang="zh-CN" sz="2000" baseline="-25000">
                <a:latin typeface="Times New Roman" panose="02020603050405020304" pitchFamily="18" charset="0"/>
                <a:ea typeface="楷体_GB2312" pitchFamily="49" charset="-122"/>
              </a:rPr>
              <a:t>3</a:t>
            </a:r>
            <a:endParaRPr lang="en-US" altLang="zh-CN" sz="2000" baseline="-25000">
              <a:latin typeface="Times New Roman" panose="02020603050405020304" pitchFamily="18" charset="0"/>
              <a:ea typeface="楷体_GB2312" pitchFamily="49" charset="-122"/>
            </a:endParaRPr>
          </a:p>
        </p:txBody>
      </p:sp>
      <p:sp>
        <p:nvSpPr>
          <p:cNvPr id="55315" name="椭圆 114707"/>
          <p:cNvSpPr/>
          <p:nvPr/>
        </p:nvSpPr>
        <p:spPr>
          <a:xfrm>
            <a:off x="2565400" y="2768600"/>
            <a:ext cx="381000" cy="381000"/>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16" name="文本框 114708"/>
          <p:cNvSpPr txBox="1"/>
          <p:nvPr/>
        </p:nvSpPr>
        <p:spPr>
          <a:xfrm>
            <a:off x="2565400" y="2616200"/>
            <a:ext cx="423863" cy="519113"/>
          </a:xfrm>
          <a:prstGeom prst="rect">
            <a:avLst/>
          </a:prstGeom>
          <a:noFill/>
          <a:ln w="9525">
            <a:noFill/>
          </a:ln>
        </p:spPr>
        <p:txBody>
          <a:bodyPr wrap="none" anchor="t" anchorCtr="0">
            <a:spAutoFit/>
          </a:bodyPr>
          <a:p>
            <a:r>
              <a:rPr lang="en-US" altLang="zh-CN" sz="2800">
                <a:latin typeface="Times New Roman" panose="02020603050405020304" pitchFamily="18" charset="0"/>
              </a:rPr>
              <a:t>c</a:t>
            </a:r>
            <a:r>
              <a:rPr lang="en-US" altLang="zh-CN" sz="2000" baseline="-25000">
                <a:latin typeface="Times New Roman" panose="02020603050405020304" pitchFamily="18" charset="0"/>
                <a:ea typeface="楷体_GB2312" pitchFamily="49" charset="-122"/>
              </a:rPr>
              <a:t>1</a:t>
            </a:r>
            <a:endParaRPr lang="en-US" altLang="zh-CN" sz="2000" baseline="-25000">
              <a:latin typeface="Times New Roman" panose="02020603050405020304" pitchFamily="18" charset="0"/>
              <a:ea typeface="楷体_GB2312" pitchFamily="49" charset="-122"/>
            </a:endParaRPr>
          </a:p>
        </p:txBody>
      </p:sp>
      <p:sp>
        <p:nvSpPr>
          <p:cNvPr id="55317" name="椭圆 114709"/>
          <p:cNvSpPr/>
          <p:nvPr/>
        </p:nvSpPr>
        <p:spPr>
          <a:xfrm>
            <a:off x="4394200" y="2768600"/>
            <a:ext cx="381000" cy="381000"/>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18" name="文本框 114710"/>
          <p:cNvSpPr txBox="1"/>
          <p:nvPr/>
        </p:nvSpPr>
        <p:spPr>
          <a:xfrm>
            <a:off x="4394200" y="2616200"/>
            <a:ext cx="423863" cy="519113"/>
          </a:xfrm>
          <a:prstGeom prst="rect">
            <a:avLst/>
          </a:prstGeom>
          <a:noFill/>
          <a:ln w="9525">
            <a:noFill/>
          </a:ln>
        </p:spPr>
        <p:txBody>
          <a:bodyPr wrap="none" anchor="t" anchorCtr="0">
            <a:spAutoFit/>
          </a:bodyPr>
          <a:p>
            <a:r>
              <a:rPr lang="en-US" altLang="zh-CN" sz="2800">
                <a:latin typeface="Times New Roman" panose="02020603050405020304" pitchFamily="18" charset="0"/>
              </a:rPr>
              <a:t>e</a:t>
            </a:r>
            <a:r>
              <a:rPr lang="en-US" altLang="zh-CN" sz="2000" baseline="-25000">
                <a:latin typeface="Times New Roman" panose="02020603050405020304" pitchFamily="18" charset="0"/>
                <a:ea typeface="楷体_GB2312" pitchFamily="49" charset="-122"/>
              </a:rPr>
              <a:t>1</a:t>
            </a:r>
            <a:endParaRPr lang="en-US" altLang="zh-CN" sz="2000" baseline="-25000">
              <a:latin typeface="Times New Roman" panose="02020603050405020304" pitchFamily="18" charset="0"/>
              <a:ea typeface="楷体_GB2312" pitchFamily="49" charset="-122"/>
            </a:endParaRPr>
          </a:p>
        </p:txBody>
      </p:sp>
      <p:sp>
        <p:nvSpPr>
          <p:cNvPr id="55319" name="椭圆 114711"/>
          <p:cNvSpPr/>
          <p:nvPr/>
        </p:nvSpPr>
        <p:spPr>
          <a:xfrm>
            <a:off x="2590800" y="1816100"/>
            <a:ext cx="381000" cy="381000"/>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20" name="文本框 114712"/>
          <p:cNvSpPr txBox="1"/>
          <p:nvPr/>
        </p:nvSpPr>
        <p:spPr>
          <a:xfrm>
            <a:off x="2590800" y="1663700"/>
            <a:ext cx="423863" cy="519113"/>
          </a:xfrm>
          <a:prstGeom prst="rect">
            <a:avLst/>
          </a:prstGeom>
          <a:noFill/>
          <a:ln w="9525">
            <a:noFill/>
          </a:ln>
        </p:spPr>
        <p:txBody>
          <a:bodyPr wrap="none" anchor="t" anchorCtr="0">
            <a:spAutoFit/>
          </a:bodyPr>
          <a:p>
            <a:r>
              <a:rPr lang="en-US" altLang="zh-CN" sz="2800">
                <a:latin typeface="Times New Roman" panose="02020603050405020304" pitchFamily="18" charset="0"/>
              </a:rPr>
              <a:t>c</a:t>
            </a:r>
            <a:r>
              <a:rPr lang="en-US" altLang="zh-CN" sz="2000" baseline="-25000">
                <a:latin typeface="Times New Roman" panose="02020603050405020304" pitchFamily="18" charset="0"/>
                <a:ea typeface="楷体_GB2312" pitchFamily="49" charset="-122"/>
              </a:rPr>
              <a:t>1</a:t>
            </a:r>
            <a:endParaRPr lang="en-US" altLang="zh-CN" sz="2000" baseline="-25000">
              <a:latin typeface="Times New Roman" panose="02020603050405020304" pitchFamily="18" charset="0"/>
              <a:ea typeface="楷体_GB2312" pitchFamily="49" charset="-122"/>
            </a:endParaRPr>
          </a:p>
        </p:txBody>
      </p:sp>
      <p:sp>
        <p:nvSpPr>
          <p:cNvPr id="55321" name="椭圆 114713"/>
          <p:cNvSpPr/>
          <p:nvPr/>
        </p:nvSpPr>
        <p:spPr>
          <a:xfrm>
            <a:off x="4419600" y="1816100"/>
            <a:ext cx="381000" cy="381000"/>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22" name="文本框 114714"/>
          <p:cNvSpPr txBox="1"/>
          <p:nvPr/>
        </p:nvSpPr>
        <p:spPr>
          <a:xfrm>
            <a:off x="4419600" y="1663700"/>
            <a:ext cx="423863" cy="519113"/>
          </a:xfrm>
          <a:prstGeom prst="rect">
            <a:avLst/>
          </a:prstGeom>
          <a:noFill/>
          <a:ln w="9525">
            <a:noFill/>
          </a:ln>
        </p:spPr>
        <p:txBody>
          <a:bodyPr wrap="none" anchor="t" anchorCtr="0">
            <a:spAutoFit/>
          </a:bodyPr>
          <a:p>
            <a:r>
              <a:rPr lang="en-US" altLang="zh-CN" sz="2800">
                <a:latin typeface="Times New Roman" panose="02020603050405020304" pitchFamily="18" charset="0"/>
              </a:rPr>
              <a:t>e</a:t>
            </a:r>
            <a:r>
              <a:rPr lang="en-US" altLang="zh-CN" sz="2000" baseline="-25000">
                <a:latin typeface="Times New Roman" panose="02020603050405020304" pitchFamily="18" charset="0"/>
                <a:ea typeface="楷体_GB2312" pitchFamily="49" charset="-122"/>
              </a:rPr>
              <a:t>1</a:t>
            </a:r>
            <a:endParaRPr lang="en-US" altLang="zh-CN" sz="2000" baseline="-25000">
              <a:latin typeface="Times New Roman" panose="02020603050405020304" pitchFamily="18" charset="0"/>
              <a:ea typeface="楷体_GB2312" pitchFamily="49" charset="-122"/>
            </a:endParaRPr>
          </a:p>
        </p:txBody>
      </p:sp>
      <p:sp>
        <p:nvSpPr>
          <p:cNvPr id="55323" name="椭圆 114715"/>
          <p:cNvSpPr/>
          <p:nvPr/>
        </p:nvSpPr>
        <p:spPr>
          <a:xfrm>
            <a:off x="4394200" y="4025900"/>
            <a:ext cx="381000" cy="381000"/>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24" name="文本框 114716"/>
          <p:cNvSpPr txBox="1"/>
          <p:nvPr/>
        </p:nvSpPr>
        <p:spPr>
          <a:xfrm>
            <a:off x="4394200" y="3873500"/>
            <a:ext cx="423863" cy="519113"/>
          </a:xfrm>
          <a:prstGeom prst="rect">
            <a:avLst/>
          </a:prstGeom>
          <a:noFill/>
          <a:ln w="9525">
            <a:noFill/>
          </a:ln>
        </p:spPr>
        <p:txBody>
          <a:bodyPr wrap="none" anchor="t" anchorCtr="0">
            <a:spAutoFit/>
          </a:bodyPr>
          <a:p>
            <a:r>
              <a:rPr lang="en-US" altLang="zh-CN" sz="2800">
                <a:latin typeface="Times New Roman" panose="02020603050405020304" pitchFamily="18" charset="0"/>
              </a:rPr>
              <a:t>e</a:t>
            </a:r>
            <a:r>
              <a:rPr lang="en-US" altLang="zh-CN" sz="2000" baseline="-25000">
                <a:latin typeface="Times New Roman" panose="02020603050405020304" pitchFamily="18" charset="0"/>
                <a:ea typeface="楷体_GB2312" pitchFamily="49" charset="-122"/>
              </a:rPr>
              <a:t>1</a:t>
            </a:r>
            <a:endParaRPr lang="en-US" altLang="zh-CN" sz="2000" baseline="-25000">
              <a:latin typeface="Times New Roman" panose="02020603050405020304" pitchFamily="18" charset="0"/>
              <a:ea typeface="楷体_GB2312" pitchFamily="49" charset="-122"/>
            </a:endParaRPr>
          </a:p>
        </p:txBody>
      </p:sp>
      <p:sp>
        <p:nvSpPr>
          <p:cNvPr id="55325" name="直接连接符 114717"/>
          <p:cNvSpPr/>
          <p:nvPr/>
        </p:nvSpPr>
        <p:spPr>
          <a:xfrm>
            <a:off x="2870200" y="3721100"/>
            <a:ext cx="1600200" cy="381000"/>
          </a:xfrm>
          <a:prstGeom prst="line">
            <a:avLst/>
          </a:prstGeom>
          <a:ln w="9525" cap="flat" cmpd="sng">
            <a:solidFill>
              <a:schemeClr val="tx1"/>
            </a:solidFill>
            <a:prstDash val="solid"/>
            <a:round/>
            <a:headEnd type="none" w="med" len="med"/>
            <a:tailEnd type="none" w="med" len="med"/>
          </a:ln>
        </p:spPr>
      </p:sp>
      <p:sp>
        <p:nvSpPr>
          <p:cNvPr id="55326" name="直接连接符 114718"/>
          <p:cNvSpPr/>
          <p:nvPr/>
        </p:nvSpPr>
        <p:spPr>
          <a:xfrm>
            <a:off x="2870200" y="4178300"/>
            <a:ext cx="1524000" cy="0"/>
          </a:xfrm>
          <a:prstGeom prst="line">
            <a:avLst/>
          </a:prstGeom>
          <a:ln w="9525" cap="flat" cmpd="sng">
            <a:solidFill>
              <a:schemeClr val="tx1"/>
            </a:solidFill>
            <a:prstDash val="solid"/>
            <a:round/>
            <a:headEnd type="none" w="med" len="med"/>
            <a:tailEnd type="none" w="med" len="med"/>
          </a:ln>
        </p:spPr>
      </p:sp>
      <p:sp>
        <p:nvSpPr>
          <p:cNvPr id="55327" name="直接连接符 114719"/>
          <p:cNvSpPr/>
          <p:nvPr/>
        </p:nvSpPr>
        <p:spPr>
          <a:xfrm flipV="1">
            <a:off x="2870200" y="4254500"/>
            <a:ext cx="1524000" cy="381000"/>
          </a:xfrm>
          <a:prstGeom prst="line">
            <a:avLst/>
          </a:prstGeom>
          <a:ln w="9525" cap="flat" cmpd="sng">
            <a:solidFill>
              <a:schemeClr val="tx1"/>
            </a:solidFill>
            <a:prstDash val="solid"/>
            <a:round/>
            <a:headEnd type="none" w="med" len="med"/>
            <a:tailEnd type="none" w="med" len="med"/>
          </a:ln>
        </p:spPr>
      </p:sp>
      <p:sp>
        <p:nvSpPr>
          <p:cNvPr id="55328" name="任意多边形 114720"/>
          <p:cNvSpPr/>
          <p:nvPr/>
        </p:nvSpPr>
        <p:spPr>
          <a:xfrm>
            <a:off x="4089400" y="4025900"/>
            <a:ext cx="76200" cy="304800"/>
          </a:xfrm>
          <a:custGeom>
            <a:avLst/>
            <a:gdLst/>
            <a:ahLst/>
            <a:cxnLst/>
            <a:pathLst>
              <a:path w="48" h="192">
                <a:moveTo>
                  <a:pt x="48" y="0"/>
                </a:moveTo>
                <a:cubicBezTo>
                  <a:pt x="24" y="32"/>
                  <a:pt x="0" y="64"/>
                  <a:pt x="0" y="96"/>
                </a:cubicBezTo>
                <a:cubicBezTo>
                  <a:pt x="0" y="128"/>
                  <a:pt x="40" y="176"/>
                  <a:pt x="48" y="192"/>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5329" name="文本框 114721"/>
          <p:cNvSpPr txBox="1"/>
          <p:nvPr/>
        </p:nvSpPr>
        <p:spPr>
          <a:xfrm>
            <a:off x="3632200" y="3873500"/>
            <a:ext cx="387350" cy="336550"/>
          </a:xfrm>
          <a:prstGeom prst="rect">
            <a:avLst/>
          </a:prstGeom>
          <a:noFill/>
          <a:ln w="9525">
            <a:noFill/>
          </a:ln>
        </p:spPr>
        <p:txBody>
          <a:bodyPr wrap="none" anchor="t" anchorCtr="0">
            <a:spAutoFit/>
          </a:bodyPr>
          <a:p>
            <a:r>
              <a:rPr lang="zh-CN" altLang="en-US" sz="1600" b="1" dirty="0">
                <a:latin typeface="Times New Roman" panose="02020603050405020304" pitchFamily="18" charset="0"/>
                <a:ea typeface="楷体_GB2312" pitchFamily="49" charset="-122"/>
              </a:rPr>
              <a:t>∨</a:t>
            </a:r>
            <a:endParaRPr lang="zh-CN" altLang="en-US" sz="1600" b="1" dirty="0">
              <a:latin typeface="Times New Roman" panose="02020603050405020304" pitchFamily="18" charset="0"/>
              <a:ea typeface="楷体_GB2312" pitchFamily="49" charset="-122"/>
            </a:endParaRPr>
          </a:p>
        </p:txBody>
      </p:sp>
      <p:sp>
        <p:nvSpPr>
          <p:cNvPr id="55330" name="椭圆 114722"/>
          <p:cNvSpPr/>
          <p:nvPr/>
        </p:nvSpPr>
        <p:spPr>
          <a:xfrm>
            <a:off x="2514600" y="5105400"/>
            <a:ext cx="381000" cy="381000"/>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31" name="文本框 114723"/>
          <p:cNvSpPr txBox="1"/>
          <p:nvPr/>
        </p:nvSpPr>
        <p:spPr>
          <a:xfrm>
            <a:off x="2514600" y="4953000"/>
            <a:ext cx="423863" cy="519113"/>
          </a:xfrm>
          <a:prstGeom prst="rect">
            <a:avLst/>
          </a:prstGeom>
          <a:noFill/>
          <a:ln w="9525">
            <a:noFill/>
          </a:ln>
        </p:spPr>
        <p:txBody>
          <a:bodyPr wrap="none" anchor="t" anchorCtr="0">
            <a:spAutoFit/>
          </a:bodyPr>
          <a:p>
            <a:r>
              <a:rPr lang="en-US" altLang="zh-CN" sz="2800">
                <a:latin typeface="Times New Roman" panose="02020603050405020304" pitchFamily="18" charset="0"/>
              </a:rPr>
              <a:t>c</a:t>
            </a:r>
            <a:r>
              <a:rPr lang="en-US" altLang="zh-CN" sz="2000" baseline="-25000">
                <a:latin typeface="Times New Roman" panose="02020603050405020304" pitchFamily="18" charset="0"/>
                <a:ea typeface="楷体_GB2312" pitchFamily="49" charset="-122"/>
              </a:rPr>
              <a:t>1</a:t>
            </a:r>
            <a:endParaRPr lang="en-US" altLang="zh-CN" sz="2000" baseline="-25000">
              <a:latin typeface="Times New Roman" panose="02020603050405020304" pitchFamily="18" charset="0"/>
              <a:ea typeface="楷体_GB2312" pitchFamily="49" charset="-122"/>
            </a:endParaRPr>
          </a:p>
        </p:txBody>
      </p:sp>
      <p:sp>
        <p:nvSpPr>
          <p:cNvPr id="55332" name="椭圆 114724"/>
          <p:cNvSpPr/>
          <p:nvPr/>
        </p:nvSpPr>
        <p:spPr>
          <a:xfrm>
            <a:off x="2514600" y="6096000"/>
            <a:ext cx="381000" cy="381000"/>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33" name="文本框 114725"/>
          <p:cNvSpPr txBox="1"/>
          <p:nvPr/>
        </p:nvSpPr>
        <p:spPr>
          <a:xfrm>
            <a:off x="2514600" y="5943600"/>
            <a:ext cx="423863" cy="519113"/>
          </a:xfrm>
          <a:prstGeom prst="rect">
            <a:avLst/>
          </a:prstGeom>
          <a:noFill/>
          <a:ln w="9525">
            <a:noFill/>
          </a:ln>
        </p:spPr>
        <p:txBody>
          <a:bodyPr wrap="none" anchor="t" anchorCtr="0">
            <a:spAutoFit/>
          </a:bodyPr>
          <a:p>
            <a:r>
              <a:rPr lang="en-US" altLang="zh-CN" sz="2800">
                <a:latin typeface="Times New Roman" panose="02020603050405020304" pitchFamily="18" charset="0"/>
              </a:rPr>
              <a:t>c</a:t>
            </a:r>
            <a:r>
              <a:rPr lang="en-US" altLang="zh-CN" sz="2000" baseline="-25000">
                <a:latin typeface="Times New Roman" panose="02020603050405020304" pitchFamily="18" charset="0"/>
                <a:ea typeface="楷体_GB2312" pitchFamily="49" charset="-122"/>
              </a:rPr>
              <a:t>2</a:t>
            </a:r>
            <a:endParaRPr lang="en-US" altLang="zh-CN" sz="2000" baseline="-25000">
              <a:latin typeface="Times New Roman" panose="02020603050405020304" pitchFamily="18" charset="0"/>
              <a:ea typeface="楷体_GB2312" pitchFamily="49" charset="-122"/>
            </a:endParaRPr>
          </a:p>
        </p:txBody>
      </p:sp>
      <p:sp>
        <p:nvSpPr>
          <p:cNvPr id="55334" name="椭圆 114726"/>
          <p:cNvSpPr/>
          <p:nvPr/>
        </p:nvSpPr>
        <p:spPr>
          <a:xfrm>
            <a:off x="4419600" y="5638800"/>
            <a:ext cx="381000" cy="381000"/>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35" name="文本框 114727"/>
          <p:cNvSpPr txBox="1"/>
          <p:nvPr/>
        </p:nvSpPr>
        <p:spPr>
          <a:xfrm>
            <a:off x="4419600" y="5486400"/>
            <a:ext cx="423863" cy="519113"/>
          </a:xfrm>
          <a:prstGeom prst="rect">
            <a:avLst/>
          </a:prstGeom>
          <a:noFill/>
          <a:ln w="9525">
            <a:noFill/>
          </a:ln>
        </p:spPr>
        <p:txBody>
          <a:bodyPr wrap="none" anchor="t" anchorCtr="0">
            <a:spAutoFit/>
          </a:bodyPr>
          <a:p>
            <a:r>
              <a:rPr lang="en-US" altLang="zh-CN" sz="2800">
                <a:latin typeface="Times New Roman" panose="02020603050405020304" pitchFamily="18" charset="0"/>
              </a:rPr>
              <a:t>e</a:t>
            </a:r>
            <a:r>
              <a:rPr lang="en-US" altLang="zh-CN" sz="2000" baseline="-25000">
                <a:latin typeface="Times New Roman" panose="02020603050405020304" pitchFamily="18" charset="0"/>
                <a:ea typeface="楷体_GB2312" pitchFamily="49" charset="-122"/>
              </a:rPr>
              <a:t>1</a:t>
            </a:r>
            <a:endParaRPr lang="en-US" altLang="zh-CN" sz="2000" baseline="-25000">
              <a:latin typeface="Times New Roman" panose="02020603050405020304" pitchFamily="18" charset="0"/>
              <a:ea typeface="楷体_GB2312" pitchFamily="49" charset="-122"/>
            </a:endParaRPr>
          </a:p>
        </p:txBody>
      </p:sp>
      <p:sp>
        <p:nvSpPr>
          <p:cNvPr id="55336" name="直接连接符 114728"/>
          <p:cNvSpPr/>
          <p:nvPr/>
        </p:nvSpPr>
        <p:spPr>
          <a:xfrm>
            <a:off x="2895600" y="5334000"/>
            <a:ext cx="1600200" cy="381000"/>
          </a:xfrm>
          <a:prstGeom prst="line">
            <a:avLst/>
          </a:prstGeom>
          <a:ln w="9525" cap="flat" cmpd="sng">
            <a:solidFill>
              <a:schemeClr val="tx1"/>
            </a:solidFill>
            <a:prstDash val="solid"/>
            <a:round/>
            <a:headEnd type="none" w="med" len="med"/>
            <a:tailEnd type="none" w="med" len="med"/>
          </a:ln>
        </p:spPr>
      </p:sp>
      <p:sp>
        <p:nvSpPr>
          <p:cNvPr id="55337" name="直接连接符 114729"/>
          <p:cNvSpPr/>
          <p:nvPr/>
        </p:nvSpPr>
        <p:spPr>
          <a:xfrm flipV="1">
            <a:off x="2895600" y="5867400"/>
            <a:ext cx="1524000" cy="381000"/>
          </a:xfrm>
          <a:prstGeom prst="line">
            <a:avLst/>
          </a:prstGeom>
          <a:ln w="9525" cap="flat" cmpd="sng">
            <a:solidFill>
              <a:schemeClr val="tx1"/>
            </a:solidFill>
            <a:prstDash val="solid"/>
            <a:round/>
            <a:headEnd type="none" w="med" len="med"/>
            <a:tailEnd type="none" w="med" len="med"/>
          </a:ln>
        </p:spPr>
      </p:sp>
      <p:sp>
        <p:nvSpPr>
          <p:cNvPr id="55338" name="任意多边形 114730"/>
          <p:cNvSpPr/>
          <p:nvPr/>
        </p:nvSpPr>
        <p:spPr>
          <a:xfrm>
            <a:off x="4114800" y="5638800"/>
            <a:ext cx="76200" cy="304800"/>
          </a:xfrm>
          <a:custGeom>
            <a:avLst/>
            <a:gdLst/>
            <a:ahLst/>
            <a:cxnLst/>
            <a:pathLst>
              <a:path w="48" h="192">
                <a:moveTo>
                  <a:pt x="48" y="0"/>
                </a:moveTo>
                <a:cubicBezTo>
                  <a:pt x="24" y="32"/>
                  <a:pt x="0" y="64"/>
                  <a:pt x="0" y="96"/>
                </a:cubicBezTo>
                <a:cubicBezTo>
                  <a:pt x="0" y="128"/>
                  <a:pt x="40" y="176"/>
                  <a:pt x="48" y="192"/>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5339" name="文本框 114731"/>
          <p:cNvSpPr txBox="1"/>
          <p:nvPr/>
        </p:nvSpPr>
        <p:spPr>
          <a:xfrm>
            <a:off x="3657600" y="5638800"/>
            <a:ext cx="387350" cy="336550"/>
          </a:xfrm>
          <a:prstGeom prst="rect">
            <a:avLst/>
          </a:prstGeom>
          <a:noFill/>
          <a:ln w="9525">
            <a:noFill/>
          </a:ln>
        </p:spPr>
        <p:txBody>
          <a:bodyPr wrap="none" anchor="t" anchorCtr="0">
            <a:spAutoFit/>
          </a:bodyPr>
          <a:p>
            <a:r>
              <a:rPr lang="zh-CN" altLang="en-US" sz="1600" b="1" dirty="0">
                <a:latin typeface="Times New Roman" panose="02020603050405020304" pitchFamily="18" charset="0"/>
                <a:ea typeface="楷体_GB2312" pitchFamily="49" charset="-122"/>
              </a:rPr>
              <a:t>∧</a:t>
            </a:r>
            <a:endParaRPr lang="zh-CN" altLang="en-US" sz="1600" b="1" dirty="0">
              <a:latin typeface="Times New Roman" panose="02020603050405020304" pitchFamily="18" charset="0"/>
              <a:ea typeface="楷体_GB2312" pitchFamily="49" charset="-122"/>
            </a:endParaRPr>
          </a:p>
        </p:txBody>
      </p:sp>
      <p:sp>
        <p:nvSpPr>
          <p:cNvPr id="55340" name="文本框 114732"/>
          <p:cNvSpPr txBox="1"/>
          <p:nvPr/>
        </p:nvSpPr>
        <p:spPr>
          <a:xfrm>
            <a:off x="5613400" y="2540000"/>
            <a:ext cx="744538" cy="457200"/>
          </a:xfrm>
          <a:prstGeom prst="rect">
            <a:avLst/>
          </a:prstGeom>
          <a:noFill/>
          <a:ln w="9525">
            <a:noFill/>
          </a:ln>
        </p:spPr>
        <p:txBody>
          <a:bodyPr wrap="none" anchor="t" anchorCtr="0">
            <a:spAutoFit/>
          </a:bodyPr>
          <a:p>
            <a:r>
              <a:rPr lang="en-US" altLang="zh-CN">
                <a:latin typeface="Times New Roman" panose="02020603050405020304" pitchFamily="18" charset="0"/>
              </a:rPr>
              <a:t>c</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=1</a:t>
            </a:r>
            <a:endParaRPr lang="en-US" altLang="zh-CN" baseline="-25000">
              <a:latin typeface="Times New Roman" panose="02020603050405020304" pitchFamily="18" charset="0"/>
              <a:ea typeface="楷体_GB2312" pitchFamily="49" charset="-122"/>
            </a:endParaRPr>
          </a:p>
        </p:txBody>
      </p:sp>
      <p:sp>
        <p:nvSpPr>
          <p:cNvPr id="55341" name="右箭头 114733"/>
          <p:cNvSpPr/>
          <p:nvPr/>
        </p:nvSpPr>
        <p:spPr>
          <a:xfrm>
            <a:off x="6604000" y="2695575"/>
            <a:ext cx="533400" cy="228600"/>
          </a:xfrm>
          <a:prstGeom prst="rightArrow">
            <a:avLst>
              <a:gd name="adj1" fmla="val 50000"/>
              <a:gd name="adj2" fmla="val 58322"/>
            </a:avLst>
          </a:prstGeom>
          <a:no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42" name="文本框 114734"/>
          <p:cNvSpPr txBox="1"/>
          <p:nvPr/>
        </p:nvSpPr>
        <p:spPr>
          <a:xfrm>
            <a:off x="7289800" y="2540000"/>
            <a:ext cx="744538" cy="457200"/>
          </a:xfrm>
          <a:prstGeom prst="rect">
            <a:avLst/>
          </a:prstGeom>
          <a:noFill/>
          <a:ln w="9525">
            <a:noFill/>
          </a:ln>
        </p:spPr>
        <p:txBody>
          <a:bodyPr wrap="none" anchor="t" anchorCtr="0">
            <a:spAutoFit/>
          </a:bodyPr>
          <a:p>
            <a:r>
              <a:rPr lang="en-US" altLang="zh-CN">
                <a:latin typeface="Times New Roman" panose="02020603050405020304" pitchFamily="18" charset="0"/>
              </a:rPr>
              <a:t>e</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=0</a:t>
            </a:r>
            <a:endParaRPr lang="en-US" altLang="zh-CN" baseline="-25000">
              <a:latin typeface="Times New Roman" panose="02020603050405020304" pitchFamily="18" charset="0"/>
              <a:ea typeface="楷体_GB2312" pitchFamily="49" charset="-122"/>
            </a:endParaRPr>
          </a:p>
        </p:txBody>
      </p:sp>
      <p:sp>
        <p:nvSpPr>
          <p:cNvPr id="55343" name="文本框 114735"/>
          <p:cNvSpPr txBox="1"/>
          <p:nvPr/>
        </p:nvSpPr>
        <p:spPr>
          <a:xfrm>
            <a:off x="5613400" y="2921000"/>
            <a:ext cx="744538" cy="457200"/>
          </a:xfrm>
          <a:prstGeom prst="rect">
            <a:avLst/>
          </a:prstGeom>
          <a:noFill/>
          <a:ln w="9525">
            <a:noFill/>
          </a:ln>
        </p:spPr>
        <p:txBody>
          <a:bodyPr wrap="none" anchor="t" anchorCtr="0">
            <a:spAutoFit/>
          </a:bodyPr>
          <a:p>
            <a:r>
              <a:rPr lang="en-US" altLang="zh-CN">
                <a:latin typeface="Times New Roman" panose="02020603050405020304" pitchFamily="18" charset="0"/>
              </a:rPr>
              <a:t>c</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=0</a:t>
            </a:r>
            <a:endParaRPr lang="en-US" altLang="zh-CN" baseline="-25000">
              <a:latin typeface="Times New Roman" panose="02020603050405020304" pitchFamily="18" charset="0"/>
              <a:ea typeface="楷体_GB2312" pitchFamily="49" charset="-122"/>
            </a:endParaRPr>
          </a:p>
        </p:txBody>
      </p:sp>
      <p:sp>
        <p:nvSpPr>
          <p:cNvPr id="55344" name="右箭头 114736"/>
          <p:cNvSpPr/>
          <p:nvPr/>
        </p:nvSpPr>
        <p:spPr>
          <a:xfrm>
            <a:off x="6604000" y="3076575"/>
            <a:ext cx="533400" cy="228600"/>
          </a:xfrm>
          <a:prstGeom prst="rightArrow">
            <a:avLst>
              <a:gd name="adj1" fmla="val 50000"/>
              <a:gd name="adj2" fmla="val 58322"/>
            </a:avLst>
          </a:prstGeom>
          <a:no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45" name="文本框 114737"/>
          <p:cNvSpPr txBox="1"/>
          <p:nvPr/>
        </p:nvSpPr>
        <p:spPr>
          <a:xfrm>
            <a:off x="7289800" y="2921000"/>
            <a:ext cx="744538" cy="457200"/>
          </a:xfrm>
          <a:prstGeom prst="rect">
            <a:avLst/>
          </a:prstGeom>
          <a:noFill/>
          <a:ln w="9525">
            <a:noFill/>
          </a:ln>
        </p:spPr>
        <p:txBody>
          <a:bodyPr wrap="none" anchor="t" anchorCtr="0">
            <a:spAutoFit/>
          </a:bodyPr>
          <a:p>
            <a:r>
              <a:rPr lang="en-US" altLang="zh-CN">
                <a:latin typeface="Times New Roman" panose="02020603050405020304" pitchFamily="18" charset="0"/>
              </a:rPr>
              <a:t>e</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=1</a:t>
            </a:r>
            <a:endParaRPr lang="en-US" altLang="zh-CN" baseline="-25000">
              <a:latin typeface="Times New Roman" panose="02020603050405020304" pitchFamily="18" charset="0"/>
              <a:ea typeface="楷体_GB2312" pitchFamily="49" charset="-122"/>
            </a:endParaRPr>
          </a:p>
        </p:txBody>
      </p:sp>
      <p:sp>
        <p:nvSpPr>
          <p:cNvPr id="55346" name="文本框 114738"/>
          <p:cNvSpPr txBox="1"/>
          <p:nvPr/>
        </p:nvSpPr>
        <p:spPr>
          <a:xfrm>
            <a:off x="5537200" y="3543300"/>
            <a:ext cx="2906713" cy="457200"/>
          </a:xfrm>
          <a:prstGeom prst="rect">
            <a:avLst/>
          </a:prstGeom>
          <a:noFill/>
          <a:ln w="9525">
            <a:noFill/>
          </a:ln>
        </p:spPr>
        <p:txBody>
          <a:bodyPr wrap="none" anchor="t" anchorCtr="0">
            <a:spAutoFit/>
          </a:bodyPr>
          <a:p>
            <a:r>
              <a:rPr lang="en-US" altLang="zh-CN">
                <a:latin typeface="Times New Roman" panose="02020603050405020304" pitchFamily="18" charset="0"/>
              </a:rPr>
              <a:t>c</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=1 </a:t>
            </a:r>
            <a:r>
              <a:rPr lang="zh-CN" altLang="en-US">
                <a:latin typeface="Times New Roman" panose="02020603050405020304" pitchFamily="18" charset="0"/>
                <a:ea typeface="楷体_GB2312" pitchFamily="49" charset="-122"/>
              </a:rPr>
              <a:t>或</a:t>
            </a:r>
            <a:r>
              <a:rPr lang="en-US" altLang="zh-CN">
                <a:latin typeface="Times New Roman" panose="02020603050405020304" pitchFamily="18" charset="0"/>
              </a:rPr>
              <a:t>c</a:t>
            </a:r>
            <a:r>
              <a:rPr lang="en-US" altLang="zh-CN" baseline="-25000">
                <a:latin typeface="Times New Roman" panose="02020603050405020304" pitchFamily="18" charset="0"/>
                <a:ea typeface="楷体_GB2312" pitchFamily="49" charset="-122"/>
              </a:rPr>
              <a:t>２</a:t>
            </a:r>
            <a:r>
              <a:rPr lang="en-US" altLang="zh-CN">
                <a:latin typeface="Times New Roman" panose="02020603050405020304" pitchFamily="18" charset="0"/>
                <a:ea typeface="楷体_GB2312" pitchFamily="49" charset="-122"/>
              </a:rPr>
              <a:t>=1 </a:t>
            </a:r>
            <a:r>
              <a:rPr lang="zh-CN" altLang="en-US">
                <a:latin typeface="Times New Roman" panose="02020603050405020304" pitchFamily="18" charset="0"/>
                <a:ea typeface="楷体_GB2312" pitchFamily="49" charset="-122"/>
              </a:rPr>
              <a:t>或</a:t>
            </a:r>
            <a:r>
              <a:rPr lang="en-US" altLang="zh-CN">
                <a:latin typeface="Times New Roman" panose="02020603050405020304" pitchFamily="18" charset="0"/>
              </a:rPr>
              <a:t>c</a:t>
            </a:r>
            <a:r>
              <a:rPr lang="en-US" altLang="zh-CN" baseline="-25000">
                <a:latin typeface="Times New Roman" panose="02020603050405020304" pitchFamily="18" charset="0"/>
                <a:ea typeface="楷体_GB2312" pitchFamily="49" charset="-122"/>
              </a:rPr>
              <a:t>３</a:t>
            </a:r>
            <a:r>
              <a:rPr lang="en-US" altLang="zh-CN">
                <a:latin typeface="Times New Roman" panose="02020603050405020304" pitchFamily="18" charset="0"/>
                <a:ea typeface="楷体_GB2312" pitchFamily="49" charset="-122"/>
              </a:rPr>
              <a:t>=1 </a:t>
            </a:r>
            <a:endParaRPr lang="en-US" altLang="zh-CN">
              <a:latin typeface="Times New Roman" panose="02020603050405020304" pitchFamily="18" charset="0"/>
              <a:ea typeface="楷体_GB2312" pitchFamily="49" charset="-122"/>
            </a:endParaRPr>
          </a:p>
        </p:txBody>
      </p:sp>
      <p:sp>
        <p:nvSpPr>
          <p:cNvPr id="55347" name="右箭头 114739"/>
          <p:cNvSpPr/>
          <p:nvPr/>
        </p:nvSpPr>
        <p:spPr>
          <a:xfrm>
            <a:off x="6604000" y="4229100"/>
            <a:ext cx="533400" cy="231775"/>
          </a:xfrm>
          <a:prstGeom prst="rightArrow">
            <a:avLst>
              <a:gd name="adj1" fmla="val 50000"/>
              <a:gd name="adj2" fmla="val 57523"/>
            </a:avLst>
          </a:prstGeom>
          <a:no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48" name="文本框 114740"/>
          <p:cNvSpPr txBox="1"/>
          <p:nvPr/>
        </p:nvSpPr>
        <p:spPr>
          <a:xfrm>
            <a:off x="7213600" y="4076700"/>
            <a:ext cx="896938" cy="457200"/>
          </a:xfrm>
          <a:prstGeom prst="rect">
            <a:avLst/>
          </a:prstGeom>
          <a:noFill/>
          <a:ln w="9525">
            <a:noFill/>
          </a:ln>
        </p:spPr>
        <p:txBody>
          <a:bodyPr wrap="none" anchor="t" anchorCtr="0">
            <a:spAutoFit/>
          </a:bodyPr>
          <a:p>
            <a:r>
              <a:rPr lang="en-US" altLang="zh-CN">
                <a:latin typeface="Times New Roman" panose="02020603050405020304" pitchFamily="18" charset="0"/>
              </a:rPr>
              <a:t>e</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=１</a:t>
            </a:r>
            <a:endParaRPr lang="en-US" altLang="zh-CN" baseline="-25000">
              <a:latin typeface="Times New Roman" panose="02020603050405020304" pitchFamily="18" charset="0"/>
              <a:ea typeface="楷体_GB2312" pitchFamily="49" charset="-122"/>
            </a:endParaRPr>
          </a:p>
        </p:txBody>
      </p:sp>
      <p:sp>
        <p:nvSpPr>
          <p:cNvPr id="55349" name="右箭头 114741"/>
          <p:cNvSpPr/>
          <p:nvPr/>
        </p:nvSpPr>
        <p:spPr>
          <a:xfrm>
            <a:off x="6604000" y="4613275"/>
            <a:ext cx="533400" cy="228600"/>
          </a:xfrm>
          <a:prstGeom prst="rightArrow">
            <a:avLst>
              <a:gd name="adj1" fmla="val 50000"/>
              <a:gd name="adj2" fmla="val 58322"/>
            </a:avLst>
          </a:prstGeom>
          <a:no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50" name="文本框 114742"/>
          <p:cNvSpPr txBox="1"/>
          <p:nvPr/>
        </p:nvSpPr>
        <p:spPr>
          <a:xfrm>
            <a:off x="7289800" y="4457700"/>
            <a:ext cx="744538" cy="457200"/>
          </a:xfrm>
          <a:prstGeom prst="rect">
            <a:avLst/>
          </a:prstGeom>
          <a:noFill/>
          <a:ln w="9525">
            <a:noFill/>
          </a:ln>
        </p:spPr>
        <p:txBody>
          <a:bodyPr wrap="none" anchor="t" anchorCtr="0">
            <a:spAutoFit/>
          </a:bodyPr>
          <a:p>
            <a:r>
              <a:rPr lang="en-US" altLang="zh-CN">
                <a:latin typeface="Times New Roman" panose="02020603050405020304" pitchFamily="18" charset="0"/>
              </a:rPr>
              <a:t>e</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=0</a:t>
            </a:r>
            <a:endParaRPr lang="en-US" altLang="zh-CN" baseline="-25000">
              <a:latin typeface="Times New Roman" panose="02020603050405020304" pitchFamily="18" charset="0"/>
              <a:ea typeface="楷体_GB2312" pitchFamily="49" charset="-122"/>
            </a:endParaRPr>
          </a:p>
        </p:txBody>
      </p:sp>
      <p:sp>
        <p:nvSpPr>
          <p:cNvPr id="55351" name="文本框 114743"/>
          <p:cNvSpPr txBox="1"/>
          <p:nvPr/>
        </p:nvSpPr>
        <p:spPr>
          <a:xfrm>
            <a:off x="5676900" y="4457700"/>
            <a:ext cx="793750" cy="45720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否则</a:t>
            </a:r>
            <a:endParaRPr lang="zh-CN" altLang="en-US" dirty="0">
              <a:latin typeface="Times New Roman" panose="02020603050405020304" pitchFamily="18" charset="0"/>
              <a:ea typeface="楷体_GB2312" pitchFamily="49" charset="-122"/>
            </a:endParaRPr>
          </a:p>
        </p:txBody>
      </p:sp>
      <p:sp>
        <p:nvSpPr>
          <p:cNvPr id="55352" name="文本框 114744"/>
          <p:cNvSpPr txBox="1"/>
          <p:nvPr/>
        </p:nvSpPr>
        <p:spPr>
          <a:xfrm>
            <a:off x="5638800" y="5105400"/>
            <a:ext cx="1787525" cy="457200"/>
          </a:xfrm>
          <a:prstGeom prst="rect">
            <a:avLst/>
          </a:prstGeom>
          <a:noFill/>
          <a:ln w="9525">
            <a:noFill/>
          </a:ln>
        </p:spPr>
        <p:txBody>
          <a:bodyPr wrap="none" anchor="t" anchorCtr="0">
            <a:spAutoFit/>
          </a:bodyPr>
          <a:p>
            <a:r>
              <a:rPr lang="en-US" altLang="zh-CN">
                <a:latin typeface="Times New Roman" panose="02020603050405020304" pitchFamily="18" charset="0"/>
              </a:rPr>
              <a:t>c</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=1 </a:t>
            </a:r>
            <a:r>
              <a:rPr lang="zh-CN" altLang="en-US">
                <a:latin typeface="Times New Roman" panose="02020603050405020304" pitchFamily="18" charset="0"/>
                <a:ea typeface="楷体_GB2312" pitchFamily="49" charset="-122"/>
              </a:rPr>
              <a:t>且</a:t>
            </a:r>
            <a:r>
              <a:rPr lang="en-US" altLang="zh-CN">
                <a:latin typeface="Times New Roman" panose="02020603050405020304" pitchFamily="18" charset="0"/>
              </a:rPr>
              <a:t>c</a:t>
            </a:r>
            <a:r>
              <a:rPr lang="en-US" altLang="zh-CN" baseline="-25000">
                <a:latin typeface="Times New Roman" panose="02020603050405020304" pitchFamily="18" charset="0"/>
                <a:ea typeface="楷体_GB2312" pitchFamily="49" charset="-122"/>
              </a:rPr>
              <a:t>２</a:t>
            </a:r>
            <a:r>
              <a:rPr lang="en-US" altLang="zh-CN">
                <a:latin typeface="Times New Roman" panose="02020603050405020304" pitchFamily="18" charset="0"/>
                <a:ea typeface="楷体_GB2312" pitchFamily="49" charset="-122"/>
              </a:rPr>
              <a:t>=1</a:t>
            </a:r>
            <a:endParaRPr lang="en-US" altLang="zh-CN">
              <a:latin typeface="Times New Roman" panose="02020603050405020304" pitchFamily="18" charset="0"/>
              <a:ea typeface="楷体_GB2312" pitchFamily="49" charset="-122"/>
            </a:endParaRPr>
          </a:p>
        </p:txBody>
      </p:sp>
      <p:sp>
        <p:nvSpPr>
          <p:cNvPr id="55353" name="右箭头 114745"/>
          <p:cNvSpPr/>
          <p:nvPr/>
        </p:nvSpPr>
        <p:spPr>
          <a:xfrm>
            <a:off x="6629400" y="5638800"/>
            <a:ext cx="533400" cy="231775"/>
          </a:xfrm>
          <a:prstGeom prst="rightArrow">
            <a:avLst>
              <a:gd name="adj1" fmla="val 50000"/>
              <a:gd name="adj2" fmla="val 57523"/>
            </a:avLst>
          </a:prstGeom>
          <a:no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54" name="文本框 114746"/>
          <p:cNvSpPr txBox="1"/>
          <p:nvPr/>
        </p:nvSpPr>
        <p:spPr>
          <a:xfrm>
            <a:off x="7239000" y="5486400"/>
            <a:ext cx="896938" cy="457200"/>
          </a:xfrm>
          <a:prstGeom prst="rect">
            <a:avLst/>
          </a:prstGeom>
          <a:noFill/>
          <a:ln w="9525">
            <a:noFill/>
          </a:ln>
        </p:spPr>
        <p:txBody>
          <a:bodyPr wrap="none" anchor="t" anchorCtr="0">
            <a:spAutoFit/>
          </a:bodyPr>
          <a:p>
            <a:r>
              <a:rPr lang="en-US" altLang="zh-CN">
                <a:latin typeface="Times New Roman" panose="02020603050405020304" pitchFamily="18" charset="0"/>
              </a:rPr>
              <a:t>e</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=１</a:t>
            </a:r>
            <a:endParaRPr lang="en-US" altLang="zh-CN" baseline="-25000">
              <a:latin typeface="Times New Roman" panose="02020603050405020304" pitchFamily="18" charset="0"/>
              <a:ea typeface="楷体_GB2312" pitchFamily="49" charset="-122"/>
            </a:endParaRPr>
          </a:p>
        </p:txBody>
      </p:sp>
      <p:sp>
        <p:nvSpPr>
          <p:cNvPr id="55355" name="右箭头 114747"/>
          <p:cNvSpPr/>
          <p:nvPr/>
        </p:nvSpPr>
        <p:spPr>
          <a:xfrm>
            <a:off x="6629400" y="6022975"/>
            <a:ext cx="533400" cy="228600"/>
          </a:xfrm>
          <a:prstGeom prst="rightArrow">
            <a:avLst>
              <a:gd name="adj1" fmla="val 50000"/>
              <a:gd name="adj2" fmla="val 58322"/>
            </a:avLst>
          </a:prstGeom>
          <a:no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5356" name="文本框 114748"/>
          <p:cNvSpPr txBox="1"/>
          <p:nvPr/>
        </p:nvSpPr>
        <p:spPr>
          <a:xfrm>
            <a:off x="7315200" y="5867400"/>
            <a:ext cx="744538" cy="457200"/>
          </a:xfrm>
          <a:prstGeom prst="rect">
            <a:avLst/>
          </a:prstGeom>
          <a:noFill/>
          <a:ln w="9525">
            <a:noFill/>
          </a:ln>
        </p:spPr>
        <p:txBody>
          <a:bodyPr wrap="none" anchor="t" anchorCtr="0">
            <a:spAutoFit/>
          </a:bodyPr>
          <a:p>
            <a:r>
              <a:rPr lang="en-US" altLang="zh-CN">
                <a:latin typeface="Times New Roman" panose="02020603050405020304" pitchFamily="18" charset="0"/>
              </a:rPr>
              <a:t>e</a:t>
            </a:r>
            <a:r>
              <a:rPr lang="en-US" altLang="zh-CN" baseline="-25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=0</a:t>
            </a:r>
            <a:endParaRPr lang="en-US" altLang="zh-CN" baseline="-25000">
              <a:latin typeface="Times New Roman" panose="02020603050405020304" pitchFamily="18" charset="0"/>
              <a:ea typeface="楷体_GB2312" pitchFamily="49" charset="-122"/>
            </a:endParaRPr>
          </a:p>
        </p:txBody>
      </p:sp>
      <p:sp>
        <p:nvSpPr>
          <p:cNvPr id="55357" name="文本框 114749"/>
          <p:cNvSpPr txBox="1"/>
          <p:nvPr/>
        </p:nvSpPr>
        <p:spPr>
          <a:xfrm>
            <a:off x="5867400" y="5867400"/>
            <a:ext cx="793750" cy="45720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否则</a:t>
            </a:r>
            <a:endParaRPr lang="zh-CN" altLang="en-US" dirty="0">
              <a:latin typeface="Times New Roman" panose="02020603050405020304" pitchFamily="18" charset="0"/>
              <a:ea typeface="楷体_GB2312" pitchFamily="49" charset="-122"/>
            </a:endParaRPr>
          </a:p>
        </p:txBody>
      </p:sp>
      <p:sp>
        <p:nvSpPr>
          <p:cNvPr id="55358" name="文本框 114750"/>
          <p:cNvSpPr txBox="1"/>
          <p:nvPr/>
        </p:nvSpPr>
        <p:spPr>
          <a:xfrm>
            <a:off x="1422400" y="3873500"/>
            <a:ext cx="488950" cy="45720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或</a:t>
            </a:r>
            <a:endParaRPr lang="zh-CN" altLang="en-US" dirty="0">
              <a:latin typeface="Times New Roman" panose="02020603050405020304" pitchFamily="18" charset="0"/>
              <a:ea typeface="楷体_GB2312" pitchFamily="49" charset="-122"/>
            </a:endParaRPr>
          </a:p>
        </p:txBody>
      </p:sp>
      <p:sp>
        <p:nvSpPr>
          <p:cNvPr id="55359" name="文本框 114751"/>
          <p:cNvSpPr txBox="1"/>
          <p:nvPr/>
        </p:nvSpPr>
        <p:spPr>
          <a:xfrm>
            <a:off x="1447800" y="5410200"/>
            <a:ext cx="488950" cy="45720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与</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椭圆 115713"/>
          <p:cNvSpPr/>
          <p:nvPr/>
        </p:nvSpPr>
        <p:spPr>
          <a:xfrm>
            <a:off x="2641600" y="1778000"/>
            <a:ext cx="381000" cy="3810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a:solidFill>
                  <a:schemeClr val="bg1"/>
                </a:solidFill>
                <a:latin typeface="Times New Roman" panose="02020603050405020304" pitchFamily="18" charset="0"/>
                <a:ea typeface="楷体_GB2312" pitchFamily="49" charset="-122"/>
              </a:rPr>
              <a:t>a</a:t>
            </a:r>
            <a:endParaRPr lang="en-US" altLang="zh-CN">
              <a:solidFill>
                <a:schemeClr val="bg1"/>
              </a:solidFill>
              <a:latin typeface="Times New Roman" panose="02020603050405020304" pitchFamily="18" charset="0"/>
              <a:ea typeface="楷体_GB2312" pitchFamily="49" charset="-122"/>
            </a:endParaRPr>
          </a:p>
        </p:txBody>
      </p:sp>
      <p:sp>
        <p:nvSpPr>
          <p:cNvPr id="56322" name="文本框 115714"/>
          <p:cNvSpPr txBox="1"/>
          <p:nvPr/>
        </p:nvSpPr>
        <p:spPr>
          <a:xfrm>
            <a:off x="838200" y="409575"/>
            <a:ext cx="3028950" cy="579438"/>
          </a:xfrm>
          <a:prstGeom prst="rect">
            <a:avLst/>
          </a:prstGeom>
          <a:noFill/>
          <a:ln w="9525">
            <a:noFill/>
          </a:ln>
        </p:spPr>
        <p:txBody>
          <a:bodyPr wrap="none" anchor="t" anchorCtr="0">
            <a:spAutoFit/>
          </a:bodyPr>
          <a:p>
            <a:r>
              <a:rPr lang="zh-CN" altLang="en-US" sz="3200" dirty="0">
                <a:latin typeface="Times New Roman" panose="02020603050405020304" pitchFamily="18" charset="0"/>
                <a:ea typeface="楷体_GB2312" pitchFamily="49" charset="-122"/>
              </a:rPr>
              <a:t>输入条件的约束</a:t>
            </a:r>
            <a:endParaRPr lang="zh-CN" altLang="en-US" sz="3200" dirty="0">
              <a:latin typeface="Times New Roman" panose="02020603050405020304" pitchFamily="18" charset="0"/>
              <a:ea typeface="楷体_GB2312" pitchFamily="49" charset="-122"/>
            </a:endParaRPr>
          </a:p>
        </p:txBody>
      </p:sp>
      <p:sp>
        <p:nvSpPr>
          <p:cNvPr id="56323" name="椭圆 115715"/>
          <p:cNvSpPr/>
          <p:nvPr/>
        </p:nvSpPr>
        <p:spPr>
          <a:xfrm>
            <a:off x="2641600" y="2616200"/>
            <a:ext cx="381000" cy="3810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a:solidFill>
                  <a:schemeClr val="bg1"/>
                </a:solidFill>
                <a:latin typeface="Times New Roman" panose="02020603050405020304" pitchFamily="18" charset="0"/>
                <a:ea typeface="楷体_GB2312" pitchFamily="49" charset="-122"/>
              </a:rPr>
              <a:t>b</a:t>
            </a:r>
            <a:endParaRPr lang="en-US" altLang="zh-CN">
              <a:solidFill>
                <a:schemeClr val="bg1"/>
              </a:solidFill>
              <a:latin typeface="Times New Roman" panose="02020603050405020304" pitchFamily="18" charset="0"/>
              <a:ea typeface="楷体_GB2312" pitchFamily="49" charset="-122"/>
            </a:endParaRPr>
          </a:p>
        </p:txBody>
      </p:sp>
      <p:sp>
        <p:nvSpPr>
          <p:cNvPr id="56324" name="文本框 115716"/>
          <p:cNvSpPr txBox="1"/>
          <p:nvPr/>
        </p:nvSpPr>
        <p:spPr>
          <a:xfrm>
            <a:off x="1117600" y="2159000"/>
            <a:ext cx="369888" cy="457200"/>
          </a:xfrm>
          <a:prstGeom prst="rect">
            <a:avLst/>
          </a:prstGeom>
          <a:noFill/>
          <a:ln w="9525">
            <a:noFill/>
          </a:ln>
        </p:spPr>
        <p:txBody>
          <a:bodyPr wrap="none" anchor="t" anchorCtr="0">
            <a:spAutoFit/>
          </a:bodyPr>
          <a:p>
            <a:r>
              <a:rPr lang="en-US" altLang="zh-CN">
                <a:latin typeface="Times New Roman" panose="02020603050405020304" pitchFamily="18" charset="0"/>
                <a:ea typeface="楷体_GB2312" pitchFamily="49" charset="-122"/>
              </a:rPr>
              <a:t>E</a:t>
            </a:r>
            <a:endParaRPr lang="en-US" altLang="zh-CN">
              <a:latin typeface="Times New Roman" panose="02020603050405020304" pitchFamily="18" charset="0"/>
              <a:ea typeface="楷体_GB2312" pitchFamily="49" charset="-122"/>
            </a:endParaRPr>
          </a:p>
        </p:txBody>
      </p:sp>
      <p:sp>
        <p:nvSpPr>
          <p:cNvPr id="56325" name="直接连接符 115717"/>
          <p:cNvSpPr/>
          <p:nvPr/>
        </p:nvSpPr>
        <p:spPr>
          <a:xfrm flipV="1">
            <a:off x="1498600" y="2006600"/>
            <a:ext cx="1143000" cy="381000"/>
          </a:xfrm>
          <a:prstGeom prst="line">
            <a:avLst/>
          </a:prstGeom>
          <a:ln w="9525" cap="flat" cmpd="sng">
            <a:solidFill>
              <a:schemeClr val="tx1"/>
            </a:solidFill>
            <a:prstDash val="lgDash"/>
            <a:round/>
            <a:headEnd type="none" w="med" len="med"/>
            <a:tailEnd type="none" w="med" len="med"/>
          </a:ln>
        </p:spPr>
      </p:sp>
      <p:sp>
        <p:nvSpPr>
          <p:cNvPr id="56326" name="直接连接符 115718"/>
          <p:cNvSpPr/>
          <p:nvPr/>
        </p:nvSpPr>
        <p:spPr>
          <a:xfrm>
            <a:off x="1498600" y="2387600"/>
            <a:ext cx="1143000" cy="381000"/>
          </a:xfrm>
          <a:prstGeom prst="line">
            <a:avLst/>
          </a:prstGeom>
          <a:ln w="9525" cap="flat" cmpd="sng">
            <a:solidFill>
              <a:schemeClr val="tx1"/>
            </a:solidFill>
            <a:prstDash val="lgDash"/>
            <a:round/>
            <a:headEnd type="none" w="med" len="med"/>
            <a:tailEnd type="none" w="med" len="med"/>
          </a:ln>
        </p:spPr>
      </p:sp>
      <p:sp>
        <p:nvSpPr>
          <p:cNvPr id="56327" name="椭圆 115719"/>
          <p:cNvSpPr/>
          <p:nvPr/>
        </p:nvSpPr>
        <p:spPr>
          <a:xfrm>
            <a:off x="2667000" y="3289300"/>
            <a:ext cx="381000" cy="3810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a:solidFill>
                  <a:schemeClr val="bg1"/>
                </a:solidFill>
                <a:latin typeface="Times New Roman" panose="02020603050405020304" pitchFamily="18" charset="0"/>
                <a:ea typeface="楷体_GB2312" pitchFamily="49" charset="-122"/>
              </a:rPr>
              <a:t>a</a:t>
            </a:r>
            <a:endParaRPr lang="en-US" altLang="zh-CN">
              <a:solidFill>
                <a:schemeClr val="bg1"/>
              </a:solidFill>
              <a:latin typeface="Times New Roman" panose="02020603050405020304" pitchFamily="18" charset="0"/>
              <a:ea typeface="楷体_GB2312" pitchFamily="49" charset="-122"/>
            </a:endParaRPr>
          </a:p>
        </p:txBody>
      </p:sp>
      <p:sp>
        <p:nvSpPr>
          <p:cNvPr id="56328" name="椭圆 115720"/>
          <p:cNvSpPr/>
          <p:nvPr/>
        </p:nvSpPr>
        <p:spPr>
          <a:xfrm>
            <a:off x="2667000" y="4203700"/>
            <a:ext cx="381000" cy="3810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a:solidFill>
                  <a:schemeClr val="bg1"/>
                </a:solidFill>
                <a:latin typeface="Times New Roman" panose="02020603050405020304" pitchFamily="18" charset="0"/>
                <a:ea typeface="楷体_GB2312" pitchFamily="49" charset="-122"/>
              </a:rPr>
              <a:t>c</a:t>
            </a:r>
            <a:endParaRPr lang="en-US" altLang="zh-CN">
              <a:solidFill>
                <a:schemeClr val="bg1"/>
              </a:solidFill>
              <a:latin typeface="Times New Roman" panose="02020603050405020304" pitchFamily="18" charset="0"/>
              <a:ea typeface="楷体_GB2312" pitchFamily="49" charset="-122"/>
            </a:endParaRPr>
          </a:p>
        </p:txBody>
      </p:sp>
      <p:sp>
        <p:nvSpPr>
          <p:cNvPr id="56329" name="文本框 115721"/>
          <p:cNvSpPr txBox="1"/>
          <p:nvPr/>
        </p:nvSpPr>
        <p:spPr>
          <a:xfrm>
            <a:off x="1143000" y="3670300"/>
            <a:ext cx="285750" cy="457200"/>
          </a:xfrm>
          <a:prstGeom prst="rect">
            <a:avLst/>
          </a:prstGeom>
          <a:noFill/>
          <a:ln w="9525">
            <a:noFill/>
          </a:ln>
        </p:spPr>
        <p:txBody>
          <a:bodyPr wrap="none" anchor="t" anchorCtr="0">
            <a:spAutoFit/>
          </a:bodyPr>
          <a:p>
            <a:r>
              <a:rPr lang="en-US" altLang="zh-CN">
                <a:latin typeface="Times New Roman" panose="02020603050405020304" pitchFamily="18" charset="0"/>
                <a:ea typeface="楷体_GB2312" pitchFamily="49" charset="-122"/>
              </a:rPr>
              <a:t>I</a:t>
            </a:r>
            <a:endParaRPr lang="en-US" altLang="zh-CN">
              <a:latin typeface="Times New Roman" panose="02020603050405020304" pitchFamily="18" charset="0"/>
              <a:ea typeface="楷体_GB2312" pitchFamily="49" charset="-122"/>
            </a:endParaRPr>
          </a:p>
        </p:txBody>
      </p:sp>
      <p:sp>
        <p:nvSpPr>
          <p:cNvPr id="56330" name="直接连接符 115722"/>
          <p:cNvSpPr/>
          <p:nvPr/>
        </p:nvSpPr>
        <p:spPr>
          <a:xfrm flipV="1">
            <a:off x="1524000" y="3517900"/>
            <a:ext cx="1143000" cy="381000"/>
          </a:xfrm>
          <a:prstGeom prst="line">
            <a:avLst/>
          </a:prstGeom>
          <a:ln w="9525" cap="flat" cmpd="sng">
            <a:solidFill>
              <a:schemeClr val="tx1"/>
            </a:solidFill>
            <a:prstDash val="lgDash"/>
            <a:round/>
            <a:headEnd type="none" w="med" len="med"/>
            <a:tailEnd type="none" w="med" len="med"/>
          </a:ln>
        </p:spPr>
      </p:sp>
      <p:sp>
        <p:nvSpPr>
          <p:cNvPr id="56331" name="直接连接符 115723"/>
          <p:cNvSpPr/>
          <p:nvPr/>
        </p:nvSpPr>
        <p:spPr>
          <a:xfrm>
            <a:off x="1524000" y="3898900"/>
            <a:ext cx="1143000" cy="457200"/>
          </a:xfrm>
          <a:prstGeom prst="line">
            <a:avLst/>
          </a:prstGeom>
          <a:ln w="9525" cap="flat" cmpd="sng">
            <a:solidFill>
              <a:schemeClr val="tx1"/>
            </a:solidFill>
            <a:prstDash val="lgDash"/>
            <a:round/>
            <a:headEnd type="none" w="med" len="med"/>
            <a:tailEnd type="none" w="med" len="med"/>
          </a:ln>
        </p:spPr>
      </p:sp>
      <p:sp>
        <p:nvSpPr>
          <p:cNvPr id="56332" name="椭圆 115724"/>
          <p:cNvSpPr/>
          <p:nvPr/>
        </p:nvSpPr>
        <p:spPr>
          <a:xfrm>
            <a:off x="2667000" y="3746500"/>
            <a:ext cx="381000" cy="3810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a:solidFill>
                  <a:schemeClr val="bg1"/>
                </a:solidFill>
                <a:latin typeface="Times New Roman" panose="02020603050405020304" pitchFamily="18" charset="0"/>
                <a:ea typeface="楷体_GB2312" pitchFamily="49" charset="-122"/>
              </a:rPr>
              <a:t>b</a:t>
            </a:r>
            <a:endParaRPr lang="en-US" altLang="zh-CN">
              <a:solidFill>
                <a:schemeClr val="bg1"/>
              </a:solidFill>
              <a:latin typeface="Times New Roman" panose="02020603050405020304" pitchFamily="18" charset="0"/>
              <a:ea typeface="楷体_GB2312" pitchFamily="49" charset="-122"/>
            </a:endParaRPr>
          </a:p>
        </p:txBody>
      </p:sp>
      <p:sp>
        <p:nvSpPr>
          <p:cNvPr id="56333" name="直接连接符 115725"/>
          <p:cNvSpPr/>
          <p:nvPr/>
        </p:nvSpPr>
        <p:spPr>
          <a:xfrm>
            <a:off x="1524000" y="3898900"/>
            <a:ext cx="1143000" cy="0"/>
          </a:xfrm>
          <a:prstGeom prst="line">
            <a:avLst/>
          </a:prstGeom>
          <a:ln w="9525" cap="flat" cmpd="sng">
            <a:solidFill>
              <a:schemeClr val="tx1"/>
            </a:solidFill>
            <a:prstDash val="lgDash"/>
            <a:round/>
            <a:headEnd type="none" w="med" len="med"/>
            <a:tailEnd type="none" w="med" len="med"/>
          </a:ln>
        </p:spPr>
      </p:sp>
      <p:sp>
        <p:nvSpPr>
          <p:cNvPr id="56334" name="椭圆 115726"/>
          <p:cNvSpPr/>
          <p:nvPr/>
        </p:nvSpPr>
        <p:spPr>
          <a:xfrm>
            <a:off x="2679700" y="5003800"/>
            <a:ext cx="381000" cy="3810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a:solidFill>
                  <a:schemeClr val="bg1"/>
                </a:solidFill>
                <a:latin typeface="Times New Roman" panose="02020603050405020304" pitchFamily="18" charset="0"/>
                <a:ea typeface="楷体_GB2312" pitchFamily="49" charset="-122"/>
              </a:rPr>
              <a:t>a</a:t>
            </a:r>
            <a:endParaRPr lang="en-US" altLang="zh-CN">
              <a:solidFill>
                <a:schemeClr val="bg1"/>
              </a:solidFill>
              <a:latin typeface="Times New Roman" panose="02020603050405020304" pitchFamily="18" charset="0"/>
              <a:ea typeface="楷体_GB2312" pitchFamily="49" charset="-122"/>
            </a:endParaRPr>
          </a:p>
        </p:txBody>
      </p:sp>
      <p:sp>
        <p:nvSpPr>
          <p:cNvPr id="56335" name="椭圆 115727"/>
          <p:cNvSpPr/>
          <p:nvPr/>
        </p:nvSpPr>
        <p:spPr>
          <a:xfrm>
            <a:off x="2679700" y="5842000"/>
            <a:ext cx="381000" cy="3810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a:solidFill>
                  <a:schemeClr val="bg1"/>
                </a:solidFill>
                <a:latin typeface="Times New Roman" panose="02020603050405020304" pitchFamily="18" charset="0"/>
                <a:ea typeface="楷体_GB2312" pitchFamily="49" charset="-122"/>
              </a:rPr>
              <a:t>b</a:t>
            </a:r>
            <a:endParaRPr lang="en-US" altLang="zh-CN">
              <a:solidFill>
                <a:schemeClr val="bg1"/>
              </a:solidFill>
              <a:latin typeface="Times New Roman" panose="02020603050405020304" pitchFamily="18" charset="0"/>
              <a:ea typeface="楷体_GB2312" pitchFamily="49" charset="-122"/>
            </a:endParaRPr>
          </a:p>
        </p:txBody>
      </p:sp>
      <p:sp>
        <p:nvSpPr>
          <p:cNvPr id="56336" name="文本框 115728"/>
          <p:cNvSpPr txBox="1"/>
          <p:nvPr/>
        </p:nvSpPr>
        <p:spPr>
          <a:xfrm>
            <a:off x="1155700" y="5384800"/>
            <a:ext cx="404813" cy="457200"/>
          </a:xfrm>
          <a:prstGeom prst="rect">
            <a:avLst/>
          </a:prstGeom>
          <a:noFill/>
          <a:ln w="9525">
            <a:noFill/>
          </a:ln>
        </p:spPr>
        <p:txBody>
          <a:bodyPr wrap="none" anchor="t" anchorCtr="0">
            <a:spAutoFit/>
          </a:bodyPr>
          <a:p>
            <a:r>
              <a:rPr lang="en-US" altLang="zh-CN">
                <a:latin typeface="Times New Roman" panose="02020603050405020304" pitchFamily="18" charset="0"/>
                <a:ea typeface="楷体_GB2312" pitchFamily="49" charset="-122"/>
              </a:rPr>
              <a:t>O</a:t>
            </a:r>
            <a:endParaRPr lang="en-US" altLang="zh-CN">
              <a:latin typeface="Times New Roman" panose="02020603050405020304" pitchFamily="18" charset="0"/>
              <a:ea typeface="楷体_GB2312" pitchFamily="49" charset="-122"/>
            </a:endParaRPr>
          </a:p>
        </p:txBody>
      </p:sp>
      <p:sp>
        <p:nvSpPr>
          <p:cNvPr id="56337" name="直接连接符 115729"/>
          <p:cNvSpPr/>
          <p:nvPr/>
        </p:nvSpPr>
        <p:spPr>
          <a:xfrm flipV="1">
            <a:off x="1536700" y="5232400"/>
            <a:ext cx="1143000" cy="381000"/>
          </a:xfrm>
          <a:prstGeom prst="line">
            <a:avLst/>
          </a:prstGeom>
          <a:ln w="9525" cap="flat" cmpd="sng">
            <a:solidFill>
              <a:schemeClr val="tx1"/>
            </a:solidFill>
            <a:prstDash val="lgDash"/>
            <a:round/>
            <a:headEnd type="none" w="med" len="med"/>
            <a:tailEnd type="none" w="med" len="med"/>
          </a:ln>
        </p:spPr>
      </p:sp>
      <p:sp>
        <p:nvSpPr>
          <p:cNvPr id="56338" name="直接连接符 115730"/>
          <p:cNvSpPr/>
          <p:nvPr/>
        </p:nvSpPr>
        <p:spPr>
          <a:xfrm>
            <a:off x="1536700" y="5613400"/>
            <a:ext cx="1143000" cy="381000"/>
          </a:xfrm>
          <a:prstGeom prst="line">
            <a:avLst/>
          </a:prstGeom>
          <a:ln w="9525" cap="flat" cmpd="sng">
            <a:solidFill>
              <a:schemeClr val="tx1"/>
            </a:solidFill>
            <a:prstDash val="lgDash"/>
            <a:round/>
            <a:headEnd type="none" w="med" len="med"/>
            <a:tailEnd type="none" w="med" len="med"/>
          </a:ln>
        </p:spPr>
      </p:sp>
      <p:sp>
        <p:nvSpPr>
          <p:cNvPr id="56339" name="文本框 115731"/>
          <p:cNvSpPr txBox="1"/>
          <p:nvPr/>
        </p:nvSpPr>
        <p:spPr>
          <a:xfrm>
            <a:off x="3302000" y="1944688"/>
            <a:ext cx="5165725" cy="822325"/>
          </a:xfrm>
          <a:prstGeom prst="rect">
            <a:avLst/>
          </a:prstGeom>
          <a:noFill/>
          <a:ln w="9525">
            <a:noFill/>
          </a:ln>
        </p:spPr>
        <p:txBody>
          <a:bodyPr anchor="t" anchorCtr="0">
            <a:spAutoFit/>
          </a:bodyPr>
          <a:p>
            <a:r>
              <a:rPr lang="en-US" altLang="zh-CN">
                <a:latin typeface="Times New Roman" panose="02020603050405020304" pitchFamily="18" charset="0"/>
                <a:ea typeface="楷体_GB2312" pitchFamily="49" charset="-122"/>
              </a:rPr>
              <a:t>E</a:t>
            </a:r>
            <a:r>
              <a:rPr lang="zh-CN" altLang="en-US" dirty="0">
                <a:latin typeface="Times New Roman" panose="02020603050405020304" pitchFamily="18" charset="0"/>
                <a:ea typeface="楷体_GB2312" pitchFamily="49" charset="-122"/>
              </a:rPr>
              <a:t>约束（异）：</a:t>
            </a:r>
            <a:r>
              <a:rPr lang="en-US" altLang="zh-CN">
                <a:latin typeface="Times New Roman" panose="02020603050405020304" pitchFamily="18" charset="0"/>
                <a:ea typeface="楷体_GB2312" pitchFamily="49" charset="-122"/>
              </a:rPr>
              <a:t>a,b</a:t>
            </a:r>
            <a:r>
              <a:rPr lang="zh-CN" altLang="en-US" dirty="0">
                <a:latin typeface="Times New Roman" panose="02020603050405020304" pitchFamily="18" charset="0"/>
                <a:ea typeface="楷体_GB2312" pitchFamily="49" charset="-122"/>
              </a:rPr>
              <a:t>中至多有一个可能为1即</a:t>
            </a:r>
            <a:r>
              <a:rPr lang="en-US" altLang="zh-CN">
                <a:latin typeface="Times New Roman" panose="02020603050405020304" pitchFamily="18" charset="0"/>
                <a:ea typeface="楷体_GB2312" pitchFamily="49" charset="-122"/>
              </a:rPr>
              <a:t>a</a:t>
            </a:r>
            <a:r>
              <a:rPr lang="zh-CN" altLang="en-US">
                <a:latin typeface="Times New Roman" panose="02020603050405020304" pitchFamily="18" charset="0"/>
                <a:ea typeface="楷体_GB2312" pitchFamily="49" charset="-122"/>
              </a:rPr>
              <a:t>和</a:t>
            </a:r>
            <a:r>
              <a:rPr lang="en-US" altLang="zh-CN">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不能同时为１</a:t>
            </a:r>
            <a:endParaRPr lang="zh-CN" altLang="en-US" dirty="0">
              <a:latin typeface="Times New Roman" panose="02020603050405020304" pitchFamily="18" charset="0"/>
              <a:ea typeface="楷体_GB2312" pitchFamily="49" charset="-122"/>
            </a:endParaRPr>
          </a:p>
        </p:txBody>
      </p:sp>
      <p:sp>
        <p:nvSpPr>
          <p:cNvPr id="56340" name="文本框 115732"/>
          <p:cNvSpPr txBox="1"/>
          <p:nvPr/>
        </p:nvSpPr>
        <p:spPr>
          <a:xfrm>
            <a:off x="3317875" y="3532188"/>
            <a:ext cx="4949825" cy="822325"/>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Ｉ约束（或）：</a:t>
            </a:r>
            <a:r>
              <a:rPr lang="en-US" altLang="zh-CN">
                <a:latin typeface="Times New Roman" panose="02020603050405020304" pitchFamily="18" charset="0"/>
                <a:ea typeface="楷体_GB2312" pitchFamily="49" charset="-122"/>
              </a:rPr>
              <a:t>a,b</a:t>
            </a:r>
            <a:r>
              <a:rPr lang="zh-CN" altLang="en-US">
                <a:latin typeface="Times New Roman" panose="02020603050405020304" pitchFamily="18" charset="0"/>
                <a:ea typeface="楷体_GB2312" pitchFamily="49" charset="-122"/>
              </a:rPr>
              <a:t>和</a:t>
            </a:r>
            <a:r>
              <a:rPr lang="en-US" altLang="zh-CN">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中至少有一个</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必须是1,即</a:t>
            </a:r>
            <a:r>
              <a:rPr lang="en-US" altLang="zh-CN">
                <a:latin typeface="Times New Roman" panose="02020603050405020304" pitchFamily="18" charset="0"/>
                <a:ea typeface="楷体_GB2312" pitchFamily="49" charset="-122"/>
              </a:rPr>
              <a:t>a、b</a:t>
            </a:r>
            <a:r>
              <a:rPr lang="zh-CN" altLang="en-US">
                <a:latin typeface="Times New Roman" panose="02020603050405020304" pitchFamily="18" charset="0"/>
                <a:ea typeface="楷体_GB2312" pitchFamily="49" charset="-122"/>
              </a:rPr>
              <a:t>和</a:t>
            </a:r>
            <a:r>
              <a:rPr lang="en-US" altLang="zh-CN">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不能同时为0</a:t>
            </a:r>
            <a:endParaRPr lang="zh-CN" altLang="en-US" dirty="0">
              <a:latin typeface="Times New Roman" panose="02020603050405020304" pitchFamily="18" charset="0"/>
              <a:ea typeface="楷体_GB2312" pitchFamily="49" charset="-122"/>
            </a:endParaRPr>
          </a:p>
        </p:txBody>
      </p:sp>
      <p:sp>
        <p:nvSpPr>
          <p:cNvPr id="56341" name="文本框 115733"/>
          <p:cNvSpPr txBox="1"/>
          <p:nvPr/>
        </p:nvSpPr>
        <p:spPr>
          <a:xfrm>
            <a:off x="3327400" y="5183188"/>
            <a:ext cx="4959350" cy="822325"/>
          </a:xfrm>
          <a:prstGeom prst="rect">
            <a:avLst/>
          </a:prstGeom>
          <a:noFill/>
          <a:ln w="9525">
            <a:noFill/>
          </a:ln>
        </p:spPr>
        <p:txBody>
          <a:bodyPr wrap="none" anchor="t" anchorCtr="0">
            <a:spAutoFit/>
          </a:bodyPr>
          <a:p>
            <a:r>
              <a:rPr lang="en-US" altLang="zh-CN">
                <a:latin typeface="Times New Roman" panose="02020603050405020304" pitchFamily="18" charset="0"/>
                <a:ea typeface="楷体_GB2312" pitchFamily="49" charset="-122"/>
              </a:rPr>
              <a:t>O</a:t>
            </a:r>
            <a:r>
              <a:rPr lang="zh-CN" altLang="en-US" dirty="0">
                <a:latin typeface="Times New Roman" panose="02020603050405020304" pitchFamily="18" charset="0"/>
                <a:ea typeface="楷体_GB2312" pitchFamily="49" charset="-122"/>
              </a:rPr>
              <a:t>约束（唯一）：</a:t>
            </a:r>
            <a:r>
              <a:rPr lang="en-US" altLang="zh-CN">
                <a:latin typeface="Times New Roman" panose="02020603050405020304" pitchFamily="18" charset="0"/>
                <a:ea typeface="楷体_GB2312" pitchFamily="49" charset="-122"/>
              </a:rPr>
              <a:t>a</a:t>
            </a:r>
            <a:r>
              <a:rPr lang="zh-CN" altLang="en-US">
                <a:latin typeface="Times New Roman" panose="02020603050405020304" pitchFamily="18" charset="0"/>
                <a:ea typeface="楷体_GB2312" pitchFamily="49" charset="-122"/>
              </a:rPr>
              <a:t>和</a:t>
            </a:r>
            <a:r>
              <a:rPr lang="en-US" altLang="zh-CN">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中必须有一个</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且仅有一个为１</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椭圆 116737"/>
          <p:cNvSpPr/>
          <p:nvPr/>
        </p:nvSpPr>
        <p:spPr>
          <a:xfrm>
            <a:off x="2413000" y="2120900"/>
            <a:ext cx="381000" cy="3810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a:solidFill>
                  <a:schemeClr val="bg1"/>
                </a:solidFill>
                <a:latin typeface="Times New Roman" panose="02020603050405020304" pitchFamily="18" charset="0"/>
                <a:ea typeface="楷体_GB2312" pitchFamily="49" charset="-122"/>
              </a:rPr>
              <a:t>a</a:t>
            </a:r>
            <a:endParaRPr lang="en-US" altLang="zh-CN">
              <a:solidFill>
                <a:schemeClr val="bg1"/>
              </a:solidFill>
              <a:latin typeface="Times New Roman" panose="02020603050405020304" pitchFamily="18" charset="0"/>
              <a:ea typeface="楷体_GB2312" pitchFamily="49" charset="-122"/>
            </a:endParaRPr>
          </a:p>
        </p:txBody>
      </p:sp>
      <p:sp>
        <p:nvSpPr>
          <p:cNvPr id="57346" name="椭圆 116738"/>
          <p:cNvSpPr/>
          <p:nvPr/>
        </p:nvSpPr>
        <p:spPr>
          <a:xfrm>
            <a:off x="2413000" y="2959100"/>
            <a:ext cx="381000" cy="3810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a:solidFill>
                  <a:schemeClr val="bg1"/>
                </a:solidFill>
                <a:latin typeface="Times New Roman" panose="02020603050405020304" pitchFamily="18" charset="0"/>
                <a:ea typeface="楷体_GB2312" pitchFamily="49" charset="-122"/>
              </a:rPr>
              <a:t>b</a:t>
            </a:r>
            <a:endParaRPr lang="en-US" altLang="zh-CN">
              <a:solidFill>
                <a:schemeClr val="bg1"/>
              </a:solidFill>
              <a:latin typeface="Times New Roman" panose="02020603050405020304" pitchFamily="18" charset="0"/>
              <a:ea typeface="楷体_GB2312" pitchFamily="49" charset="-122"/>
            </a:endParaRPr>
          </a:p>
        </p:txBody>
      </p:sp>
      <p:sp>
        <p:nvSpPr>
          <p:cNvPr id="57347" name="文本框 116739"/>
          <p:cNvSpPr txBox="1"/>
          <p:nvPr/>
        </p:nvSpPr>
        <p:spPr>
          <a:xfrm>
            <a:off x="1422400" y="2501900"/>
            <a:ext cx="387350" cy="457200"/>
          </a:xfrm>
          <a:prstGeom prst="rect">
            <a:avLst/>
          </a:prstGeom>
          <a:noFill/>
          <a:ln w="9525">
            <a:noFill/>
          </a:ln>
        </p:spPr>
        <p:txBody>
          <a:bodyPr wrap="none" anchor="t" anchorCtr="0">
            <a:spAutoFit/>
          </a:bodyPr>
          <a:p>
            <a:r>
              <a:rPr lang="en-US" altLang="zh-CN">
                <a:latin typeface="Times New Roman" panose="02020603050405020304" pitchFamily="18" charset="0"/>
                <a:ea typeface="楷体_GB2312" pitchFamily="49" charset="-122"/>
              </a:rPr>
              <a:t>R</a:t>
            </a:r>
            <a:endParaRPr lang="en-US" altLang="zh-CN">
              <a:latin typeface="Times New Roman" panose="02020603050405020304" pitchFamily="18" charset="0"/>
              <a:ea typeface="楷体_GB2312" pitchFamily="49" charset="-122"/>
            </a:endParaRPr>
          </a:p>
        </p:txBody>
      </p:sp>
      <p:cxnSp>
        <p:nvCxnSpPr>
          <p:cNvPr id="57348" name="曲线连接符 116740"/>
          <p:cNvCxnSpPr>
            <a:stCxn id="57345" idx="2"/>
            <a:endCxn id="57346" idx="2"/>
          </p:cNvCxnSpPr>
          <p:nvPr/>
        </p:nvCxnSpPr>
        <p:spPr>
          <a:xfrm rot="10800000" flipH="1" flipV="1">
            <a:off x="2413000" y="2311400"/>
            <a:ext cx="1588" cy="838200"/>
          </a:xfrm>
          <a:prstGeom prst="curvedConnector3">
            <a:avLst>
              <a:gd name="adj1" fmla="val -14400000"/>
            </a:avLst>
          </a:prstGeom>
          <a:ln w="9525" cap="flat" cmpd="sng">
            <a:solidFill>
              <a:schemeClr val="tx1"/>
            </a:solidFill>
            <a:prstDash val="lgDash"/>
            <a:round/>
            <a:headEnd type="none" w="med" len="med"/>
            <a:tailEnd type="triangle" w="med" len="med"/>
          </a:ln>
        </p:spPr>
      </p:cxnSp>
      <p:sp>
        <p:nvSpPr>
          <p:cNvPr id="57349" name="文本框 116741"/>
          <p:cNvSpPr txBox="1"/>
          <p:nvPr/>
        </p:nvSpPr>
        <p:spPr>
          <a:xfrm>
            <a:off x="3352800" y="2352675"/>
            <a:ext cx="5246688" cy="822325"/>
          </a:xfrm>
          <a:prstGeom prst="rect">
            <a:avLst/>
          </a:prstGeom>
          <a:noFill/>
          <a:ln w="9525">
            <a:noFill/>
          </a:ln>
        </p:spPr>
        <p:txBody>
          <a:bodyPr wrap="none" anchor="t" anchorCtr="0">
            <a:spAutoFit/>
          </a:bodyPr>
          <a:p>
            <a:r>
              <a:rPr lang="en-US" altLang="zh-CN">
                <a:latin typeface="Times New Roman" panose="02020603050405020304" pitchFamily="18" charset="0"/>
                <a:ea typeface="楷体_GB2312" pitchFamily="49" charset="-122"/>
              </a:rPr>
              <a:t>R</a:t>
            </a:r>
            <a:r>
              <a:rPr lang="zh-CN" altLang="en-US" dirty="0">
                <a:latin typeface="Times New Roman" panose="02020603050405020304" pitchFamily="18" charset="0"/>
                <a:ea typeface="楷体_GB2312" pitchFamily="49" charset="-122"/>
              </a:rPr>
              <a:t>约束（要求）：</a:t>
            </a:r>
            <a:r>
              <a:rPr lang="en-US" altLang="zh-CN">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是１时，</a:t>
            </a:r>
            <a:r>
              <a:rPr lang="en-US" altLang="zh-CN">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必须是１</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即不可能</a:t>
            </a:r>
            <a:r>
              <a:rPr lang="en-US" altLang="zh-CN">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是１时</a:t>
            </a:r>
            <a:r>
              <a:rPr lang="en-US" altLang="zh-CN">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为０</a:t>
            </a:r>
            <a:endParaRPr lang="zh-CN" altLang="en-US" dirty="0">
              <a:latin typeface="Times New Roman" panose="02020603050405020304" pitchFamily="18" charset="0"/>
              <a:ea typeface="楷体_GB2312" pitchFamily="49" charset="-122"/>
            </a:endParaRPr>
          </a:p>
        </p:txBody>
      </p:sp>
      <p:sp>
        <p:nvSpPr>
          <p:cNvPr id="57350" name="文本框 116742"/>
          <p:cNvSpPr txBox="1"/>
          <p:nvPr/>
        </p:nvSpPr>
        <p:spPr>
          <a:xfrm>
            <a:off x="939800" y="3594100"/>
            <a:ext cx="3028950" cy="579438"/>
          </a:xfrm>
          <a:prstGeom prst="rect">
            <a:avLst/>
          </a:prstGeom>
          <a:noFill/>
          <a:ln w="9525">
            <a:noFill/>
          </a:ln>
        </p:spPr>
        <p:txBody>
          <a:bodyPr wrap="none" anchor="t" anchorCtr="0">
            <a:spAutoFit/>
          </a:bodyPr>
          <a:p>
            <a:r>
              <a:rPr lang="zh-CN" altLang="en-US" sz="3200" dirty="0">
                <a:latin typeface="Times New Roman" panose="02020603050405020304" pitchFamily="18" charset="0"/>
                <a:ea typeface="楷体_GB2312" pitchFamily="49" charset="-122"/>
              </a:rPr>
              <a:t>输出条件的约束</a:t>
            </a:r>
            <a:endParaRPr lang="zh-CN" altLang="en-US" sz="3200" dirty="0">
              <a:latin typeface="Times New Roman" panose="02020603050405020304" pitchFamily="18" charset="0"/>
              <a:ea typeface="楷体_GB2312" pitchFamily="49" charset="-122"/>
            </a:endParaRPr>
          </a:p>
        </p:txBody>
      </p:sp>
      <p:sp>
        <p:nvSpPr>
          <p:cNvPr id="57351" name="椭圆 116743"/>
          <p:cNvSpPr/>
          <p:nvPr/>
        </p:nvSpPr>
        <p:spPr>
          <a:xfrm>
            <a:off x="1663700" y="4711700"/>
            <a:ext cx="381000" cy="3810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a:solidFill>
                  <a:schemeClr val="bg1"/>
                </a:solidFill>
                <a:latin typeface="Times New Roman" panose="02020603050405020304" pitchFamily="18" charset="0"/>
                <a:ea typeface="楷体_GB2312" pitchFamily="49" charset="-122"/>
              </a:rPr>
              <a:t>a</a:t>
            </a:r>
            <a:endParaRPr lang="en-US" altLang="zh-CN">
              <a:solidFill>
                <a:schemeClr val="bg1"/>
              </a:solidFill>
              <a:latin typeface="Times New Roman" panose="02020603050405020304" pitchFamily="18" charset="0"/>
              <a:ea typeface="楷体_GB2312" pitchFamily="49" charset="-122"/>
            </a:endParaRPr>
          </a:p>
        </p:txBody>
      </p:sp>
      <p:sp>
        <p:nvSpPr>
          <p:cNvPr id="57352" name="椭圆 116744"/>
          <p:cNvSpPr/>
          <p:nvPr/>
        </p:nvSpPr>
        <p:spPr>
          <a:xfrm>
            <a:off x="1663700" y="5549900"/>
            <a:ext cx="381000" cy="381000"/>
          </a:xfrm>
          <a:prstGeom prst="ellipse">
            <a:avLst/>
          </a:prstGeom>
          <a:solidFill>
            <a:srgbClr val="9999FF"/>
          </a:solidFill>
          <a:ln w="9525" cap="flat" cmpd="sng">
            <a:solidFill>
              <a:schemeClr val="tx1"/>
            </a:solidFill>
            <a:prstDash val="solid"/>
            <a:round/>
            <a:headEnd type="none" w="med" len="med"/>
            <a:tailEnd type="none" w="med" len="med"/>
          </a:ln>
        </p:spPr>
        <p:txBody>
          <a:bodyPr wrap="none" anchor="ctr" anchorCtr="0"/>
          <a:p>
            <a:pPr algn="ctr"/>
            <a:r>
              <a:rPr lang="en-US" altLang="zh-CN">
                <a:solidFill>
                  <a:schemeClr val="bg1"/>
                </a:solidFill>
                <a:latin typeface="Times New Roman" panose="02020603050405020304" pitchFamily="18" charset="0"/>
                <a:ea typeface="楷体_GB2312" pitchFamily="49" charset="-122"/>
              </a:rPr>
              <a:t>b</a:t>
            </a:r>
            <a:endParaRPr lang="en-US" altLang="zh-CN">
              <a:solidFill>
                <a:schemeClr val="bg1"/>
              </a:solidFill>
              <a:latin typeface="Times New Roman" panose="02020603050405020304" pitchFamily="18" charset="0"/>
              <a:ea typeface="楷体_GB2312" pitchFamily="49" charset="-122"/>
            </a:endParaRPr>
          </a:p>
        </p:txBody>
      </p:sp>
      <p:sp>
        <p:nvSpPr>
          <p:cNvPr id="57353" name="文本框 116745"/>
          <p:cNvSpPr txBox="1"/>
          <p:nvPr/>
        </p:nvSpPr>
        <p:spPr>
          <a:xfrm>
            <a:off x="2501900" y="5092700"/>
            <a:ext cx="455613" cy="457200"/>
          </a:xfrm>
          <a:prstGeom prst="rect">
            <a:avLst/>
          </a:prstGeom>
          <a:noFill/>
          <a:ln w="9525">
            <a:noFill/>
          </a:ln>
        </p:spPr>
        <p:txBody>
          <a:bodyPr wrap="none" anchor="t" anchorCtr="0">
            <a:spAutoFit/>
          </a:bodyPr>
          <a:p>
            <a:r>
              <a:rPr lang="en-US" altLang="zh-CN">
                <a:latin typeface="Times New Roman" panose="02020603050405020304" pitchFamily="18" charset="0"/>
                <a:ea typeface="楷体_GB2312" pitchFamily="49" charset="-122"/>
              </a:rPr>
              <a:t>M</a:t>
            </a:r>
            <a:endParaRPr lang="en-US" altLang="zh-CN">
              <a:latin typeface="Times New Roman" panose="02020603050405020304" pitchFamily="18" charset="0"/>
              <a:ea typeface="楷体_GB2312" pitchFamily="49" charset="-122"/>
            </a:endParaRPr>
          </a:p>
        </p:txBody>
      </p:sp>
      <p:cxnSp>
        <p:nvCxnSpPr>
          <p:cNvPr id="57354" name="曲线连接符 116746"/>
          <p:cNvCxnSpPr>
            <a:stCxn id="57351" idx="6"/>
            <a:endCxn id="57352" idx="6"/>
          </p:cNvCxnSpPr>
          <p:nvPr/>
        </p:nvCxnSpPr>
        <p:spPr>
          <a:xfrm>
            <a:off x="2044700" y="4902200"/>
            <a:ext cx="1588" cy="838200"/>
          </a:xfrm>
          <a:prstGeom prst="curvedConnector3">
            <a:avLst>
              <a:gd name="adj1" fmla="val 14400000"/>
            </a:avLst>
          </a:prstGeom>
          <a:ln w="9525" cap="flat" cmpd="sng">
            <a:solidFill>
              <a:schemeClr val="tx1"/>
            </a:solidFill>
            <a:prstDash val="lgDash"/>
            <a:round/>
            <a:headEnd type="none" w="med" len="med"/>
            <a:tailEnd type="triangle" w="med" len="med"/>
          </a:ln>
        </p:spPr>
      </p:cxnSp>
      <p:sp>
        <p:nvSpPr>
          <p:cNvPr id="57355" name="文本框 116747"/>
          <p:cNvSpPr txBox="1"/>
          <p:nvPr/>
        </p:nvSpPr>
        <p:spPr>
          <a:xfrm>
            <a:off x="3429000" y="4905375"/>
            <a:ext cx="4857750" cy="822325"/>
          </a:xfrm>
          <a:prstGeom prst="rect">
            <a:avLst/>
          </a:prstGeom>
          <a:noFill/>
          <a:ln w="9525">
            <a:noFill/>
          </a:ln>
        </p:spPr>
        <p:txBody>
          <a:bodyPr wrap="none" anchor="t" anchorCtr="0">
            <a:spAutoFit/>
          </a:bodyPr>
          <a:p>
            <a:r>
              <a:rPr lang="en-US" altLang="zh-CN">
                <a:latin typeface="Times New Roman" panose="02020603050405020304" pitchFamily="18" charset="0"/>
                <a:ea typeface="楷体_GB2312" pitchFamily="49" charset="-122"/>
              </a:rPr>
              <a:t>M</a:t>
            </a:r>
            <a:r>
              <a:rPr lang="zh-CN" altLang="en-US" dirty="0">
                <a:latin typeface="Times New Roman" panose="02020603050405020304" pitchFamily="18" charset="0"/>
                <a:ea typeface="楷体_GB2312" pitchFamily="49" charset="-122"/>
              </a:rPr>
              <a:t>约束（强制）：若结果</a:t>
            </a:r>
            <a:r>
              <a:rPr lang="en-US" altLang="zh-CN">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是１时，</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则结果</a:t>
            </a:r>
            <a:r>
              <a:rPr lang="en-US" altLang="zh-CN">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强制为０</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文本框 117761"/>
          <p:cNvSpPr txBox="1"/>
          <p:nvPr/>
        </p:nvSpPr>
        <p:spPr>
          <a:xfrm>
            <a:off x="825500" y="547688"/>
            <a:ext cx="4298950" cy="641350"/>
          </a:xfrm>
          <a:prstGeom prst="rect">
            <a:avLst/>
          </a:prstGeom>
          <a:noFill/>
          <a:ln w="9525">
            <a:noFill/>
          </a:ln>
        </p:spPr>
        <p:txBody>
          <a:bodyPr wrap="none" anchor="t" anchorCtr="0">
            <a:spAutoFit/>
          </a:bodyPr>
          <a:p>
            <a:r>
              <a:rPr lang="zh-CN" altLang="en-US" sz="3600" dirty="0">
                <a:latin typeface="Times New Roman" panose="02020603050405020304" pitchFamily="18" charset="0"/>
                <a:ea typeface="楷体_GB2312" pitchFamily="49" charset="-122"/>
              </a:rPr>
              <a:t>三、因果图方法举例</a:t>
            </a:r>
            <a:endParaRPr lang="zh-CN" altLang="en-US" sz="3600" dirty="0">
              <a:latin typeface="Times New Roman" panose="02020603050405020304" pitchFamily="18" charset="0"/>
              <a:ea typeface="楷体_GB2312" pitchFamily="49" charset="-122"/>
            </a:endParaRPr>
          </a:p>
        </p:txBody>
      </p:sp>
      <p:sp>
        <p:nvSpPr>
          <p:cNvPr id="58370" name="文本框 117762"/>
          <p:cNvSpPr txBox="1"/>
          <p:nvPr/>
        </p:nvSpPr>
        <p:spPr>
          <a:xfrm>
            <a:off x="1266825" y="1824038"/>
            <a:ext cx="6889750" cy="191770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某程序要求：</a:t>
            </a:r>
            <a:endParaRPr lang="zh-CN" altLang="en-US"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rPr>
              <a:t>　　第一列字符必须是Ａ或Ｂ，第二列字符必须是</a:t>
            </a:r>
            <a:endParaRPr lang="zh-CN" altLang="en-US"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rPr>
              <a:t>　一个数字，在此情况下对文件进行修改。但第一</a:t>
            </a:r>
            <a:endParaRPr lang="zh-CN" altLang="en-US"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rPr>
              <a:t>　列字符不正确，则给出信息Ｌ；若第二列字符不</a:t>
            </a:r>
            <a:endParaRPr lang="zh-CN" altLang="en-US"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rPr>
              <a:t>　是一个数字，则给出信息Ｍ。</a:t>
            </a:r>
            <a:endParaRPr lang="zh-CN" altLang="en-US" dirty="0">
              <a:latin typeface="Times New Roman" panose="02020603050405020304" pitchFamily="18" charset="0"/>
              <a:ea typeface="楷体_GB2312" pitchFamily="49" charset="-122"/>
            </a:endParaRPr>
          </a:p>
        </p:txBody>
      </p:sp>
      <p:sp>
        <p:nvSpPr>
          <p:cNvPr id="58371" name="双括号 117763"/>
          <p:cNvSpPr/>
          <p:nvPr/>
        </p:nvSpPr>
        <p:spPr>
          <a:xfrm>
            <a:off x="1371600" y="4089400"/>
            <a:ext cx="927100" cy="381000"/>
          </a:xfrm>
          <a:prstGeom prst="bracketPair">
            <a:avLst>
              <a:gd name="adj" fmla="val 16667"/>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8372" name="文本框 117764"/>
          <p:cNvSpPr txBox="1"/>
          <p:nvPr/>
        </p:nvSpPr>
        <p:spPr>
          <a:xfrm>
            <a:off x="1447800" y="4065588"/>
            <a:ext cx="793750" cy="45720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分析</a:t>
            </a:r>
            <a:endParaRPr lang="zh-CN" altLang="en-US" dirty="0">
              <a:latin typeface="Times New Roman" panose="02020603050405020304" pitchFamily="18" charset="0"/>
              <a:ea typeface="楷体_GB2312" pitchFamily="49" charset="-122"/>
            </a:endParaRPr>
          </a:p>
        </p:txBody>
      </p:sp>
      <p:sp>
        <p:nvSpPr>
          <p:cNvPr id="58373" name="文本框 117765"/>
          <p:cNvSpPr txBox="1"/>
          <p:nvPr/>
        </p:nvSpPr>
        <p:spPr>
          <a:xfrm>
            <a:off x="1308100" y="4700588"/>
            <a:ext cx="3740150" cy="1311275"/>
          </a:xfrm>
          <a:prstGeom prst="rect">
            <a:avLst/>
          </a:prstGeom>
          <a:noFill/>
          <a:ln w="9525">
            <a:noFill/>
          </a:ln>
        </p:spPr>
        <p:txBody>
          <a:bodyPr wrap="none" anchor="t" anchorCtr="0">
            <a:spAutoFit/>
          </a:bodyPr>
          <a:p>
            <a:r>
              <a:rPr lang="zh-CN" altLang="en-US" sz="2000" b="1" u="sng" dirty="0">
                <a:latin typeface="Times New Roman" panose="02020603050405020304" pitchFamily="18" charset="0"/>
                <a:ea typeface="楷体_GB2312" pitchFamily="49" charset="-122"/>
              </a:rPr>
              <a:t>原因</a:t>
            </a:r>
            <a:endParaRPr lang="zh-CN" altLang="en-US" sz="2000" b="1" u="sng"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１——第一列字符是Ａ</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２——第一列字符是Ｂ</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３——第二列字符是一个数字</a:t>
            </a:r>
            <a:endParaRPr lang="zh-CN" altLang="en-US" sz="2000" dirty="0">
              <a:latin typeface="Times New Roman" panose="02020603050405020304" pitchFamily="18" charset="0"/>
              <a:ea typeface="楷体_GB2312" pitchFamily="49" charset="-122"/>
            </a:endParaRPr>
          </a:p>
        </p:txBody>
      </p:sp>
      <p:sp>
        <p:nvSpPr>
          <p:cNvPr id="58374" name="文本框 117766"/>
          <p:cNvSpPr txBox="1"/>
          <p:nvPr/>
        </p:nvSpPr>
        <p:spPr>
          <a:xfrm>
            <a:off x="5854700" y="4789488"/>
            <a:ext cx="2470150" cy="1311275"/>
          </a:xfrm>
          <a:prstGeom prst="rect">
            <a:avLst/>
          </a:prstGeom>
          <a:noFill/>
          <a:ln w="9525">
            <a:noFill/>
          </a:ln>
        </p:spPr>
        <p:txBody>
          <a:bodyPr wrap="none" anchor="t" anchorCtr="0">
            <a:spAutoFit/>
          </a:bodyPr>
          <a:p>
            <a:r>
              <a:rPr lang="zh-CN" altLang="en-US" sz="2000" b="1" u="sng" dirty="0">
                <a:latin typeface="Times New Roman" panose="02020603050405020304" pitchFamily="18" charset="0"/>
                <a:ea typeface="楷体_GB2312" pitchFamily="49" charset="-122"/>
              </a:rPr>
              <a:t>结果</a:t>
            </a:r>
            <a:endParaRPr lang="zh-CN" altLang="en-US" sz="2000" b="1" u="sng"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21——修改文件</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22——给出信息Ｌ</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23——给出信息Ｍ</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文本框 118785"/>
          <p:cNvSpPr txBox="1"/>
          <p:nvPr/>
        </p:nvSpPr>
        <p:spPr>
          <a:xfrm>
            <a:off x="911225" y="577850"/>
            <a:ext cx="1250950" cy="519113"/>
          </a:xfrm>
          <a:prstGeom prst="rect">
            <a:avLst/>
          </a:prstGeom>
          <a:noFill/>
          <a:ln w="9525">
            <a:noFill/>
          </a:ln>
        </p:spPr>
        <p:txBody>
          <a:bodyPr wrap="none" anchor="t" anchorCtr="0">
            <a:spAutoFit/>
          </a:bodyPr>
          <a:p>
            <a:r>
              <a:rPr lang="zh-CN" altLang="en-US" sz="2800" b="1" u="sng" dirty="0">
                <a:latin typeface="Times New Roman" panose="02020603050405020304" pitchFamily="18" charset="0"/>
                <a:ea typeface="楷体_GB2312" pitchFamily="49" charset="-122"/>
              </a:rPr>
              <a:t>因果图</a:t>
            </a:r>
            <a:endParaRPr lang="zh-CN" altLang="en-US" sz="2800" b="1" u="sng" dirty="0">
              <a:latin typeface="Times New Roman" panose="02020603050405020304" pitchFamily="18" charset="0"/>
              <a:ea typeface="楷体_GB2312" pitchFamily="49" charset="-122"/>
            </a:endParaRPr>
          </a:p>
        </p:txBody>
      </p:sp>
      <p:grpSp>
        <p:nvGrpSpPr>
          <p:cNvPr id="59394" name="组合 118786"/>
          <p:cNvGrpSpPr/>
          <p:nvPr/>
        </p:nvGrpSpPr>
        <p:grpSpPr>
          <a:xfrm>
            <a:off x="6286500" y="3746500"/>
            <a:ext cx="609600" cy="609600"/>
            <a:chOff x="1440" y="960"/>
            <a:chExt cx="384" cy="384"/>
          </a:xfrm>
        </p:grpSpPr>
        <p:sp>
          <p:nvSpPr>
            <p:cNvPr id="59395" name="椭圆 118787"/>
            <p:cNvSpPr/>
            <p:nvPr/>
          </p:nvSpPr>
          <p:spPr>
            <a:xfrm>
              <a:off x="1440" y="960"/>
              <a:ext cx="384" cy="384"/>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9396" name="文本框 118788"/>
            <p:cNvSpPr txBox="1"/>
            <p:nvPr/>
          </p:nvSpPr>
          <p:spPr>
            <a:xfrm>
              <a:off x="1488" y="1021"/>
              <a:ext cx="308" cy="288"/>
            </a:xfrm>
            <a:prstGeom prst="rect">
              <a:avLst/>
            </a:prstGeom>
            <a:noFill/>
            <a:ln w="9525">
              <a:noFill/>
            </a:ln>
          </p:spPr>
          <p:txBody>
            <a:bodyPr wrap="none" anchor="t" anchorCtr="0">
              <a:spAutoFit/>
            </a:bodyPr>
            <a:p>
              <a:r>
                <a:rPr lang="zh-CN" altLang="en-US" b="1" dirty="0">
                  <a:latin typeface="Times New Roman" panose="02020603050405020304" pitchFamily="18" charset="0"/>
                  <a:ea typeface="楷体_GB2312" pitchFamily="49" charset="-122"/>
                </a:rPr>
                <a:t>21</a:t>
              </a:r>
              <a:endParaRPr lang="zh-CN" altLang="en-US" b="1" dirty="0">
                <a:latin typeface="Times New Roman" panose="02020603050405020304" pitchFamily="18" charset="0"/>
                <a:ea typeface="楷体_GB2312" pitchFamily="49" charset="-122"/>
              </a:endParaRPr>
            </a:p>
          </p:txBody>
        </p:sp>
      </p:grpSp>
      <p:grpSp>
        <p:nvGrpSpPr>
          <p:cNvPr id="59397" name="组合 118789"/>
          <p:cNvGrpSpPr/>
          <p:nvPr/>
        </p:nvGrpSpPr>
        <p:grpSpPr>
          <a:xfrm>
            <a:off x="3086100" y="3746500"/>
            <a:ext cx="609600" cy="609600"/>
            <a:chOff x="1440" y="960"/>
            <a:chExt cx="384" cy="384"/>
          </a:xfrm>
        </p:grpSpPr>
        <p:sp>
          <p:nvSpPr>
            <p:cNvPr id="59398" name="椭圆 118790"/>
            <p:cNvSpPr/>
            <p:nvPr/>
          </p:nvSpPr>
          <p:spPr>
            <a:xfrm>
              <a:off x="1440" y="960"/>
              <a:ext cx="384" cy="384"/>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9399" name="文本框 118791"/>
            <p:cNvSpPr txBox="1"/>
            <p:nvPr/>
          </p:nvSpPr>
          <p:spPr>
            <a:xfrm>
              <a:off x="1488" y="1008"/>
              <a:ext cx="308" cy="288"/>
            </a:xfrm>
            <a:prstGeom prst="rect">
              <a:avLst/>
            </a:prstGeom>
            <a:noFill/>
            <a:ln w="9525">
              <a:noFill/>
            </a:ln>
          </p:spPr>
          <p:txBody>
            <a:bodyPr wrap="none" anchor="t" anchorCtr="0">
              <a:spAutoFit/>
            </a:bodyPr>
            <a:p>
              <a:r>
                <a:rPr lang="zh-CN" altLang="en-US" b="1" dirty="0">
                  <a:latin typeface="Times New Roman" panose="02020603050405020304" pitchFamily="18" charset="0"/>
                  <a:ea typeface="楷体_GB2312" pitchFamily="49" charset="-122"/>
                </a:rPr>
                <a:t>２</a:t>
              </a:r>
              <a:endParaRPr lang="zh-CN" altLang="en-US" b="1" dirty="0">
                <a:latin typeface="Times New Roman" panose="02020603050405020304" pitchFamily="18" charset="0"/>
                <a:ea typeface="楷体_GB2312" pitchFamily="49" charset="-122"/>
              </a:endParaRPr>
            </a:p>
          </p:txBody>
        </p:sp>
      </p:grpSp>
      <p:grpSp>
        <p:nvGrpSpPr>
          <p:cNvPr id="59400" name="组合 118792"/>
          <p:cNvGrpSpPr/>
          <p:nvPr/>
        </p:nvGrpSpPr>
        <p:grpSpPr>
          <a:xfrm>
            <a:off x="3086100" y="5194300"/>
            <a:ext cx="609600" cy="609600"/>
            <a:chOff x="1440" y="960"/>
            <a:chExt cx="384" cy="384"/>
          </a:xfrm>
        </p:grpSpPr>
        <p:sp>
          <p:nvSpPr>
            <p:cNvPr id="59401" name="椭圆 118793"/>
            <p:cNvSpPr/>
            <p:nvPr/>
          </p:nvSpPr>
          <p:spPr>
            <a:xfrm>
              <a:off x="1440" y="960"/>
              <a:ext cx="384" cy="384"/>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9402" name="文本框 118794"/>
            <p:cNvSpPr txBox="1"/>
            <p:nvPr/>
          </p:nvSpPr>
          <p:spPr>
            <a:xfrm>
              <a:off x="1488" y="1008"/>
              <a:ext cx="308" cy="288"/>
            </a:xfrm>
            <a:prstGeom prst="rect">
              <a:avLst/>
            </a:prstGeom>
            <a:noFill/>
            <a:ln w="9525">
              <a:noFill/>
            </a:ln>
          </p:spPr>
          <p:txBody>
            <a:bodyPr wrap="none" anchor="t" anchorCtr="0">
              <a:spAutoFit/>
            </a:bodyPr>
            <a:p>
              <a:r>
                <a:rPr lang="zh-CN" altLang="en-US" b="1" dirty="0">
                  <a:latin typeface="Times New Roman" panose="02020603050405020304" pitchFamily="18" charset="0"/>
                  <a:ea typeface="楷体_GB2312" pitchFamily="49" charset="-122"/>
                </a:rPr>
                <a:t>３</a:t>
              </a:r>
              <a:endParaRPr lang="zh-CN" altLang="en-US" b="1" dirty="0">
                <a:latin typeface="Times New Roman" panose="02020603050405020304" pitchFamily="18" charset="0"/>
                <a:ea typeface="楷体_GB2312" pitchFamily="49" charset="-122"/>
              </a:endParaRPr>
            </a:p>
          </p:txBody>
        </p:sp>
      </p:grpSp>
      <p:grpSp>
        <p:nvGrpSpPr>
          <p:cNvPr id="59403" name="组合 118795"/>
          <p:cNvGrpSpPr/>
          <p:nvPr/>
        </p:nvGrpSpPr>
        <p:grpSpPr>
          <a:xfrm>
            <a:off x="6286500" y="2298700"/>
            <a:ext cx="609600" cy="609600"/>
            <a:chOff x="1440" y="960"/>
            <a:chExt cx="384" cy="384"/>
          </a:xfrm>
        </p:grpSpPr>
        <p:sp>
          <p:nvSpPr>
            <p:cNvPr id="59404" name="椭圆 118796"/>
            <p:cNvSpPr/>
            <p:nvPr/>
          </p:nvSpPr>
          <p:spPr>
            <a:xfrm>
              <a:off x="1440" y="960"/>
              <a:ext cx="384" cy="384"/>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9405" name="文本框 118797"/>
            <p:cNvSpPr txBox="1"/>
            <p:nvPr/>
          </p:nvSpPr>
          <p:spPr>
            <a:xfrm>
              <a:off x="1488" y="1021"/>
              <a:ext cx="308" cy="288"/>
            </a:xfrm>
            <a:prstGeom prst="rect">
              <a:avLst/>
            </a:prstGeom>
            <a:noFill/>
            <a:ln w="9525">
              <a:noFill/>
            </a:ln>
          </p:spPr>
          <p:txBody>
            <a:bodyPr wrap="none" anchor="t" anchorCtr="0">
              <a:spAutoFit/>
            </a:bodyPr>
            <a:p>
              <a:r>
                <a:rPr lang="zh-CN" altLang="en-US" b="1" dirty="0">
                  <a:latin typeface="Times New Roman" panose="02020603050405020304" pitchFamily="18" charset="0"/>
                  <a:ea typeface="楷体_GB2312" pitchFamily="49" charset="-122"/>
                </a:rPr>
                <a:t>22</a:t>
              </a:r>
              <a:endParaRPr lang="zh-CN" altLang="en-US" b="1" dirty="0">
                <a:latin typeface="Times New Roman" panose="02020603050405020304" pitchFamily="18" charset="0"/>
                <a:ea typeface="楷体_GB2312" pitchFamily="49" charset="-122"/>
              </a:endParaRPr>
            </a:p>
          </p:txBody>
        </p:sp>
      </p:grpSp>
      <p:grpSp>
        <p:nvGrpSpPr>
          <p:cNvPr id="59406" name="组合 118798"/>
          <p:cNvGrpSpPr/>
          <p:nvPr/>
        </p:nvGrpSpPr>
        <p:grpSpPr>
          <a:xfrm>
            <a:off x="6286500" y="5194300"/>
            <a:ext cx="609600" cy="609600"/>
            <a:chOff x="1440" y="960"/>
            <a:chExt cx="384" cy="384"/>
          </a:xfrm>
        </p:grpSpPr>
        <p:sp>
          <p:nvSpPr>
            <p:cNvPr id="59407" name="椭圆 118799"/>
            <p:cNvSpPr/>
            <p:nvPr/>
          </p:nvSpPr>
          <p:spPr>
            <a:xfrm>
              <a:off x="1440" y="960"/>
              <a:ext cx="384" cy="384"/>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9408" name="文本框 118800"/>
            <p:cNvSpPr txBox="1"/>
            <p:nvPr/>
          </p:nvSpPr>
          <p:spPr>
            <a:xfrm>
              <a:off x="1488" y="1021"/>
              <a:ext cx="308" cy="288"/>
            </a:xfrm>
            <a:prstGeom prst="rect">
              <a:avLst/>
            </a:prstGeom>
            <a:noFill/>
            <a:ln w="9525">
              <a:noFill/>
            </a:ln>
          </p:spPr>
          <p:txBody>
            <a:bodyPr wrap="none" anchor="t" anchorCtr="0">
              <a:spAutoFit/>
            </a:bodyPr>
            <a:p>
              <a:r>
                <a:rPr lang="zh-CN" altLang="en-US" b="1" dirty="0">
                  <a:latin typeface="Times New Roman" panose="02020603050405020304" pitchFamily="18" charset="0"/>
                  <a:ea typeface="楷体_GB2312" pitchFamily="49" charset="-122"/>
                </a:rPr>
                <a:t>23</a:t>
              </a:r>
              <a:endParaRPr lang="zh-CN" altLang="en-US" b="1" dirty="0">
                <a:latin typeface="Times New Roman" panose="02020603050405020304" pitchFamily="18" charset="0"/>
                <a:ea typeface="楷体_GB2312" pitchFamily="49" charset="-122"/>
              </a:endParaRPr>
            </a:p>
          </p:txBody>
        </p:sp>
      </p:grpSp>
      <p:grpSp>
        <p:nvGrpSpPr>
          <p:cNvPr id="59409" name="组合 118801"/>
          <p:cNvGrpSpPr/>
          <p:nvPr/>
        </p:nvGrpSpPr>
        <p:grpSpPr>
          <a:xfrm>
            <a:off x="3086100" y="2298700"/>
            <a:ext cx="609600" cy="609600"/>
            <a:chOff x="1440" y="960"/>
            <a:chExt cx="384" cy="384"/>
          </a:xfrm>
        </p:grpSpPr>
        <p:sp>
          <p:nvSpPr>
            <p:cNvPr id="59410" name="椭圆 118802"/>
            <p:cNvSpPr/>
            <p:nvPr/>
          </p:nvSpPr>
          <p:spPr>
            <a:xfrm>
              <a:off x="1440" y="960"/>
              <a:ext cx="384" cy="384"/>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9411" name="文本框 118803"/>
            <p:cNvSpPr txBox="1"/>
            <p:nvPr/>
          </p:nvSpPr>
          <p:spPr>
            <a:xfrm>
              <a:off x="1488" y="1008"/>
              <a:ext cx="308" cy="288"/>
            </a:xfrm>
            <a:prstGeom prst="rect">
              <a:avLst/>
            </a:prstGeom>
            <a:noFill/>
            <a:ln w="9525">
              <a:noFill/>
            </a:ln>
          </p:spPr>
          <p:txBody>
            <a:bodyPr wrap="none" anchor="t" anchorCtr="0">
              <a:spAutoFit/>
            </a:bodyPr>
            <a:p>
              <a:r>
                <a:rPr lang="zh-CN" altLang="en-US" b="1" dirty="0">
                  <a:latin typeface="Times New Roman" panose="02020603050405020304" pitchFamily="18" charset="0"/>
                  <a:ea typeface="楷体_GB2312" pitchFamily="49" charset="-122"/>
                </a:rPr>
                <a:t>１</a:t>
              </a:r>
              <a:endParaRPr lang="zh-CN" altLang="en-US" b="1" dirty="0">
                <a:latin typeface="Times New Roman" panose="02020603050405020304" pitchFamily="18" charset="0"/>
                <a:ea typeface="楷体_GB2312" pitchFamily="49" charset="-122"/>
              </a:endParaRPr>
            </a:p>
          </p:txBody>
        </p:sp>
      </p:grpSp>
      <p:sp>
        <p:nvSpPr>
          <p:cNvPr id="59412" name="直接连接符 118804"/>
          <p:cNvSpPr/>
          <p:nvPr/>
        </p:nvSpPr>
        <p:spPr>
          <a:xfrm flipV="1">
            <a:off x="1866900" y="2755900"/>
            <a:ext cx="1219200" cy="685800"/>
          </a:xfrm>
          <a:prstGeom prst="line">
            <a:avLst/>
          </a:prstGeom>
          <a:ln w="9525" cap="flat" cmpd="sng">
            <a:solidFill>
              <a:schemeClr val="tx1"/>
            </a:solidFill>
            <a:prstDash val="lgDash"/>
            <a:round/>
            <a:headEnd type="none" w="med" len="med"/>
            <a:tailEnd type="none" w="med" len="med"/>
          </a:ln>
        </p:spPr>
      </p:sp>
      <p:sp>
        <p:nvSpPr>
          <p:cNvPr id="59413" name="直接连接符 118805"/>
          <p:cNvSpPr/>
          <p:nvPr/>
        </p:nvSpPr>
        <p:spPr>
          <a:xfrm>
            <a:off x="1866900" y="3441700"/>
            <a:ext cx="1219200" cy="533400"/>
          </a:xfrm>
          <a:prstGeom prst="line">
            <a:avLst/>
          </a:prstGeom>
          <a:ln w="9525" cap="flat" cmpd="sng">
            <a:solidFill>
              <a:schemeClr val="tx1"/>
            </a:solidFill>
            <a:prstDash val="lgDash"/>
            <a:round/>
            <a:headEnd type="none" w="med" len="med"/>
            <a:tailEnd type="none" w="med" len="med"/>
          </a:ln>
        </p:spPr>
      </p:sp>
      <p:grpSp>
        <p:nvGrpSpPr>
          <p:cNvPr id="59414" name="组合 118806"/>
          <p:cNvGrpSpPr/>
          <p:nvPr/>
        </p:nvGrpSpPr>
        <p:grpSpPr>
          <a:xfrm>
            <a:off x="4686300" y="3060700"/>
            <a:ext cx="609600" cy="609600"/>
            <a:chOff x="1440" y="960"/>
            <a:chExt cx="384" cy="384"/>
          </a:xfrm>
        </p:grpSpPr>
        <p:sp>
          <p:nvSpPr>
            <p:cNvPr id="59415" name="椭圆 118807"/>
            <p:cNvSpPr/>
            <p:nvPr/>
          </p:nvSpPr>
          <p:spPr>
            <a:xfrm>
              <a:off x="1440" y="960"/>
              <a:ext cx="384" cy="384"/>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59416" name="文本框 118808"/>
            <p:cNvSpPr txBox="1"/>
            <p:nvPr/>
          </p:nvSpPr>
          <p:spPr>
            <a:xfrm>
              <a:off x="1488" y="1021"/>
              <a:ext cx="308" cy="288"/>
            </a:xfrm>
            <a:prstGeom prst="rect">
              <a:avLst/>
            </a:prstGeom>
            <a:noFill/>
            <a:ln w="9525">
              <a:noFill/>
            </a:ln>
          </p:spPr>
          <p:txBody>
            <a:bodyPr wrap="none" anchor="t" anchorCtr="0">
              <a:spAutoFit/>
            </a:bodyPr>
            <a:p>
              <a:r>
                <a:rPr lang="zh-CN" altLang="en-US" b="1" dirty="0">
                  <a:latin typeface="Times New Roman" panose="02020603050405020304" pitchFamily="18" charset="0"/>
                  <a:ea typeface="楷体_GB2312" pitchFamily="49" charset="-122"/>
                </a:rPr>
                <a:t>11</a:t>
              </a:r>
              <a:endParaRPr lang="zh-CN" altLang="en-US" b="1" dirty="0">
                <a:latin typeface="Times New Roman" panose="02020603050405020304" pitchFamily="18" charset="0"/>
                <a:ea typeface="楷体_GB2312" pitchFamily="49" charset="-122"/>
              </a:endParaRPr>
            </a:p>
          </p:txBody>
        </p:sp>
      </p:grpSp>
      <p:sp>
        <p:nvSpPr>
          <p:cNvPr id="59417" name="直接连接符 118809"/>
          <p:cNvSpPr/>
          <p:nvPr/>
        </p:nvSpPr>
        <p:spPr>
          <a:xfrm>
            <a:off x="3695700" y="2755900"/>
            <a:ext cx="990600" cy="457200"/>
          </a:xfrm>
          <a:prstGeom prst="line">
            <a:avLst/>
          </a:prstGeom>
          <a:ln w="9525" cap="flat" cmpd="sng">
            <a:solidFill>
              <a:schemeClr val="tx1"/>
            </a:solidFill>
            <a:prstDash val="solid"/>
            <a:round/>
            <a:headEnd type="none" w="med" len="med"/>
            <a:tailEnd type="none" w="med" len="med"/>
          </a:ln>
        </p:spPr>
      </p:sp>
      <p:sp>
        <p:nvSpPr>
          <p:cNvPr id="59418" name="直接连接符 118810"/>
          <p:cNvSpPr/>
          <p:nvPr/>
        </p:nvSpPr>
        <p:spPr>
          <a:xfrm flipV="1">
            <a:off x="3695700" y="3517900"/>
            <a:ext cx="990600" cy="457200"/>
          </a:xfrm>
          <a:prstGeom prst="line">
            <a:avLst/>
          </a:prstGeom>
          <a:ln w="9525" cap="flat" cmpd="sng">
            <a:solidFill>
              <a:schemeClr val="tx1"/>
            </a:solidFill>
            <a:prstDash val="solid"/>
            <a:round/>
            <a:headEnd type="none" w="med" len="med"/>
            <a:tailEnd type="none" w="med" len="med"/>
          </a:ln>
        </p:spPr>
      </p:sp>
      <p:sp>
        <p:nvSpPr>
          <p:cNvPr id="59419" name="直接连接符 118811"/>
          <p:cNvSpPr/>
          <p:nvPr/>
        </p:nvSpPr>
        <p:spPr>
          <a:xfrm flipV="1">
            <a:off x="5295900" y="2755900"/>
            <a:ext cx="990600" cy="457200"/>
          </a:xfrm>
          <a:prstGeom prst="line">
            <a:avLst/>
          </a:prstGeom>
          <a:ln w="9525" cap="flat" cmpd="sng">
            <a:solidFill>
              <a:schemeClr val="tx1"/>
            </a:solidFill>
            <a:prstDash val="solid"/>
            <a:round/>
            <a:headEnd type="none" w="med" len="med"/>
            <a:tailEnd type="none" w="med" len="med"/>
          </a:ln>
        </p:spPr>
      </p:sp>
      <p:sp>
        <p:nvSpPr>
          <p:cNvPr id="59420" name="直接连接符 118812"/>
          <p:cNvSpPr/>
          <p:nvPr/>
        </p:nvSpPr>
        <p:spPr>
          <a:xfrm>
            <a:off x="5295900" y="3441700"/>
            <a:ext cx="990600" cy="457200"/>
          </a:xfrm>
          <a:prstGeom prst="line">
            <a:avLst/>
          </a:prstGeom>
          <a:ln w="9525" cap="flat" cmpd="sng">
            <a:solidFill>
              <a:schemeClr val="tx1"/>
            </a:solidFill>
            <a:prstDash val="solid"/>
            <a:round/>
            <a:headEnd type="none" w="med" len="med"/>
            <a:tailEnd type="none" w="med" len="med"/>
          </a:ln>
        </p:spPr>
      </p:sp>
      <p:sp>
        <p:nvSpPr>
          <p:cNvPr id="59421" name="直接连接符 118813"/>
          <p:cNvSpPr/>
          <p:nvPr/>
        </p:nvSpPr>
        <p:spPr>
          <a:xfrm flipH="1">
            <a:off x="3619500" y="4203700"/>
            <a:ext cx="2667000" cy="1143000"/>
          </a:xfrm>
          <a:prstGeom prst="line">
            <a:avLst/>
          </a:prstGeom>
          <a:ln w="9525" cap="flat" cmpd="sng">
            <a:solidFill>
              <a:schemeClr val="tx1"/>
            </a:solidFill>
            <a:prstDash val="solid"/>
            <a:round/>
            <a:headEnd type="none" w="med" len="med"/>
            <a:tailEnd type="none" w="med" len="med"/>
          </a:ln>
        </p:spPr>
      </p:sp>
      <p:sp>
        <p:nvSpPr>
          <p:cNvPr id="59422" name="直接连接符 118814"/>
          <p:cNvSpPr/>
          <p:nvPr/>
        </p:nvSpPr>
        <p:spPr>
          <a:xfrm>
            <a:off x="3695700" y="5499100"/>
            <a:ext cx="2590800" cy="0"/>
          </a:xfrm>
          <a:prstGeom prst="line">
            <a:avLst/>
          </a:prstGeom>
          <a:ln w="9525" cap="flat" cmpd="sng">
            <a:solidFill>
              <a:schemeClr val="tx1"/>
            </a:solidFill>
            <a:prstDash val="solid"/>
            <a:round/>
            <a:headEnd type="none" w="med" len="med"/>
            <a:tailEnd type="none" w="med" len="med"/>
          </a:ln>
        </p:spPr>
      </p:sp>
      <p:sp>
        <p:nvSpPr>
          <p:cNvPr id="59423" name="任意多边形 118815"/>
          <p:cNvSpPr/>
          <p:nvPr/>
        </p:nvSpPr>
        <p:spPr>
          <a:xfrm>
            <a:off x="4533900" y="5346700"/>
            <a:ext cx="609600" cy="304800"/>
          </a:xfrm>
          <a:custGeom>
            <a:avLst/>
            <a:gdLst/>
            <a:ahLst/>
            <a:cxnLst/>
            <a:pathLst>
              <a:path w="384" h="192">
                <a:moveTo>
                  <a:pt x="0" y="96"/>
                </a:moveTo>
                <a:cubicBezTo>
                  <a:pt x="32" y="48"/>
                  <a:pt x="64" y="0"/>
                  <a:pt x="96" y="0"/>
                </a:cubicBezTo>
                <a:cubicBezTo>
                  <a:pt x="128" y="0"/>
                  <a:pt x="160" y="64"/>
                  <a:pt x="192" y="96"/>
                </a:cubicBezTo>
                <a:cubicBezTo>
                  <a:pt x="224" y="128"/>
                  <a:pt x="256" y="192"/>
                  <a:pt x="288" y="192"/>
                </a:cubicBezTo>
                <a:cubicBezTo>
                  <a:pt x="320" y="192"/>
                  <a:pt x="352" y="144"/>
                  <a:pt x="384" y="96"/>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9424" name="任意多边形 118816"/>
          <p:cNvSpPr/>
          <p:nvPr/>
        </p:nvSpPr>
        <p:spPr>
          <a:xfrm>
            <a:off x="5448300" y="2908300"/>
            <a:ext cx="533400" cy="241300"/>
          </a:xfrm>
          <a:custGeom>
            <a:avLst/>
            <a:gdLst/>
            <a:ahLst/>
            <a:cxnLst/>
            <a:pathLst>
              <a:path w="336" h="152">
                <a:moveTo>
                  <a:pt x="0" y="144"/>
                </a:moveTo>
                <a:cubicBezTo>
                  <a:pt x="12" y="104"/>
                  <a:pt x="24" y="64"/>
                  <a:pt x="48" y="48"/>
                </a:cubicBezTo>
                <a:cubicBezTo>
                  <a:pt x="72" y="32"/>
                  <a:pt x="104" y="32"/>
                  <a:pt x="144" y="48"/>
                </a:cubicBezTo>
                <a:cubicBezTo>
                  <a:pt x="184" y="64"/>
                  <a:pt x="256" y="152"/>
                  <a:pt x="288" y="144"/>
                </a:cubicBezTo>
                <a:cubicBezTo>
                  <a:pt x="320" y="136"/>
                  <a:pt x="328" y="24"/>
                  <a:pt x="336" y="0"/>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9425" name="文本框 118817"/>
          <p:cNvSpPr txBox="1"/>
          <p:nvPr/>
        </p:nvSpPr>
        <p:spPr>
          <a:xfrm>
            <a:off x="4000500" y="3055938"/>
            <a:ext cx="539750" cy="519112"/>
          </a:xfrm>
          <a:prstGeom prst="rect">
            <a:avLst/>
          </a:prstGeom>
          <a:noFill/>
          <a:ln w="9525">
            <a:noFill/>
          </a:ln>
        </p:spPr>
        <p:txBody>
          <a:bodyPr wrap="none" anchor="t" anchorCtr="0">
            <a:spAutoFit/>
          </a:bodyPr>
          <a:p>
            <a:r>
              <a:rPr lang="zh-CN" altLang="en-US" sz="2800"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p:txBody>
      </p:sp>
      <p:sp>
        <p:nvSpPr>
          <p:cNvPr id="59426" name="文本框 118818"/>
          <p:cNvSpPr txBox="1"/>
          <p:nvPr/>
        </p:nvSpPr>
        <p:spPr>
          <a:xfrm>
            <a:off x="5600700" y="3741738"/>
            <a:ext cx="539750" cy="519112"/>
          </a:xfrm>
          <a:prstGeom prst="rect">
            <a:avLst/>
          </a:prstGeom>
          <a:noFill/>
          <a:ln w="9525">
            <a:noFill/>
          </a:ln>
        </p:spPr>
        <p:txBody>
          <a:bodyPr wrap="none" anchor="t" anchorCtr="0">
            <a:spAutoFit/>
          </a:bodyPr>
          <a:p>
            <a:r>
              <a:rPr lang="zh-CN" altLang="en-US" sz="2800"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p:txBody>
      </p:sp>
      <p:sp>
        <p:nvSpPr>
          <p:cNvPr id="59427" name="文本框 118819"/>
          <p:cNvSpPr txBox="1"/>
          <p:nvPr/>
        </p:nvSpPr>
        <p:spPr>
          <a:xfrm>
            <a:off x="1409700" y="3213100"/>
            <a:ext cx="420688" cy="519113"/>
          </a:xfrm>
          <a:prstGeom prst="rect">
            <a:avLst/>
          </a:prstGeom>
          <a:noFill/>
          <a:ln w="9525">
            <a:noFill/>
          </a:ln>
        </p:spPr>
        <p:txBody>
          <a:bodyPr wrap="none" anchor="t" anchorCtr="0">
            <a:spAutoFit/>
          </a:bodyPr>
          <a:p>
            <a:r>
              <a:rPr lang="en-US" altLang="zh-CN" sz="2800" b="1">
                <a:latin typeface="Times New Roman" panose="02020603050405020304" pitchFamily="18" charset="0"/>
                <a:ea typeface="楷体_GB2312" pitchFamily="49" charset="-122"/>
              </a:rPr>
              <a:t>E</a:t>
            </a:r>
            <a:endParaRPr lang="en-US" altLang="zh-CN" sz="2800" b="1">
              <a:latin typeface="Times New Roman" panose="02020603050405020304" pitchFamily="18" charset="0"/>
              <a:ea typeface="楷体_GB2312"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双括号 119809"/>
          <p:cNvSpPr/>
          <p:nvPr/>
        </p:nvSpPr>
        <p:spPr>
          <a:xfrm>
            <a:off x="838200" y="711200"/>
            <a:ext cx="685800" cy="381000"/>
          </a:xfrm>
          <a:prstGeom prst="bracketPair">
            <a:avLst>
              <a:gd name="adj" fmla="val 16667"/>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60418" name="文本框 119810"/>
          <p:cNvSpPr txBox="1"/>
          <p:nvPr/>
        </p:nvSpPr>
        <p:spPr>
          <a:xfrm>
            <a:off x="914400" y="635000"/>
            <a:ext cx="539750" cy="519113"/>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楷体_GB2312" pitchFamily="49" charset="-122"/>
              </a:rPr>
              <a:t>解</a:t>
            </a:r>
            <a:endParaRPr lang="zh-CN" altLang="en-US" sz="2800" dirty="0">
              <a:latin typeface="Times New Roman" panose="02020603050405020304" pitchFamily="18" charset="0"/>
              <a:ea typeface="楷体_GB2312" pitchFamily="49" charset="-122"/>
            </a:endParaRPr>
          </a:p>
        </p:txBody>
      </p:sp>
      <p:sp>
        <p:nvSpPr>
          <p:cNvPr id="60419" name="文本框 119811"/>
          <p:cNvSpPr txBox="1"/>
          <p:nvPr/>
        </p:nvSpPr>
        <p:spPr>
          <a:xfrm>
            <a:off x="1676400" y="558800"/>
            <a:ext cx="3435350" cy="579438"/>
          </a:xfrm>
          <a:prstGeom prst="rect">
            <a:avLst/>
          </a:prstGeom>
          <a:noFill/>
          <a:ln w="9525">
            <a:noFill/>
          </a:ln>
        </p:spPr>
        <p:txBody>
          <a:bodyPr wrap="none" anchor="t" anchorCtr="0">
            <a:spAutoFit/>
          </a:bodyPr>
          <a:p>
            <a:r>
              <a:rPr lang="zh-CN" altLang="en-US" sz="3200" dirty="0">
                <a:latin typeface="Times New Roman" panose="02020603050405020304" pitchFamily="18" charset="0"/>
                <a:ea typeface="楷体_GB2312" pitchFamily="49" charset="-122"/>
              </a:rPr>
              <a:t>判定表和测试用例</a:t>
            </a:r>
            <a:endParaRPr lang="zh-CN" altLang="en-US" sz="3200" dirty="0">
              <a:latin typeface="Times New Roman" panose="02020603050405020304" pitchFamily="18" charset="0"/>
              <a:ea typeface="楷体_GB2312" pitchFamily="49" charset="-122"/>
            </a:endParaRPr>
          </a:p>
        </p:txBody>
      </p:sp>
      <p:graphicFrame>
        <p:nvGraphicFramePr>
          <p:cNvPr id="119813" name="表格 119812"/>
          <p:cNvGraphicFramePr/>
          <p:nvPr/>
        </p:nvGraphicFramePr>
        <p:xfrm>
          <a:off x="2971800" y="1625600"/>
          <a:ext cx="4876800" cy="517525"/>
        </p:xfrm>
        <a:graphic>
          <a:graphicData uri="http://schemas.openxmlformats.org/drawingml/2006/table">
            <a:tbl>
              <a:tblPr/>
              <a:tblGrid>
                <a:gridCol w="609600"/>
                <a:gridCol w="609600"/>
                <a:gridCol w="609600"/>
                <a:gridCol w="609600"/>
                <a:gridCol w="609600"/>
                <a:gridCol w="609600"/>
                <a:gridCol w="609600"/>
                <a:gridCol w="609600"/>
              </a:tblGrid>
              <a:tr h="517525">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2</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3</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4</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5</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6</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7</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8</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19956" name="表格 119955"/>
          <p:cNvGraphicFramePr/>
          <p:nvPr/>
        </p:nvGraphicFramePr>
        <p:xfrm>
          <a:off x="1663700" y="2133600"/>
          <a:ext cx="6172200" cy="4187825"/>
        </p:xfrm>
        <a:graphic>
          <a:graphicData uri="http://schemas.openxmlformats.org/drawingml/2006/table">
            <a:tbl>
              <a:tblPr/>
              <a:tblGrid>
                <a:gridCol w="762000"/>
                <a:gridCol w="533400"/>
                <a:gridCol w="609600"/>
                <a:gridCol w="609600"/>
                <a:gridCol w="609600"/>
                <a:gridCol w="609600"/>
                <a:gridCol w="609600"/>
                <a:gridCol w="609600"/>
                <a:gridCol w="609600"/>
                <a:gridCol w="609600"/>
              </a:tblGrid>
              <a:tr h="395288">
                <a:tc rowSpan="4">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０</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０</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０</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０</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7837">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0063">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625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6250">
                <a:tc rowSpan="3">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7837">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087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0</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１</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33425">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dirty="0">
                          <a:ea typeface="楷体_GB2312" pitchFamily="49" charset="-122"/>
                        </a:rPr>
                        <a:t>测试用例</a:t>
                      </a:r>
                      <a:endParaRPr lang="zh-CN" altLang="en-US" sz="1600" dirty="0">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600"/>
                        <a:t>A3</a:t>
                      </a:r>
                      <a:endParaRPr lang="en-US" altLang="zh-CN" sz="1600"/>
                    </a:p>
                    <a:p>
                      <a:pPr marL="0" lvl="0" indent="0" algn="ctr">
                        <a:buNone/>
                      </a:pPr>
                      <a:r>
                        <a:rPr lang="en-US" altLang="zh-CN" sz="1600"/>
                        <a:t>A8</a:t>
                      </a:r>
                      <a:endParaRPr lang="en-US" altLang="zh-CN" sz="16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600"/>
                        <a:t>AM</a:t>
                      </a:r>
                      <a:endParaRPr lang="en-US" altLang="zh-CN" sz="1600"/>
                    </a:p>
                    <a:p>
                      <a:pPr marL="0" lvl="0" indent="0" algn="ctr">
                        <a:buNone/>
                      </a:pPr>
                      <a:r>
                        <a:rPr lang="en-US" altLang="zh-CN" sz="1600"/>
                        <a:t>A?</a:t>
                      </a:r>
                      <a:endParaRPr lang="en-US" altLang="zh-CN" sz="16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600"/>
                        <a:t>B5</a:t>
                      </a:r>
                      <a:endParaRPr lang="en-US" altLang="zh-CN" sz="1600"/>
                    </a:p>
                    <a:p>
                      <a:pPr marL="0" lvl="0" indent="0" algn="ctr">
                        <a:buNone/>
                      </a:pPr>
                      <a:r>
                        <a:rPr lang="en-US" altLang="zh-CN" sz="1600"/>
                        <a:t>B4</a:t>
                      </a:r>
                      <a:endParaRPr lang="en-US" altLang="zh-CN" sz="16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600"/>
                        <a:t>BN</a:t>
                      </a:r>
                      <a:endParaRPr lang="en-US" altLang="zh-CN" sz="1600"/>
                    </a:p>
                    <a:p>
                      <a:pPr marL="0" lvl="0" indent="0" algn="ctr">
                        <a:buNone/>
                      </a:pPr>
                      <a:r>
                        <a:rPr lang="en-US" altLang="zh-CN" sz="1600"/>
                        <a:t>B!</a:t>
                      </a:r>
                      <a:endParaRPr lang="en-US" altLang="zh-CN" sz="16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600"/>
                        <a:t>C2</a:t>
                      </a:r>
                      <a:endParaRPr lang="en-US" altLang="zh-CN" sz="1600"/>
                    </a:p>
                    <a:p>
                      <a:pPr marL="0" lvl="0" indent="0" algn="ctr">
                        <a:buNone/>
                      </a:pPr>
                      <a:r>
                        <a:rPr lang="en-US" altLang="zh-CN" sz="1600"/>
                        <a:t>X6</a:t>
                      </a:r>
                      <a:endParaRPr lang="en-US" altLang="zh-CN" sz="16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600"/>
                        <a:t>DYD;</a:t>
                      </a:r>
                      <a:endParaRPr lang="en-US" altLang="zh-CN" sz="16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0536" name="文本框 119928"/>
          <p:cNvSpPr txBox="1"/>
          <p:nvPr/>
        </p:nvSpPr>
        <p:spPr>
          <a:xfrm>
            <a:off x="1790700" y="2146300"/>
            <a:ext cx="549275" cy="1819275"/>
          </a:xfrm>
          <a:prstGeom prst="rect">
            <a:avLst/>
          </a:prstGeom>
          <a:noFill/>
          <a:ln w="9525">
            <a:noFill/>
          </a:ln>
        </p:spPr>
        <p:txBody>
          <a:bodyPr vert="eaVert" wrap="none" anchor="t" anchorCtr="0">
            <a:spAutoFit/>
          </a:bodyPr>
          <a:p>
            <a:r>
              <a:rPr lang="zh-CN" altLang="en-US" dirty="0">
                <a:latin typeface="Times New Roman" panose="02020603050405020304" pitchFamily="18" charset="0"/>
                <a:ea typeface="楷体_GB2312" pitchFamily="49" charset="-122"/>
              </a:rPr>
              <a:t>条件（</a:t>
            </a:r>
            <a:r>
              <a:rPr lang="zh-CN" altLang="en-US" sz="2000" dirty="0">
                <a:latin typeface="Times New Roman" panose="02020603050405020304" pitchFamily="18" charset="0"/>
                <a:ea typeface="楷体_GB2312" pitchFamily="49" charset="-122"/>
              </a:rPr>
              <a:t>原因</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p:txBody>
      </p:sp>
      <p:sp>
        <p:nvSpPr>
          <p:cNvPr id="60537" name="文本框 119929"/>
          <p:cNvSpPr txBox="1"/>
          <p:nvPr/>
        </p:nvSpPr>
        <p:spPr>
          <a:xfrm>
            <a:off x="1816100" y="3937000"/>
            <a:ext cx="549275" cy="1717675"/>
          </a:xfrm>
          <a:prstGeom prst="rect">
            <a:avLst/>
          </a:prstGeom>
          <a:noFill/>
          <a:ln w="9525">
            <a:noFill/>
          </a:ln>
        </p:spPr>
        <p:txBody>
          <a:bodyPr vert="eaVert" wrap="none" anchor="t" anchorCtr="0">
            <a:spAutoFit/>
          </a:bodyPr>
          <a:p>
            <a:r>
              <a:rPr lang="zh-CN" altLang="en-US" dirty="0">
                <a:latin typeface="Times New Roman" panose="02020603050405020304" pitchFamily="18" charset="0"/>
                <a:ea typeface="楷体_GB2312" pitchFamily="49" charset="-122"/>
              </a:rPr>
              <a:t>动作</a:t>
            </a:r>
            <a:r>
              <a:rPr lang="zh-CN" altLang="en-US" sz="2000" dirty="0">
                <a:latin typeface="Times New Roman" panose="02020603050405020304" pitchFamily="18" charset="0"/>
                <a:ea typeface="楷体_GB2312" pitchFamily="49" charset="-122"/>
              </a:rPr>
              <a:t>（结果）</a:t>
            </a:r>
            <a:endParaRPr lang="zh-CN" altLang="en-US" sz="2000" dirty="0">
              <a:latin typeface="Times New Roman" panose="02020603050405020304" pitchFamily="18" charset="0"/>
              <a:ea typeface="楷体_GB2312" pitchFamily="49" charset="-122"/>
            </a:endParaRPr>
          </a:p>
        </p:txBody>
      </p:sp>
      <p:grpSp>
        <p:nvGrpSpPr>
          <p:cNvPr id="60538" name="组合 119930"/>
          <p:cNvGrpSpPr/>
          <p:nvPr/>
        </p:nvGrpSpPr>
        <p:grpSpPr>
          <a:xfrm>
            <a:off x="2489200" y="2108200"/>
            <a:ext cx="381000" cy="396875"/>
            <a:chOff x="1584" y="1104"/>
            <a:chExt cx="240" cy="250"/>
          </a:xfrm>
        </p:grpSpPr>
        <p:sp>
          <p:nvSpPr>
            <p:cNvPr id="60539" name="椭圆 119931"/>
            <p:cNvSpPr/>
            <p:nvPr/>
          </p:nvSpPr>
          <p:spPr>
            <a:xfrm>
              <a:off x="1632" y="1152"/>
              <a:ext cx="192" cy="192"/>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60540" name="文本框 119932"/>
            <p:cNvSpPr txBox="1"/>
            <p:nvPr/>
          </p:nvSpPr>
          <p:spPr>
            <a:xfrm>
              <a:off x="1584" y="1104"/>
              <a:ext cx="240" cy="250"/>
            </a:xfrm>
            <a:prstGeom prst="rect">
              <a:avLst/>
            </a:prstGeom>
            <a:noFill/>
            <a:ln w="9525">
              <a:noFill/>
            </a:ln>
          </p:spPr>
          <p:txBody>
            <a:bodyPr anchor="t" anchorCtr="0">
              <a:spAutoFit/>
            </a:bodyPr>
            <a:p>
              <a:r>
                <a:rPr lang="zh-CN" altLang="en-US" sz="2000" b="1" dirty="0">
                  <a:latin typeface="Times New Roman" panose="02020603050405020304" pitchFamily="18" charset="0"/>
                  <a:ea typeface="楷体_GB2312" pitchFamily="49" charset="-122"/>
                </a:rPr>
                <a:t>１</a:t>
              </a:r>
              <a:endParaRPr lang="zh-CN" altLang="en-US" sz="2000" b="1" dirty="0">
                <a:latin typeface="Times New Roman" panose="02020603050405020304" pitchFamily="18" charset="0"/>
                <a:ea typeface="楷体_GB2312" pitchFamily="49" charset="-122"/>
              </a:endParaRPr>
            </a:p>
          </p:txBody>
        </p:sp>
      </p:grpSp>
      <p:grpSp>
        <p:nvGrpSpPr>
          <p:cNvPr id="60541" name="组合 119933"/>
          <p:cNvGrpSpPr/>
          <p:nvPr/>
        </p:nvGrpSpPr>
        <p:grpSpPr>
          <a:xfrm>
            <a:off x="2501900" y="2489200"/>
            <a:ext cx="381000" cy="396875"/>
            <a:chOff x="1584" y="1104"/>
            <a:chExt cx="240" cy="250"/>
          </a:xfrm>
        </p:grpSpPr>
        <p:sp>
          <p:nvSpPr>
            <p:cNvPr id="60542" name="椭圆 119934"/>
            <p:cNvSpPr/>
            <p:nvPr/>
          </p:nvSpPr>
          <p:spPr>
            <a:xfrm>
              <a:off x="1632" y="1152"/>
              <a:ext cx="192" cy="192"/>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60543" name="文本框 119935"/>
            <p:cNvSpPr txBox="1"/>
            <p:nvPr/>
          </p:nvSpPr>
          <p:spPr>
            <a:xfrm>
              <a:off x="1584" y="1104"/>
              <a:ext cx="240" cy="250"/>
            </a:xfrm>
            <a:prstGeom prst="rect">
              <a:avLst/>
            </a:prstGeom>
            <a:noFill/>
            <a:ln w="9525">
              <a:noFill/>
            </a:ln>
          </p:spPr>
          <p:txBody>
            <a:bodyPr anchor="t" anchorCtr="0">
              <a:spAutoFit/>
            </a:bodyPr>
            <a:p>
              <a:r>
                <a:rPr lang="zh-CN" altLang="en-US" sz="2000" b="1" dirty="0">
                  <a:latin typeface="Times New Roman" panose="02020603050405020304" pitchFamily="18" charset="0"/>
                  <a:ea typeface="楷体_GB2312" pitchFamily="49" charset="-122"/>
                </a:rPr>
                <a:t>２</a:t>
              </a:r>
              <a:endParaRPr lang="zh-CN" altLang="en-US" sz="2000" b="1" dirty="0">
                <a:latin typeface="Times New Roman" panose="02020603050405020304" pitchFamily="18" charset="0"/>
                <a:ea typeface="楷体_GB2312" pitchFamily="49" charset="-122"/>
              </a:endParaRPr>
            </a:p>
          </p:txBody>
        </p:sp>
      </p:grpSp>
      <p:grpSp>
        <p:nvGrpSpPr>
          <p:cNvPr id="60544" name="组合 119936"/>
          <p:cNvGrpSpPr/>
          <p:nvPr/>
        </p:nvGrpSpPr>
        <p:grpSpPr>
          <a:xfrm>
            <a:off x="2501900" y="2946400"/>
            <a:ext cx="381000" cy="396875"/>
            <a:chOff x="1584" y="1104"/>
            <a:chExt cx="240" cy="250"/>
          </a:xfrm>
        </p:grpSpPr>
        <p:sp>
          <p:nvSpPr>
            <p:cNvPr id="60545" name="椭圆 119937"/>
            <p:cNvSpPr/>
            <p:nvPr/>
          </p:nvSpPr>
          <p:spPr>
            <a:xfrm>
              <a:off x="1632" y="1152"/>
              <a:ext cx="192" cy="192"/>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60546" name="文本框 119938"/>
            <p:cNvSpPr txBox="1"/>
            <p:nvPr/>
          </p:nvSpPr>
          <p:spPr>
            <a:xfrm>
              <a:off x="1584" y="1104"/>
              <a:ext cx="240" cy="250"/>
            </a:xfrm>
            <a:prstGeom prst="rect">
              <a:avLst/>
            </a:prstGeom>
            <a:noFill/>
            <a:ln w="9525">
              <a:noFill/>
            </a:ln>
          </p:spPr>
          <p:txBody>
            <a:bodyPr anchor="t" anchorCtr="0">
              <a:spAutoFit/>
            </a:bodyPr>
            <a:p>
              <a:r>
                <a:rPr lang="zh-CN" altLang="en-US" sz="2000" b="1" dirty="0">
                  <a:latin typeface="Times New Roman" panose="02020603050405020304" pitchFamily="18" charset="0"/>
                  <a:ea typeface="楷体_GB2312" pitchFamily="49" charset="-122"/>
                </a:rPr>
                <a:t>３</a:t>
              </a:r>
              <a:endParaRPr lang="zh-CN" altLang="en-US" sz="2000" b="1" dirty="0">
                <a:latin typeface="Times New Roman" panose="02020603050405020304" pitchFamily="18" charset="0"/>
                <a:ea typeface="楷体_GB2312" pitchFamily="49" charset="-122"/>
              </a:endParaRPr>
            </a:p>
          </p:txBody>
        </p:sp>
      </p:grpSp>
      <p:grpSp>
        <p:nvGrpSpPr>
          <p:cNvPr id="60547" name="组合 119939"/>
          <p:cNvGrpSpPr/>
          <p:nvPr/>
        </p:nvGrpSpPr>
        <p:grpSpPr>
          <a:xfrm>
            <a:off x="2501900" y="3479800"/>
            <a:ext cx="533400" cy="396875"/>
            <a:chOff x="1584" y="2064"/>
            <a:chExt cx="336" cy="250"/>
          </a:xfrm>
        </p:grpSpPr>
        <p:sp>
          <p:nvSpPr>
            <p:cNvPr id="60548" name="椭圆 119940"/>
            <p:cNvSpPr/>
            <p:nvPr/>
          </p:nvSpPr>
          <p:spPr>
            <a:xfrm>
              <a:off x="1632" y="2112"/>
              <a:ext cx="192" cy="192"/>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60549" name="文本框 119941"/>
            <p:cNvSpPr txBox="1"/>
            <p:nvPr/>
          </p:nvSpPr>
          <p:spPr>
            <a:xfrm>
              <a:off x="1584" y="2064"/>
              <a:ext cx="336" cy="250"/>
            </a:xfrm>
            <a:prstGeom prst="rect">
              <a:avLst/>
            </a:prstGeom>
            <a:noFill/>
            <a:ln w="9525">
              <a:noFill/>
            </a:ln>
          </p:spPr>
          <p:txBody>
            <a:bodyPr anchor="t" anchorCtr="0">
              <a:spAutoFit/>
            </a:bodyPr>
            <a:p>
              <a:r>
                <a:rPr lang="zh-CN" altLang="en-US" sz="2000" b="1" dirty="0">
                  <a:latin typeface="Times New Roman" panose="02020603050405020304" pitchFamily="18" charset="0"/>
                  <a:ea typeface="楷体_GB2312" pitchFamily="49" charset="-122"/>
                </a:rPr>
                <a:t>11</a:t>
              </a:r>
              <a:endParaRPr lang="zh-CN" altLang="en-US" sz="2000" b="1" dirty="0">
                <a:latin typeface="Times New Roman" panose="02020603050405020304" pitchFamily="18" charset="0"/>
                <a:ea typeface="楷体_GB2312" pitchFamily="49" charset="-122"/>
              </a:endParaRPr>
            </a:p>
          </p:txBody>
        </p:sp>
      </p:grpSp>
      <p:grpSp>
        <p:nvGrpSpPr>
          <p:cNvPr id="60550" name="组合 119942"/>
          <p:cNvGrpSpPr/>
          <p:nvPr/>
        </p:nvGrpSpPr>
        <p:grpSpPr>
          <a:xfrm>
            <a:off x="2501900" y="4013200"/>
            <a:ext cx="533400" cy="396875"/>
            <a:chOff x="1584" y="2064"/>
            <a:chExt cx="336" cy="250"/>
          </a:xfrm>
        </p:grpSpPr>
        <p:sp>
          <p:nvSpPr>
            <p:cNvPr id="60551" name="椭圆 119943"/>
            <p:cNvSpPr/>
            <p:nvPr/>
          </p:nvSpPr>
          <p:spPr>
            <a:xfrm>
              <a:off x="1632" y="2112"/>
              <a:ext cx="192" cy="192"/>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60552" name="文本框 119944"/>
            <p:cNvSpPr txBox="1"/>
            <p:nvPr/>
          </p:nvSpPr>
          <p:spPr>
            <a:xfrm>
              <a:off x="1584" y="2064"/>
              <a:ext cx="336" cy="250"/>
            </a:xfrm>
            <a:prstGeom prst="rect">
              <a:avLst/>
            </a:prstGeom>
            <a:noFill/>
            <a:ln w="9525">
              <a:noFill/>
            </a:ln>
          </p:spPr>
          <p:txBody>
            <a:bodyPr anchor="t" anchorCtr="0">
              <a:spAutoFit/>
            </a:bodyPr>
            <a:p>
              <a:r>
                <a:rPr lang="zh-CN" altLang="en-US" sz="2000" b="1" dirty="0">
                  <a:latin typeface="Times New Roman" panose="02020603050405020304" pitchFamily="18" charset="0"/>
                  <a:ea typeface="楷体_GB2312" pitchFamily="49" charset="-122"/>
                </a:rPr>
                <a:t>22</a:t>
              </a:r>
              <a:endParaRPr lang="zh-CN" altLang="en-US" sz="2000" b="1" dirty="0">
                <a:latin typeface="Times New Roman" panose="02020603050405020304" pitchFamily="18" charset="0"/>
                <a:ea typeface="楷体_GB2312" pitchFamily="49" charset="-122"/>
              </a:endParaRPr>
            </a:p>
          </p:txBody>
        </p:sp>
      </p:grpSp>
      <p:grpSp>
        <p:nvGrpSpPr>
          <p:cNvPr id="60553" name="组合 119945"/>
          <p:cNvGrpSpPr/>
          <p:nvPr/>
        </p:nvGrpSpPr>
        <p:grpSpPr>
          <a:xfrm>
            <a:off x="2501900" y="4546600"/>
            <a:ext cx="533400" cy="396875"/>
            <a:chOff x="1584" y="2064"/>
            <a:chExt cx="336" cy="250"/>
          </a:xfrm>
        </p:grpSpPr>
        <p:sp>
          <p:nvSpPr>
            <p:cNvPr id="60554" name="椭圆 119946"/>
            <p:cNvSpPr/>
            <p:nvPr/>
          </p:nvSpPr>
          <p:spPr>
            <a:xfrm>
              <a:off x="1632" y="2112"/>
              <a:ext cx="192" cy="192"/>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60555" name="文本框 119947"/>
            <p:cNvSpPr txBox="1"/>
            <p:nvPr/>
          </p:nvSpPr>
          <p:spPr>
            <a:xfrm>
              <a:off x="1584" y="2064"/>
              <a:ext cx="336" cy="250"/>
            </a:xfrm>
            <a:prstGeom prst="rect">
              <a:avLst/>
            </a:prstGeom>
            <a:noFill/>
            <a:ln w="9525">
              <a:noFill/>
            </a:ln>
          </p:spPr>
          <p:txBody>
            <a:bodyPr anchor="t" anchorCtr="0">
              <a:spAutoFit/>
            </a:bodyPr>
            <a:p>
              <a:r>
                <a:rPr lang="zh-CN" altLang="en-US" sz="2000" b="1" dirty="0">
                  <a:latin typeface="Times New Roman" panose="02020603050405020304" pitchFamily="18" charset="0"/>
                  <a:ea typeface="楷体_GB2312" pitchFamily="49" charset="-122"/>
                </a:rPr>
                <a:t>21</a:t>
              </a:r>
              <a:endParaRPr lang="zh-CN" altLang="en-US" sz="2000" b="1" dirty="0">
                <a:latin typeface="Times New Roman" panose="02020603050405020304" pitchFamily="18" charset="0"/>
                <a:ea typeface="楷体_GB2312" pitchFamily="49" charset="-122"/>
              </a:endParaRPr>
            </a:p>
          </p:txBody>
        </p:sp>
      </p:grpSp>
      <p:grpSp>
        <p:nvGrpSpPr>
          <p:cNvPr id="60556" name="组合 119948"/>
          <p:cNvGrpSpPr/>
          <p:nvPr/>
        </p:nvGrpSpPr>
        <p:grpSpPr>
          <a:xfrm>
            <a:off x="2501900" y="5003800"/>
            <a:ext cx="533400" cy="396875"/>
            <a:chOff x="1584" y="2064"/>
            <a:chExt cx="336" cy="250"/>
          </a:xfrm>
        </p:grpSpPr>
        <p:sp>
          <p:nvSpPr>
            <p:cNvPr id="60557" name="椭圆 119949"/>
            <p:cNvSpPr/>
            <p:nvPr/>
          </p:nvSpPr>
          <p:spPr>
            <a:xfrm>
              <a:off x="1632" y="2112"/>
              <a:ext cx="192" cy="192"/>
            </a:xfrm>
            <a:prstGeom prst="ellipse">
              <a:avLst/>
            </a:prstGeom>
            <a:noFill/>
            <a:ln w="19050"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60558" name="文本框 119950"/>
            <p:cNvSpPr txBox="1"/>
            <p:nvPr/>
          </p:nvSpPr>
          <p:spPr>
            <a:xfrm>
              <a:off x="1584" y="2064"/>
              <a:ext cx="336" cy="250"/>
            </a:xfrm>
            <a:prstGeom prst="rect">
              <a:avLst/>
            </a:prstGeom>
            <a:noFill/>
            <a:ln w="9525">
              <a:noFill/>
            </a:ln>
          </p:spPr>
          <p:txBody>
            <a:bodyPr anchor="t" anchorCtr="0">
              <a:spAutoFit/>
            </a:bodyPr>
            <a:p>
              <a:r>
                <a:rPr lang="zh-CN" altLang="en-US" sz="2000" b="1" dirty="0">
                  <a:latin typeface="Times New Roman" panose="02020603050405020304" pitchFamily="18" charset="0"/>
                  <a:ea typeface="楷体_GB2312" pitchFamily="49" charset="-122"/>
                </a:rPr>
                <a:t>23</a:t>
              </a:r>
              <a:endParaRPr lang="zh-CN" altLang="en-US" sz="2000" b="1" dirty="0">
                <a:latin typeface="Times New Roman" panose="02020603050405020304" pitchFamily="18" charset="0"/>
                <a:ea typeface="楷体_GB2312" pitchFamily="49" charset="-122"/>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矩形 120833"/>
          <p:cNvSpPr/>
          <p:nvPr/>
        </p:nvSpPr>
        <p:spPr>
          <a:xfrm>
            <a:off x="685800" y="2133600"/>
            <a:ext cx="7772400" cy="1143000"/>
          </a:xfrm>
          <a:prstGeom prst="rect">
            <a:avLst/>
          </a:prstGeom>
          <a:noFill/>
          <a:ln w="9525">
            <a:noFill/>
          </a:ln>
        </p:spPr>
        <p:txBody>
          <a:bodyPr anchor="b" anchorCtr="0"/>
          <a:p>
            <a:pPr algn="ctr"/>
            <a:r>
              <a:rPr lang="zh-CN" altLang="en-US" sz="6600" dirty="0">
                <a:solidFill>
                  <a:schemeClr val="tx2"/>
                </a:solidFill>
                <a:latin typeface="Times New Roman" panose="02020603050405020304" pitchFamily="18" charset="0"/>
              </a:rPr>
              <a:t>测试工具</a:t>
            </a:r>
            <a:endParaRPr lang="zh-CN" altLang="en-US" sz="4400" dirty="0">
              <a:solidFill>
                <a:schemeClr val="tx2"/>
              </a:solidFill>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121857"/>
          <p:cNvSpPr txBox="1"/>
          <p:nvPr/>
        </p:nvSpPr>
        <p:spPr>
          <a:xfrm>
            <a:off x="1028700" y="596900"/>
            <a:ext cx="6797675" cy="5389563"/>
          </a:xfrm>
          <a:prstGeom prst="rect">
            <a:avLst/>
          </a:prstGeom>
          <a:noFill/>
          <a:ln w="9525">
            <a:noFill/>
          </a:ln>
        </p:spPr>
        <p:txBody>
          <a:bodyPr anchor="t" anchorCtr="0">
            <a:spAutoFit/>
          </a:bodyPr>
          <a:p>
            <a:r>
              <a:rPr lang="zh-CN" altLang="en-US" sz="2800" b="1" dirty="0">
                <a:latin typeface="Times New Roman" panose="02020603050405020304" pitchFamily="18" charset="0"/>
                <a:ea typeface="楷体_GB2312" pitchFamily="49" charset="-122"/>
              </a:rPr>
              <a:t>一、软件测试工具概述</a:t>
            </a:r>
            <a:endParaRPr lang="zh-CN" altLang="en-US" sz="2800" b="1" dirty="0">
              <a:latin typeface="Times New Roman" panose="02020603050405020304" pitchFamily="18" charset="0"/>
              <a:ea typeface="楷体_GB2312" pitchFamily="49" charset="-122"/>
            </a:endParaRPr>
          </a:p>
          <a:p>
            <a:br>
              <a:rPr lang="zh-CN" altLang="en-US" sz="2800" b="1" dirty="0">
                <a:latin typeface="Times New Roman" panose="02020603050405020304" pitchFamily="18" charset="0"/>
                <a:ea typeface="楷体_GB2312" pitchFamily="49" charset="-122"/>
              </a:rPr>
            </a:br>
            <a:endParaRPr lang="zh-CN" altLang="en-US" sz="2800" b="1"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rPr>
              <a:t>　　在</a:t>
            </a:r>
            <a:r>
              <a:rPr lang="en-US" altLang="zh-CN">
                <a:latin typeface="Times New Roman" panose="02020603050405020304" pitchFamily="18" charset="0"/>
                <a:ea typeface="楷体_GB2312" pitchFamily="49" charset="-122"/>
              </a:rPr>
              <a:t>ISO9000-3</a:t>
            </a:r>
            <a:r>
              <a:rPr lang="zh-CN" altLang="en-US" dirty="0">
                <a:latin typeface="Times New Roman" panose="02020603050405020304" pitchFamily="18" charset="0"/>
                <a:ea typeface="楷体_GB2312" pitchFamily="49" charset="-122"/>
              </a:rPr>
              <a:t>实施指南中的4.11节有关于“检验、测量实验设备的控制”的要求（原文是</a:t>
            </a:r>
            <a:r>
              <a:rPr lang="en-US" altLang="zh-CN">
                <a:latin typeface="Times New Roman" panose="02020603050405020304" pitchFamily="18" charset="0"/>
                <a:ea typeface="楷体_GB2312" pitchFamily="49" charset="-122"/>
              </a:rPr>
              <a:t>Control of inspection, measuring and test equipment)。</a:t>
            </a:r>
            <a:r>
              <a:rPr lang="zh-CN" altLang="en-US" dirty="0">
                <a:latin typeface="Times New Roman" panose="02020603050405020304" pitchFamily="18" charset="0"/>
                <a:ea typeface="楷体_GB2312" pitchFamily="49" charset="-122"/>
              </a:rPr>
              <a:t>应如何理解这一节的要求？ </a:t>
            </a:r>
            <a:endParaRPr lang="zh-CN" altLang="en-US"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rPr>
              <a:t>        我们知道，在传统的制造业中计量设备、化验设备在生产过程中对质量控制是至关重要的。如果千分尺、天平、实验炉的温度计不准，它所引起的后果可想而知。因此必须规定对这些设备的控制、校准和维修的办法，并建立文件化程序。</a:t>
            </a:r>
            <a:endParaRPr lang="zh-CN" altLang="en-US"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rPr>
              <a:t>　　对于软件企业呢，这里应该指的是软件测试工具的控制。</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框 122881"/>
          <p:cNvSpPr txBox="1"/>
          <p:nvPr/>
        </p:nvSpPr>
        <p:spPr>
          <a:xfrm>
            <a:off x="965200" y="558800"/>
            <a:ext cx="7315200" cy="4873625"/>
          </a:xfrm>
          <a:prstGeom prst="rect">
            <a:avLst/>
          </a:prstGeom>
          <a:noFill/>
          <a:ln w="9525">
            <a:noFill/>
          </a:ln>
        </p:spPr>
        <p:txBody>
          <a:bodyPr anchor="t" anchorCtr="0">
            <a:spAutoFit/>
          </a:bodyPr>
          <a:p>
            <a:pPr>
              <a:spcBef>
                <a:spcPct val="50000"/>
              </a:spcBef>
            </a:pPr>
            <a:r>
              <a:rPr lang="zh-CN" altLang="en-US" sz="2800" b="1" dirty="0">
                <a:latin typeface="Times New Roman" panose="02020603050405020304" pitchFamily="18" charset="0"/>
                <a:ea typeface="楷体_GB2312" pitchFamily="49" charset="-122"/>
              </a:rPr>
              <a:t>１、什么是软件测试工具？</a:t>
            </a:r>
            <a:endParaRPr lang="zh-CN" altLang="en-US" sz="2800" b="1" dirty="0">
              <a:latin typeface="Times New Roman" panose="02020603050405020304" pitchFamily="18" charset="0"/>
              <a:ea typeface="楷体_GB2312" pitchFamily="49" charset="-122"/>
            </a:endParaRPr>
          </a:p>
          <a:p>
            <a:pPr>
              <a:spcBef>
                <a:spcPct val="50000"/>
              </a:spcBef>
            </a:pPr>
            <a:br>
              <a:rPr lang="zh-CN" altLang="en-US" sz="2800" b="1" dirty="0">
                <a:latin typeface="Times New Roman" panose="02020603050405020304" pitchFamily="18" charset="0"/>
                <a:ea typeface="楷体_GB2312" pitchFamily="49" charset="-122"/>
              </a:rPr>
            </a:br>
            <a:endParaRPr lang="zh-CN" altLang="en-US" sz="2800" b="1" dirty="0">
              <a:latin typeface="Times New Roman" panose="02020603050405020304" pitchFamily="18" charset="0"/>
              <a:ea typeface="楷体_GB2312" pitchFamily="49" charset="-122"/>
            </a:endParaRPr>
          </a:p>
          <a:p>
            <a:pPr>
              <a:spcBef>
                <a:spcPct val="50000"/>
              </a:spcBef>
            </a:pPr>
            <a:r>
              <a:rPr lang="zh-CN" altLang="en-US" dirty="0">
                <a:latin typeface="Times New Roman" panose="02020603050405020304" pitchFamily="18" charset="0"/>
                <a:ea typeface="楷体_GB2312" pitchFamily="49" charset="-122"/>
              </a:rPr>
              <a:t>　　——软件测试是软件开发的重要阶段，往往投入</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成本的40－60％。</a:t>
            </a:r>
            <a:endParaRPr lang="zh-CN" altLang="en-US" dirty="0">
              <a:latin typeface="Times New Roman" panose="02020603050405020304" pitchFamily="18" charset="0"/>
              <a:ea typeface="楷体_GB2312" pitchFamily="49" charset="-122"/>
            </a:endParaRPr>
          </a:p>
          <a:p>
            <a:pPr>
              <a:spcBef>
                <a:spcPct val="50000"/>
              </a:spcBef>
            </a:pPr>
            <a:r>
              <a:rPr lang="zh-CN" altLang="en-US" dirty="0">
                <a:latin typeface="Times New Roman" panose="02020603050405020304" pitchFamily="18" charset="0"/>
                <a:ea typeface="楷体_GB2312" pitchFamily="49" charset="-122"/>
              </a:rPr>
              <a:t>        ——软件测试工具是一种测试软件，开发人员借</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助它来提高软件测试工作的效率。</a:t>
            </a:r>
            <a:endParaRPr lang="zh-CN" altLang="en-US" dirty="0">
              <a:latin typeface="Times New Roman" panose="02020603050405020304" pitchFamily="18" charset="0"/>
              <a:ea typeface="楷体_GB2312" pitchFamily="49" charset="-122"/>
            </a:endParaRPr>
          </a:p>
          <a:p>
            <a:pPr>
              <a:spcBef>
                <a:spcPct val="50000"/>
              </a:spcBef>
            </a:pPr>
            <a:r>
              <a:rPr lang="zh-CN" altLang="en-US" dirty="0">
                <a:latin typeface="Times New Roman" panose="02020603050405020304" pitchFamily="18" charset="0"/>
                <a:ea typeface="楷体_GB2312" pitchFamily="49" charset="-122"/>
              </a:rPr>
              <a:t>        ——目前国内软件企业采用软件测试工具还不够</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普遍。</a:t>
            </a:r>
            <a:endParaRPr lang="zh-CN" altLang="en-US" dirty="0">
              <a:latin typeface="Times New Roman" panose="02020603050405020304" pitchFamily="18" charset="0"/>
              <a:ea typeface="楷体_GB2312" pitchFamily="49" charset="-122"/>
            </a:endParaRPr>
          </a:p>
          <a:p>
            <a:pPr>
              <a:spcBef>
                <a:spcPct val="50000"/>
              </a:spcBef>
            </a:pP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123905"/>
          <p:cNvSpPr txBox="1"/>
          <p:nvPr/>
        </p:nvSpPr>
        <p:spPr>
          <a:xfrm>
            <a:off x="838200" y="596900"/>
            <a:ext cx="7315200" cy="5703888"/>
          </a:xfrm>
          <a:prstGeom prst="rect">
            <a:avLst/>
          </a:prstGeom>
          <a:noFill/>
          <a:ln w="9525">
            <a:noFill/>
          </a:ln>
        </p:spPr>
        <p:txBody>
          <a:bodyPr anchor="t" anchorCtr="0">
            <a:spAutoFit/>
          </a:bodyPr>
          <a:p>
            <a:pPr>
              <a:spcBef>
                <a:spcPct val="50000"/>
              </a:spcBef>
            </a:pPr>
            <a:r>
              <a:rPr lang="zh-CN" altLang="en-US" sz="2800" b="1" dirty="0">
                <a:latin typeface="Times New Roman" panose="02020603050405020304" pitchFamily="18" charset="0"/>
                <a:ea typeface="楷体_GB2312" pitchFamily="49" charset="-122"/>
              </a:rPr>
              <a:t>2、软件测试工具的分类</a:t>
            </a:r>
            <a:br>
              <a:rPr lang="zh-CN" altLang="en-US" sz="2800" b="1" dirty="0">
                <a:latin typeface="Times New Roman" panose="02020603050405020304" pitchFamily="18" charset="0"/>
                <a:ea typeface="楷体_GB2312" pitchFamily="49" charset="-122"/>
              </a:rPr>
            </a:br>
            <a:endParaRPr lang="zh-CN" altLang="en-US" sz="2000" b="1" dirty="0">
              <a:latin typeface="Times New Roman" panose="02020603050405020304" pitchFamily="18" charset="0"/>
              <a:ea typeface="楷体_GB2312" pitchFamily="49" charset="-122"/>
            </a:endParaRPr>
          </a:p>
          <a:p>
            <a:pPr>
              <a:spcBef>
                <a:spcPct val="50000"/>
              </a:spcBef>
            </a:pPr>
            <a:r>
              <a:rPr lang="zh-CN" altLang="en-US" sz="2800"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①</a:t>
            </a:r>
            <a:r>
              <a:rPr lang="zh-CN" altLang="en-US" dirty="0">
                <a:latin typeface="Times New Roman" panose="02020603050405020304" pitchFamily="18" charset="0"/>
                <a:ea typeface="楷体_GB2312" pitchFamily="49" charset="-122"/>
              </a:rPr>
              <a:t>按工作方式分：</a:t>
            </a:r>
            <a:endParaRPr lang="zh-CN" altLang="en-US" sz="2800" b="1" dirty="0">
              <a:latin typeface="Times New Roman" panose="02020603050405020304" pitchFamily="18" charset="0"/>
              <a:ea typeface="楷体_GB2312" pitchFamily="49" charset="-122"/>
            </a:endParaRPr>
          </a:p>
          <a:p>
            <a:pPr>
              <a:lnSpc>
                <a:spcPct val="90000"/>
              </a:lnSpc>
              <a:spcBef>
                <a:spcPct val="50000"/>
              </a:spcBef>
            </a:pPr>
            <a:r>
              <a:rPr lang="zh-CN" altLang="en-US" sz="2000" dirty="0">
                <a:latin typeface="Times New Roman" panose="02020603050405020304" pitchFamily="18" charset="0"/>
                <a:ea typeface="楷体_GB2312" pitchFamily="49" charset="-122"/>
              </a:rPr>
              <a:t>　　——静态分析工具</a:t>
            </a:r>
            <a:endParaRPr lang="zh-CN" altLang="en-US" sz="2000" dirty="0">
              <a:latin typeface="Times New Roman" panose="02020603050405020304" pitchFamily="18" charset="0"/>
              <a:ea typeface="楷体_GB2312" pitchFamily="49" charset="-122"/>
            </a:endParaRPr>
          </a:p>
          <a:p>
            <a:pPr>
              <a:lnSpc>
                <a:spcPct val="90000"/>
              </a:lnSpc>
              <a:spcBef>
                <a:spcPct val="50000"/>
              </a:spcBef>
            </a:pPr>
            <a:r>
              <a:rPr lang="zh-CN" altLang="en-US" sz="2000" dirty="0">
                <a:latin typeface="Times New Roman" panose="02020603050405020304" pitchFamily="18" charset="0"/>
                <a:ea typeface="楷体_GB2312" pitchFamily="49" charset="-122"/>
              </a:rPr>
              <a:t>        ——动态测试工具</a:t>
            </a:r>
            <a:endParaRPr lang="zh-CN" altLang="en-US" sz="2000" dirty="0">
              <a:latin typeface="Times New Roman" panose="02020603050405020304" pitchFamily="18" charset="0"/>
              <a:ea typeface="楷体_GB2312" pitchFamily="49" charset="-122"/>
            </a:endParaRPr>
          </a:p>
          <a:p>
            <a:pPr>
              <a:spcBef>
                <a:spcPct val="50000"/>
              </a:spcBef>
            </a:pPr>
            <a:r>
              <a:rPr lang="zh-CN" altLang="en-US"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②</a:t>
            </a:r>
            <a:r>
              <a:rPr lang="zh-CN" altLang="en-US" dirty="0">
                <a:latin typeface="Times New Roman" panose="02020603050405020304" pitchFamily="18" charset="0"/>
                <a:ea typeface="楷体_GB2312" pitchFamily="49" charset="-122"/>
              </a:rPr>
              <a:t>按工具功能分：</a:t>
            </a:r>
            <a:endParaRPr lang="zh-CN" altLang="en-US" b="1" dirty="0">
              <a:latin typeface="Times New Roman" panose="02020603050405020304" pitchFamily="18" charset="0"/>
              <a:ea typeface="楷体_GB2312" pitchFamily="49" charset="-122"/>
            </a:endParaRPr>
          </a:p>
          <a:p>
            <a:pPr>
              <a:lnSpc>
                <a:spcPct val="90000"/>
              </a:lnSpc>
              <a:spcBef>
                <a:spcPct val="50000"/>
              </a:spcBef>
            </a:pPr>
            <a:r>
              <a:rPr lang="zh-CN" altLang="en-US" sz="2000" dirty="0">
                <a:latin typeface="Times New Roman" panose="02020603050405020304" pitchFamily="18" charset="0"/>
                <a:ea typeface="楷体_GB2312" pitchFamily="49" charset="-122"/>
              </a:rPr>
              <a:t>        ——测试计划工具：支持制订测试计划</a:t>
            </a:r>
            <a:endParaRPr lang="zh-CN" altLang="en-US" sz="2000" dirty="0">
              <a:latin typeface="Times New Roman" panose="02020603050405020304" pitchFamily="18" charset="0"/>
              <a:ea typeface="楷体_GB2312" pitchFamily="49" charset="-122"/>
            </a:endParaRPr>
          </a:p>
          <a:p>
            <a:pPr>
              <a:lnSpc>
                <a:spcPct val="90000"/>
              </a:lnSpc>
              <a:spcBef>
                <a:spcPct val="50000"/>
              </a:spcBef>
            </a:pPr>
            <a:r>
              <a:rPr lang="zh-CN" altLang="en-US" sz="2000" dirty="0">
                <a:latin typeface="Times New Roman" panose="02020603050405020304" pitchFamily="18" charset="0"/>
                <a:ea typeface="楷体_GB2312" pitchFamily="49" charset="-122"/>
              </a:rPr>
              <a:t>        ——测试设计与开发工具：支持测试数据生成，测试问题的</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捕捉与重演</a:t>
            </a:r>
            <a:endParaRPr lang="zh-CN" altLang="en-US" sz="2000" dirty="0">
              <a:latin typeface="Times New Roman" panose="02020603050405020304" pitchFamily="18" charset="0"/>
              <a:ea typeface="楷体_GB2312" pitchFamily="49" charset="-122"/>
            </a:endParaRPr>
          </a:p>
          <a:p>
            <a:pPr>
              <a:lnSpc>
                <a:spcPct val="90000"/>
              </a:lnSpc>
              <a:spcBef>
                <a:spcPct val="50000"/>
              </a:spcBef>
            </a:pPr>
            <a:r>
              <a:rPr lang="zh-CN" altLang="en-US" sz="2000" dirty="0">
                <a:latin typeface="Times New Roman" panose="02020603050405020304" pitchFamily="18" charset="0"/>
                <a:ea typeface="楷体_GB2312" pitchFamily="49" charset="-122"/>
              </a:rPr>
              <a:t>        ——测试执行工具：支持特定的测试方法、支持回归测试</a:t>
            </a:r>
            <a:endParaRPr lang="zh-CN" altLang="en-US" sz="2000" dirty="0">
              <a:latin typeface="Times New Roman" panose="02020603050405020304" pitchFamily="18" charset="0"/>
              <a:ea typeface="楷体_GB2312" pitchFamily="49" charset="-122"/>
            </a:endParaRPr>
          </a:p>
          <a:p>
            <a:pPr>
              <a:lnSpc>
                <a:spcPct val="90000"/>
              </a:lnSpc>
              <a:spcBef>
                <a:spcPct val="50000"/>
              </a:spcBef>
            </a:pPr>
            <a:r>
              <a:rPr lang="zh-CN" altLang="en-US" sz="2000" dirty="0">
                <a:latin typeface="Times New Roman" panose="02020603050405020304" pitchFamily="18" charset="0"/>
                <a:ea typeface="楷体_GB2312" pitchFamily="49" charset="-122"/>
              </a:rPr>
              <a:t>        ——测试评价工具：报告测试覆盖情况</a:t>
            </a:r>
            <a:endParaRPr lang="zh-CN" altLang="en-US" sz="2000" dirty="0">
              <a:latin typeface="Times New Roman" panose="02020603050405020304" pitchFamily="18" charset="0"/>
              <a:ea typeface="楷体_GB2312" pitchFamily="49" charset="-122"/>
            </a:endParaRPr>
          </a:p>
          <a:p>
            <a:pPr>
              <a:lnSpc>
                <a:spcPct val="90000"/>
              </a:lnSpc>
              <a:spcBef>
                <a:spcPct val="50000"/>
              </a:spcBef>
            </a:pPr>
            <a:r>
              <a:rPr lang="zh-CN" altLang="en-US" sz="2000" dirty="0">
                <a:latin typeface="Times New Roman" panose="02020603050405020304" pitchFamily="18" charset="0"/>
                <a:ea typeface="楷体_GB2312" pitchFamily="49" charset="-122"/>
              </a:rPr>
              <a:t>        ——测试管理工具：协助进行测试的组织工作</a:t>
            </a:r>
            <a:endParaRPr lang="zh-CN" altLang="en-US" sz="2000" dirty="0">
              <a:latin typeface="Times New Roman" panose="02020603050405020304" pitchFamily="18" charset="0"/>
              <a:ea typeface="楷体_GB2312" pitchFamily="49" charset="-122"/>
            </a:endParaRPr>
          </a:p>
          <a:p>
            <a:pPr>
              <a:lnSpc>
                <a:spcPct val="90000"/>
              </a:lnSpc>
              <a:spcBef>
                <a:spcPct val="50000"/>
              </a:spcBef>
            </a:pPr>
            <a:r>
              <a:rPr lang="zh-CN" altLang="en-US" sz="2000" dirty="0">
                <a:latin typeface="Times New Roman" panose="02020603050405020304" pitchFamily="18" charset="0"/>
                <a:ea typeface="楷体_GB2312" pitchFamily="49" charset="-122"/>
              </a:rPr>
              <a:t>        ——其它辅助工具：如数据比较、模拟运行</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52577"/>
          <p:cNvSpPr>
            <a:spLocks noGrp="1"/>
          </p:cNvSpPr>
          <p:nvPr>
            <p:ph type="title"/>
          </p:nvPr>
        </p:nvSpPr>
        <p:spPr>
          <a:ln/>
        </p:spPr>
        <p:txBody>
          <a:bodyPr lIns="92075" tIns="46038" rIns="92075" bIns="46038" anchor="ctr" anchorCtr="0"/>
          <a:p>
            <a:r>
              <a:rPr lang="zh-CN" altLang="en-US" dirty="0"/>
              <a:t>二、排除软件缺陷的两种重要手段</a:t>
            </a:r>
            <a:endParaRPr lang="zh-CN" altLang="en-US" dirty="0"/>
          </a:p>
        </p:txBody>
      </p:sp>
      <p:sp>
        <p:nvSpPr>
          <p:cNvPr id="10242" name="文本占位符 152578"/>
          <p:cNvSpPr>
            <a:spLocks noGrp="1"/>
          </p:cNvSpPr>
          <p:nvPr>
            <p:ph idx="1"/>
          </p:nvPr>
        </p:nvSpPr>
        <p:spPr>
          <a:ln/>
        </p:spPr>
        <p:txBody>
          <a:bodyPr lIns="92075" tIns="46038" rIns="92075" bIns="46038" anchor="t" anchorCtr="0"/>
          <a:p>
            <a:pPr>
              <a:buNone/>
            </a:pPr>
            <a:r>
              <a:rPr lang="zh-CN" altLang="en-US" dirty="0"/>
              <a:t>1、软件测试</a:t>
            </a:r>
            <a:endParaRPr lang="zh-CN" altLang="en-US" dirty="0"/>
          </a:p>
          <a:p>
            <a:pPr>
              <a:buNone/>
            </a:pPr>
            <a:r>
              <a:rPr lang="zh-CN" altLang="en-US" dirty="0"/>
              <a:t>	</a:t>
            </a:r>
            <a:endParaRPr lang="zh-CN" altLang="en-US" b="0" dirty="0"/>
          </a:p>
          <a:p>
            <a:pPr lvl="1">
              <a:buFont typeface="Wingdings" panose="05000000000000000000" pitchFamily="2" charset="2"/>
              <a:buChar char="Ø"/>
            </a:pPr>
            <a:r>
              <a:rPr lang="zh-CN" altLang="en-US" sz="2400" dirty="0"/>
              <a:t>测试在软件开发中占有重要地位</a:t>
            </a:r>
            <a:endParaRPr lang="zh-CN" altLang="en-US" sz="2400" dirty="0"/>
          </a:p>
          <a:p>
            <a:pPr lvl="1">
              <a:buFont typeface="Wingdings" panose="05000000000000000000" pitchFamily="2" charset="2"/>
              <a:buChar char="Ø"/>
            </a:pPr>
            <a:endParaRPr lang="zh-CN" altLang="en-US" sz="2400" dirty="0"/>
          </a:p>
          <a:p>
            <a:pPr lvl="1">
              <a:buFont typeface="Wingdings" panose="05000000000000000000" pitchFamily="2" charset="2"/>
              <a:buChar char="Ø"/>
            </a:pPr>
            <a:r>
              <a:rPr lang="zh-CN" altLang="en-US" sz="2400" dirty="0"/>
              <a:t>测试成本占有开发成本的近一半</a:t>
            </a:r>
            <a:endParaRPr lang="zh-CN" alt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文本框 124929"/>
          <p:cNvSpPr txBox="1"/>
          <p:nvPr/>
        </p:nvSpPr>
        <p:spPr>
          <a:xfrm>
            <a:off x="990600" y="1790700"/>
            <a:ext cx="7315200" cy="4325938"/>
          </a:xfrm>
          <a:prstGeom prst="rect">
            <a:avLst/>
          </a:prstGeom>
          <a:noFill/>
          <a:ln w="9525">
            <a:noFill/>
          </a:ln>
        </p:spPr>
        <p:txBody>
          <a:bodyPr anchor="t" anchorCtr="0">
            <a:spAutoFit/>
          </a:bodyPr>
          <a:p>
            <a:pPr>
              <a:spcBef>
                <a:spcPct val="50000"/>
              </a:spcBef>
            </a:pPr>
            <a:r>
              <a:rPr lang="zh-CN" altLang="en-US" sz="2800" b="1" dirty="0">
                <a:latin typeface="Times New Roman" panose="02020603050405020304" pitchFamily="18" charset="0"/>
                <a:ea typeface="楷体_GB2312" pitchFamily="49" charset="-122"/>
              </a:rPr>
              <a:t>3、如何控制</a:t>
            </a:r>
            <a:br>
              <a:rPr lang="zh-CN" altLang="en-US" sz="2800" b="1" dirty="0">
                <a:latin typeface="Times New Roman" panose="02020603050405020304" pitchFamily="18" charset="0"/>
                <a:ea typeface="楷体_GB2312" pitchFamily="49" charset="-122"/>
              </a:rPr>
            </a:br>
            <a:r>
              <a:rPr lang="zh-CN" altLang="en-US" sz="2800"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①</a:t>
            </a:r>
            <a:r>
              <a:rPr lang="zh-CN" altLang="en-US" dirty="0">
                <a:latin typeface="Times New Roman" panose="02020603050405020304" pitchFamily="18" charset="0"/>
                <a:ea typeface="楷体_GB2312" pitchFamily="49" charset="-122"/>
              </a:rPr>
              <a:t>自行开发的测试工具待成熟才可投入使用</a:t>
            </a:r>
            <a:endParaRPr lang="zh-CN" altLang="en-US" sz="2800" dirty="0">
              <a:latin typeface="Times New Roman" panose="02020603050405020304" pitchFamily="18" charset="0"/>
              <a:ea typeface="楷体_GB2312" pitchFamily="49" charset="-122"/>
            </a:endParaRPr>
          </a:p>
          <a:p>
            <a:pPr>
              <a:spcBef>
                <a:spcPct val="50000"/>
              </a:spcBef>
            </a:pPr>
            <a:r>
              <a:rPr lang="zh-CN" altLang="en-US" sz="2000"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②</a:t>
            </a:r>
            <a:r>
              <a:rPr lang="zh-CN" altLang="en-US" dirty="0">
                <a:latin typeface="Times New Roman" panose="02020603050405020304" pitchFamily="18" charset="0"/>
                <a:ea typeface="楷体_GB2312" pitchFamily="49" charset="-122"/>
              </a:rPr>
              <a:t>采购产品的选择：优秀的、名牌的</a:t>
            </a:r>
            <a:endParaRPr lang="zh-CN" altLang="en-US" b="1" dirty="0">
              <a:latin typeface="Times New Roman" panose="02020603050405020304" pitchFamily="18" charset="0"/>
              <a:ea typeface="楷体_GB2312" pitchFamily="49" charset="-122"/>
            </a:endParaRPr>
          </a:p>
          <a:p>
            <a:pPr>
              <a:spcBef>
                <a:spcPct val="50000"/>
              </a:spcBef>
            </a:pPr>
            <a:r>
              <a:rPr lang="zh-CN" altLang="en-US" sz="2000"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③</a:t>
            </a:r>
            <a:r>
              <a:rPr lang="zh-CN" altLang="en-US" dirty="0">
                <a:latin typeface="Times New Roman" panose="02020603050405020304" pitchFamily="18" charset="0"/>
                <a:ea typeface="楷体_GB2312" pitchFamily="49" charset="-122"/>
              </a:rPr>
              <a:t>使用前充分检测</a:t>
            </a:r>
            <a:endParaRPr lang="zh-CN" altLang="en-US" dirty="0">
              <a:latin typeface="Times New Roman" panose="02020603050405020304" pitchFamily="18" charset="0"/>
              <a:ea typeface="楷体_GB2312" pitchFamily="49" charset="-122"/>
            </a:endParaRPr>
          </a:p>
          <a:p>
            <a:pPr>
              <a:spcBef>
                <a:spcPct val="50000"/>
              </a:spcBef>
            </a:pPr>
            <a:endParaRPr lang="zh-CN" altLang="en-US" dirty="0">
              <a:latin typeface="Times New Roman" panose="02020603050405020304" pitchFamily="18" charset="0"/>
              <a:ea typeface="楷体_GB2312" pitchFamily="49" charset="-122"/>
            </a:endParaRPr>
          </a:p>
          <a:p>
            <a:pPr>
              <a:spcBef>
                <a:spcPct val="50000"/>
              </a:spcBef>
            </a:pPr>
            <a:r>
              <a:rPr lang="zh-CN" altLang="en-US" sz="2800" b="1" dirty="0">
                <a:latin typeface="Times New Roman" panose="02020603050405020304" pitchFamily="18" charset="0"/>
                <a:ea typeface="楷体_GB2312" pitchFamily="49" charset="-122"/>
              </a:rPr>
              <a:t>4、参考：</a:t>
            </a:r>
            <a:endParaRPr lang="zh-CN" altLang="en-US" sz="2800" b="1" dirty="0">
              <a:latin typeface="Times New Roman" panose="02020603050405020304" pitchFamily="18" charset="0"/>
              <a:ea typeface="楷体_GB2312" pitchFamily="49" charset="-122"/>
            </a:endParaRPr>
          </a:p>
          <a:p>
            <a:pPr>
              <a:spcBef>
                <a:spcPct val="50000"/>
              </a:spcBef>
            </a:pPr>
            <a:r>
              <a:rPr lang="zh-CN" altLang="en-US" dirty="0">
                <a:latin typeface="Times New Roman" panose="02020603050405020304" pitchFamily="18" charset="0"/>
                <a:ea typeface="楷体_GB2312" pitchFamily="49" charset="-122"/>
              </a:rPr>
              <a:t>      《计算机软件测试技术》     郑人杰</a:t>
            </a:r>
            <a:endParaRPr lang="zh-CN" altLang="en-US" dirty="0">
              <a:latin typeface="Times New Roman" panose="02020603050405020304" pitchFamily="18" charset="0"/>
              <a:ea typeface="楷体_GB2312" pitchFamily="49" charset="-122"/>
            </a:endParaRPr>
          </a:p>
          <a:p>
            <a:pPr>
              <a:spcBef>
                <a:spcPct val="50000"/>
              </a:spcBef>
            </a:pPr>
            <a:r>
              <a:rPr lang="zh-CN" altLang="en-US" dirty="0">
                <a:latin typeface="Times New Roman" panose="02020603050405020304" pitchFamily="18" charset="0"/>
                <a:ea typeface="楷体_GB2312" pitchFamily="49" charset="-122"/>
              </a:rPr>
              <a:t>        清华大学出版社      1992.12     第七章</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框 125953"/>
          <p:cNvSpPr txBox="1"/>
          <p:nvPr/>
        </p:nvSpPr>
        <p:spPr>
          <a:xfrm>
            <a:off x="876300" y="635000"/>
            <a:ext cx="6797675" cy="519113"/>
          </a:xfrm>
          <a:prstGeom prst="rect">
            <a:avLst/>
          </a:prstGeom>
          <a:noFill/>
          <a:ln w="9525">
            <a:noFill/>
          </a:ln>
        </p:spPr>
        <p:txBody>
          <a:bodyPr anchor="t" anchorCtr="0">
            <a:spAutoFit/>
          </a:bodyPr>
          <a:p>
            <a:r>
              <a:rPr lang="zh-CN" altLang="en-US" sz="2800" b="1" dirty="0">
                <a:latin typeface="Times New Roman" panose="02020603050405020304" pitchFamily="18" charset="0"/>
                <a:ea typeface="楷体_GB2312" pitchFamily="49" charset="-122"/>
              </a:rPr>
              <a:t>二、几类软件测试工具简介</a:t>
            </a:r>
            <a:endParaRPr lang="zh-CN" altLang="en-US" dirty="0">
              <a:latin typeface="Times New Roman" panose="02020603050405020304" pitchFamily="18" charset="0"/>
              <a:ea typeface="楷体_GB2312" pitchFamily="49" charset="-122"/>
            </a:endParaRPr>
          </a:p>
        </p:txBody>
      </p:sp>
      <p:sp>
        <p:nvSpPr>
          <p:cNvPr id="66562" name="文本框 125954"/>
          <p:cNvSpPr txBox="1"/>
          <p:nvPr/>
        </p:nvSpPr>
        <p:spPr>
          <a:xfrm>
            <a:off x="787400" y="2222500"/>
            <a:ext cx="7826375" cy="519113"/>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楷体_GB2312" pitchFamily="49" charset="-122"/>
              </a:rPr>
              <a:t>1、评审与检查用工具</a:t>
            </a:r>
            <a:r>
              <a:rPr lang="zh-CN" altLang="en-US" dirty="0">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Tools for reviews and inspections</a:t>
            </a:r>
            <a:endParaRPr lang="en-US" altLang="zh-CN">
              <a:latin typeface="Times New Roman" panose="02020603050405020304" pitchFamily="18" charset="0"/>
              <a:ea typeface="楷体_GB2312" pitchFamily="49" charset="-122"/>
            </a:endParaRPr>
          </a:p>
        </p:txBody>
      </p:sp>
      <p:sp>
        <p:nvSpPr>
          <p:cNvPr id="66563" name="文本框 125955"/>
          <p:cNvSpPr txBox="1"/>
          <p:nvPr/>
        </p:nvSpPr>
        <p:spPr>
          <a:xfrm>
            <a:off x="1041400" y="3327400"/>
            <a:ext cx="7483475" cy="2647950"/>
          </a:xfrm>
          <a:prstGeom prst="rect">
            <a:avLst/>
          </a:prstGeom>
          <a:noFill/>
          <a:ln w="9525">
            <a:noFill/>
          </a:ln>
        </p:spPr>
        <p:txBody>
          <a:bodyPr anchor="t" anchorCtr="0">
            <a:spAutoFit/>
          </a:bodyPr>
          <a:p>
            <a:r>
              <a:rPr lang="zh-CN" altLang="en-US" dirty="0">
                <a:latin typeface="Times New Roman" panose="02020603050405020304" pitchFamily="18" charset="0"/>
                <a:ea typeface="楷体_GB2312" pitchFamily="49" charset="-122"/>
              </a:rPr>
              <a:t>①复杂度分析工具  </a:t>
            </a:r>
            <a:r>
              <a:rPr lang="en-US" altLang="zh-CN">
                <a:latin typeface="Times New Roman" panose="02020603050405020304" pitchFamily="18" charset="0"/>
                <a:ea typeface="楷体_GB2312" pitchFamily="49" charset="-122"/>
              </a:rPr>
              <a:t>Complex analysis</a:t>
            </a:r>
            <a:endParaRPr lang="en-US" altLang="zh-CN">
              <a:latin typeface="Times New Roman" panose="02020603050405020304" pitchFamily="18" charset="0"/>
              <a:ea typeface="楷体_GB2312" pitchFamily="49" charset="-122"/>
            </a:endParaRPr>
          </a:p>
          <a:p>
            <a:pPr>
              <a:buChar char="•"/>
            </a:pPr>
            <a:r>
              <a:rPr lang="en-US" altLang="zh-CN">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程序复杂性度量：</a:t>
            </a:r>
            <a:r>
              <a:rPr lang="en-US" altLang="zh-CN">
                <a:latin typeface="Times New Roman" panose="02020603050405020304" pitchFamily="18" charset="0"/>
                <a:ea typeface="楷体_GB2312" pitchFamily="49" charset="-122"/>
              </a:rPr>
              <a:t>McCabe </a:t>
            </a:r>
            <a:r>
              <a:rPr lang="zh-CN" altLang="en-US" dirty="0">
                <a:latin typeface="Times New Roman" panose="02020603050405020304" pitchFamily="18" charset="0"/>
                <a:ea typeface="楷体_GB2312" pitchFamily="49" charset="-122"/>
              </a:rPr>
              <a:t>程序环路度量</a:t>
            </a:r>
            <a:endParaRPr lang="zh-CN" altLang="en-US"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Halstead </a:t>
            </a:r>
            <a:r>
              <a:rPr lang="zh-CN" altLang="en-US" dirty="0">
                <a:latin typeface="Times New Roman" panose="02020603050405020304" pitchFamily="18" charset="0"/>
                <a:ea typeface="楷体_GB2312" pitchFamily="49" charset="-122"/>
              </a:rPr>
              <a:t>程序工作量度量</a:t>
            </a:r>
            <a:endParaRPr lang="zh-CN" altLang="en-US" dirty="0">
              <a:latin typeface="Times New Roman" panose="02020603050405020304" pitchFamily="18" charset="0"/>
              <a:ea typeface="楷体_GB2312" pitchFamily="49" charset="-122"/>
            </a:endParaRPr>
          </a:p>
          <a:p>
            <a:pPr>
              <a:buChar char="•"/>
            </a:pPr>
            <a:r>
              <a:rPr lang="zh-CN" altLang="en-US" dirty="0">
                <a:latin typeface="Times New Roman" panose="02020603050405020304" pitchFamily="18" charset="0"/>
                <a:ea typeface="楷体_GB2312" pitchFamily="49" charset="-122"/>
              </a:rPr>
              <a:t> 程序复杂度给测试人员启示，如何掌握测试工作投入量即复杂性大的程序部分要投入更大的测试工作量，同时也必须投入更大的成本和足够的测试时间（</a:t>
            </a:r>
            <a:r>
              <a:rPr lang="en-US" altLang="zh-CN">
                <a:latin typeface="Times New Roman" panose="02020603050405020304" pitchFamily="18" charset="0"/>
                <a:ea typeface="楷体_GB2312" pitchFamily="49" charset="-122"/>
              </a:rPr>
              <a:t>Cost         </a:t>
            </a:r>
            <a:br>
              <a:rPr lang="en-US" altLang="zh-CN">
                <a:latin typeface="Times New Roman" panose="02020603050405020304" pitchFamily="18" charset="0"/>
                <a:ea typeface="楷体_GB2312" pitchFamily="49" charset="-122"/>
              </a:rPr>
            </a:br>
            <a:r>
              <a:rPr lang="en-US" altLang="zh-CN">
                <a:latin typeface="Times New Roman" panose="02020603050405020304" pitchFamily="18" charset="0"/>
                <a:ea typeface="楷体_GB2312" pitchFamily="49" charset="-122"/>
              </a:rPr>
              <a:t>  schedule)</a:t>
            </a:r>
            <a:endParaRPr lang="en-US" altLang="zh-CN">
              <a:latin typeface="Times New Roman" panose="02020603050405020304" pitchFamily="18" charset="0"/>
              <a:ea typeface="楷体_GB2312"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126977"/>
          <p:cNvSpPr txBox="1"/>
          <p:nvPr/>
        </p:nvSpPr>
        <p:spPr>
          <a:xfrm>
            <a:off x="965200" y="1866900"/>
            <a:ext cx="7483475" cy="2286000"/>
          </a:xfrm>
          <a:prstGeom prst="rect">
            <a:avLst/>
          </a:prstGeom>
          <a:noFill/>
          <a:ln w="9525">
            <a:noFill/>
          </a:ln>
        </p:spPr>
        <p:txBody>
          <a:bodyPr anchor="t" anchorCtr="0">
            <a:spAutoFit/>
          </a:bodyPr>
          <a:p>
            <a:r>
              <a:rPr lang="zh-CN" altLang="en-US" dirty="0">
                <a:latin typeface="Times New Roman" panose="02020603050405020304" pitchFamily="18" charset="0"/>
                <a:ea typeface="楷体_GB2312" pitchFamily="49" charset="-122"/>
              </a:rPr>
              <a:t>②代码理解工具    </a:t>
            </a:r>
            <a:r>
              <a:rPr lang="en-US" altLang="zh-CN">
                <a:latin typeface="Times New Roman" panose="02020603050405020304" pitchFamily="18" charset="0"/>
                <a:ea typeface="楷体_GB2312" pitchFamily="49" charset="-122"/>
              </a:rPr>
              <a:t>Code comprehension</a:t>
            </a:r>
            <a:endParaRPr lang="en-US" altLang="zh-CN">
              <a:latin typeface="Times New Roman" panose="02020603050405020304" pitchFamily="18" charset="0"/>
              <a:ea typeface="楷体_GB2312" pitchFamily="49" charset="-122"/>
            </a:endParaRPr>
          </a:p>
          <a:p>
            <a:pPr>
              <a:buChar char="•"/>
            </a:pPr>
            <a:r>
              <a:rPr lang="en-US" altLang="zh-CN" sz="2000">
                <a:latin typeface="Times New Roman" panose="02020603050405020304" pitchFamily="18" charset="0"/>
                <a:ea typeface="楷体_GB2312" pitchFamily="49" charset="-122"/>
              </a:rPr>
              <a:t>  </a:t>
            </a:r>
            <a:r>
              <a:rPr lang="zh-CN" altLang="en-US" sz="2000" dirty="0">
                <a:latin typeface="Times New Roman" panose="02020603050405020304" pitchFamily="18" charset="0"/>
                <a:ea typeface="楷体_GB2312" pitchFamily="49" charset="-122"/>
              </a:rPr>
              <a:t>帮助理解程序：依赖关系、程序逻辑、程序图形表示、 </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识别死代码段，从而提醒我们，哪些程序需作重点检</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查。</a:t>
            </a:r>
            <a:endParaRPr lang="zh-CN" altLang="en-US" sz="2000" dirty="0">
              <a:latin typeface="Times New Roman" panose="02020603050405020304" pitchFamily="18" charset="0"/>
              <a:ea typeface="楷体_GB2312" pitchFamily="49" charset="-122"/>
            </a:endParaRPr>
          </a:p>
          <a:p>
            <a:pPr>
              <a:buChar char="•"/>
            </a:pPr>
            <a:r>
              <a:rPr lang="zh-CN" altLang="en-US" sz="2000" dirty="0">
                <a:latin typeface="Times New Roman" panose="02020603050405020304" pitchFamily="18" charset="0"/>
                <a:ea typeface="楷体_GB2312" pitchFamily="49" charset="-122"/>
              </a:rPr>
              <a:t>  通常代码检查（</a:t>
            </a:r>
            <a:r>
              <a:rPr lang="en-US" altLang="zh-CN" sz="2000">
                <a:latin typeface="Times New Roman" panose="02020603050405020304" pitchFamily="18" charset="0"/>
                <a:ea typeface="楷体_GB2312" pitchFamily="49" charset="-122"/>
              </a:rPr>
              <a:t>inspection)</a:t>
            </a:r>
            <a:r>
              <a:rPr lang="zh-CN" altLang="en-US" sz="2000" dirty="0">
                <a:latin typeface="Times New Roman" panose="02020603050405020304" pitchFamily="18" charset="0"/>
                <a:ea typeface="楷体_GB2312" pitchFamily="49" charset="-122"/>
              </a:rPr>
              <a:t>会花很多时间准备，该工</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具能帮助进行分析、理解和实施逆向工程（</a:t>
            </a:r>
            <a:r>
              <a:rPr lang="en-US" altLang="zh-CN" sz="2000">
                <a:latin typeface="Times New Roman" panose="02020603050405020304" pitchFamily="18" charset="0"/>
                <a:ea typeface="楷体_GB2312" pitchFamily="49" charset="-122"/>
              </a:rPr>
              <a:t>reverse    </a:t>
            </a:r>
            <a:br>
              <a:rPr lang="en-US" altLang="zh-CN" sz="2000">
                <a:latin typeface="Times New Roman" panose="02020603050405020304" pitchFamily="18" charset="0"/>
                <a:ea typeface="楷体_GB2312" pitchFamily="49" charset="-122"/>
              </a:rPr>
            </a:br>
            <a:r>
              <a:rPr lang="en-US" altLang="zh-CN" sz="2000">
                <a:latin typeface="Times New Roman" panose="02020603050405020304" pitchFamily="18" charset="0"/>
                <a:ea typeface="楷体_GB2312" pitchFamily="49" charset="-122"/>
              </a:rPr>
              <a:t>    engineering)。</a:t>
            </a:r>
            <a:endParaRPr lang="en-US" altLang="zh-CN" sz="2000">
              <a:latin typeface="Times New Roman" panose="02020603050405020304" pitchFamily="18" charset="0"/>
              <a:ea typeface="楷体_GB2312" pitchFamily="49" charset="-122"/>
            </a:endParaRPr>
          </a:p>
        </p:txBody>
      </p:sp>
      <p:sp>
        <p:nvSpPr>
          <p:cNvPr id="67586" name="文本框 126978"/>
          <p:cNvSpPr txBox="1"/>
          <p:nvPr/>
        </p:nvSpPr>
        <p:spPr>
          <a:xfrm>
            <a:off x="1016000" y="4584700"/>
            <a:ext cx="7483475" cy="1676400"/>
          </a:xfrm>
          <a:prstGeom prst="rect">
            <a:avLst/>
          </a:prstGeom>
          <a:noFill/>
          <a:ln w="9525">
            <a:noFill/>
          </a:ln>
        </p:spPr>
        <p:txBody>
          <a:bodyPr anchor="t" anchorCtr="0">
            <a:spAutoFit/>
          </a:bodyPr>
          <a:p>
            <a:r>
              <a:rPr lang="zh-CN" altLang="en-US" dirty="0">
                <a:latin typeface="Times New Roman" panose="02020603050405020304" pitchFamily="18" charset="0"/>
                <a:ea typeface="楷体_GB2312" pitchFamily="49" charset="-122"/>
              </a:rPr>
              <a:t>③语法和语义分析工具    </a:t>
            </a:r>
            <a:r>
              <a:rPr lang="en-US" altLang="zh-CN">
                <a:latin typeface="Times New Roman" panose="02020603050405020304" pitchFamily="18" charset="0"/>
                <a:ea typeface="楷体_GB2312" pitchFamily="49" charset="-122"/>
              </a:rPr>
              <a:t>Syntax and Semantic analysis</a:t>
            </a:r>
            <a:endParaRPr lang="en-US" altLang="zh-CN">
              <a:latin typeface="Times New Roman" panose="02020603050405020304" pitchFamily="18" charset="0"/>
              <a:ea typeface="楷体_GB2312" pitchFamily="49" charset="-122"/>
            </a:endParaRPr>
          </a:p>
          <a:p>
            <a:pPr>
              <a:buChar char="•"/>
            </a:pPr>
            <a:r>
              <a:rPr lang="en-US" altLang="zh-CN" sz="2000">
                <a:latin typeface="Times New Roman" panose="02020603050405020304" pitchFamily="18" charset="0"/>
                <a:ea typeface="楷体_GB2312" pitchFamily="49" charset="-122"/>
              </a:rPr>
              <a:t>  </a:t>
            </a:r>
            <a:r>
              <a:rPr lang="zh-CN" altLang="en-US" sz="2000" dirty="0">
                <a:latin typeface="Times New Roman" panose="02020603050405020304" pitchFamily="18" charset="0"/>
                <a:ea typeface="楷体_GB2312" pitchFamily="49" charset="-122"/>
              </a:rPr>
              <a:t>该工具能深入地查找出编译系统查不出的错误</a:t>
            </a:r>
            <a:endParaRPr lang="zh-CN" altLang="en-US" sz="2000" dirty="0">
              <a:latin typeface="Times New Roman" panose="02020603050405020304" pitchFamily="18" charset="0"/>
              <a:ea typeface="楷体_GB2312" pitchFamily="49" charset="-122"/>
            </a:endParaRPr>
          </a:p>
          <a:p>
            <a:pPr>
              <a:buChar char="•"/>
            </a:pPr>
            <a:r>
              <a:rPr lang="zh-CN" altLang="en-US" sz="2000" dirty="0">
                <a:latin typeface="Times New Roman" panose="02020603050405020304" pitchFamily="18" charset="0"/>
                <a:ea typeface="楷体_GB2312" pitchFamily="49" charset="-122"/>
              </a:rPr>
              <a:t>  与语言相关，（如	</a:t>
            </a:r>
            <a:r>
              <a:rPr lang="en-US" altLang="zh-CN" sz="2000">
                <a:latin typeface="Times New Roman" panose="02020603050405020304" pitchFamily="18" charset="0"/>
                <a:ea typeface="楷体_GB2312" pitchFamily="49" charset="-122"/>
              </a:rPr>
              <a:t>C</a:t>
            </a:r>
            <a:r>
              <a:rPr lang="zh-CN" altLang="en-US" sz="2000" dirty="0">
                <a:latin typeface="Times New Roman" panose="02020603050405020304" pitchFamily="18" charset="0"/>
                <a:ea typeface="楷体_GB2312" pitchFamily="49" charset="-122"/>
              </a:rPr>
              <a:t>语言，</a:t>
            </a:r>
            <a:r>
              <a:rPr lang="en-US" altLang="zh-CN" sz="2000">
                <a:latin typeface="Times New Roman" panose="02020603050405020304" pitchFamily="18" charset="0"/>
                <a:ea typeface="楷体_GB2312" pitchFamily="49" charset="-122"/>
              </a:rPr>
              <a:t>Fortran，……）</a:t>
            </a:r>
            <a:endParaRPr lang="en-US" altLang="zh-CN" sz="2000">
              <a:latin typeface="Times New Roman" panose="02020603050405020304" pitchFamily="18" charset="0"/>
              <a:ea typeface="楷体_GB2312" pitchFamily="49" charset="-122"/>
            </a:endParaRPr>
          </a:p>
          <a:p>
            <a:r>
              <a:rPr lang="en-US" altLang="zh-CN" sz="2000">
                <a:latin typeface="Times New Roman" panose="02020603050405020304" pitchFamily="18" charset="0"/>
                <a:ea typeface="楷体_GB2312" pitchFamily="49" charset="-122"/>
              </a:rPr>
              <a:t>　</a:t>
            </a:r>
            <a:r>
              <a:rPr lang="zh-CN" altLang="en-US" sz="2000" dirty="0">
                <a:latin typeface="Times New Roman" panose="02020603050405020304" pitchFamily="18" charset="0"/>
                <a:ea typeface="楷体_GB2312" pitchFamily="49" charset="-122"/>
              </a:rPr>
              <a:t>也还有依据方言开发的</a:t>
            </a:r>
            <a:endParaRPr lang="zh-CN" altLang="en-US" sz="2000" dirty="0">
              <a:latin typeface="Times New Roman" panose="02020603050405020304" pitchFamily="18" charset="0"/>
              <a:ea typeface="楷体_GB2312" pitchFamily="49" charset="-122"/>
            </a:endParaRPr>
          </a:p>
          <a:p>
            <a:pPr>
              <a:buChar char="•"/>
            </a:pPr>
            <a:r>
              <a:rPr lang="zh-CN" altLang="en-US" sz="2000" dirty="0">
                <a:latin typeface="Times New Roman" panose="02020603050405020304" pitchFamily="18" charset="0"/>
                <a:ea typeface="楷体_GB2312" pitchFamily="49" charset="-122"/>
              </a:rPr>
              <a:t>   将发现的错误列出表格</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框 128001"/>
          <p:cNvSpPr txBox="1"/>
          <p:nvPr/>
        </p:nvSpPr>
        <p:spPr>
          <a:xfrm>
            <a:off x="939800" y="635000"/>
            <a:ext cx="5870575" cy="519113"/>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楷体_GB2312" pitchFamily="49" charset="-122"/>
              </a:rPr>
              <a:t>2、测试计划工具</a:t>
            </a:r>
            <a:r>
              <a:rPr lang="zh-CN" altLang="en-US" dirty="0">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Tools for Test planning</a:t>
            </a:r>
            <a:endParaRPr lang="en-US" altLang="zh-CN">
              <a:latin typeface="Times New Roman" panose="02020603050405020304" pitchFamily="18" charset="0"/>
              <a:ea typeface="楷体_GB2312" pitchFamily="49" charset="-122"/>
            </a:endParaRPr>
          </a:p>
        </p:txBody>
      </p:sp>
      <p:sp>
        <p:nvSpPr>
          <p:cNvPr id="68610" name="文本框 128002"/>
          <p:cNvSpPr txBox="1"/>
          <p:nvPr/>
        </p:nvSpPr>
        <p:spPr>
          <a:xfrm>
            <a:off x="927100" y="1816100"/>
            <a:ext cx="7543800" cy="4359275"/>
          </a:xfrm>
          <a:prstGeom prst="rect">
            <a:avLst/>
          </a:prstGeom>
          <a:noFill/>
          <a:ln w="9525">
            <a:noFill/>
          </a:ln>
        </p:spPr>
        <p:txBody>
          <a:bodyPr anchor="t" anchorCtr="0">
            <a:spAutoFit/>
          </a:bodyPr>
          <a:p>
            <a:pPr>
              <a:buChar char="•"/>
            </a:pPr>
            <a:r>
              <a:rPr lang="zh-CN" altLang="en-US" sz="2000" dirty="0">
                <a:latin typeface="Times New Roman" panose="02020603050405020304" pitchFamily="18" charset="0"/>
                <a:ea typeface="楷体_GB2312" pitchFamily="49" charset="-122"/>
              </a:rPr>
              <a:t>  制订测试计划的目的在于确定测试活动的范围、方法、  </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资源（包括工具）以及进程。测试计划给出了整个测</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试活动的依据。</a:t>
            </a:r>
            <a:endParaRPr lang="zh-CN" altLang="en-US" sz="2000" dirty="0">
              <a:latin typeface="Times New Roman" panose="02020603050405020304" pitchFamily="18" charset="0"/>
              <a:ea typeface="楷体_GB2312" pitchFamily="49" charset="-122"/>
            </a:endParaRPr>
          </a:p>
          <a:p>
            <a:pPr>
              <a:buChar char="•"/>
            </a:pPr>
            <a:r>
              <a:rPr lang="zh-CN" altLang="en-US" sz="2000" dirty="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IEEE/ANSI Standard for Software Test Documentation</a:t>
            </a:r>
            <a:br>
              <a:rPr lang="en-US" altLang="zh-CN" sz="2000">
                <a:latin typeface="Times New Roman" panose="02020603050405020304" pitchFamily="18" charset="0"/>
                <a:ea typeface="楷体_GB2312" pitchFamily="49" charset="-122"/>
              </a:rPr>
            </a:br>
            <a:r>
              <a:rPr lang="en-US" altLang="zh-CN" sz="2000">
                <a:latin typeface="Times New Roman" panose="02020603050405020304" pitchFamily="18" charset="0"/>
                <a:ea typeface="楷体_GB2312" pitchFamily="49" charset="-122"/>
              </a:rPr>
              <a:t>   (Std.829-1983)</a:t>
            </a:r>
            <a:r>
              <a:rPr lang="zh-CN" altLang="en-US" sz="2000" dirty="0">
                <a:latin typeface="Times New Roman" panose="02020603050405020304" pitchFamily="18" charset="0"/>
                <a:ea typeface="楷体_GB2312" pitchFamily="49" charset="-122"/>
              </a:rPr>
              <a:t>给出了测试计划的目的、大纲和内容，  </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还在附录中给出商业数据处理的例子。</a:t>
            </a:r>
            <a:endParaRPr lang="zh-CN" altLang="en-US" sz="2000" dirty="0">
              <a:latin typeface="Times New Roman" panose="02020603050405020304" pitchFamily="18" charset="0"/>
              <a:ea typeface="楷体_GB2312" pitchFamily="49" charset="-122"/>
            </a:endParaRPr>
          </a:p>
          <a:p>
            <a:pPr>
              <a:buChar char="•"/>
            </a:pPr>
            <a:r>
              <a:rPr lang="zh-CN" altLang="en-US" sz="2000" dirty="0">
                <a:latin typeface="Times New Roman" panose="02020603050405020304" pitchFamily="18" charset="0"/>
                <a:ea typeface="楷体_GB2312" pitchFamily="49" charset="-122"/>
              </a:rPr>
              <a:t>  有的工具帮助决定为实现充分测试所需的人员和进度。  </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这要比人主观计划更为客观。</a:t>
            </a:r>
            <a:endParaRPr lang="zh-CN" altLang="en-US" sz="2000" dirty="0">
              <a:latin typeface="Times New Roman" panose="02020603050405020304" pitchFamily="18" charset="0"/>
              <a:ea typeface="楷体_GB2312" pitchFamily="49" charset="-122"/>
            </a:endParaRPr>
          </a:p>
          <a:p>
            <a:pPr>
              <a:buChar char="•"/>
            </a:pPr>
            <a:r>
              <a:rPr lang="zh-CN" altLang="en-US" sz="2000" dirty="0">
                <a:latin typeface="Times New Roman" panose="02020603050405020304" pitchFamily="18" charset="0"/>
                <a:ea typeface="楷体_GB2312" pitchFamily="49" charset="-122"/>
              </a:rPr>
              <a:t>  类型：</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测试计划文档样本</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测试进程和人员配备统计</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复杂性分析器</a:t>
            </a:r>
            <a:endParaRPr lang="zh-CN" altLang="en-US" sz="2000" dirty="0">
              <a:latin typeface="Times New Roman" panose="02020603050405020304" pitchFamily="18" charset="0"/>
              <a:ea typeface="楷体_GB2312" pitchFamily="49" charset="-122"/>
            </a:endParaRPr>
          </a:p>
          <a:p>
            <a:pPr>
              <a:buChar char="•"/>
            </a:pPr>
            <a:r>
              <a:rPr lang="zh-CN" altLang="en-US" sz="2000" dirty="0">
                <a:latin typeface="Times New Roman" panose="02020603050405020304" pitchFamily="18" charset="0"/>
                <a:ea typeface="楷体_GB2312" pitchFamily="49" charset="-122"/>
              </a:rPr>
              <a:t>  评审和检查的工具对测试计划的制订有用。</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例如，识别出复杂程序，就应加强测试和额外的测试。</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文本框 129025"/>
          <p:cNvSpPr txBox="1"/>
          <p:nvPr/>
        </p:nvSpPr>
        <p:spPr>
          <a:xfrm>
            <a:off x="711200" y="596900"/>
            <a:ext cx="8132763" cy="519113"/>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楷体_GB2312" pitchFamily="49" charset="-122"/>
              </a:rPr>
              <a:t>3、测试设计与开发工具</a:t>
            </a:r>
            <a:r>
              <a:rPr lang="zh-CN" altLang="en-US" dirty="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Tools for Test Design &amp; Development</a:t>
            </a:r>
            <a:endParaRPr lang="en-US" altLang="zh-CN" sz="2000">
              <a:latin typeface="Times New Roman" panose="02020603050405020304" pitchFamily="18" charset="0"/>
              <a:ea typeface="楷体_GB2312" pitchFamily="49" charset="-122"/>
            </a:endParaRPr>
          </a:p>
        </p:txBody>
      </p:sp>
      <p:sp>
        <p:nvSpPr>
          <p:cNvPr id="69634" name="文本框 129026"/>
          <p:cNvSpPr txBox="1"/>
          <p:nvPr/>
        </p:nvSpPr>
        <p:spPr>
          <a:xfrm>
            <a:off x="990600" y="1752600"/>
            <a:ext cx="7543800" cy="4473575"/>
          </a:xfrm>
          <a:prstGeom prst="rect">
            <a:avLst/>
          </a:prstGeom>
          <a:noFill/>
          <a:ln w="9525">
            <a:noFill/>
          </a:ln>
        </p:spPr>
        <p:txBody>
          <a:bodyPr anchor="t" anchorCtr="0">
            <a:spAutoFit/>
          </a:bodyPr>
          <a:p>
            <a:pPr>
              <a:buChar char="•"/>
            </a:pPr>
            <a:r>
              <a:rPr lang="zh-CN" altLang="en-US" dirty="0">
                <a:latin typeface="Times New Roman" panose="02020603050405020304" pitchFamily="18" charset="0"/>
                <a:ea typeface="楷体_GB2312" pitchFamily="49" charset="-122"/>
              </a:rPr>
              <a:t>  测试设计—— 针对软件的特征（</a:t>
            </a:r>
            <a:r>
              <a:rPr lang="en-US" altLang="zh-CN">
                <a:latin typeface="Times New Roman" panose="02020603050405020304" pitchFamily="18" charset="0"/>
                <a:ea typeface="楷体_GB2312" pitchFamily="49" charset="-122"/>
              </a:rPr>
              <a:t>features)</a:t>
            </a:r>
            <a:r>
              <a:rPr lang="zh-CN" altLang="en-US" dirty="0">
                <a:latin typeface="Times New Roman" panose="02020603050405020304" pitchFamily="18" charset="0"/>
                <a:ea typeface="楷体_GB2312" pitchFamily="49" charset="-122"/>
              </a:rPr>
              <a:t>将测试计划   </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描述测试方法（</a:t>
            </a:r>
            <a:r>
              <a:rPr lang="en-US" altLang="zh-CN">
                <a:latin typeface="Times New Roman" panose="02020603050405020304" pitchFamily="18" charset="0"/>
                <a:ea typeface="楷体_GB2312" pitchFamily="49" charset="-122"/>
              </a:rPr>
              <a:t>approach）</a:t>
            </a:r>
            <a:r>
              <a:rPr lang="zh-CN" altLang="en-US" dirty="0">
                <a:latin typeface="Times New Roman" panose="02020603050405020304" pitchFamily="18" charset="0"/>
                <a:ea typeface="楷体_GB2312" pitchFamily="49" charset="-122"/>
              </a:rPr>
              <a:t>详细化的过程</a:t>
            </a:r>
            <a:endParaRPr lang="zh-CN" altLang="en-US" dirty="0">
              <a:latin typeface="Times New Roman" panose="02020603050405020304" pitchFamily="18" charset="0"/>
              <a:ea typeface="楷体_GB2312" pitchFamily="49" charset="-122"/>
            </a:endParaRPr>
          </a:p>
          <a:p>
            <a:pPr>
              <a:buChar char="•"/>
            </a:pPr>
            <a:endParaRPr lang="zh-CN" altLang="en-US" dirty="0">
              <a:latin typeface="Times New Roman" panose="02020603050405020304" pitchFamily="18" charset="0"/>
              <a:ea typeface="楷体_GB2312" pitchFamily="49" charset="-122"/>
            </a:endParaRPr>
          </a:p>
          <a:p>
            <a:pPr>
              <a:buChar char="•"/>
            </a:pPr>
            <a:r>
              <a:rPr lang="zh-CN" altLang="en-US" dirty="0">
                <a:latin typeface="Times New Roman" panose="02020603050405020304" pitchFamily="18" charset="0"/>
                <a:ea typeface="楷体_GB2312" pitchFamily="49" charset="-122"/>
              </a:rPr>
              <a:t>  测试开发是将测试设计转换成特征的测试用例过程。</a:t>
            </a:r>
            <a:endParaRPr lang="zh-CN" altLang="en-US" dirty="0">
              <a:latin typeface="Times New Roman" panose="02020603050405020304" pitchFamily="18" charset="0"/>
              <a:ea typeface="楷体_GB2312" pitchFamily="49" charset="-122"/>
            </a:endParaRPr>
          </a:p>
          <a:p>
            <a:pPr>
              <a:buChar char="•"/>
            </a:pPr>
            <a:endParaRPr lang="zh-CN" altLang="en-US" dirty="0">
              <a:latin typeface="Times New Roman" panose="02020603050405020304" pitchFamily="18" charset="0"/>
              <a:ea typeface="楷体_GB2312" pitchFamily="49" charset="-122"/>
            </a:endParaRPr>
          </a:p>
          <a:p>
            <a:pPr>
              <a:buChar char="•"/>
            </a:pPr>
            <a:r>
              <a:rPr lang="zh-CN" altLang="en-US" dirty="0">
                <a:latin typeface="Times New Roman" panose="02020603050405020304" pitchFamily="18" charset="0"/>
                <a:ea typeface="楷体_GB2312" pitchFamily="49" charset="-122"/>
              </a:rPr>
              <a:t>  类型：</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 测试数据生成  </a:t>
            </a:r>
            <a:r>
              <a:rPr lang="en-US" altLang="zh-CN">
                <a:latin typeface="Times New Roman" panose="02020603050405020304" pitchFamily="18" charset="0"/>
                <a:ea typeface="楷体_GB2312" pitchFamily="49" charset="-122"/>
              </a:rPr>
              <a:t>Test Data Generator</a:t>
            </a:r>
            <a:br>
              <a:rPr lang="en-US" altLang="zh-CN">
                <a:latin typeface="Times New Roman" panose="02020603050405020304" pitchFamily="18" charset="0"/>
                <a:ea typeface="楷体_GB2312" pitchFamily="49" charset="-122"/>
              </a:rPr>
            </a:br>
            <a:r>
              <a:rPr lang="en-US" altLang="zh-CN">
                <a:latin typeface="Times New Roman" panose="02020603050405020304" pitchFamily="18" charset="0"/>
                <a:ea typeface="楷体_GB2312" pitchFamily="49" charset="-122"/>
              </a:rPr>
              <a:t>    —— </a:t>
            </a:r>
            <a:r>
              <a:rPr lang="zh-CN" altLang="en-US" dirty="0">
                <a:latin typeface="Times New Roman" panose="02020603050405020304" pitchFamily="18" charset="0"/>
                <a:ea typeface="楷体_GB2312" pitchFamily="49" charset="-122"/>
              </a:rPr>
              <a:t>基于需求的测试设计工具 </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Requirement-based Test Design</a:t>
            </a:r>
            <a:br>
              <a:rPr lang="en-US" altLang="zh-CN">
                <a:latin typeface="Times New Roman" panose="02020603050405020304" pitchFamily="18" charset="0"/>
                <a:ea typeface="楷体_GB2312" pitchFamily="49" charset="-122"/>
              </a:rPr>
            </a:br>
            <a:r>
              <a:rPr lang="en-US" altLang="zh-CN">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这类工具尚未流行，例如，因果图方法）</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 返回捕捉 </a:t>
            </a:r>
            <a:r>
              <a:rPr lang="en-US" altLang="zh-CN">
                <a:latin typeface="Times New Roman" panose="02020603050405020304" pitchFamily="18" charset="0"/>
                <a:ea typeface="楷体_GB2312" pitchFamily="49" charset="-122"/>
              </a:rPr>
              <a:t>capture/playback</a:t>
            </a:r>
            <a:br>
              <a:rPr lang="en-US" altLang="zh-CN">
                <a:latin typeface="Times New Roman" panose="02020603050405020304" pitchFamily="18" charset="0"/>
                <a:ea typeface="楷体_GB2312" pitchFamily="49" charset="-122"/>
              </a:rPr>
            </a:br>
            <a:r>
              <a:rPr lang="en-US" altLang="zh-CN">
                <a:latin typeface="Times New Roman" panose="02020603050405020304" pitchFamily="18" charset="0"/>
                <a:ea typeface="楷体_GB2312" pitchFamily="49" charset="-122"/>
              </a:rPr>
              <a:t>    —— </a:t>
            </a:r>
            <a:r>
              <a:rPr lang="zh-CN" altLang="en-US" dirty="0">
                <a:latin typeface="Times New Roman" panose="02020603050405020304" pitchFamily="18" charset="0"/>
                <a:ea typeface="楷体_GB2312" pitchFamily="49" charset="-122"/>
              </a:rPr>
              <a:t>覆盖分析</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130049"/>
          <p:cNvSpPr txBox="1"/>
          <p:nvPr/>
        </p:nvSpPr>
        <p:spPr>
          <a:xfrm>
            <a:off x="685800" y="609600"/>
            <a:ext cx="8228013" cy="519113"/>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楷体_GB2312" pitchFamily="49" charset="-122"/>
              </a:rPr>
              <a:t>4、测试执行与评价工具  </a:t>
            </a:r>
            <a:r>
              <a:rPr lang="en-US" altLang="zh-CN" sz="2800">
                <a:latin typeface="Times New Roman" panose="02020603050405020304" pitchFamily="18" charset="0"/>
                <a:ea typeface="楷体_GB2312" pitchFamily="49" charset="-122"/>
              </a:rPr>
              <a:t>Test Execution &amp; Evaluation</a:t>
            </a:r>
            <a:endParaRPr lang="en-US" altLang="zh-CN" sz="2000">
              <a:latin typeface="Times New Roman" panose="02020603050405020304" pitchFamily="18" charset="0"/>
              <a:ea typeface="楷体_GB2312" pitchFamily="49" charset="-122"/>
            </a:endParaRPr>
          </a:p>
        </p:txBody>
      </p:sp>
      <p:sp>
        <p:nvSpPr>
          <p:cNvPr id="70658" name="文本框 130050"/>
          <p:cNvSpPr txBox="1"/>
          <p:nvPr/>
        </p:nvSpPr>
        <p:spPr>
          <a:xfrm>
            <a:off x="977900" y="1638300"/>
            <a:ext cx="7543800" cy="4664075"/>
          </a:xfrm>
          <a:prstGeom prst="rect">
            <a:avLst/>
          </a:prstGeom>
          <a:noFill/>
          <a:ln w="9525">
            <a:noFill/>
          </a:ln>
        </p:spPr>
        <p:txBody>
          <a:bodyPr anchor="t" anchorCtr="0">
            <a:spAutoFit/>
          </a:bodyPr>
          <a:p>
            <a:pPr>
              <a:buChar char="•"/>
            </a:pPr>
            <a:r>
              <a:rPr lang="zh-CN" altLang="en-US" sz="2000" dirty="0">
                <a:latin typeface="Times New Roman" panose="02020603050405020304" pitchFamily="18" charset="0"/>
                <a:ea typeface="楷体_GB2312" pitchFamily="49" charset="-122"/>
              </a:rPr>
              <a:t>  任务是执行测试用例及评价测试结果。包括：</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选择执行的测试用例</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建立测试环境</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执行选定的测试</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记录执行活动</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分析产品可能的失效</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度量测试工作的效率</a:t>
            </a:r>
            <a:endParaRPr lang="zh-CN" altLang="en-US" sz="2000" dirty="0">
              <a:latin typeface="Times New Roman" panose="02020603050405020304" pitchFamily="18" charset="0"/>
              <a:ea typeface="楷体_GB2312" pitchFamily="49" charset="-122"/>
            </a:endParaRPr>
          </a:p>
          <a:p>
            <a:endParaRPr lang="zh-CN" altLang="en-US" sz="2000" dirty="0">
              <a:latin typeface="Times New Roman" panose="02020603050405020304" pitchFamily="18" charset="0"/>
              <a:ea typeface="楷体_GB2312" pitchFamily="49" charset="-122"/>
            </a:endParaRPr>
          </a:p>
          <a:p>
            <a:pPr>
              <a:buChar char="•"/>
            </a:pPr>
            <a:r>
              <a:rPr lang="zh-CN" altLang="en-US" sz="2000" dirty="0">
                <a:latin typeface="Times New Roman" panose="02020603050405020304" pitchFamily="18" charset="0"/>
                <a:ea typeface="楷体_GB2312" pitchFamily="49" charset="-122"/>
              </a:rPr>
              <a:t>  类型</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a:t>
            </a:r>
            <a:r>
              <a:rPr lang="en-US" altLang="zh-CN" sz="2000">
                <a:latin typeface="Times New Roman" panose="02020603050405020304" pitchFamily="18" charset="0"/>
                <a:ea typeface="楷体_GB2312" pitchFamily="49" charset="-122"/>
              </a:rPr>
              <a:t>Capture/Playback</a:t>
            </a:r>
            <a:br>
              <a:rPr lang="en-US" altLang="zh-CN" sz="2000">
                <a:latin typeface="Times New Roman" panose="02020603050405020304" pitchFamily="18" charset="0"/>
                <a:ea typeface="楷体_GB2312" pitchFamily="49" charset="-122"/>
              </a:rPr>
            </a:br>
            <a:r>
              <a:rPr lang="en-US" altLang="zh-CN" sz="2000">
                <a:latin typeface="Times New Roman" panose="02020603050405020304" pitchFamily="18" charset="0"/>
                <a:ea typeface="楷体_GB2312" pitchFamily="49" charset="-122"/>
              </a:rPr>
              <a:t>   —— </a:t>
            </a:r>
            <a:r>
              <a:rPr lang="zh-CN" altLang="en-US" sz="2000" dirty="0">
                <a:latin typeface="Times New Roman" panose="02020603050405020304" pitchFamily="18" charset="0"/>
                <a:ea typeface="楷体_GB2312" pitchFamily="49" charset="-122"/>
              </a:rPr>
              <a:t>覆盖分析</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存储测试   </a:t>
            </a:r>
            <a:r>
              <a:rPr lang="en-US" altLang="zh-CN" sz="2000">
                <a:latin typeface="Times New Roman" panose="02020603050405020304" pitchFamily="18" charset="0"/>
                <a:ea typeface="楷体_GB2312" pitchFamily="49" charset="-122"/>
              </a:rPr>
              <a:t>memory testing</a:t>
            </a:r>
            <a:br>
              <a:rPr lang="en-US" altLang="zh-CN" sz="2000">
                <a:latin typeface="Times New Roman" panose="02020603050405020304" pitchFamily="18" charset="0"/>
                <a:ea typeface="楷体_GB2312" pitchFamily="49" charset="-122"/>
              </a:rPr>
            </a:br>
            <a:r>
              <a:rPr lang="en-US" altLang="zh-CN" sz="2000">
                <a:latin typeface="Times New Roman" panose="02020603050405020304" pitchFamily="18" charset="0"/>
                <a:ea typeface="楷体_GB2312" pitchFamily="49" charset="-122"/>
              </a:rPr>
              <a:t>   —— </a:t>
            </a:r>
            <a:r>
              <a:rPr lang="zh-CN" altLang="en-US" sz="2000" dirty="0">
                <a:latin typeface="Times New Roman" panose="02020603050405020304" pitchFamily="18" charset="0"/>
                <a:ea typeface="楷体_GB2312" pitchFamily="49" charset="-122"/>
              </a:rPr>
              <a:t>模拟和执行 </a:t>
            </a:r>
            <a:r>
              <a:rPr lang="en-US" altLang="zh-CN" sz="2000">
                <a:latin typeface="Times New Roman" panose="02020603050405020304" pitchFamily="18" charset="0"/>
                <a:ea typeface="楷体_GB2312" pitchFamily="49" charset="-122"/>
              </a:rPr>
              <a:t>Simulator &amp; Performance</a:t>
            </a:r>
            <a:endParaRPr lang="en-US" altLang="zh-CN" sz="2000">
              <a:latin typeface="Times New Roman" panose="02020603050405020304" pitchFamily="18" charset="0"/>
              <a:ea typeface="楷体_GB2312" pitchFamily="49" charset="-122"/>
            </a:endParaRPr>
          </a:p>
          <a:p>
            <a:pPr>
              <a:buChar char="•"/>
            </a:pPr>
            <a:endParaRPr lang="en-US" altLang="zh-CN" sz="2000">
              <a:latin typeface="Times New Roman" panose="02020603050405020304" pitchFamily="18" charset="0"/>
              <a:ea typeface="楷体_GB2312" pitchFamily="49" charset="-122"/>
            </a:endParaRPr>
          </a:p>
          <a:p>
            <a:pPr>
              <a:buChar char="•"/>
            </a:pPr>
            <a:r>
              <a:rPr lang="en-US" altLang="zh-CN" sz="2000">
                <a:latin typeface="Times New Roman" panose="02020603050405020304" pitchFamily="18" charset="0"/>
                <a:ea typeface="楷体_GB2312" pitchFamily="49" charset="-122"/>
              </a:rPr>
              <a:t>  Capture/Playback</a:t>
            </a:r>
            <a:endParaRPr lang="en-US" altLang="zh-CN" sz="2000">
              <a:latin typeface="Times New Roman" panose="02020603050405020304" pitchFamily="18" charset="0"/>
              <a:ea typeface="楷体_GB2312"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131073"/>
          <p:cNvSpPr txBox="1"/>
          <p:nvPr/>
        </p:nvSpPr>
        <p:spPr>
          <a:xfrm>
            <a:off x="1003300" y="1943100"/>
            <a:ext cx="7543800" cy="3743325"/>
          </a:xfrm>
          <a:prstGeom prst="rect">
            <a:avLst/>
          </a:prstGeom>
          <a:noFill/>
          <a:ln w="9525">
            <a:noFill/>
          </a:ln>
        </p:spPr>
        <p:txBody>
          <a:bodyPr anchor="t" anchorCtr="0">
            <a:spAutoFit/>
          </a:bodyPr>
          <a:p>
            <a:pPr>
              <a:buChar char="•"/>
            </a:pPr>
            <a:r>
              <a:rPr lang="zh-CN" altLang="en-US" dirty="0">
                <a:latin typeface="Times New Roman" panose="02020603050405020304" pitchFamily="18" charset="0"/>
                <a:ea typeface="楷体_GB2312" pitchFamily="49" charset="-122"/>
              </a:rPr>
              <a:t>  覆盖分析</a:t>
            </a:r>
            <a:br>
              <a:rPr lang="zh-CN" altLang="en-US" dirty="0">
                <a:latin typeface="Times New Roman" panose="02020603050405020304" pitchFamily="18" charset="0"/>
                <a:ea typeface="楷体_GB2312" pitchFamily="49" charset="-122"/>
              </a:rPr>
            </a:b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 覆盖分析工具是测试质量定量度量的手段。他告      </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诉我们测试的程度。那些部分测试过，那些部分</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尚未测试到需要进一步测试。它对所有的测试机          </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构都是重要的。</a:t>
            </a:r>
            <a:br>
              <a:rPr lang="zh-CN" altLang="en-US" dirty="0">
                <a:latin typeface="Times New Roman" panose="02020603050405020304" pitchFamily="18" charset="0"/>
                <a:ea typeface="楷体_GB2312" pitchFamily="49" charset="-122"/>
              </a:rPr>
            </a:b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 最常用的仍然是语句覆盖和判定覆盖两种。</a:t>
            </a:r>
            <a:br>
              <a:rPr lang="zh-CN" altLang="en-US" dirty="0">
                <a:latin typeface="Times New Roman" panose="02020603050405020304" pitchFamily="18" charset="0"/>
                <a:ea typeface="楷体_GB2312" pitchFamily="49" charset="-122"/>
              </a:rPr>
            </a:b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 有的开发机构规定了覆盖率至少要达到某个值。</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132097"/>
          <p:cNvSpPr txBox="1"/>
          <p:nvPr/>
        </p:nvSpPr>
        <p:spPr>
          <a:xfrm>
            <a:off x="914400" y="1752600"/>
            <a:ext cx="7543800" cy="4446588"/>
          </a:xfrm>
          <a:prstGeom prst="rect">
            <a:avLst/>
          </a:prstGeom>
          <a:noFill/>
          <a:ln w="9525">
            <a:noFill/>
          </a:ln>
        </p:spPr>
        <p:txBody>
          <a:bodyPr anchor="t" anchorCtr="0">
            <a:spAutoFit/>
          </a:bodyPr>
          <a:p>
            <a:pPr>
              <a:lnSpc>
                <a:spcPct val="110000"/>
              </a:lnSpc>
              <a:buChar char="•"/>
            </a:pPr>
            <a:r>
              <a:rPr lang="zh-CN" altLang="en-US" sz="2000" dirty="0">
                <a:latin typeface="Times New Roman" panose="02020603050405020304" pitchFamily="18" charset="0"/>
                <a:ea typeface="楷体_GB2312" pitchFamily="49" charset="-122"/>
              </a:rPr>
              <a:t>  存储测试   </a:t>
            </a:r>
            <a:r>
              <a:rPr lang="en-US" altLang="zh-CN" sz="2000">
                <a:latin typeface="Times New Roman" panose="02020603050405020304" pitchFamily="18" charset="0"/>
                <a:ea typeface="楷体_GB2312" pitchFamily="49" charset="-122"/>
              </a:rPr>
              <a:t>Memory Testing </a:t>
            </a:r>
            <a:br>
              <a:rPr lang="en-US" altLang="zh-CN" sz="2000">
                <a:latin typeface="Times New Roman" panose="02020603050405020304" pitchFamily="18" charset="0"/>
                <a:ea typeface="楷体_GB2312" pitchFamily="49" charset="-122"/>
              </a:rPr>
            </a:br>
            <a:br>
              <a:rPr lang="en-US" altLang="zh-CN" sz="2000">
                <a:latin typeface="Times New Roman" panose="02020603050405020304" pitchFamily="18" charset="0"/>
                <a:ea typeface="楷体_GB2312" pitchFamily="49" charset="-122"/>
              </a:rPr>
            </a:br>
            <a:r>
              <a:rPr lang="en-US" altLang="zh-CN" sz="2000">
                <a:latin typeface="Times New Roman" panose="02020603050405020304" pitchFamily="18" charset="0"/>
                <a:ea typeface="楷体_GB2312" pitchFamily="49" charset="-122"/>
              </a:rPr>
              <a:t>   —— </a:t>
            </a:r>
            <a:r>
              <a:rPr lang="zh-CN" altLang="en-US" sz="2000" dirty="0">
                <a:latin typeface="Times New Roman" panose="02020603050405020304" pitchFamily="18" charset="0"/>
                <a:ea typeface="楷体_GB2312" pitchFamily="49" charset="-122"/>
              </a:rPr>
              <a:t>又称 </a:t>
            </a:r>
            <a:r>
              <a:rPr lang="en-US" altLang="zh-CN" sz="2000">
                <a:latin typeface="Times New Roman" panose="02020603050405020304" pitchFamily="18" charset="0"/>
                <a:ea typeface="楷体_GB2312" pitchFamily="49" charset="-122"/>
              </a:rPr>
              <a:t>bounds-checker,memory tester,run-time,error </a:t>
            </a:r>
            <a:br>
              <a:rPr lang="en-US" altLang="zh-CN" sz="2000">
                <a:latin typeface="Times New Roman" panose="02020603050405020304" pitchFamily="18" charset="0"/>
                <a:ea typeface="楷体_GB2312" pitchFamily="49" charset="-122"/>
              </a:rPr>
            </a:br>
            <a:r>
              <a:rPr lang="en-US" altLang="zh-CN" sz="2000">
                <a:latin typeface="Times New Roman" panose="02020603050405020304" pitchFamily="18" charset="0"/>
                <a:ea typeface="楷体_GB2312" pitchFamily="49" charset="-122"/>
              </a:rPr>
              <a:t>            detector,</a:t>
            </a:r>
            <a:r>
              <a:rPr lang="zh-CN" altLang="en-US" sz="2000" dirty="0">
                <a:latin typeface="Times New Roman" panose="02020603050405020304" pitchFamily="18" charset="0"/>
                <a:ea typeface="楷体_GB2312" pitchFamily="49" charset="-122"/>
              </a:rPr>
              <a:t>或泄露探察器 </a:t>
            </a:r>
            <a:r>
              <a:rPr lang="en-US" altLang="zh-CN" sz="2000">
                <a:latin typeface="Times New Roman" panose="02020603050405020304" pitchFamily="18" charset="0"/>
                <a:ea typeface="楷体_GB2312" pitchFamily="49" charset="-122"/>
              </a:rPr>
              <a:t>leak detector。</a:t>
            </a:r>
            <a:endParaRPr lang="en-US" altLang="zh-CN" sz="2000">
              <a:latin typeface="Times New Roman" panose="02020603050405020304" pitchFamily="18" charset="0"/>
              <a:ea typeface="楷体_GB2312" pitchFamily="49" charset="-122"/>
            </a:endParaRPr>
          </a:p>
          <a:p>
            <a:pPr>
              <a:lnSpc>
                <a:spcPct val="110000"/>
              </a:lnSpc>
            </a:pPr>
            <a:r>
              <a:rPr lang="en-US" altLang="zh-CN" sz="2000">
                <a:latin typeface="Times New Roman" panose="02020603050405020304" pitchFamily="18" charset="0"/>
                <a:ea typeface="楷体_GB2312" pitchFamily="49" charset="-122"/>
              </a:rPr>
              <a:t>   —— </a:t>
            </a:r>
            <a:r>
              <a:rPr lang="zh-CN" altLang="en-US" sz="2000" dirty="0">
                <a:latin typeface="Times New Roman" panose="02020603050405020304" pitchFamily="18" charset="0"/>
                <a:ea typeface="楷体_GB2312" pitchFamily="49" charset="-122"/>
              </a:rPr>
              <a:t>功能的探察：</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存储问题</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超出数组界的超读或超写</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存储区只有分配没有释放</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读或使用为初始化的数据</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此类工具是错误尚未暴露或酿成严重问题之前发          </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现详细的诊断信息可供进一步追踪并清楚错误。</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工具依赖于所用语言和平台，一些开发商针对最</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为流行的语言和环境。</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文本框 133121"/>
          <p:cNvSpPr txBox="1"/>
          <p:nvPr/>
        </p:nvSpPr>
        <p:spPr>
          <a:xfrm>
            <a:off x="800100" y="571500"/>
            <a:ext cx="3562350" cy="519113"/>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楷体_GB2312" pitchFamily="49" charset="-122"/>
              </a:rPr>
              <a:t>5、软件测试支持工具</a:t>
            </a:r>
            <a:endParaRPr lang="zh-CN" altLang="en-US" sz="2000" dirty="0">
              <a:latin typeface="Times New Roman" panose="02020603050405020304" pitchFamily="18" charset="0"/>
              <a:ea typeface="楷体_GB2312" pitchFamily="49" charset="-122"/>
            </a:endParaRPr>
          </a:p>
        </p:txBody>
      </p:sp>
      <p:sp>
        <p:nvSpPr>
          <p:cNvPr id="73730" name="文本框 133122"/>
          <p:cNvSpPr txBox="1"/>
          <p:nvPr/>
        </p:nvSpPr>
        <p:spPr>
          <a:xfrm>
            <a:off x="952500" y="2019300"/>
            <a:ext cx="7543800" cy="3743325"/>
          </a:xfrm>
          <a:prstGeom prst="rect">
            <a:avLst/>
          </a:prstGeom>
          <a:noFill/>
          <a:ln w="9525">
            <a:noFill/>
          </a:ln>
        </p:spPr>
        <p:txBody>
          <a:bodyPr anchor="t" anchorCtr="0">
            <a:spAutoFit/>
          </a:bodyPr>
          <a:p>
            <a:pPr>
              <a:buChar char="•"/>
            </a:pPr>
            <a:r>
              <a:rPr lang="zh-CN" altLang="en-US" dirty="0">
                <a:latin typeface="Times New Roman" panose="02020603050405020304" pitchFamily="18" charset="0"/>
                <a:ea typeface="楷体_GB2312" pitchFamily="49" charset="-122"/>
              </a:rPr>
              <a:t>  问题管理  </a:t>
            </a:r>
            <a:r>
              <a:rPr lang="en-US" altLang="zh-CN">
                <a:latin typeface="Times New Roman" panose="02020603050405020304" pitchFamily="18" charset="0"/>
                <a:ea typeface="楷体_GB2312" pitchFamily="49" charset="-122"/>
              </a:rPr>
              <a:t>Problem Management</a:t>
            </a:r>
            <a:br>
              <a:rPr lang="en-US" altLang="zh-CN">
                <a:latin typeface="Times New Roman" panose="02020603050405020304" pitchFamily="18" charset="0"/>
                <a:ea typeface="楷体_GB2312" pitchFamily="49" charset="-122"/>
              </a:rPr>
            </a:br>
            <a:r>
              <a:rPr lang="en-US" altLang="zh-CN">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此类工具有时也称为缺陷追踪工具，隐错管理工具，</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事件控制系统等。</a:t>
            </a:r>
            <a:br>
              <a:rPr lang="zh-CN" altLang="en-US" dirty="0">
                <a:latin typeface="Times New Roman" panose="02020603050405020304" pitchFamily="18" charset="0"/>
                <a:ea typeface="楷体_GB2312" pitchFamily="49" charset="-122"/>
              </a:rPr>
            </a:br>
            <a:endParaRPr lang="zh-CN" altLang="en-US" dirty="0">
              <a:latin typeface="Times New Roman" panose="02020603050405020304" pitchFamily="18" charset="0"/>
              <a:ea typeface="楷体_GB2312" pitchFamily="49" charset="-122"/>
            </a:endParaRPr>
          </a:p>
          <a:p>
            <a:pPr>
              <a:buChar char="•"/>
            </a:pPr>
            <a:r>
              <a:rPr lang="zh-CN" altLang="en-US" dirty="0">
                <a:latin typeface="Times New Roman" panose="02020603050405020304" pitchFamily="18" charset="0"/>
                <a:ea typeface="楷体_GB2312" pitchFamily="49" charset="-122"/>
              </a:rPr>
              <a:t>  类型</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 快速递交和更新欠缺报告</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 生成预定义的或用户定义的管理报告</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 有选择地通知用户缺欠状态的变更</a:t>
            </a:r>
            <a:endParaRPr lang="zh-CN" altLang="en-US" dirty="0">
              <a:latin typeface="Times New Roman" panose="02020603050405020304" pitchFamily="18" charset="0"/>
              <a:ea typeface="楷体_GB2312" pitchFamily="49" charset="-122"/>
            </a:endParaRPr>
          </a:p>
          <a:p>
            <a:pPr>
              <a:buChar char="•"/>
            </a:pPr>
            <a:endParaRPr lang="zh-CN" altLang="en-US" dirty="0">
              <a:latin typeface="Times New Roman" panose="02020603050405020304" pitchFamily="18" charset="0"/>
              <a:ea typeface="楷体_GB2312" pitchFamily="49" charset="-122"/>
            </a:endParaRPr>
          </a:p>
          <a:p>
            <a:pPr>
              <a:buChar char="•"/>
            </a:pPr>
            <a:r>
              <a:rPr lang="zh-CN" altLang="en-US" dirty="0">
                <a:latin typeface="Times New Roman" panose="02020603050405020304" pitchFamily="18" charset="0"/>
                <a:ea typeface="楷体_GB2312" pitchFamily="49" charset="-122"/>
              </a:rPr>
              <a:t>  配置管理工具  </a:t>
            </a:r>
            <a:r>
              <a:rPr lang="en-US" altLang="zh-CN">
                <a:latin typeface="Times New Roman" panose="02020603050405020304" pitchFamily="18" charset="0"/>
                <a:ea typeface="楷体_GB2312" pitchFamily="49" charset="-122"/>
              </a:rPr>
              <a:t>Configuration Management</a:t>
            </a:r>
            <a:endParaRPr lang="en-US" altLang="zh-CN">
              <a:latin typeface="Times New Roman" panose="02020603050405020304" pitchFamily="18" charset="0"/>
              <a:ea typeface="楷体_GB2312"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文本框 134145"/>
          <p:cNvSpPr txBox="1"/>
          <p:nvPr/>
        </p:nvSpPr>
        <p:spPr>
          <a:xfrm>
            <a:off x="863600" y="1752600"/>
            <a:ext cx="7543800" cy="4473575"/>
          </a:xfrm>
          <a:prstGeom prst="rect">
            <a:avLst/>
          </a:prstGeom>
          <a:noFill/>
          <a:ln w="9525">
            <a:noFill/>
          </a:ln>
        </p:spPr>
        <p:txBody>
          <a:bodyPr anchor="t" anchorCtr="0">
            <a:spAutoFit/>
          </a:bodyPr>
          <a:p>
            <a:pPr>
              <a:buChar char="•"/>
            </a:pPr>
            <a:r>
              <a:rPr lang="zh-CN" altLang="en-US" dirty="0">
                <a:latin typeface="Times New Roman" panose="02020603050405020304" pitchFamily="18" charset="0"/>
                <a:ea typeface="楷体_GB2312" pitchFamily="49" charset="-122"/>
              </a:rPr>
              <a:t>  测试用例管理工具</a:t>
            </a:r>
            <a:br>
              <a:rPr lang="zh-CN" altLang="en-US" dirty="0">
                <a:latin typeface="Times New Roman" panose="02020603050405020304" pitchFamily="18" charset="0"/>
                <a:ea typeface="楷体_GB2312" pitchFamily="49" charset="-122"/>
              </a:rPr>
            </a:br>
            <a:endParaRPr lang="zh-CN" altLang="en-US"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rPr>
              <a:t>   —— 为管理测试提供用户接口</a:t>
            </a:r>
            <a:br>
              <a:rPr lang="zh-CN" altLang="en-US" dirty="0">
                <a:latin typeface="Times New Roman" panose="02020603050405020304" pitchFamily="18" charset="0"/>
                <a:ea typeface="楷体_GB2312" pitchFamily="49" charset="-122"/>
              </a:rPr>
            </a:b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 组织测试，以便于使用和维护</a:t>
            </a:r>
            <a:br>
              <a:rPr lang="zh-CN" altLang="en-US" dirty="0">
                <a:latin typeface="Times New Roman" panose="02020603050405020304" pitchFamily="18" charset="0"/>
                <a:ea typeface="楷体_GB2312" pitchFamily="49" charset="-122"/>
              </a:rPr>
            </a:b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 启动并管理由用户选择的某段测试的实施</a:t>
            </a:r>
            <a:br>
              <a:rPr lang="zh-CN" altLang="en-US" dirty="0">
                <a:latin typeface="Times New Roman" panose="02020603050405020304" pitchFamily="18" charset="0"/>
                <a:ea typeface="楷体_GB2312" pitchFamily="49" charset="-122"/>
              </a:rPr>
            </a:b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 利用</a:t>
            </a:r>
            <a:r>
              <a:rPr lang="en-US" altLang="zh-CN">
                <a:latin typeface="Times New Roman" panose="02020603050405020304" pitchFamily="18" charset="0"/>
                <a:ea typeface="楷体_GB2312" pitchFamily="49" charset="-122"/>
              </a:rPr>
              <a:t>capture/playback</a:t>
            </a:r>
            <a:r>
              <a:rPr lang="zh-CN" altLang="en-US" dirty="0">
                <a:latin typeface="Times New Roman" panose="02020603050405020304" pitchFamily="18" charset="0"/>
                <a:ea typeface="楷体_GB2312" pitchFamily="49" charset="-122"/>
              </a:rPr>
              <a:t>和覆盖分析工具结合成为无</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缝联接测试</a:t>
            </a:r>
            <a:br>
              <a:rPr lang="zh-CN" altLang="en-US" dirty="0">
                <a:latin typeface="Times New Roman" panose="02020603050405020304" pitchFamily="18" charset="0"/>
                <a:ea typeface="楷体_GB2312" pitchFamily="49" charset="-122"/>
              </a:rPr>
            </a:b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 提供自动测试报告和文档</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6385"/>
          <p:cNvSpPr>
            <a:spLocks noGrp="1"/>
          </p:cNvSpPr>
          <p:nvPr>
            <p:ph type="title"/>
          </p:nvPr>
        </p:nvSpPr>
        <p:spPr>
          <a:ln/>
        </p:spPr>
        <p:txBody>
          <a:bodyPr lIns="92075" tIns="46038" rIns="92075" bIns="46038" anchor="ctr" anchorCtr="0"/>
          <a:p>
            <a:r>
              <a:rPr lang="zh-CN" altLang="en-US" dirty="0"/>
              <a:t>软件开发成本分布</a:t>
            </a:r>
            <a:endParaRPr lang="zh-CN" altLang="en-US" dirty="0"/>
          </a:p>
        </p:txBody>
      </p:sp>
      <p:graphicFrame>
        <p:nvGraphicFramePr>
          <p:cNvPr id="16439" name="表格 16438"/>
          <p:cNvGraphicFramePr/>
          <p:nvPr/>
        </p:nvGraphicFramePr>
        <p:xfrm>
          <a:off x="838200" y="1752600"/>
          <a:ext cx="7772400" cy="4221163"/>
        </p:xfrm>
        <a:graphic>
          <a:graphicData uri="http://schemas.openxmlformats.org/drawingml/2006/table">
            <a:tbl>
              <a:tblPr/>
              <a:tblGrid>
                <a:gridCol w="1943100"/>
                <a:gridCol w="1943100"/>
                <a:gridCol w="1943100"/>
                <a:gridCol w="1943100"/>
              </a:tblGrid>
              <a:tr h="395288">
                <a:tc rowSpan="2">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软件类型</a:t>
                      </a:r>
                      <a:endParaRPr lang="zh-CN" altLang="en-US"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开发成本按阶段分布%</a:t>
                      </a:r>
                      <a:endParaRPr lang="zh-CN" altLang="en-US"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95287">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需求与设计</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实现</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测试</a:t>
                      </a:r>
                      <a:endParaRPr lang="zh-CN" altLang="en-US"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58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控制软件</a:t>
                      </a:r>
                      <a:endParaRPr lang="zh-CN" altLang="en-US"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46</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20</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34</a:t>
                      </a:r>
                      <a:endParaRPr lang="zh-CN" altLang="en-US"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58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航空航天软件</a:t>
                      </a:r>
                      <a:endParaRPr lang="zh-CN" altLang="en-US"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34</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20</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46</a:t>
                      </a:r>
                      <a:endParaRPr lang="zh-CN" altLang="en-US"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58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操作系统</a:t>
                      </a:r>
                      <a:endParaRPr lang="zh-CN" altLang="en-US"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33</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17</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50</a:t>
                      </a:r>
                      <a:endParaRPr lang="zh-CN" altLang="en-US"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58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科技计算软件</a:t>
                      </a:r>
                      <a:endParaRPr lang="zh-CN" altLang="en-US"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44</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26</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30</a:t>
                      </a:r>
                      <a:endParaRPr lang="zh-CN" altLang="en-US"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58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商业应用软件</a:t>
                      </a:r>
                      <a:endParaRPr lang="zh-CN" altLang="en-US"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44</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28</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28</a:t>
                      </a:r>
                      <a:endParaRPr lang="zh-CN" altLang="en-US"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文本框 135169"/>
          <p:cNvSpPr txBox="1"/>
          <p:nvPr/>
        </p:nvSpPr>
        <p:spPr>
          <a:xfrm>
            <a:off x="812800" y="1651000"/>
            <a:ext cx="7543800" cy="4479925"/>
          </a:xfrm>
          <a:prstGeom prst="rect">
            <a:avLst/>
          </a:prstGeom>
          <a:noFill/>
          <a:ln w="9525">
            <a:noFill/>
          </a:ln>
        </p:spPr>
        <p:txBody>
          <a:bodyPr anchor="t" anchorCtr="0">
            <a:spAutoFit/>
          </a:bodyPr>
          <a:p>
            <a:pPr>
              <a:buChar char="•"/>
            </a:pPr>
            <a:r>
              <a:rPr lang="zh-CN" altLang="en-US" dirty="0">
                <a:latin typeface="Times New Roman" panose="02020603050405020304" pitchFamily="18" charset="0"/>
                <a:ea typeface="楷体_GB2312" pitchFamily="49" charset="-122"/>
              </a:rPr>
              <a:t>  模拟器和</a:t>
            </a:r>
            <a:r>
              <a:rPr lang="en-US" altLang="zh-CN">
                <a:latin typeface="Times New Roman" panose="02020603050405020304" pitchFamily="18" charset="0"/>
                <a:ea typeface="楷体_GB2312" pitchFamily="49" charset="-122"/>
              </a:rPr>
              <a:t>Performance</a:t>
            </a:r>
            <a:br>
              <a:rPr lang="en-US" altLang="zh-CN">
                <a:latin typeface="Times New Roman" panose="02020603050405020304" pitchFamily="18" charset="0"/>
                <a:ea typeface="楷体_GB2312" pitchFamily="49" charset="-122"/>
              </a:rPr>
            </a:br>
            <a:endParaRPr lang="en-US" altLang="zh-CN">
              <a:latin typeface="Times New Roman" panose="02020603050405020304" pitchFamily="18" charset="0"/>
              <a:ea typeface="楷体_GB2312" pitchFamily="49" charset="-122"/>
            </a:endParaRPr>
          </a:p>
          <a:p>
            <a:r>
              <a:rPr lang="en-US" altLang="zh-CN" sz="2000">
                <a:latin typeface="Times New Roman" panose="02020603050405020304" pitchFamily="18" charset="0"/>
                <a:ea typeface="楷体_GB2312" pitchFamily="49" charset="-122"/>
              </a:rPr>
              <a:t>   —— </a:t>
            </a:r>
            <a:r>
              <a:rPr lang="zh-CN" altLang="en-US" sz="2000" dirty="0">
                <a:latin typeface="Times New Roman" panose="02020603050405020304" pitchFamily="18" charset="0"/>
                <a:ea typeface="楷体_GB2312" pitchFamily="49" charset="-122"/>
              </a:rPr>
              <a:t>这类工具常被用来检查作为某类测试的实际方法。    </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如，软件与不可控的或不可直接得到的硬件，可</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以检查远程通讯程序、控制程序及网络等。</a:t>
            </a:r>
            <a:br>
              <a:rPr lang="zh-CN" altLang="en-US" sz="2000" dirty="0">
                <a:latin typeface="Times New Roman" panose="02020603050405020304" pitchFamily="18" charset="0"/>
                <a:ea typeface="楷体_GB2312" pitchFamily="49" charset="-122"/>
              </a:rPr>
            </a:b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模拟器也可检查系统的性能。通常</a:t>
            </a:r>
            <a:r>
              <a:rPr lang="en-US" altLang="zh-CN" sz="2000">
                <a:latin typeface="Times New Roman" panose="02020603050405020304" pitchFamily="18" charset="0"/>
                <a:ea typeface="楷体_GB2312" pitchFamily="49" charset="-122"/>
              </a:rPr>
              <a:t>Performance</a:t>
            </a:r>
            <a:r>
              <a:rPr lang="zh-CN" altLang="en-US" sz="2000" dirty="0">
                <a:latin typeface="Times New Roman" panose="02020603050405020304" pitchFamily="18" charset="0"/>
                <a:ea typeface="楷体_GB2312" pitchFamily="49" charset="-122"/>
              </a:rPr>
              <a:t>工</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具可帮助确定软件或系统的运行能力，模拟器和</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Performance</a:t>
            </a:r>
            <a:r>
              <a:rPr lang="zh-CN" altLang="en-US" sz="2000" dirty="0">
                <a:latin typeface="Times New Roman" panose="02020603050405020304" pitchFamily="18" charset="0"/>
                <a:ea typeface="楷体_GB2312" pitchFamily="49" charset="-122"/>
              </a:rPr>
              <a:t>工具的差别很小</a:t>
            </a:r>
            <a:br>
              <a:rPr lang="zh-CN" altLang="en-US" sz="2000" dirty="0">
                <a:latin typeface="Times New Roman" panose="02020603050405020304" pitchFamily="18" charset="0"/>
                <a:ea typeface="楷体_GB2312" pitchFamily="49" charset="-122"/>
              </a:rPr>
            </a:b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 一些工具是针对多用户</a:t>
            </a:r>
            <a:r>
              <a:rPr lang="en-US" altLang="zh-CN" sz="2000">
                <a:latin typeface="Times New Roman" panose="02020603050405020304" pitchFamily="18" charset="0"/>
                <a:ea typeface="楷体_GB2312" pitchFamily="49" charset="-122"/>
              </a:rPr>
              <a:t>client/server </a:t>
            </a:r>
            <a:r>
              <a:rPr lang="zh-CN" altLang="en-US" sz="2000" dirty="0">
                <a:latin typeface="Times New Roman" panose="02020603050405020304" pitchFamily="18" charset="0"/>
                <a:ea typeface="楷体_GB2312" pitchFamily="49" charset="-122"/>
              </a:rPr>
              <a:t>系统的自动</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装载测试和性能度量。这种工具可在应用问题进</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入联机状态之前，对</a:t>
            </a:r>
            <a:r>
              <a:rPr lang="en-US" altLang="zh-CN" sz="2000">
                <a:latin typeface="Times New Roman" panose="02020603050405020304" pitchFamily="18" charset="0"/>
                <a:ea typeface="楷体_GB2312" pitchFamily="49" charset="-122"/>
              </a:rPr>
              <a:t>client/server</a:t>
            </a:r>
            <a:r>
              <a:rPr lang="zh-CN" altLang="en-US" sz="2000" dirty="0">
                <a:latin typeface="Times New Roman" panose="02020603050405020304" pitchFamily="18" charset="0"/>
                <a:ea typeface="楷体_GB2312" pitchFamily="49" charset="-122"/>
              </a:rPr>
              <a:t>的应用进行性能</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测试。</a:t>
            </a:r>
            <a:endParaRPr lang="zh-CN" altLang="en-US" sz="2000" dirty="0">
              <a:latin typeface="Times New Roman" panose="02020603050405020304" pitchFamily="18" charset="0"/>
              <a:ea typeface="楷体_GB2312"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文本框 136193"/>
          <p:cNvSpPr txBox="1"/>
          <p:nvPr/>
        </p:nvSpPr>
        <p:spPr>
          <a:xfrm>
            <a:off x="914400" y="609600"/>
            <a:ext cx="6797675" cy="519113"/>
          </a:xfrm>
          <a:prstGeom prst="rect">
            <a:avLst/>
          </a:prstGeom>
          <a:noFill/>
          <a:ln w="9525">
            <a:noFill/>
          </a:ln>
        </p:spPr>
        <p:txBody>
          <a:bodyPr anchor="t" anchorCtr="0">
            <a:spAutoFit/>
          </a:bodyPr>
          <a:p>
            <a:r>
              <a:rPr lang="zh-CN" altLang="en-US" sz="2800" b="1" dirty="0">
                <a:latin typeface="Times New Roman" panose="02020603050405020304" pitchFamily="18" charset="0"/>
                <a:ea typeface="楷体_GB2312" pitchFamily="49" charset="-122"/>
              </a:rPr>
              <a:t>二、动态测试工具  </a:t>
            </a:r>
            <a:r>
              <a:rPr lang="en-US" altLang="zh-CN" sz="2800" b="1">
                <a:latin typeface="Times New Roman" panose="02020603050405020304" pitchFamily="18" charset="0"/>
                <a:ea typeface="楷体_GB2312" pitchFamily="49" charset="-122"/>
              </a:rPr>
              <a:t>FORTUNE</a:t>
            </a:r>
            <a:r>
              <a:rPr lang="zh-CN" altLang="en-US" sz="2800" b="1" dirty="0">
                <a:latin typeface="Times New Roman" panose="02020603050405020304" pitchFamily="18" charset="0"/>
                <a:ea typeface="楷体_GB2312" pitchFamily="49" charset="-122"/>
              </a:rPr>
              <a:t>的功能</a:t>
            </a:r>
            <a:endParaRPr lang="zh-CN" altLang="en-US" dirty="0">
              <a:latin typeface="Times New Roman" panose="02020603050405020304" pitchFamily="18" charset="0"/>
              <a:ea typeface="楷体_GB2312" pitchFamily="49" charset="-122"/>
            </a:endParaRPr>
          </a:p>
        </p:txBody>
      </p:sp>
      <p:sp>
        <p:nvSpPr>
          <p:cNvPr id="76802" name="文本框 136194"/>
          <p:cNvSpPr txBox="1"/>
          <p:nvPr/>
        </p:nvSpPr>
        <p:spPr>
          <a:xfrm>
            <a:off x="1254125" y="1882775"/>
            <a:ext cx="6127750" cy="118745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1、输入被分析的</a:t>
            </a:r>
            <a:r>
              <a:rPr lang="en-US" altLang="zh-CN">
                <a:latin typeface="Times New Roman" panose="02020603050405020304" pitchFamily="18" charset="0"/>
                <a:ea typeface="楷体_GB2312" pitchFamily="49" charset="-122"/>
              </a:rPr>
              <a:t>FORTRAN</a:t>
            </a:r>
            <a:r>
              <a:rPr lang="zh-CN" altLang="en-US" dirty="0">
                <a:latin typeface="Times New Roman" panose="02020603050405020304" pitchFamily="18" charset="0"/>
                <a:ea typeface="楷体_GB2312" pitchFamily="49" charset="-122"/>
              </a:rPr>
              <a:t>程序</a:t>
            </a:r>
            <a:br>
              <a:rPr lang="zh-CN" altLang="en-US" dirty="0">
                <a:latin typeface="Times New Roman" panose="02020603050405020304" pitchFamily="18" charset="0"/>
                <a:ea typeface="楷体_GB2312" pitchFamily="49" charset="-122"/>
              </a:rPr>
            </a:br>
            <a:endParaRPr lang="zh-CN" altLang="en-US"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rPr>
              <a:t>2、分析并输出每一可执行语句的执行特性：</a:t>
            </a:r>
            <a:endParaRPr lang="zh-CN" altLang="en-US" dirty="0">
              <a:latin typeface="Times New Roman" panose="02020603050405020304" pitchFamily="18" charset="0"/>
              <a:ea typeface="楷体_GB2312" pitchFamily="49" charset="-122"/>
            </a:endParaRPr>
          </a:p>
        </p:txBody>
      </p:sp>
      <p:sp>
        <p:nvSpPr>
          <p:cNvPr id="76803" name="文本框 136195"/>
          <p:cNvSpPr txBox="1"/>
          <p:nvPr/>
        </p:nvSpPr>
        <p:spPr>
          <a:xfrm>
            <a:off x="1651000" y="3162300"/>
            <a:ext cx="6858000" cy="1006475"/>
          </a:xfrm>
          <a:prstGeom prst="rect">
            <a:avLst/>
          </a:prstGeom>
          <a:noFill/>
          <a:ln w="9525">
            <a:noFill/>
          </a:ln>
        </p:spPr>
        <p:txBody>
          <a:bodyPr anchor="t" anchorCtr="0">
            <a:spAutoFit/>
          </a:bodyPr>
          <a:p>
            <a:pPr>
              <a:buChar char="•"/>
            </a:pPr>
            <a:r>
              <a:rPr lang="zh-CN" altLang="en-US" sz="2000" dirty="0">
                <a:latin typeface="Times New Roman" panose="02020603050405020304" pitchFamily="18" charset="0"/>
                <a:ea typeface="楷体_GB2312" pitchFamily="49" charset="-122"/>
              </a:rPr>
              <a:t> 每一可执行语句的实际</a:t>
            </a:r>
            <a:r>
              <a:rPr lang="zh-CN" altLang="en-US" sz="2000" u="sng" dirty="0">
                <a:latin typeface="Times New Roman" panose="02020603050405020304" pitchFamily="18" charset="0"/>
                <a:ea typeface="楷体_GB2312" pitchFamily="49" charset="-122"/>
              </a:rPr>
              <a:t>执行次数</a:t>
            </a:r>
            <a:r>
              <a:rPr lang="zh-CN" altLang="en-US" sz="2000" dirty="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N</a:t>
            </a:r>
            <a:endParaRPr lang="en-US" altLang="zh-CN" sz="2000">
              <a:latin typeface="Times New Roman" panose="02020603050405020304" pitchFamily="18" charset="0"/>
              <a:ea typeface="楷体_GB2312" pitchFamily="49" charset="-122"/>
            </a:endParaRPr>
          </a:p>
          <a:p>
            <a:pPr>
              <a:buChar char="•"/>
            </a:pPr>
            <a:r>
              <a:rPr lang="en-US" altLang="zh-CN" sz="2000">
                <a:latin typeface="Times New Roman" panose="02020603050405020304" pitchFamily="18" charset="0"/>
                <a:ea typeface="楷体_GB2312" pitchFamily="49" charset="-122"/>
              </a:rPr>
              <a:t> </a:t>
            </a:r>
            <a:r>
              <a:rPr lang="zh-CN" altLang="en-US" sz="2000" dirty="0">
                <a:latin typeface="Times New Roman" panose="02020603050405020304" pitchFamily="18" charset="0"/>
                <a:ea typeface="楷体_GB2312" pitchFamily="49" charset="-122"/>
              </a:rPr>
              <a:t>每一可执行语句的</a:t>
            </a:r>
            <a:r>
              <a:rPr lang="zh-CN" altLang="en-US" sz="2000" u="sng" dirty="0">
                <a:latin typeface="Times New Roman" panose="02020603050405020304" pitchFamily="18" charset="0"/>
                <a:ea typeface="楷体_GB2312" pitchFamily="49" charset="-122"/>
              </a:rPr>
              <a:t>相对执行代价</a:t>
            </a:r>
            <a:r>
              <a:rPr lang="zh-CN" altLang="en-US" sz="2000" dirty="0">
                <a:latin typeface="Times New Roman" panose="02020603050405020304" pitchFamily="18" charset="0"/>
                <a:ea typeface="楷体_GB2312" pitchFamily="49" charset="-122"/>
              </a:rPr>
              <a:t>，如第</a:t>
            </a:r>
            <a:r>
              <a:rPr lang="en-US" altLang="zh-CN" sz="2000">
                <a:latin typeface="Times New Roman" panose="02020603050405020304" pitchFamily="18" charset="0"/>
                <a:ea typeface="楷体_GB2312" pitchFamily="49" charset="-122"/>
              </a:rPr>
              <a:t>j</a:t>
            </a:r>
            <a:r>
              <a:rPr lang="zh-CN" altLang="en-US" sz="2000" dirty="0">
                <a:latin typeface="Times New Roman" panose="02020603050405020304" pitchFamily="18" charset="0"/>
                <a:ea typeface="楷体_GB2312" pitchFamily="49" charset="-122"/>
              </a:rPr>
              <a:t>个可执行</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语句的相对执行代价</a:t>
            </a:r>
            <a:endParaRPr lang="zh-CN" altLang="en-US" sz="2000" dirty="0">
              <a:latin typeface="Times New Roman" panose="02020603050405020304" pitchFamily="18" charset="0"/>
              <a:ea typeface="楷体_GB2312" pitchFamily="49" charset="-122"/>
            </a:endParaRPr>
          </a:p>
        </p:txBody>
      </p:sp>
      <p:sp>
        <p:nvSpPr>
          <p:cNvPr id="76804" name="文本框 136196"/>
          <p:cNvSpPr txBox="1"/>
          <p:nvPr/>
        </p:nvSpPr>
        <p:spPr>
          <a:xfrm>
            <a:off x="2057400" y="4483100"/>
            <a:ext cx="2214563" cy="519113"/>
          </a:xfrm>
          <a:prstGeom prst="rect">
            <a:avLst/>
          </a:prstGeom>
          <a:noFill/>
          <a:ln w="9525">
            <a:noFill/>
          </a:ln>
        </p:spPr>
        <p:txBody>
          <a:bodyPr wrap="none" anchor="t" anchorCtr="0">
            <a:spAutoFit/>
          </a:bodyPr>
          <a:p>
            <a:r>
              <a:rPr lang="en-US" altLang="zh-CN" sz="2800" err="1">
                <a:latin typeface="Times New Roman" panose="02020603050405020304" pitchFamily="18" charset="0"/>
                <a:ea typeface="楷体_GB2312" pitchFamily="49" charset="-122"/>
              </a:rPr>
              <a:t>CS</a:t>
            </a:r>
            <a:r>
              <a:rPr lang="en-US" altLang="zh-CN" sz="2800" baseline="-25000" err="1">
                <a:latin typeface="Times New Roman" panose="02020603050405020304" pitchFamily="18" charset="0"/>
                <a:ea typeface="楷体_GB2312" pitchFamily="49" charset="-122"/>
              </a:rPr>
              <a:t>j</a:t>
            </a:r>
            <a:r>
              <a:rPr lang="en-US" altLang="zh-CN" sz="2800">
                <a:latin typeface="Times New Roman" panose="02020603050405020304" pitchFamily="18" charset="0"/>
                <a:ea typeface="楷体_GB2312" pitchFamily="49" charset="-122"/>
              </a:rPr>
              <a:t>=</a:t>
            </a:r>
            <a:r>
              <a:rPr lang="en-US" altLang="zh-CN" sz="2800" err="1">
                <a:latin typeface="Times New Roman" panose="02020603050405020304" pitchFamily="18" charset="0"/>
                <a:ea typeface="楷体_GB2312" pitchFamily="49" charset="-122"/>
              </a:rPr>
              <a:t>N</a:t>
            </a:r>
            <a:r>
              <a:rPr lang="en-US" altLang="zh-CN" sz="2800" baseline="-25000" err="1">
                <a:latin typeface="Times New Roman" panose="02020603050405020304" pitchFamily="18" charset="0"/>
                <a:ea typeface="楷体_GB2312" pitchFamily="49" charset="-122"/>
              </a:rPr>
              <a:t>j</a:t>
            </a:r>
            <a:r>
              <a:rPr lang="en-US" altLang="zh-CN" sz="2800" baseline="-25000">
                <a:latin typeface="Times New Roman" panose="02020603050405020304" pitchFamily="18" charset="0"/>
                <a:ea typeface="楷体_GB2312" pitchFamily="49" charset="-122"/>
              </a:rPr>
              <a:t> </a:t>
            </a:r>
            <a:r>
              <a:rPr lang="en-US" altLang="zh-CN" sz="2800">
                <a:latin typeface="Times New Roman" panose="02020603050405020304" pitchFamily="18" charset="0"/>
                <a:ea typeface="楷体_GB2312" pitchFamily="49" charset="-122"/>
              </a:rPr>
              <a:t>∑  C</a:t>
            </a:r>
            <a:r>
              <a:rPr lang="en-US" altLang="zh-CN" sz="2800" baseline="-25000">
                <a:latin typeface="Times New Roman" panose="02020603050405020304" pitchFamily="18" charset="0"/>
                <a:ea typeface="楷体_GB2312" pitchFamily="49" charset="-122"/>
              </a:rPr>
              <a:t>K</a:t>
            </a:r>
            <a:endParaRPr lang="en-US" altLang="zh-CN" sz="2800" baseline="-25000">
              <a:latin typeface="Times New Roman" panose="02020603050405020304" pitchFamily="18" charset="0"/>
              <a:ea typeface="楷体_GB2312" pitchFamily="49" charset="-122"/>
            </a:endParaRPr>
          </a:p>
        </p:txBody>
      </p:sp>
      <p:sp>
        <p:nvSpPr>
          <p:cNvPr id="76805" name="文本框 136197"/>
          <p:cNvSpPr txBox="1"/>
          <p:nvPr/>
        </p:nvSpPr>
        <p:spPr>
          <a:xfrm>
            <a:off x="3200400" y="4216400"/>
            <a:ext cx="638175" cy="1006475"/>
          </a:xfrm>
          <a:prstGeom prst="rect">
            <a:avLst/>
          </a:prstGeom>
          <a:noFill/>
          <a:ln w="9525">
            <a:noFill/>
          </a:ln>
        </p:spPr>
        <p:txBody>
          <a:bodyPr wrap="none" anchor="t" anchorCtr="0">
            <a:spAutoFit/>
          </a:bodyPr>
          <a:p>
            <a:r>
              <a:rPr lang="zh-CN" altLang="en-US" sz="200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n</a:t>
            </a:r>
            <a:br>
              <a:rPr lang="en-US" altLang="zh-CN" sz="2000">
                <a:latin typeface="Times New Roman" panose="02020603050405020304" pitchFamily="18" charset="0"/>
                <a:ea typeface="楷体_GB2312" pitchFamily="49" charset="-122"/>
              </a:rPr>
            </a:br>
            <a:br>
              <a:rPr lang="en-US" altLang="zh-CN" sz="2000">
                <a:latin typeface="Times New Roman" panose="02020603050405020304" pitchFamily="18" charset="0"/>
                <a:ea typeface="楷体_GB2312" pitchFamily="49" charset="-122"/>
              </a:rPr>
            </a:br>
            <a:r>
              <a:rPr lang="en-US" altLang="zh-CN" sz="2000">
                <a:latin typeface="Times New Roman" panose="02020603050405020304" pitchFamily="18" charset="0"/>
                <a:ea typeface="楷体_GB2312" pitchFamily="49" charset="-122"/>
              </a:rPr>
              <a:t>K=1</a:t>
            </a:r>
            <a:endParaRPr lang="en-US" altLang="zh-CN" sz="2000">
              <a:latin typeface="Times New Roman" panose="02020603050405020304" pitchFamily="18" charset="0"/>
              <a:ea typeface="楷体_GB2312" pitchFamily="49" charset="-122"/>
            </a:endParaRPr>
          </a:p>
        </p:txBody>
      </p:sp>
      <p:sp>
        <p:nvSpPr>
          <p:cNvPr id="76806" name="文本框 136198"/>
          <p:cNvSpPr txBox="1"/>
          <p:nvPr/>
        </p:nvSpPr>
        <p:spPr>
          <a:xfrm>
            <a:off x="5318125" y="4524375"/>
            <a:ext cx="1947863" cy="457200"/>
          </a:xfrm>
          <a:prstGeom prst="rect">
            <a:avLst/>
          </a:prstGeom>
          <a:noFill/>
          <a:ln w="9525">
            <a:noFill/>
          </a:ln>
        </p:spPr>
        <p:txBody>
          <a:bodyPr wrap="none" anchor="t" anchorCtr="0">
            <a:spAutoFit/>
          </a:bodyPr>
          <a:p>
            <a:r>
              <a:rPr lang="zh-CN" altLang="en-US">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K=1,2,……,n</a:t>
            </a:r>
            <a:endParaRPr lang="en-US" altLang="zh-CN">
              <a:latin typeface="Times New Roman" panose="02020603050405020304" pitchFamily="18" charset="0"/>
              <a:ea typeface="楷体_GB2312" pitchFamily="49" charset="-122"/>
            </a:endParaRPr>
          </a:p>
        </p:txBody>
      </p:sp>
      <p:sp>
        <p:nvSpPr>
          <p:cNvPr id="76807" name="文本框 136199"/>
          <p:cNvSpPr txBox="1"/>
          <p:nvPr/>
        </p:nvSpPr>
        <p:spPr>
          <a:xfrm>
            <a:off x="1673225" y="5183188"/>
            <a:ext cx="5765800" cy="10064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楷体_GB2312" pitchFamily="49" charset="-122"/>
              </a:rPr>
              <a:t>其中   </a:t>
            </a:r>
            <a:r>
              <a:rPr lang="en-US" altLang="zh-CN" sz="2000" err="1">
                <a:latin typeface="Times New Roman" panose="02020603050405020304" pitchFamily="18" charset="0"/>
                <a:ea typeface="楷体_GB2312" pitchFamily="49" charset="-122"/>
              </a:rPr>
              <a:t>N</a:t>
            </a:r>
            <a:r>
              <a:rPr lang="en-US" altLang="zh-CN" sz="2000" baseline="-25000" err="1">
                <a:latin typeface="Times New Roman" panose="02020603050405020304" pitchFamily="18" charset="0"/>
                <a:ea typeface="楷体_GB2312" pitchFamily="49" charset="-122"/>
              </a:rPr>
              <a:t>j</a:t>
            </a:r>
            <a:r>
              <a:rPr lang="zh-CN" altLang="en-US" sz="2000" dirty="0">
                <a:latin typeface="Times New Roman" panose="02020603050405020304" pitchFamily="18" charset="0"/>
                <a:ea typeface="楷体_GB2312" pitchFamily="49" charset="-122"/>
              </a:rPr>
              <a:t>为该语句执行次数</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n</a:t>
            </a:r>
            <a:r>
              <a:rPr lang="zh-CN" altLang="en-US" sz="2000" dirty="0">
                <a:latin typeface="Times New Roman" panose="02020603050405020304" pitchFamily="18" charset="0"/>
                <a:ea typeface="楷体_GB2312" pitchFamily="49" charset="-122"/>
              </a:rPr>
              <a:t>为该语句中的运算个数，第</a:t>
            </a:r>
            <a:r>
              <a:rPr lang="en-US" altLang="zh-CN" sz="2000">
                <a:latin typeface="Times New Roman" panose="02020603050405020304" pitchFamily="18" charset="0"/>
                <a:ea typeface="楷体_GB2312" pitchFamily="49" charset="-122"/>
              </a:rPr>
              <a:t>K</a:t>
            </a:r>
            <a:r>
              <a:rPr lang="zh-CN" altLang="en-US" sz="2000" dirty="0">
                <a:latin typeface="Times New Roman" panose="02020603050405020304" pitchFamily="18" charset="0"/>
                <a:ea typeface="楷体_GB2312" pitchFamily="49" charset="-122"/>
              </a:rPr>
              <a:t>个运算的相对</a:t>
            </a:r>
            <a:br>
              <a:rPr lang="zh-CN" altLang="en-US" sz="2000" dirty="0">
                <a:latin typeface="Times New Roman" panose="02020603050405020304" pitchFamily="18" charset="0"/>
                <a:ea typeface="楷体_GB2312" pitchFamily="49" charset="-122"/>
              </a:rPr>
            </a:br>
            <a:r>
              <a:rPr lang="zh-CN" altLang="en-US" sz="2000" dirty="0">
                <a:latin typeface="Times New Roman" panose="02020603050405020304" pitchFamily="18" charset="0"/>
                <a:ea typeface="楷体_GB2312" pitchFamily="49" charset="-122"/>
              </a:rPr>
              <a:t>           代价为</a:t>
            </a:r>
            <a:r>
              <a:rPr lang="en-US" altLang="zh-CN" sz="2000">
                <a:latin typeface="Times New Roman" panose="02020603050405020304" pitchFamily="18" charset="0"/>
                <a:ea typeface="楷体_GB2312" pitchFamily="49" charset="-122"/>
              </a:rPr>
              <a:t>C</a:t>
            </a:r>
            <a:r>
              <a:rPr lang="en-US" altLang="zh-CN" sz="2000" baseline="-25000">
                <a:latin typeface="Times New Roman" panose="02020603050405020304" pitchFamily="18" charset="0"/>
                <a:ea typeface="楷体_GB2312" pitchFamily="49" charset="-122"/>
              </a:rPr>
              <a:t>K</a:t>
            </a:r>
            <a:endParaRPr lang="en-US" altLang="zh-CN" sz="2000" baseline="-25000">
              <a:latin typeface="Times New Roman" panose="02020603050405020304" pitchFamily="18" charset="0"/>
              <a:ea typeface="楷体_GB2312"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框 137217"/>
          <p:cNvSpPr txBox="1"/>
          <p:nvPr/>
        </p:nvSpPr>
        <p:spPr>
          <a:xfrm>
            <a:off x="768350" y="673100"/>
            <a:ext cx="7956550" cy="45720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3、根据用户的要求，分析并输出各指定</a:t>
            </a:r>
            <a:r>
              <a:rPr lang="zh-CN" altLang="en-US" u="sng" dirty="0">
                <a:latin typeface="Times New Roman" panose="02020603050405020304" pitchFamily="18" charset="0"/>
                <a:ea typeface="楷体_GB2312" pitchFamily="49" charset="-122"/>
              </a:rPr>
              <a:t>程序块</a:t>
            </a:r>
            <a:r>
              <a:rPr lang="zh-CN" altLang="en-US" dirty="0">
                <a:latin typeface="Times New Roman" panose="02020603050405020304" pitchFamily="18" charset="0"/>
                <a:ea typeface="楷体_GB2312" pitchFamily="49" charset="-122"/>
              </a:rPr>
              <a:t>的执行特性</a:t>
            </a:r>
            <a:endParaRPr lang="zh-CN" altLang="en-US" dirty="0">
              <a:latin typeface="Times New Roman" panose="02020603050405020304" pitchFamily="18" charset="0"/>
              <a:ea typeface="楷体_GB2312" pitchFamily="49" charset="-122"/>
            </a:endParaRPr>
          </a:p>
        </p:txBody>
      </p:sp>
      <p:sp>
        <p:nvSpPr>
          <p:cNvPr id="77826" name="文本框 137218"/>
          <p:cNvSpPr txBox="1"/>
          <p:nvPr/>
        </p:nvSpPr>
        <p:spPr>
          <a:xfrm>
            <a:off x="1066800" y="1993900"/>
            <a:ext cx="6858000" cy="1552575"/>
          </a:xfrm>
          <a:prstGeom prst="rect">
            <a:avLst/>
          </a:prstGeom>
          <a:noFill/>
          <a:ln w="9525">
            <a:noFill/>
          </a:ln>
        </p:spPr>
        <p:txBody>
          <a:bodyPr anchor="t" anchorCtr="0">
            <a:spAutoFit/>
          </a:bodyPr>
          <a:p>
            <a:pPr>
              <a:buChar char="•"/>
            </a:pPr>
            <a:r>
              <a:rPr lang="zh-CN" altLang="en-US" dirty="0">
                <a:latin typeface="Times New Roman" panose="02020603050405020304" pitchFamily="18" charset="0"/>
                <a:ea typeface="楷体_GB2312" pitchFamily="49" charset="-122"/>
              </a:rPr>
              <a:t> 程序块的实际</a:t>
            </a:r>
            <a:r>
              <a:rPr lang="zh-CN" altLang="en-US" u="sng" dirty="0">
                <a:latin typeface="Times New Roman" panose="02020603050405020304" pitchFamily="18" charset="0"/>
                <a:ea typeface="楷体_GB2312" pitchFamily="49" charset="-122"/>
              </a:rPr>
              <a:t>执行次数</a:t>
            </a:r>
            <a:r>
              <a:rPr lang="zh-CN" altLang="en-US" dirty="0">
                <a:latin typeface="Times New Roman" panose="02020603050405020304" pitchFamily="18" charset="0"/>
                <a:ea typeface="楷体_GB2312" pitchFamily="49" charset="-122"/>
              </a:rPr>
              <a:t> Ｍ</a:t>
            </a:r>
            <a:br>
              <a:rPr lang="zh-CN" altLang="en-US" dirty="0">
                <a:latin typeface="Times New Roman" panose="02020603050405020304" pitchFamily="18" charset="0"/>
                <a:ea typeface="楷体_GB2312" pitchFamily="49" charset="-122"/>
              </a:rPr>
            </a:br>
            <a:endParaRPr lang="zh-CN" altLang="en-US" dirty="0">
              <a:latin typeface="Times New Roman" panose="02020603050405020304" pitchFamily="18" charset="0"/>
              <a:ea typeface="楷体_GB2312" pitchFamily="49" charset="-122"/>
            </a:endParaRPr>
          </a:p>
          <a:p>
            <a:pPr>
              <a:buChar char="•"/>
            </a:pPr>
            <a:r>
              <a:rPr lang="zh-CN" altLang="en-US" dirty="0">
                <a:latin typeface="Times New Roman" panose="02020603050405020304" pitchFamily="18" charset="0"/>
                <a:ea typeface="楷体_GB2312" pitchFamily="49" charset="-122"/>
              </a:rPr>
              <a:t> 程序块的</a:t>
            </a:r>
            <a:r>
              <a:rPr lang="zh-CN" altLang="en-US" u="sng" dirty="0">
                <a:latin typeface="Times New Roman" panose="02020603050405020304" pitchFamily="18" charset="0"/>
                <a:ea typeface="楷体_GB2312" pitchFamily="49" charset="-122"/>
              </a:rPr>
              <a:t>相对执行代价</a:t>
            </a:r>
            <a:r>
              <a:rPr lang="zh-CN" altLang="en-US" dirty="0">
                <a:latin typeface="Times New Roman" panose="02020603050405020304" pitchFamily="18" charset="0"/>
                <a:ea typeface="楷体_GB2312" pitchFamily="49" charset="-122"/>
              </a:rPr>
              <a:t>，如第</a:t>
            </a:r>
            <a:r>
              <a:rPr lang="en-US" altLang="zh-CN">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个可执行程序块的  </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相对执行代价</a:t>
            </a:r>
            <a:endParaRPr lang="zh-CN" altLang="en-US" dirty="0">
              <a:latin typeface="Times New Roman" panose="02020603050405020304" pitchFamily="18" charset="0"/>
              <a:ea typeface="楷体_GB2312" pitchFamily="49" charset="-122"/>
            </a:endParaRPr>
          </a:p>
        </p:txBody>
      </p:sp>
      <p:sp>
        <p:nvSpPr>
          <p:cNvPr id="77827" name="文本框 137219"/>
          <p:cNvSpPr txBox="1"/>
          <p:nvPr/>
        </p:nvSpPr>
        <p:spPr>
          <a:xfrm>
            <a:off x="1498600" y="3962400"/>
            <a:ext cx="2401888" cy="519113"/>
          </a:xfrm>
          <a:prstGeom prst="rect">
            <a:avLst/>
          </a:prstGeom>
          <a:noFill/>
          <a:ln w="9525">
            <a:noFill/>
          </a:ln>
        </p:spPr>
        <p:txBody>
          <a:bodyPr wrap="none" anchor="t" anchorCtr="0">
            <a:spAutoFit/>
          </a:bodyPr>
          <a:p>
            <a:r>
              <a:rPr lang="en-US" altLang="zh-CN" sz="2800" err="1">
                <a:latin typeface="Times New Roman" panose="02020603050405020304" pitchFamily="18" charset="0"/>
                <a:ea typeface="楷体_GB2312" pitchFamily="49" charset="-122"/>
              </a:rPr>
              <a:t>CB</a:t>
            </a:r>
            <a:r>
              <a:rPr lang="en-US" altLang="zh-CN" sz="2800" baseline="-25000" err="1">
                <a:latin typeface="Times New Roman" panose="02020603050405020304" pitchFamily="18" charset="0"/>
                <a:ea typeface="楷体_GB2312" pitchFamily="49" charset="-122"/>
              </a:rPr>
              <a:t>i</a:t>
            </a:r>
            <a:r>
              <a:rPr lang="en-US" altLang="zh-CN" sz="2800">
                <a:latin typeface="Times New Roman" panose="02020603050405020304" pitchFamily="18" charset="0"/>
                <a:ea typeface="楷体_GB2312" pitchFamily="49" charset="-122"/>
              </a:rPr>
              <a:t>=M</a:t>
            </a:r>
            <a:r>
              <a:rPr lang="en-US" altLang="zh-CN" sz="2800" baseline="-25000">
                <a:latin typeface="Times New Roman" panose="02020603050405020304" pitchFamily="18" charset="0"/>
                <a:ea typeface="楷体_GB2312" pitchFamily="49" charset="-122"/>
              </a:rPr>
              <a:t>i </a:t>
            </a:r>
            <a:r>
              <a:rPr lang="en-US" altLang="zh-CN" sz="2800">
                <a:latin typeface="Times New Roman" panose="02020603050405020304" pitchFamily="18" charset="0"/>
                <a:ea typeface="楷体_GB2312" pitchFamily="49" charset="-122"/>
              </a:rPr>
              <a:t>∑  </a:t>
            </a:r>
            <a:r>
              <a:rPr lang="en-US" altLang="zh-CN" sz="2800" err="1">
                <a:latin typeface="Times New Roman" panose="02020603050405020304" pitchFamily="18" charset="0"/>
                <a:ea typeface="楷体_GB2312" pitchFamily="49" charset="-122"/>
              </a:rPr>
              <a:t>CS</a:t>
            </a:r>
            <a:r>
              <a:rPr lang="en-US" altLang="zh-CN" sz="2800" baseline="-25000" err="1">
                <a:latin typeface="Times New Roman" panose="02020603050405020304" pitchFamily="18" charset="0"/>
                <a:ea typeface="楷体_GB2312" pitchFamily="49" charset="-122"/>
              </a:rPr>
              <a:t>j</a:t>
            </a:r>
            <a:endParaRPr lang="en-US" altLang="zh-CN" sz="2800" baseline="-25000">
              <a:latin typeface="Times New Roman" panose="02020603050405020304" pitchFamily="18" charset="0"/>
              <a:ea typeface="楷体_GB2312" pitchFamily="49" charset="-122"/>
            </a:endParaRPr>
          </a:p>
        </p:txBody>
      </p:sp>
      <p:sp>
        <p:nvSpPr>
          <p:cNvPr id="77828" name="文本框 137220"/>
          <p:cNvSpPr txBox="1"/>
          <p:nvPr/>
        </p:nvSpPr>
        <p:spPr>
          <a:xfrm>
            <a:off x="2641600" y="3657600"/>
            <a:ext cx="523875" cy="1006475"/>
          </a:xfrm>
          <a:prstGeom prst="rect">
            <a:avLst/>
          </a:prstGeom>
          <a:noFill/>
          <a:ln w="9525">
            <a:noFill/>
          </a:ln>
        </p:spPr>
        <p:txBody>
          <a:bodyPr wrap="none" anchor="t" anchorCtr="0">
            <a:spAutoFit/>
          </a:bodyPr>
          <a:p>
            <a:r>
              <a:rPr lang="zh-CN" altLang="en-US" sz="200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m</a:t>
            </a:r>
            <a:br>
              <a:rPr lang="en-US" altLang="zh-CN" sz="2000">
                <a:latin typeface="Times New Roman" panose="02020603050405020304" pitchFamily="18" charset="0"/>
                <a:ea typeface="楷体_GB2312" pitchFamily="49" charset="-122"/>
              </a:rPr>
            </a:br>
            <a:br>
              <a:rPr lang="en-US" altLang="zh-CN" sz="2000">
                <a:latin typeface="Times New Roman" panose="02020603050405020304" pitchFamily="18" charset="0"/>
                <a:ea typeface="楷体_GB2312" pitchFamily="49" charset="-122"/>
              </a:rPr>
            </a:br>
            <a:r>
              <a:rPr lang="en-US" altLang="zh-CN" sz="2000">
                <a:latin typeface="Times New Roman" panose="02020603050405020304" pitchFamily="18" charset="0"/>
                <a:ea typeface="楷体_GB2312" pitchFamily="49" charset="-122"/>
              </a:rPr>
              <a:t>j=1</a:t>
            </a:r>
            <a:endParaRPr lang="en-US" altLang="zh-CN" sz="2000">
              <a:latin typeface="Times New Roman" panose="02020603050405020304" pitchFamily="18" charset="0"/>
              <a:ea typeface="楷体_GB2312" pitchFamily="49" charset="-122"/>
            </a:endParaRPr>
          </a:p>
        </p:txBody>
      </p:sp>
      <p:sp>
        <p:nvSpPr>
          <p:cNvPr id="77829" name="文本框 137221"/>
          <p:cNvSpPr txBox="1"/>
          <p:nvPr/>
        </p:nvSpPr>
        <p:spPr>
          <a:xfrm>
            <a:off x="5080000" y="4038600"/>
            <a:ext cx="1895475" cy="457200"/>
          </a:xfrm>
          <a:prstGeom prst="rect">
            <a:avLst/>
          </a:prstGeom>
          <a:noFill/>
          <a:ln w="9525">
            <a:noFill/>
          </a:ln>
        </p:spPr>
        <p:txBody>
          <a:bodyPr wrap="none" anchor="t" anchorCtr="0">
            <a:spAutoFit/>
          </a:bodyPr>
          <a:p>
            <a:r>
              <a:rPr lang="zh-CN" altLang="en-US">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j=1,2,……,m</a:t>
            </a:r>
            <a:endParaRPr lang="en-US" altLang="zh-CN">
              <a:latin typeface="Times New Roman" panose="02020603050405020304" pitchFamily="18" charset="0"/>
              <a:ea typeface="楷体_GB2312" pitchFamily="49" charset="-122"/>
            </a:endParaRPr>
          </a:p>
        </p:txBody>
      </p:sp>
      <p:sp>
        <p:nvSpPr>
          <p:cNvPr id="77830" name="文本框 137222"/>
          <p:cNvSpPr txBox="1"/>
          <p:nvPr/>
        </p:nvSpPr>
        <p:spPr>
          <a:xfrm>
            <a:off x="1397000" y="4749800"/>
            <a:ext cx="4916488" cy="822325"/>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其中   </a:t>
            </a:r>
            <a:r>
              <a:rPr lang="en-US" altLang="zh-CN">
                <a:latin typeface="Times New Roman" panose="02020603050405020304" pitchFamily="18" charset="0"/>
                <a:ea typeface="楷体_GB2312" pitchFamily="49" charset="-122"/>
              </a:rPr>
              <a:t>M</a:t>
            </a:r>
            <a:r>
              <a:rPr lang="en-US" altLang="zh-CN" baseline="-25000">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为该程序块的执行次数</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m</a:t>
            </a:r>
            <a:r>
              <a:rPr lang="zh-CN" altLang="en-US" dirty="0">
                <a:latin typeface="Times New Roman" panose="02020603050405020304" pitchFamily="18" charset="0"/>
                <a:ea typeface="楷体_GB2312" pitchFamily="49" charset="-122"/>
              </a:rPr>
              <a:t>为该程序块中的可执行语句</a:t>
            </a:r>
            <a:endParaRPr lang="zh-CN" altLang="en-US" baseline="-25000" dirty="0">
              <a:latin typeface="Times New Roman" panose="02020603050405020304" pitchFamily="18" charset="0"/>
              <a:ea typeface="楷体_GB2312"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文本框 138241"/>
          <p:cNvSpPr txBox="1"/>
          <p:nvPr/>
        </p:nvSpPr>
        <p:spPr>
          <a:xfrm>
            <a:off x="876300" y="627063"/>
            <a:ext cx="5670550" cy="45720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４、计算并输出</a:t>
            </a:r>
            <a:r>
              <a:rPr lang="zh-CN" altLang="en-US" u="sng" dirty="0">
                <a:latin typeface="Times New Roman" panose="02020603050405020304" pitchFamily="18" charset="0"/>
                <a:ea typeface="楷体_GB2312" pitchFamily="49" charset="-122"/>
              </a:rPr>
              <a:t>整个程序</a:t>
            </a:r>
            <a:r>
              <a:rPr lang="zh-CN" altLang="en-US" dirty="0">
                <a:latin typeface="Times New Roman" panose="02020603050405020304" pitchFamily="18" charset="0"/>
                <a:ea typeface="楷体_GB2312" pitchFamily="49" charset="-122"/>
              </a:rPr>
              <a:t>的</a:t>
            </a:r>
            <a:r>
              <a:rPr lang="zh-CN" altLang="en-US" u="sng" dirty="0">
                <a:latin typeface="Times New Roman" panose="02020603050405020304" pitchFamily="18" charset="0"/>
                <a:ea typeface="楷体_GB2312" pitchFamily="49" charset="-122"/>
              </a:rPr>
              <a:t>相对执行代价</a:t>
            </a:r>
            <a:endParaRPr lang="zh-CN" altLang="en-US" u="sng" dirty="0">
              <a:latin typeface="Times New Roman" panose="02020603050405020304" pitchFamily="18" charset="0"/>
              <a:ea typeface="楷体_GB2312" pitchFamily="49" charset="-122"/>
            </a:endParaRPr>
          </a:p>
        </p:txBody>
      </p:sp>
      <p:sp>
        <p:nvSpPr>
          <p:cNvPr id="78850" name="文本框 138242"/>
          <p:cNvSpPr txBox="1"/>
          <p:nvPr/>
        </p:nvSpPr>
        <p:spPr>
          <a:xfrm>
            <a:off x="3238500" y="2197100"/>
            <a:ext cx="1911350" cy="519113"/>
          </a:xfrm>
          <a:prstGeom prst="rect">
            <a:avLst/>
          </a:prstGeom>
          <a:noFill/>
          <a:ln w="9525">
            <a:noFill/>
          </a:ln>
        </p:spPr>
        <p:txBody>
          <a:bodyPr wrap="none" anchor="t" anchorCtr="0">
            <a:spAutoFit/>
          </a:bodyPr>
          <a:p>
            <a:r>
              <a:rPr lang="en-US" altLang="zh-CN" sz="2800">
                <a:latin typeface="Times New Roman" panose="02020603050405020304" pitchFamily="18" charset="0"/>
                <a:ea typeface="楷体_GB2312" pitchFamily="49" charset="-122"/>
              </a:rPr>
              <a:t>CT=∑  </a:t>
            </a:r>
            <a:r>
              <a:rPr lang="en-US" altLang="zh-CN" sz="2800" err="1">
                <a:latin typeface="Times New Roman" panose="02020603050405020304" pitchFamily="18" charset="0"/>
                <a:ea typeface="楷体_GB2312" pitchFamily="49" charset="-122"/>
              </a:rPr>
              <a:t>CB</a:t>
            </a:r>
            <a:r>
              <a:rPr lang="en-US" altLang="zh-CN" sz="2800" baseline="-25000" err="1">
                <a:latin typeface="Times New Roman" panose="02020603050405020304" pitchFamily="18" charset="0"/>
                <a:ea typeface="楷体_GB2312" pitchFamily="49" charset="-122"/>
              </a:rPr>
              <a:t>i</a:t>
            </a:r>
            <a:endParaRPr lang="en-US" altLang="zh-CN" sz="2800" baseline="-25000">
              <a:latin typeface="Times New Roman" panose="02020603050405020304" pitchFamily="18" charset="0"/>
              <a:ea typeface="楷体_GB2312" pitchFamily="49" charset="-122"/>
            </a:endParaRPr>
          </a:p>
        </p:txBody>
      </p:sp>
      <p:sp>
        <p:nvSpPr>
          <p:cNvPr id="78851" name="文本框 138243"/>
          <p:cNvSpPr txBox="1"/>
          <p:nvPr/>
        </p:nvSpPr>
        <p:spPr>
          <a:xfrm>
            <a:off x="3924300" y="1892300"/>
            <a:ext cx="523875" cy="1006475"/>
          </a:xfrm>
          <a:prstGeom prst="rect">
            <a:avLst/>
          </a:prstGeom>
          <a:noFill/>
          <a:ln w="9525">
            <a:noFill/>
          </a:ln>
        </p:spPr>
        <p:txBody>
          <a:bodyPr wrap="none" anchor="t" anchorCtr="0">
            <a:spAutoFit/>
          </a:bodyPr>
          <a:p>
            <a:r>
              <a:rPr lang="zh-CN" altLang="en-US" sz="200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l</a:t>
            </a:r>
            <a:br>
              <a:rPr lang="en-US" altLang="zh-CN" sz="2000">
                <a:latin typeface="Times New Roman" panose="02020603050405020304" pitchFamily="18" charset="0"/>
                <a:ea typeface="楷体_GB2312" pitchFamily="49" charset="-122"/>
              </a:rPr>
            </a:br>
            <a:br>
              <a:rPr lang="en-US" altLang="zh-CN" sz="2000">
                <a:latin typeface="Times New Roman" panose="02020603050405020304" pitchFamily="18" charset="0"/>
                <a:ea typeface="楷体_GB2312" pitchFamily="49" charset="-122"/>
              </a:rPr>
            </a:br>
            <a:r>
              <a:rPr lang="en-US" altLang="zh-CN" sz="2000">
                <a:latin typeface="Times New Roman" panose="02020603050405020304" pitchFamily="18" charset="0"/>
                <a:ea typeface="楷体_GB2312" pitchFamily="49" charset="-122"/>
              </a:rPr>
              <a:t>i=1</a:t>
            </a:r>
            <a:endParaRPr lang="en-US" altLang="zh-CN" sz="2000">
              <a:latin typeface="Times New Roman" panose="02020603050405020304" pitchFamily="18" charset="0"/>
              <a:ea typeface="楷体_GB2312" pitchFamily="49" charset="-122"/>
            </a:endParaRPr>
          </a:p>
        </p:txBody>
      </p:sp>
      <p:sp>
        <p:nvSpPr>
          <p:cNvPr id="78852" name="文本框 138244"/>
          <p:cNvSpPr txBox="1"/>
          <p:nvPr/>
        </p:nvSpPr>
        <p:spPr>
          <a:xfrm>
            <a:off x="1422400" y="3060700"/>
            <a:ext cx="3468688" cy="45720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其中  </a:t>
            </a:r>
            <a:r>
              <a:rPr lang="en-US" altLang="zh-CN">
                <a:latin typeface="Times New Roman" panose="02020603050405020304" pitchFamily="18" charset="0"/>
                <a:ea typeface="楷体_GB2312" pitchFamily="49" charset="-122"/>
              </a:rPr>
              <a:t>l</a:t>
            </a:r>
            <a:r>
              <a:rPr lang="zh-CN" altLang="en-US" dirty="0">
                <a:latin typeface="Times New Roman" panose="02020603050405020304" pitchFamily="18" charset="0"/>
                <a:ea typeface="楷体_GB2312" pitchFamily="49" charset="-122"/>
              </a:rPr>
              <a:t>为程序中块的个数</a:t>
            </a:r>
            <a:endParaRPr lang="zh-CN" altLang="en-US" baseline="-25000" dirty="0">
              <a:latin typeface="Times New Roman" panose="02020603050405020304" pitchFamily="18" charset="0"/>
              <a:ea typeface="楷体_GB2312" pitchFamily="49" charset="-122"/>
            </a:endParaRPr>
          </a:p>
        </p:txBody>
      </p:sp>
      <p:sp>
        <p:nvSpPr>
          <p:cNvPr id="78853" name="文本框 138245"/>
          <p:cNvSpPr txBox="1"/>
          <p:nvPr/>
        </p:nvSpPr>
        <p:spPr>
          <a:xfrm>
            <a:off x="1422400" y="3784600"/>
            <a:ext cx="7499350" cy="45720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计算并输出各程序块的执行代价与整个程序代价的比例</a:t>
            </a:r>
            <a:endParaRPr lang="zh-CN" altLang="en-US" u="sng" dirty="0">
              <a:latin typeface="Times New Roman" panose="02020603050405020304" pitchFamily="18" charset="0"/>
              <a:ea typeface="楷体_GB2312" pitchFamily="49" charset="-122"/>
            </a:endParaRPr>
          </a:p>
        </p:txBody>
      </p:sp>
      <p:sp>
        <p:nvSpPr>
          <p:cNvPr id="78854" name="文本框 138246"/>
          <p:cNvSpPr txBox="1"/>
          <p:nvPr/>
        </p:nvSpPr>
        <p:spPr>
          <a:xfrm>
            <a:off x="3213100" y="4864100"/>
            <a:ext cx="2724150" cy="519113"/>
          </a:xfrm>
          <a:prstGeom prst="rect">
            <a:avLst/>
          </a:prstGeom>
          <a:noFill/>
          <a:ln w="9525">
            <a:noFill/>
          </a:ln>
        </p:spPr>
        <p:txBody>
          <a:bodyPr wrap="none" anchor="t" anchorCtr="0">
            <a:spAutoFit/>
          </a:bodyPr>
          <a:p>
            <a:r>
              <a:rPr lang="en-US" altLang="zh-CN" sz="2800">
                <a:latin typeface="Times New Roman" panose="02020603050405020304" pitchFamily="18" charset="0"/>
                <a:ea typeface="楷体_GB2312" pitchFamily="49" charset="-122"/>
              </a:rPr>
              <a:t>P</a:t>
            </a:r>
            <a:r>
              <a:rPr lang="en-US" altLang="zh-CN" sz="2800" baseline="-25000">
                <a:latin typeface="Times New Roman" panose="02020603050405020304" pitchFamily="18" charset="0"/>
                <a:ea typeface="楷体_GB2312" pitchFamily="49" charset="-122"/>
              </a:rPr>
              <a:t>i</a:t>
            </a:r>
            <a:r>
              <a:rPr lang="en-US" altLang="zh-CN" sz="2800">
                <a:latin typeface="Times New Roman" panose="02020603050405020304" pitchFamily="18" charset="0"/>
                <a:ea typeface="楷体_GB2312" pitchFamily="49" charset="-122"/>
              </a:rPr>
              <a:t>=          ×100%</a:t>
            </a:r>
            <a:endParaRPr lang="en-US" altLang="zh-CN" sz="2800">
              <a:latin typeface="Times New Roman" panose="02020603050405020304" pitchFamily="18" charset="0"/>
              <a:ea typeface="楷体_GB2312" pitchFamily="49" charset="-122"/>
            </a:endParaRPr>
          </a:p>
        </p:txBody>
      </p:sp>
      <p:sp>
        <p:nvSpPr>
          <p:cNvPr id="78855" name="文本框 138247"/>
          <p:cNvSpPr txBox="1"/>
          <p:nvPr/>
        </p:nvSpPr>
        <p:spPr>
          <a:xfrm>
            <a:off x="3822700" y="4559300"/>
            <a:ext cx="850900" cy="946150"/>
          </a:xfrm>
          <a:prstGeom prst="rect">
            <a:avLst/>
          </a:prstGeom>
          <a:noFill/>
          <a:ln w="9525">
            <a:noFill/>
          </a:ln>
        </p:spPr>
        <p:txBody>
          <a:bodyPr wrap="none" anchor="t" anchorCtr="0">
            <a:spAutoFit/>
          </a:bodyPr>
          <a:p>
            <a:r>
              <a:rPr lang="zh-CN" altLang="en-US" sz="2000">
                <a:latin typeface="Times New Roman" panose="02020603050405020304" pitchFamily="18" charset="0"/>
                <a:ea typeface="楷体_GB2312" pitchFamily="49" charset="-122"/>
              </a:rPr>
              <a:t> </a:t>
            </a:r>
            <a:r>
              <a:rPr lang="en-US" altLang="zh-CN" sz="2800" err="1">
                <a:latin typeface="Times New Roman" panose="02020603050405020304" pitchFamily="18" charset="0"/>
                <a:ea typeface="楷体_GB2312" pitchFamily="49" charset="-122"/>
              </a:rPr>
              <a:t>CB</a:t>
            </a:r>
            <a:r>
              <a:rPr lang="en-US" altLang="zh-CN" sz="2800" baseline="-25000" err="1">
                <a:latin typeface="Times New Roman" panose="02020603050405020304" pitchFamily="18" charset="0"/>
                <a:ea typeface="楷体_GB2312" pitchFamily="49" charset="-122"/>
              </a:rPr>
              <a:t>i</a:t>
            </a:r>
            <a:r>
              <a:rPr lang="en-US" altLang="zh-CN" sz="2000" err="1">
                <a:latin typeface="Times New Roman" panose="02020603050405020304" pitchFamily="18" charset="0"/>
                <a:ea typeface="楷体_GB2312" pitchFamily="49" charset="-122"/>
              </a:rPr>
              <a:t> </a:t>
            </a:r>
            <a:br>
              <a:rPr lang="en-US" altLang="zh-CN" sz="2000" err="1">
                <a:latin typeface="Times New Roman" panose="02020603050405020304" pitchFamily="18" charset="0"/>
                <a:ea typeface="楷体_GB2312" pitchFamily="49" charset="-122"/>
              </a:rPr>
            </a:br>
            <a:r>
              <a:rPr lang="en-US" altLang="zh-CN" sz="2000" err="1">
                <a:latin typeface="Times New Roman" panose="02020603050405020304" pitchFamily="18" charset="0"/>
                <a:ea typeface="楷体_GB2312" pitchFamily="49" charset="-122"/>
              </a:rPr>
              <a:t> </a:t>
            </a:r>
            <a:r>
              <a:rPr lang="en-US" altLang="zh-CN" sz="2800">
                <a:latin typeface="Times New Roman" panose="02020603050405020304" pitchFamily="18" charset="0"/>
                <a:ea typeface="楷体_GB2312" pitchFamily="49" charset="-122"/>
              </a:rPr>
              <a:t>CT</a:t>
            </a:r>
            <a:endParaRPr lang="en-US" altLang="zh-CN" sz="2800">
              <a:latin typeface="Times New Roman" panose="02020603050405020304" pitchFamily="18" charset="0"/>
              <a:ea typeface="楷体_GB2312" pitchFamily="49" charset="-122"/>
            </a:endParaRPr>
          </a:p>
        </p:txBody>
      </p:sp>
      <p:sp>
        <p:nvSpPr>
          <p:cNvPr id="78856" name="直接连接符 138248"/>
          <p:cNvSpPr/>
          <p:nvPr/>
        </p:nvSpPr>
        <p:spPr>
          <a:xfrm>
            <a:off x="3822700" y="5092700"/>
            <a:ext cx="762000" cy="0"/>
          </a:xfrm>
          <a:prstGeom prst="line">
            <a:avLst/>
          </a:prstGeom>
          <a:ln w="9525" cap="flat" cmpd="sng">
            <a:solidFill>
              <a:schemeClr val="tx1"/>
            </a:solidFill>
            <a:prstDash val="solid"/>
            <a:round/>
            <a:headEnd type="none" w="med" len="med"/>
            <a:tailEnd type="none" w="med" len="med"/>
          </a:ln>
        </p:spPr>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文本框 139265"/>
          <p:cNvSpPr txBox="1"/>
          <p:nvPr/>
        </p:nvSpPr>
        <p:spPr>
          <a:xfrm>
            <a:off x="711200" y="469900"/>
            <a:ext cx="7729538" cy="822325"/>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5、程序中</a:t>
            </a:r>
            <a:r>
              <a:rPr lang="en-US" altLang="zh-CN">
                <a:latin typeface="Times New Roman" panose="02020603050405020304" pitchFamily="18" charset="0"/>
                <a:ea typeface="楷体_GB2312" pitchFamily="49" charset="-122"/>
              </a:rPr>
              <a:t>LOGIC IF</a:t>
            </a:r>
            <a:r>
              <a:rPr lang="zh-CN" altLang="en-US" dirty="0">
                <a:latin typeface="Times New Roman" panose="02020603050405020304" pitchFamily="18" charset="0"/>
                <a:ea typeface="楷体_GB2312" pitchFamily="49" charset="-122"/>
              </a:rPr>
              <a:t>语句，</a:t>
            </a:r>
            <a:r>
              <a:rPr lang="en-US" altLang="zh-CN">
                <a:latin typeface="Times New Roman" panose="02020603050405020304" pitchFamily="18" charset="0"/>
                <a:ea typeface="楷体_GB2312" pitchFamily="49" charset="-122"/>
              </a:rPr>
              <a:t>BLOCK IF</a:t>
            </a:r>
            <a:r>
              <a:rPr lang="zh-CN" altLang="en-US" dirty="0">
                <a:latin typeface="Times New Roman" panose="02020603050405020304" pitchFamily="18" charset="0"/>
                <a:ea typeface="楷体_GB2312" pitchFamily="49" charset="-122"/>
              </a:rPr>
              <a:t>语句及</a:t>
            </a:r>
            <a:r>
              <a:rPr lang="en-US" altLang="zh-CN">
                <a:latin typeface="Times New Roman" panose="02020603050405020304" pitchFamily="18" charset="0"/>
                <a:ea typeface="楷体_GB2312" pitchFamily="49" charset="-122"/>
              </a:rPr>
              <a:t>ELSE IF</a:t>
            </a:r>
            <a:r>
              <a:rPr lang="zh-CN" altLang="en-US" dirty="0">
                <a:latin typeface="Times New Roman" panose="02020603050405020304" pitchFamily="18" charset="0"/>
                <a:ea typeface="楷体_GB2312" pitchFamily="49" charset="-122"/>
              </a:rPr>
              <a:t>语句</a:t>
            </a:r>
            <a:br>
              <a:rPr lang="zh-CN" altLang="en-US" dirty="0">
                <a:latin typeface="Times New Roman" panose="02020603050405020304" pitchFamily="18" charset="0"/>
                <a:ea typeface="楷体_GB2312" pitchFamily="49" charset="-122"/>
              </a:rPr>
            </a:br>
            <a:r>
              <a:rPr lang="zh-CN" altLang="en-US" dirty="0">
                <a:latin typeface="Times New Roman" panose="02020603050405020304" pitchFamily="18" charset="0"/>
                <a:ea typeface="楷体_GB2312" pitchFamily="49" charset="-122"/>
              </a:rPr>
              <a:t>　  中逻辑表达式执行取真次数的比率</a:t>
            </a:r>
            <a:endParaRPr lang="zh-CN" altLang="en-US" u="sng" dirty="0">
              <a:latin typeface="Times New Roman" panose="02020603050405020304" pitchFamily="18" charset="0"/>
              <a:ea typeface="楷体_GB2312" pitchFamily="49" charset="-122"/>
            </a:endParaRPr>
          </a:p>
        </p:txBody>
      </p:sp>
      <p:sp>
        <p:nvSpPr>
          <p:cNvPr id="79874" name="流程图: 决策 139266"/>
          <p:cNvSpPr/>
          <p:nvPr/>
        </p:nvSpPr>
        <p:spPr>
          <a:xfrm>
            <a:off x="3441700" y="2743200"/>
            <a:ext cx="2590800" cy="914400"/>
          </a:xfrm>
          <a:prstGeom prst="flowChartDecision">
            <a:avLst/>
          </a:prstGeom>
          <a:solidFill>
            <a:srgbClr val="9999FF"/>
          </a:solidFill>
          <a:ln w="9525" cap="flat" cmpd="sng">
            <a:solidFill>
              <a:schemeClr val="tx1"/>
            </a:solidFill>
            <a:prstDash val="solid"/>
            <a:miter/>
            <a:headEnd type="none" w="med" len="med"/>
            <a:tailEnd type="none" w="med" len="med"/>
          </a:ln>
        </p:spPr>
        <p:txBody>
          <a:bodyPr wrap="none" anchor="ctr" anchorCtr="0"/>
          <a:p>
            <a:pPr algn="ctr"/>
            <a:r>
              <a:rPr lang="en-US" altLang="zh-CN" sz="4000" b="1">
                <a:solidFill>
                  <a:schemeClr val="bg1"/>
                </a:solidFill>
                <a:latin typeface="Times New Roman" panose="02020603050405020304" pitchFamily="18" charset="0"/>
                <a:ea typeface="楷体_GB2312" pitchFamily="49" charset="-122"/>
              </a:rPr>
              <a:t>B</a:t>
            </a:r>
            <a:endParaRPr lang="en-US" altLang="zh-CN" sz="4000" b="1">
              <a:solidFill>
                <a:schemeClr val="bg1"/>
              </a:solidFill>
              <a:latin typeface="Times New Roman" panose="02020603050405020304" pitchFamily="18" charset="0"/>
              <a:ea typeface="楷体_GB2312" pitchFamily="49" charset="-122"/>
            </a:endParaRPr>
          </a:p>
        </p:txBody>
      </p:sp>
      <p:sp>
        <p:nvSpPr>
          <p:cNvPr id="79875" name="直接连接符 139267"/>
          <p:cNvSpPr/>
          <p:nvPr/>
        </p:nvSpPr>
        <p:spPr>
          <a:xfrm>
            <a:off x="4737100" y="1828800"/>
            <a:ext cx="0" cy="914400"/>
          </a:xfrm>
          <a:prstGeom prst="line">
            <a:avLst/>
          </a:prstGeom>
          <a:ln w="9525" cap="flat" cmpd="sng">
            <a:solidFill>
              <a:schemeClr val="tx1"/>
            </a:solidFill>
            <a:prstDash val="solid"/>
            <a:round/>
            <a:headEnd type="none" w="med" len="med"/>
            <a:tailEnd type="triangle" w="med" len="med"/>
          </a:ln>
        </p:spPr>
      </p:sp>
      <p:sp>
        <p:nvSpPr>
          <p:cNvPr id="79876" name="直接连接符 139268"/>
          <p:cNvSpPr/>
          <p:nvPr/>
        </p:nvSpPr>
        <p:spPr>
          <a:xfrm>
            <a:off x="6032500" y="3200400"/>
            <a:ext cx="1219200" cy="0"/>
          </a:xfrm>
          <a:prstGeom prst="line">
            <a:avLst/>
          </a:prstGeom>
          <a:ln w="9525" cap="flat" cmpd="sng">
            <a:solidFill>
              <a:schemeClr val="tx1"/>
            </a:solidFill>
            <a:prstDash val="solid"/>
            <a:round/>
            <a:headEnd type="none" w="med" len="med"/>
            <a:tailEnd type="none" w="med" len="med"/>
          </a:ln>
        </p:spPr>
      </p:sp>
      <p:sp>
        <p:nvSpPr>
          <p:cNvPr id="79877" name="直接连接符 139269"/>
          <p:cNvSpPr/>
          <p:nvPr/>
        </p:nvSpPr>
        <p:spPr>
          <a:xfrm>
            <a:off x="7251700" y="3200400"/>
            <a:ext cx="0" cy="381000"/>
          </a:xfrm>
          <a:prstGeom prst="line">
            <a:avLst/>
          </a:prstGeom>
          <a:ln w="9525" cap="flat" cmpd="sng">
            <a:solidFill>
              <a:schemeClr val="tx1"/>
            </a:solidFill>
            <a:prstDash val="solid"/>
            <a:round/>
            <a:headEnd type="none" w="med" len="med"/>
            <a:tailEnd type="triangle" w="med" len="med"/>
          </a:ln>
        </p:spPr>
      </p:sp>
      <p:sp>
        <p:nvSpPr>
          <p:cNvPr id="79878" name="直接连接符 139270"/>
          <p:cNvSpPr/>
          <p:nvPr/>
        </p:nvSpPr>
        <p:spPr>
          <a:xfrm flipH="1">
            <a:off x="2070100" y="3200400"/>
            <a:ext cx="1371600" cy="0"/>
          </a:xfrm>
          <a:prstGeom prst="line">
            <a:avLst/>
          </a:prstGeom>
          <a:ln w="9525" cap="flat" cmpd="sng">
            <a:solidFill>
              <a:schemeClr val="tx1"/>
            </a:solidFill>
            <a:prstDash val="solid"/>
            <a:round/>
            <a:headEnd type="none" w="med" len="med"/>
            <a:tailEnd type="none" w="med" len="med"/>
          </a:ln>
        </p:spPr>
      </p:sp>
      <p:sp>
        <p:nvSpPr>
          <p:cNvPr id="79879" name="直接连接符 139271"/>
          <p:cNvSpPr/>
          <p:nvPr/>
        </p:nvSpPr>
        <p:spPr>
          <a:xfrm>
            <a:off x="2070100" y="3200400"/>
            <a:ext cx="0" cy="457200"/>
          </a:xfrm>
          <a:prstGeom prst="line">
            <a:avLst/>
          </a:prstGeom>
          <a:ln w="9525" cap="flat" cmpd="sng">
            <a:solidFill>
              <a:schemeClr val="tx1"/>
            </a:solidFill>
            <a:prstDash val="solid"/>
            <a:round/>
            <a:headEnd type="none" w="med" len="med"/>
            <a:tailEnd type="triangle" w="med" len="med"/>
          </a:ln>
        </p:spPr>
      </p:sp>
      <p:sp>
        <p:nvSpPr>
          <p:cNvPr id="79880" name="文本框 139272"/>
          <p:cNvSpPr txBox="1"/>
          <p:nvPr/>
        </p:nvSpPr>
        <p:spPr>
          <a:xfrm>
            <a:off x="4889500" y="1981200"/>
            <a:ext cx="477838" cy="579438"/>
          </a:xfrm>
          <a:prstGeom prst="rect">
            <a:avLst/>
          </a:prstGeom>
          <a:noFill/>
          <a:ln w="9525">
            <a:noFill/>
          </a:ln>
        </p:spPr>
        <p:txBody>
          <a:bodyPr wrap="none" anchor="t" anchorCtr="0">
            <a:spAutoFit/>
          </a:bodyPr>
          <a:p>
            <a:r>
              <a:rPr lang="en-US" altLang="zh-CN" sz="3200" b="1">
                <a:latin typeface="Times New Roman" panose="02020603050405020304" pitchFamily="18" charset="0"/>
                <a:ea typeface="楷体_GB2312" pitchFamily="49" charset="-122"/>
              </a:rPr>
              <a:t>N</a:t>
            </a:r>
            <a:endParaRPr lang="en-US" altLang="zh-CN" sz="3200" b="1">
              <a:latin typeface="Times New Roman" panose="02020603050405020304" pitchFamily="18" charset="0"/>
              <a:ea typeface="楷体_GB2312" pitchFamily="49" charset="-122"/>
            </a:endParaRPr>
          </a:p>
        </p:txBody>
      </p:sp>
      <p:sp>
        <p:nvSpPr>
          <p:cNvPr id="79881" name="文本框 139273"/>
          <p:cNvSpPr txBox="1"/>
          <p:nvPr/>
        </p:nvSpPr>
        <p:spPr>
          <a:xfrm>
            <a:off x="7251700" y="2819400"/>
            <a:ext cx="431800" cy="579438"/>
          </a:xfrm>
          <a:prstGeom prst="rect">
            <a:avLst/>
          </a:prstGeom>
          <a:noFill/>
          <a:ln w="9525">
            <a:noFill/>
          </a:ln>
        </p:spPr>
        <p:txBody>
          <a:bodyPr wrap="none" anchor="t" anchorCtr="0">
            <a:spAutoFit/>
          </a:bodyPr>
          <a:p>
            <a:r>
              <a:rPr lang="en-US" altLang="zh-CN" sz="3200" b="1">
                <a:latin typeface="Times New Roman" panose="02020603050405020304" pitchFamily="18" charset="0"/>
                <a:ea typeface="楷体_GB2312" pitchFamily="49" charset="-122"/>
              </a:rPr>
              <a:t>F</a:t>
            </a:r>
            <a:endParaRPr lang="en-US" altLang="zh-CN" sz="3200" b="1">
              <a:latin typeface="Times New Roman" panose="02020603050405020304" pitchFamily="18" charset="0"/>
              <a:ea typeface="楷体_GB2312" pitchFamily="49" charset="-122"/>
            </a:endParaRPr>
          </a:p>
        </p:txBody>
      </p:sp>
      <p:sp>
        <p:nvSpPr>
          <p:cNvPr id="79882" name="文本框 139274"/>
          <p:cNvSpPr txBox="1"/>
          <p:nvPr/>
        </p:nvSpPr>
        <p:spPr>
          <a:xfrm>
            <a:off x="1612900" y="2743200"/>
            <a:ext cx="455613" cy="579438"/>
          </a:xfrm>
          <a:prstGeom prst="rect">
            <a:avLst/>
          </a:prstGeom>
          <a:noFill/>
          <a:ln w="9525">
            <a:noFill/>
          </a:ln>
        </p:spPr>
        <p:txBody>
          <a:bodyPr wrap="none" anchor="t" anchorCtr="0">
            <a:spAutoFit/>
          </a:bodyPr>
          <a:p>
            <a:r>
              <a:rPr lang="en-US" altLang="zh-CN" sz="3200" b="1">
                <a:latin typeface="Times New Roman" panose="02020603050405020304" pitchFamily="18" charset="0"/>
                <a:ea typeface="楷体_GB2312" pitchFamily="49" charset="-122"/>
              </a:rPr>
              <a:t>T</a:t>
            </a:r>
            <a:endParaRPr lang="en-US" altLang="zh-CN" sz="3200" b="1">
              <a:latin typeface="Times New Roman" panose="02020603050405020304" pitchFamily="18" charset="0"/>
              <a:ea typeface="楷体_GB2312" pitchFamily="49" charset="-122"/>
            </a:endParaRPr>
          </a:p>
        </p:txBody>
      </p:sp>
      <p:sp>
        <p:nvSpPr>
          <p:cNvPr id="79883" name="文本框 139275"/>
          <p:cNvSpPr txBox="1"/>
          <p:nvPr/>
        </p:nvSpPr>
        <p:spPr>
          <a:xfrm>
            <a:off x="6642100" y="3124200"/>
            <a:ext cx="611188" cy="579438"/>
          </a:xfrm>
          <a:prstGeom prst="rect">
            <a:avLst/>
          </a:prstGeom>
          <a:noFill/>
          <a:ln w="9525">
            <a:noFill/>
          </a:ln>
        </p:spPr>
        <p:txBody>
          <a:bodyPr wrap="none" anchor="t" anchorCtr="0">
            <a:spAutoFit/>
          </a:bodyPr>
          <a:p>
            <a:r>
              <a:rPr lang="en-US" altLang="zh-CN" sz="3200" b="1">
                <a:latin typeface="Times New Roman" panose="02020603050405020304" pitchFamily="18" charset="0"/>
                <a:ea typeface="楷体_GB2312" pitchFamily="49" charset="-122"/>
              </a:rPr>
              <a:t>N</a:t>
            </a:r>
            <a:r>
              <a:rPr lang="en-US" altLang="zh-CN" sz="3200" b="1" baseline="-25000">
                <a:latin typeface="Times New Roman" panose="02020603050405020304" pitchFamily="18" charset="0"/>
                <a:ea typeface="楷体_GB2312" pitchFamily="49" charset="-122"/>
              </a:rPr>
              <a:t>2</a:t>
            </a:r>
            <a:endParaRPr lang="en-US" altLang="zh-CN" sz="3200" b="1" baseline="-25000">
              <a:latin typeface="Times New Roman" panose="02020603050405020304" pitchFamily="18" charset="0"/>
              <a:ea typeface="楷体_GB2312" pitchFamily="49" charset="-122"/>
            </a:endParaRPr>
          </a:p>
        </p:txBody>
      </p:sp>
      <p:sp>
        <p:nvSpPr>
          <p:cNvPr id="79884" name="文本框 139276"/>
          <p:cNvSpPr txBox="1"/>
          <p:nvPr/>
        </p:nvSpPr>
        <p:spPr>
          <a:xfrm>
            <a:off x="2146300" y="3124200"/>
            <a:ext cx="611188" cy="579438"/>
          </a:xfrm>
          <a:prstGeom prst="rect">
            <a:avLst/>
          </a:prstGeom>
          <a:noFill/>
          <a:ln w="9525">
            <a:noFill/>
          </a:ln>
        </p:spPr>
        <p:txBody>
          <a:bodyPr wrap="none" anchor="t" anchorCtr="0">
            <a:spAutoFit/>
          </a:bodyPr>
          <a:p>
            <a:r>
              <a:rPr lang="en-US" altLang="zh-CN" sz="3200" b="1">
                <a:latin typeface="Times New Roman" panose="02020603050405020304" pitchFamily="18" charset="0"/>
                <a:ea typeface="楷体_GB2312" pitchFamily="49" charset="-122"/>
              </a:rPr>
              <a:t>N</a:t>
            </a:r>
            <a:r>
              <a:rPr lang="en-US" altLang="zh-CN" sz="3200" b="1" baseline="-25000">
                <a:latin typeface="Times New Roman" panose="02020603050405020304" pitchFamily="18" charset="0"/>
                <a:ea typeface="楷体_GB2312" pitchFamily="49" charset="-122"/>
              </a:rPr>
              <a:t>1</a:t>
            </a:r>
            <a:endParaRPr lang="en-US" altLang="zh-CN" sz="3200" b="1" baseline="-25000">
              <a:latin typeface="Times New Roman" panose="02020603050405020304" pitchFamily="18" charset="0"/>
              <a:ea typeface="楷体_GB2312" pitchFamily="49" charset="-122"/>
            </a:endParaRPr>
          </a:p>
        </p:txBody>
      </p:sp>
      <p:sp>
        <p:nvSpPr>
          <p:cNvPr id="79885" name="文本框 139277"/>
          <p:cNvSpPr txBox="1"/>
          <p:nvPr/>
        </p:nvSpPr>
        <p:spPr>
          <a:xfrm>
            <a:off x="1879600" y="3975100"/>
            <a:ext cx="3452813" cy="1187450"/>
          </a:xfrm>
          <a:prstGeom prst="rect">
            <a:avLst/>
          </a:prstGeom>
          <a:noFill/>
          <a:ln w="9525">
            <a:noFill/>
          </a:ln>
        </p:spPr>
        <p:txBody>
          <a:bodyPr wrap="none" anchor="t" anchorCtr="0">
            <a:spAutoFit/>
          </a:bodyPr>
          <a:p>
            <a:r>
              <a:rPr lang="en-US" altLang="zh-CN">
                <a:latin typeface="Times New Roman" panose="02020603050405020304" pitchFamily="18" charset="0"/>
                <a:ea typeface="楷体_GB2312" pitchFamily="49" charset="-122"/>
              </a:rPr>
              <a:t>B   </a:t>
            </a:r>
            <a:r>
              <a:rPr lang="zh-CN" altLang="en-US" dirty="0">
                <a:latin typeface="Times New Roman" panose="02020603050405020304" pitchFamily="18" charset="0"/>
                <a:ea typeface="楷体_GB2312" pitchFamily="49" charset="-122"/>
              </a:rPr>
              <a:t>为逻辑表达式</a:t>
            </a:r>
            <a:br>
              <a:rPr lang="zh-CN" altLang="en-US" dirty="0">
                <a:latin typeface="Times New Roman" panose="02020603050405020304" pitchFamily="18" charset="0"/>
                <a:ea typeface="楷体_GB2312" pitchFamily="49" charset="-122"/>
              </a:rPr>
            </a:br>
            <a:r>
              <a:rPr lang="en-US" altLang="zh-CN">
                <a:latin typeface="Times New Roman" panose="02020603050405020304" pitchFamily="18" charset="0"/>
                <a:ea typeface="楷体_GB2312" pitchFamily="49" charset="-122"/>
              </a:rPr>
              <a:t>N   </a:t>
            </a:r>
            <a:r>
              <a:rPr lang="zh-CN" altLang="en-US" dirty="0">
                <a:latin typeface="Times New Roman" panose="02020603050405020304" pitchFamily="18" charset="0"/>
                <a:ea typeface="楷体_GB2312" pitchFamily="49" charset="-122"/>
              </a:rPr>
              <a:t>条件语句执行次数</a:t>
            </a:r>
            <a:br>
              <a:rPr lang="zh-CN" altLang="en-US" b="1" dirty="0">
                <a:latin typeface="Times New Roman" panose="02020603050405020304" pitchFamily="18" charset="0"/>
                <a:ea typeface="楷体_GB2312" pitchFamily="49" charset="-122"/>
              </a:rPr>
            </a:br>
            <a:r>
              <a:rPr lang="en-US" altLang="zh-CN">
                <a:latin typeface="Times New Roman" panose="02020603050405020304" pitchFamily="18" charset="0"/>
                <a:ea typeface="楷体_GB2312" pitchFamily="49" charset="-122"/>
              </a:rPr>
              <a:t>N</a:t>
            </a:r>
            <a:r>
              <a:rPr lang="en-US" altLang="zh-CN" baseline="-25000">
                <a:latin typeface="Times New Roman" panose="02020603050405020304" pitchFamily="18" charset="0"/>
                <a:ea typeface="楷体_GB2312" pitchFamily="49" charset="-122"/>
              </a:rPr>
              <a:t>1    </a:t>
            </a:r>
            <a:r>
              <a:rPr lang="zh-CN" altLang="en-US" dirty="0">
                <a:latin typeface="Times New Roman" panose="02020603050405020304" pitchFamily="18" charset="0"/>
                <a:ea typeface="楷体_GB2312" pitchFamily="49" charset="-122"/>
              </a:rPr>
              <a:t>执行中Ｂ取真的次数</a:t>
            </a:r>
            <a:endParaRPr lang="zh-CN" altLang="en-US" baseline="-25000" dirty="0">
              <a:latin typeface="Times New Roman" panose="02020603050405020304" pitchFamily="18" charset="0"/>
              <a:ea typeface="楷体_GB2312" pitchFamily="49" charset="-122"/>
            </a:endParaRPr>
          </a:p>
        </p:txBody>
      </p:sp>
      <p:sp>
        <p:nvSpPr>
          <p:cNvPr id="79886" name="文本框 139278"/>
          <p:cNvSpPr txBox="1"/>
          <p:nvPr/>
        </p:nvSpPr>
        <p:spPr>
          <a:xfrm>
            <a:off x="3924300" y="5575300"/>
            <a:ext cx="2716213" cy="519113"/>
          </a:xfrm>
          <a:prstGeom prst="rect">
            <a:avLst/>
          </a:prstGeom>
          <a:noFill/>
          <a:ln w="9525">
            <a:noFill/>
          </a:ln>
        </p:spPr>
        <p:txBody>
          <a:bodyPr wrap="none" anchor="t" anchorCtr="0">
            <a:spAutoFit/>
          </a:bodyPr>
          <a:p>
            <a:r>
              <a:rPr lang="en-US" altLang="zh-CN" sz="2800">
                <a:latin typeface="Times New Roman" panose="02020603050405020304" pitchFamily="18" charset="0"/>
                <a:ea typeface="楷体_GB2312" pitchFamily="49" charset="-122"/>
              </a:rPr>
              <a:t>Q=          ×100%</a:t>
            </a:r>
            <a:endParaRPr lang="en-US" altLang="zh-CN" sz="2800">
              <a:latin typeface="Times New Roman" panose="02020603050405020304" pitchFamily="18" charset="0"/>
              <a:ea typeface="楷体_GB2312" pitchFamily="49" charset="-122"/>
            </a:endParaRPr>
          </a:p>
        </p:txBody>
      </p:sp>
      <p:sp>
        <p:nvSpPr>
          <p:cNvPr id="79887" name="文本框 139279"/>
          <p:cNvSpPr txBox="1"/>
          <p:nvPr/>
        </p:nvSpPr>
        <p:spPr>
          <a:xfrm>
            <a:off x="4533900" y="5295900"/>
            <a:ext cx="714375" cy="946150"/>
          </a:xfrm>
          <a:prstGeom prst="rect">
            <a:avLst/>
          </a:prstGeom>
          <a:noFill/>
          <a:ln w="9525">
            <a:noFill/>
          </a:ln>
        </p:spPr>
        <p:txBody>
          <a:bodyPr wrap="none" anchor="t" anchorCtr="0">
            <a:spAutoFit/>
          </a:bodyPr>
          <a:p>
            <a:r>
              <a:rPr lang="zh-CN" altLang="en-US" sz="2000">
                <a:latin typeface="Times New Roman" panose="02020603050405020304" pitchFamily="18" charset="0"/>
                <a:ea typeface="楷体_GB2312" pitchFamily="49" charset="-122"/>
              </a:rPr>
              <a:t> </a:t>
            </a:r>
            <a:r>
              <a:rPr lang="en-US" altLang="zh-CN" sz="2800">
                <a:latin typeface="Times New Roman" panose="02020603050405020304" pitchFamily="18" charset="0"/>
                <a:ea typeface="楷体_GB2312" pitchFamily="49" charset="-122"/>
              </a:rPr>
              <a:t>N</a:t>
            </a:r>
            <a:r>
              <a:rPr lang="en-US" altLang="zh-CN" sz="2800" baseline="-25000">
                <a:latin typeface="Times New Roman" panose="02020603050405020304" pitchFamily="18" charset="0"/>
                <a:ea typeface="楷体_GB2312" pitchFamily="49" charset="-122"/>
              </a:rPr>
              <a:t>1</a:t>
            </a:r>
            <a:r>
              <a:rPr lang="en-US" altLang="zh-CN" sz="2800">
                <a:latin typeface="Times New Roman" panose="02020603050405020304" pitchFamily="18" charset="0"/>
                <a:ea typeface="楷体_GB2312" pitchFamily="49" charset="-122"/>
              </a:rPr>
              <a:t> </a:t>
            </a:r>
            <a:br>
              <a:rPr lang="en-US" altLang="zh-CN" sz="2800">
                <a:latin typeface="Times New Roman" panose="02020603050405020304" pitchFamily="18" charset="0"/>
                <a:ea typeface="楷体_GB2312" pitchFamily="49" charset="-122"/>
              </a:rPr>
            </a:br>
            <a:r>
              <a:rPr lang="en-US" altLang="zh-CN" sz="2800">
                <a:latin typeface="Times New Roman" panose="02020603050405020304" pitchFamily="18" charset="0"/>
                <a:ea typeface="楷体_GB2312" pitchFamily="49" charset="-122"/>
              </a:rPr>
              <a:t> N</a:t>
            </a:r>
            <a:endParaRPr lang="en-US" altLang="zh-CN" sz="2800" baseline="-25000">
              <a:latin typeface="Times New Roman" panose="02020603050405020304" pitchFamily="18" charset="0"/>
              <a:ea typeface="楷体_GB2312" pitchFamily="49" charset="-122"/>
            </a:endParaRPr>
          </a:p>
        </p:txBody>
      </p:sp>
      <p:sp>
        <p:nvSpPr>
          <p:cNvPr id="79888" name="直接连接符 139280"/>
          <p:cNvSpPr/>
          <p:nvPr/>
        </p:nvSpPr>
        <p:spPr>
          <a:xfrm>
            <a:off x="4533900" y="5803900"/>
            <a:ext cx="762000" cy="0"/>
          </a:xfrm>
          <a:prstGeom prst="line">
            <a:avLst/>
          </a:prstGeom>
          <a:ln w="9525" cap="flat" cmpd="sng">
            <a:solidFill>
              <a:schemeClr val="tx1"/>
            </a:solidFill>
            <a:prstDash val="solid"/>
            <a:round/>
            <a:headEnd type="none" w="med" len="med"/>
            <a:tailEnd type="none" w="med" len="med"/>
          </a:ln>
        </p:spPr>
      </p:sp>
      <p:sp>
        <p:nvSpPr>
          <p:cNvPr id="79889" name="文本框 139281"/>
          <p:cNvSpPr txBox="1"/>
          <p:nvPr/>
        </p:nvSpPr>
        <p:spPr>
          <a:xfrm>
            <a:off x="2247900" y="5575300"/>
            <a:ext cx="1403350" cy="457200"/>
          </a:xfrm>
          <a:prstGeom prst="rect">
            <a:avLst/>
          </a:prstGeom>
          <a:noFill/>
          <a:ln w="9525">
            <a:noFill/>
          </a:ln>
        </p:spPr>
        <p:txBody>
          <a:bodyPr wrap="none" anchor="t" anchorCtr="0">
            <a:spAutoFit/>
          </a:bodyPr>
          <a:p>
            <a:r>
              <a:rPr lang="zh-CN" altLang="en-US" dirty="0">
                <a:latin typeface="Times New Roman" panose="02020603050405020304" pitchFamily="18" charset="0"/>
                <a:ea typeface="楷体_GB2312" pitchFamily="49" charset="-122"/>
              </a:rPr>
              <a:t>取真比率</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41313"/>
          <p:cNvSpPr>
            <a:spLocks noGrp="1"/>
          </p:cNvSpPr>
          <p:nvPr>
            <p:ph type="ctrTitle" sz="quarter"/>
          </p:nvPr>
        </p:nvSpPr>
        <p:spPr>
          <a:ln/>
        </p:spPr>
        <p:txBody>
          <a:bodyPr lIns="92075" tIns="46038" rIns="92075" bIns="46038" anchor="ctr" anchorCtr="0"/>
          <a:p>
            <a:pPr defTabSz="914400">
              <a:buSzTx/>
              <a:buFontTx/>
              <a:buNone/>
            </a:pPr>
            <a:r>
              <a:rPr lang="zh-CN" altLang="en-US" sz="4000" kern="1200" baseline="0" dirty="0">
                <a:latin typeface="+mj-lt"/>
                <a:ea typeface="+mj-ea"/>
                <a:cs typeface="+mj-cs"/>
              </a:rPr>
              <a:t>等价类划分方法</a:t>
            </a:r>
            <a:br>
              <a:rPr lang="zh-CN" altLang="en-US" sz="4000" kern="1200" baseline="0" dirty="0">
                <a:latin typeface="+mj-lt"/>
                <a:ea typeface="+mj-ea"/>
                <a:cs typeface="+mj-cs"/>
              </a:rPr>
            </a:br>
            <a:endParaRPr lang="en-US" altLang="zh-CN" sz="4000" kern="1200" baseline="0" dirty="0">
              <a:latin typeface="+mj-lt"/>
              <a:ea typeface="+mj-ea"/>
              <a:cs typeface="+mj-cs"/>
            </a:endParaRPr>
          </a:p>
        </p:txBody>
      </p:sp>
      <p:sp>
        <p:nvSpPr>
          <p:cNvPr id="80898" name="副标题 141314"/>
          <p:cNvSpPr>
            <a:spLocks noGrp="1"/>
          </p:cNvSpPr>
          <p:nvPr>
            <p:ph type="subTitle" sz="quarter" idx="1"/>
          </p:nvPr>
        </p:nvSpPr>
        <p:spPr>
          <a:ln/>
        </p:spPr>
        <p:txBody>
          <a:bodyPr lIns="92075" tIns="46038" rIns="92075" bIns="46038" anchor="ctr" anchorCtr="0"/>
          <a:p>
            <a:pPr defTabSz="914400">
              <a:buSzPct val="75000"/>
              <a:buFont typeface="Monotype Sorts" pitchFamily="2" charset="2"/>
              <a:buNone/>
            </a:pPr>
            <a:r>
              <a:rPr lang="zh-CN" altLang="en-US" sz="3200" kern="1200" baseline="0" dirty="0">
                <a:latin typeface="+mn-lt"/>
                <a:ea typeface="+mn-ea"/>
                <a:cs typeface="+mn-cs"/>
              </a:rPr>
              <a:t>郑人杰</a:t>
            </a:r>
            <a:endParaRPr lang="zh-CN" altLang="en-US" sz="3200" kern="1200" baseline="0" dirty="0">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42337"/>
          <p:cNvSpPr>
            <a:spLocks noGrp="1"/>
          </p:cNvSpPr>
          <p:nvPr>
            <p:ph type="title"/>
          </p:nvPr>
        </p:nvSpPr>
        <p:spPr>
          <a:ln/>
        </p:spPr>
        <p:txBody>
          <a:bodyPr lIns="92075" tIns="46038" rIns="92075" bIns="46038" anchor="ctr" anchorCtr="0"/>
          <a:p>
            <a:r>
              <a:rPr lang="zh-CN" altLang="en-US" dirty="0"/>
              <a:t>一、等价类划分方法概述</a:t>
            </a:r>
            <a:endParaRPr lang="zh-CN" altLang="en-US" dirty="0"/>
          </a:p>
        </p:txBody>
      </p:sp>
      <p:sp>
        <p:nvSpPr>
          <p:cNvPr id="81922" name="文本占位符 142338"/>
          <p:cNvSpPr>
            <a:spLocks noGrp="1"/>
          </p:cNvSpPr>
          <p:nvPr>
            <p:ph idx="1"/>
          </p:nvPr>
        </p:nvSpPr>
        <p:spPr>
          <a:ln/>
        </p:spPr>
        <p:txBody>
          <a:bodyPr lIns="92075" tIns="46038" rIns="92075" bIns="46038" anchor="t" anchorCtr="0"/>
          <a:p>
            <a:pPr>
              <a:buNone/>
            </a:pPr>
            <a:endParaRPr lang="zh-CN" altLang="en-US" dirty="0"/>
          </a:p>
          <a:p>
            <a:pPr>
              <a:buNone/>
            </a:pPr>
            <a:endParaRPr lang="zh-CN" altLang="en-US" dirty="0"/>
          </a:p>
          <a:p>
            <a:pPr>
              <a:buNone/>
            </a:pPr>
            <a:r>
              <a:rPr lang="zh-CN" altLang="en-US" dirty="0"/>
              <a:t>１．一种典型的黑盒测试方法</a:t>
            </a:r>
            <a:endParaRPr lang="zh-CN" altLang="en-US" dirty="0"/>
          </a:p>
          <a:p>
            <a:pPr>
              <a:buNone/>
            </a:pPr>
            <a:endParaRPr lang="zh-CN" altLang="en-US" dirty="0"/>
          </a:p>
          <a:p>
            <a:pPr>
              <a:buNone/>
            </a:pPr>
            <a:endParaRPr lang="zh-CN" altLang="en-US" dirty="0"/>
          </a:p>
          <a:p>
            <a:pPr>
              <a:buNone/>
            </a:pPr>
            <a:r>
              <a:rPr lang="zh-CN" altLang="en-US" dirty="0"/>
              <a:t>２．什么是等价类</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43361"/>
          <p:cNvSpPr>
            <a:spLocks noGrp="1"/>
          </p:cNvSpPr>
          <p:nvPr>
            <p:ph type="title"/>
          </p:nvPr>
        </p:nvSpPr>
        <p:spPr>
          <a:ln/>
        </p:spPr>
        <p:txBody>
          <a:bodyPr lIns="92075" tIns="46038" rIns="92075" bIns="46038" anchor="ctr" anchorCtr="0"/>
          <a:p>
            <a:r>
              <a:rPr lang="zh-CN" altLang="en-US" dirty="0"/>
              <a:t>二、确定等价类原则</a:t>
            </a:r>
            <a:endParaRPr lang="zh-CN" altLang="en-US" dirty="0"/>
          </a:p>
        </p:txBody>
      </p:sp>
      <p:sp>
        <p:nvSpPr>
          <p:cNvPr id="82946" name="文本占位符 143362"/>
          <p:cNvSpPr>
            <a:spLocks noGrp="1"/>
          </p:cNvSpPr>
          <p:nvPr>
            <p:ph idx="1"/>
          </p:nvPr>
        </p:nvSpPr>
        <p:spPr>
          <a:ln/>
        </p:spPr>
        <p:txBody>
          <a:bodyPr lIns="92075" tIns="46038" rIns="92075" bIns="46038" anchor="t" anchorCtr="0"/>
          <a:p>
            <a:pPr>
              <a:lnSpc>
                <a:spcPct val="90000"/>
              </a:lnSpc>
              <a:buNone/>
            </a:pPr>
            <a:r>
              <a:rPr lang="zh-CN" altLang="en-US" sz="2000" dirty="0"/>
              <a:t>１．如果输入条件规定了取值范围或值的个数，则可确定一个有效等价类和两个无效等价类。</a:t>
            </a:r>
            <a:endParaRPr lang="zh-CN" altLang="en-US" sz="2000" dirty="0"/>
          </a:p>
          <a:p>
            <a:pPr lvl="1">
              <a:lnSpc>
                <a:spcPct val="90000"/>
              </a:lnSpc>
              <a:buNone/>
            </a:pPr>
            <a:endParaRPr lang="zh-CN" altLang="en-US" dirty="0"/>
          </a:p>
          <a:p>
            <a:pPr lvl="1">
              <a:lnSpc>
                <a:spcPct val="90000"/>
              </a:lnSpc>
              <a:buNone/>
            </a:pPr>
            <a:r>
              <a:rPr lang="zh-CN" altLang="en-US" dirty="0"/>
              <a:t>例：	取值范围		“……</a:t>
            </a:r>
            <a:r>
              <a:rPr lang="zh-CN" altLang="en-US" dirty="0"/>
              <a:t>数据项数可从1到999……”</a:t>
            </a:r>
            <a:br>
              <a:rPr lang="zh-CN" altLang="en-US" dirty="0"/>
            </a:br>
            <a:r>
              <a:rPr lang="zh-CN" altLang="en-US" dirty="0"/>
              <a:t>	有效等价类：	1&lt;项数&lt;999</a:t>
            </a:r>
            <a:endParaRPr lang="zh-CN" altLang="en-US" dirty="0"/>
          </a:p>
          <a:p>
            <a:pPr lvl="1">
              <a:lnSpc>
                <a:spcPct val="90000"/>
              </a:lnSpc>
              <a:buNone/>
            </a:pPr>
            <a:r>
              <a:rPr lang="zh-CN" altLang="en-US" dirty="0"/>
              <a:t>		无效等价类：	项数&lt;1</a:t>
            </a:r>
            <a:endParaRPr lang="zh-CN" altLang="en-US" dirty="0"/>
          </a:p>
          <a:p>
            <a:pPr lvl="1">
              <a:lnSpc>
                <a:spcPct val="90000"/>
              </a:lnSpc>
              <a:buNone/>
            </a:pPr>
            <a:r>
              <a:rPr lang="zh-CN" altLang="en-US" dirty="0"/>
              <a:t>				项数&gt;999</a:t>
            </a:r>
            <a:endParaRPr lang="zh-CN" altLang="en-US" dirty="0"/>
          </a:p>
          <a:p>
            <a:pPr lvl="1">
              <a:lnSpc>
                <a:spcPct val="90000"/>
              </a:lnSpc>
              <a:buNone/>
            </a:pPr>
            <a:r>
              <a:rPr lang="zh-CN" altLang="en-US" dirty="0"/>
              <a:t>	值的个数		“学生选课允许2门至4门”</a:t>
            </a:r>
            <a:endParaRPr lang="zh-CN" altLang="en-US" dirty="0"/>
          </a:p>
          <a:p>
            <a:pPr lvl="1">
              <a:lnSpc>
                <a:spcPct val="90000"/>
              </a:lnSpc>
              <a:buNone/>
            </a:pPr>
            <a:r>
              <a:rPr lang="en-US" altLang="zh-CN" dirty="0"/>
              <a:t>		</a:t>
            </a:r>
            <a:r>
              <a:rPr lang="zh-CN" altLang="en-US" dirty="0"/>
              <a:t>有效等价类：	选课2至4门</a:t>
            </a:r>
            <a:endParaRPr lang="zh-CN" altLang="en-US" dirty="0"/>
          </a:p>
          <a:p>
            <a:pPr lvl="1">
              <a:lnSpc>
                <a:spcPct val="90000"/>
              </a:lnSpc>
              <a:buNone/>
            </a:pPr>
            <a:r>
              <a:rPr lang="en-US" altLang="zh-CN" dirty="0"/>
              <a:t>		</a:t>
            </a:r>
            <a:r>
              <a:rPr lang="zh-CN" altLang="en-US" dirty="0"/>
              <a:t>无效等价类：	只选一门课或未选课</a:t>
            </a:r>
            <a:endParaRPr lang="zh-CN" altLang="en-US" dirty="0"/>
          </a:p>
          <a:p>
            <a:pPr lvl="1">
              <a:lnSpc>
                <a:spcPct val="90000"/>
              </a:lnSpc>
              <a:buNone/>
            </a:pPr>
            <a:r>
              <a:rPr lang="en-US" altLang="zh-CN" dirty="0"/>
              <a:t>				</a:t>
            </a:r>
            <a:r>
              <a:rPr lang="zh-CN" altLang="en-US" dirty="0"/>
              <a:t>选课超过4门</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44385"/>
          <p:cNvSpPr>
            <a:spLocks noGrp="1"/>
          </p:cNvSpPr>
          <p:nvPr>
            <p:ph type="title"/>
          </p:nvPr>
        </p:nvSpPr>
        <p:spPr>
          <a:ln/>
        </p:spPr>
        <p:txBody>
          <a:bodyPr lIns="92075" tIns="46038" rIns="92075" bIns="46038" anchor="ctr" anchorCtr="0"/>
          <a:p>
            <a:r>
              <a:rPr lang="zh-CN" altLang="en-US" dirty="0"/>
              <a:t>确定等价类原则</a:t>
            </a:r>
            <a:endParaRPr lang="zh-CN" altLang="en-US" dirty="0"/>
          </a:p>
        </p:txBody>
      </p:sp>
      <p:sp>
        <p:nvSpPr>
          <p:cNvPr id="83970" name="文本占位符 144386"/>
          <p:cNvSpPr>
            <a:spLocks noGrp="1"/>
          </p:cNvSpPr>
          <p:nvPr>
            <p:ph idx="1"/>
          </p:nvPr>
        </p:nvSpPr>
        <p:spPr>
          <a:ln/>
        </p:spPr>
        <p:txBody>
          <a:bodyPr lIns="92075" tIns="46038" rIns="92075" bIns="46038" anchor="t" anchorCtr="0"/>
          <a:p>
            <a:pPr>
              <a:lnSpc>
                <a:spcPct val="90000"/>
              </a:lnSpc>
              <a:buNone/>
            </a:pPr>
            <a:r>
              <a:rPr lang="zh-CN" altLang="en-US" dirty="0"/>
              <a:t>２．输入条件规定了输入值的集合，或是规定了“必须如何”的条件，则可确定一个有效等价类和一个无效等价类。</a:t>
            </a:r>
            <a:endParaRPr lang="zh-CN" altLang="en-US" dirty="0"/>
          </a:p>
          <a:p>
            <a:pPr marL="1066800" lvl="1" indent="-609600">
              <a:lnSpc>
                <a:spcPct val="90000"/>
              </a:lnSpc>
              <a:buNone/>
            </a:pPr>
            <a:r>
              <a:rPr lang="zh-CN" altLang="en-US" dirty="0"/>
              <a:t>例：输入值的集合		“统计各省、市、自治区某一产值”</a:t>
            </a:r>
            <a:endParaRPr lang="zh-CN" altLang="en-US" dirty="0"/>
          </a:p>
          <a:p>
            <a:pPr marL="1066800" lvl="1" indent="-609600">
              <a:lnSpc>
                <a:spcPct val="90000"/>
              </a:lnSpc>
              <a:buNone/>
            </a:pPr>
            <a:r>
              <a:rPr lang="en-US" altLang="zh-CN" dirty="0"/>
              <a:t>		</a:t>
            </a:r>
            <a:r>
              <a:rPr lang="zh-CN" altLang="en-US" dirty="0"/>
              <a:t>有效等价类：	国内各省、市、自治区</a:t>
            </a:r>
            <a:endParaRPr lang="zh-CN" altLang="en-US" dirty="0"/>
          </a:p>
          <a:p>
            <a:pPr marL="1066800" lvl="1" indent="-609600">
              <a:lnSpc>
                <a:spcPct val="90000"/>
              </a:lnSpc>
              <a:buNone/>
            </a:pPr>
            <a:r>
              <a:rPr lang="zh-CN" altLang="en-US" dirty="0"/>
              <a:t>		无效等价类：	外国省、市</a:t>
            </a:r>
            <a:endParaRPr lang="zh-CN" altLang="en-US" dirty="0"/>
          </a:p>
          <a:p>
            <a:pPr marL="1066800" lvl="1" indent="-609600">
              <a:lnSpc>
                <a:spcPct val="90000"/>
              </a:lnSpc>
              <a:buNone/>
            </a:pPr>
            <a:r>
              <a:rPr lang="zh-CN" altLang="en-US" dirty="0"/>
              <a:t>	“必须如何”		“标识符以字母开头”</a:t>
            </a:r>
            <a:endParaRPr lang="zh-CN" altLang="en-US" dirty="0"/>
          </a:p>
          <a:p>
            <a:pPr marL="1066800" lvl="1" indent="-609600">
              <a:lnSpc>
                <a:spcPct val="90000"/>
              </a:lnSpc>
              <a:buNone/>
            </a:pPr>
            <a:r>
              <a:rPr lang="zh-CN" altLang="en-US" dirty="0"/>
              <a:t>		有效等价类：	以字母开头的字符串</a:t>
            </a:r>
            <a:endParaRPr lang="zh-CN" altLang="en-US" dirty="0"/>
          </a:p>
          <a:p>
            <a:pPr marL="1066800" lvl="1" indent="-609600">
              <a:lnSpc>
                <a:spcPct val="90000"/>
              </a:lnSpc>
              <a:buNone/>
            </a:pPr>
            <a:r>
              <a:rPr lang="zh-CN" altLang="en-US" dirty="0"/>
              <a:t>		无效等价类：	以非字母开头的字符串</a:t>
            </a:r>
            <a:endParaRPr lang="zh-CN" altLang="en-US" dirty="0"/>
          </a:p>
          <a:p>
            <a:pPr>
              <a:lnSpc>
                <a:spcPct val="90000"/>
              </a:lnSpc>
              <a:buFontTx/>
              <a:buNone/>
            </a:pPr>
            <a:r>
              <a:rPr lang="zh-CN" altLang="en-US" dirty="0"/>
              <a:t>３．如果确知，已划分的等价类中各元素在程序中的处理方式是不同的，则应将此等价类进一步划小。</a:t>
            </a:r>
            <a:endParaRPr lang="zh-CN" altLang="en-US" dirty="0"/>
          </a:p>
          <a:p>
            <a:pPr marL="1066800" lvl="1" indent="-609600">
              <a:lnSpc>
                <a:spcPct val="90000"/>
              </a:lnSpc>
              <a:buNone/>
            </a:pP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45409"/>
          <p:cNvSpPr>
            <a:spLocks noGrp="1"/>
          </p:cNvSpPr>
          <p:nvPr>
            <p:ph type="title"/>
          </p:nvPr>
        </p:nvSpPr>
        <p:spPr>
          <a:ln/>
        </p:spPr>
        <p:txBody>
          <a:bodyPr lIns="92075" tIns="46038" rIns="92075" bIns="46038" anchor="ctr" anchorCtr="0"/>
          <a:p>
            <a:r>
              <a:rPr lang="zh-CN" altLang="en-US" dirty="0"/>
              <a:t>三、确定测试用例</a:t>
            </a:r>
            <a:endParaRPr lang="zh-CN" altLang="en-US" dirty="0"/>
          </a:p>
        </p:txBody>
      </p:sp>
      <p:sp>
        <p:nvSpPr>
          <p:cNvPr id="84994" name="文本占位符 145410"/>
          <p:cNvSpPr>
            <a:spLocks noGrp="1"/>
          </p:cNvSpPr>
          <p:nvPr>
            <p:ph idx="1"/>
          </p:nvPr>
        </p:nvSpPr>
        <p:spPr>
          <a:ln/>
        </p:spPr>
        <p:txBody>
          <a:bodyPr lIns="92075" tIns="46038" rIns="92075" bIns="46038" anchor="t" anchorCtr="0"/>
          <a:p>
            <a:pPr>
              <a:buNone/>
            </a:pPr>
            <a:endParaRPr lang="zh-CN" altLang="en-US" dirty="0"/>
          </a:p>
          <a:p>
            <a:pPr>
              <a:buNone/>
            </a:pPr>
            <a:r>
              <a:rPr lang="zh-CN" altLang="en-US" dirty="0"/>
              <a:t>１．设计一个测试用例，使其尽可能多地覆盖有效等价类，重复这一步，最终使得所有有效等价类均被覆盖。</a:t>
            </a:r>
            <a:endParaRPr lang="zh-CN" altLang="en-US" dirty="0"/>
          </a:p>
          <a:p>
            <a:pPr>
              <a:buNone/>
            </a:pPr>
            <a:endParaRPr lang="zh-CN" altLang="en-US" dirty="0"/>
          </a:p>
          <a:p>
            <a:pPr>
              <a:buNone/>
            </a:pPr>
            <a:endParaRPr lang="zh-CN" altLang="en-US" dirty="0"/>
          </a:p>
          <a:p>
            <a:pPr>
              <a:buNone/>
            </a:pPr>
            <a:r>
              <a:rPr lang="zh-CN" altLang="en-US" dirty="0"/>
              <a:t>２．设计一个测试用例，使其只覆盖一个无效等价类，重复这一步，最终使得所有无效等价类均被覆盖。</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矩形 18466"/>
          <p:cNvSpPr/>
          <p:nvPr/>
        </p:nvSpPr>
        <p:spPr>
          <a:xfrm>
            <a:off x="685800" y="36576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290" name="矩形 18468"/>
          <p:cNvSpPr/>
          <p:nvPr/>
        </p:nvSpPr>
        <p:spPr>
          <a:xfrm>
            <a:off x="2743200" y="36576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291" name="矩形 18469"/>
          <p:cNvSpPr/>
          <p:nvPr/>
        </p:nvSpPr>
        <p:spPr>
          <a:xfrm>
            <a:off x="2057400" y="36576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292" name="矩形 18471"/>
          <p:cNvSpPr/>
          <p:nvPr/>
        </p:nvSpPr>
        <p:spPr>
          <a:xfrm>
            <a:off x="3429000" y="36576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293" name="矩形 18473"/>
          <p:cNvSpPr/>
          <p:nvPr/>
        </p:nvSpPr>
        <p:spPr>
          <a:xfrm>
            <a:off x="4800600" y="36576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294" name="矩形 18474"/>
          <p:cNvSpPr/>
          <p:nvPr/>
        </p:nvSpPr>
        <p:spPr>
          <a:xfrm>
            <a:off x="6172200" y="36576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295" name="矩形 18475"/>
          <p:cNvSpPr/>
          <p:nvPr/>
        </p:nvSpPr>
        <p:spPr>
          <a:xfrm>
            <a:off x="6858000" y="36576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296" name="矩形 18476"/>
          <p:cNvSpPr/>
          <p:nvPr/>
        </p:nvSpPr>
        <p:spPr>
          <a:xfrm>
            <a:off x="7543800" y="36576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297" name="矩形 18478"/>
          <p:cNvSpPr/>
          <p:nvPr/>
        </p:nvSpPr>
        <p:spPr>
          <a:xfrm>
            <a:off x="3429000" y="54102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298" name="矩形 18479"/>
          <p:cNvSpPr/>
          <p:nvPr/>
        </p:nvSpPr>
        <p:spPr>
          <a:xfrm>
            <a:off x="6172200" y="44958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299" name="矩形 18480"/>
          <p:cNvSpPr/>
          <p:nvPr/>
        </p:nvSpPr>
        <p:spPr>
          <a:xfrm>
            <a:off x="5486400" y="44958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300" name="矩形 18481"/>
          <p:cNvSpPr/>
          <p:nvPr/>
        </p:nvSpPr>
        <p:spPr>
          <a:xfrm>
            <a:off x="4800600" y="44958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301" name="矩形 18482"/>
          <p:cNvSpPr/>
          <p:nvPr/>
        </p:nvSpPr>
        <p:spPr>
          <a:xfrm>
            <a:off x="4114800" y="44958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302" name="矩形 18483"/>
          <p:cNvSpPr/>
          <p:nvPr/>
        </p:nvSpPr>
        <p:spPr>
          <a:xfrm>
            <a:off x="3429000" y="44958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303" name="直接连接符 18486"/>
          <p:cNvSpPr/>
          <p:nvPr/>
        </p:nvSpPr>
        <p:spPr>
          <a:xfrm>
            <a:off x="2743200" y="3657600"/>
            <a:ext cx="609600" cy="381000"/>
          </a:xfrm>
          <a:prstGeom prst="line">
            <a:avLst/>
          </a:prstGeom>
          <a:ln w="9525" cap="flat" cmpd="sng">
            <a:solidFill>
              <a:schemeClr val="bg1"/>
            </a:solidFill>
            <a:prstDash val="solid"/>
            <a:round/>
            <a:headEnd type="none" w="med" len="med"/>
            <a:tailEnd type="none" w="med" len="med"/>
          </a:ln>
        </p:spPr>
      </p:sp>
      <p:sp>
        <p:nvSpPr>
          <p:cNvPr id="12304" name="直接连接符 18488"/>
          <p:cNvSpPr/>
          <p:nvPr/>
        </p:nvSpPr>
        <p:spPr>
          <a:xfrm flipV="1">
            <a:off x="2743200" y="3657600"/>
            <a:ext cx="609600" cy="381000"/>
          </a:xfrm>
          <a:prstGeom prst="line">
            <a:avLst/>
          </a:prstGeom>
          <a:ln w="9525" cap="flat" cmpd="sng">
            <a:solidFill>
              <a:schemeClr val="bg1"/>
            </a:solidFill>
            <a:prstDash val="solid"/>
            <a:round/>
            <a:headEnd type="none" w="med" len="med"/>
            <a:tailEnd type="none" w="med" len="med"/>
          </a:ln>
        </p:spPr>
      </p:sp>
      <p:sp>
        <p:nvSpPr>
          <p:cNvPr id="12305" name="矩形 18489"/>
          <p:cNvSpPr/>
          <p:nvPr/>
        </p:nvSpPr>
        <p:spPr>
          <a:xfrm>
            <a:off x="5486400" y="36576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306" name="直接连接符 18490"/>
          <p:cNvSpPr/>
          <p:nvPr/>
        </p:nvSpPr>
        <p:spPr>
          <a:xfrm>
            <a:off x="5486400" y="3657600"/>
            <a:ext cx="609600" cy="381000"/>
          </a:xfrm>
          <a:prstGeom prst="line">
            <a:avLst/>
          </a:prstGeom>
          <a:ln w="9525" cap="flat" cmpd="sng">
            <a:solidFill>
              <a:schemeClr val="bg1"/>
            </a:solidFill>
            <a:prstDash val="solid"/>
            <a:round/>
            <a:headEnd type="none" w="med" len="med"/>
            <a:tailEnd type="none" w="med" len="med"/>
          </a:ln>
        </p:spPr>
      </p:sp>
      <p:sp>
        <p:nvSpPr>
          <p:cNvPr id="12307" name="直接连接符 18491"/>
          <p:cNvSpPr/>
          <p:nvPr/>
        </p:nvSpPr>
        <p:spPr>
          <a:xfrm flipV="1">
            <a:off x="5486400" y="3657600"/>
            <a:ext cx="609600" cy="381000"/>
          </a:xfrm>
          <a:prstGeom prst="line">
            <a:avLst/>
          </a:prstGeom>
          <a:ln w="9525" cap="flat" cmpd="sng">
            <a:solidFill>
              <a:schemeClr val="bg1"/>
            </a:solidFill>
            <a:prstDash val="solid"/>
            <a:round/>
            <a:headEnd type="none" w="med" len="med"/>
            <a:tailEnd type="none" w="med" len="med"/>
          </a:ln>
        </p:spPr>
      </p:sp>
      <p:sp>
        <p:nvSpPr>
          <p:cNvPr id="12308" name="矩形 18492"/>
          <p:cNvSpPr/>
          <p:nvPr/>
        </p:nvSpPr>
        <p:spPr>
          <a:xfrm>
            <a:off x="4114800" y="36576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309" name="直接连接符 18493"/>
          <p:cNvSpPr/>
          <p:nvPr/>
        </p:nvSpPr>
        <p:spPr>
          <a:xfrm>
            <a:off x="4114800" y="3657600"/>
            <a:ext cx="609600" cy="381000"/>
          </a:xfrm>
          <a:prstGeom prst="line">
            <a:avLst/>
          </a:prstGeom>
          <a:ln w="9525" cap="flat" cmpd="sng">
            <a:solidFill>
              <a:schemeClr val="bg1"/>
            </a:solidFill>
            <a:prstDash val="solid"/>
            <a:round/>
            <a:headEnd type="none" w="med" len="med"/>
            <a:tailEnd type="none" w="med" len="med"/>
          </a:ln>
        </p:spPr>
      </p:sp>
      <p:sp>
        <p:nvSpPr>
          <p:cNvPr id="12310" name="直接连接符 18494"/>
          <p:cNvSpPr/>
          <p:nvPr/>
        </p:nvSpPr>
        <p:spPr>
          <a:xfrm flipV="1">
            <a:off x="4114800" y="3657600"/>
            <a:ext cx="609600" cy="381000"/>
          </a:xfrm>
          <a:prstGeom prst="line">
            <a:avLst/>
          </a:prstGeom>
          <a:ln w="9525" cap="flat" cmpd="sng">
            <a:solidFill>
              <a:schemeClr val="bg1"/>
            </a:solidFill>
            <a:prstDash val="solid"/>
            <a:round/>
            <a:headEnd type="none" w="med" len="med"/>
            <a:tailEnd type="none" w="med" len="med"/>
          </a:ln>
        </p:spPr>
      </p:sp>
      <p:sp>
        <p:nvSpPr>
          <p:cNvPr id="12311" name="矩形 18495"/>
          <p:cNvSpPr/>
          <p:nvPr/>
        </p:nvSpPr>
        <p:spPr>
          <a:xfrm>
            <a:off x="1371600" y="36576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312" name="直接连接符 18496"/>
          <p:cNvSpPr/>
          <p:nvPr/>
        </p:nvSpPr>
        <p:spPr>
          <a:xfrm>
            <a:off x="1371600" y="3657600"/>
            <a:ext cx="609600" cy="381000"/>
          </a:xfrm>
          <a:prstGeom prst="line">
            <a:avLst/>
          </a:prstGeom>
          <a:ln w="9525" cap="flat" cmpd="sng">
            <a:solidFill>
              <a:schemeClr val="bg1"/>
            </a:solidFill>
            <a:prstDash val="solid"/>
            <a:round/>
            <a:headEnd type="none" w="med" len="med"/>
            <a:tailEnd type="none" w="med" len="med"/>
          </a:ln>
        </p:spPr>
      </p:sp>
      <p:sp>
        <p:nvSpPr>
          <p:cNvPr id="12313" name="直接连接符 18497"/>
          <p:cNvSpPr/>
          <p:nvPr/>
        </p:nvSpPr>
        <p:spPr>
          <a:xfrm flipV="1">
            <a:off x="1371600" y="3657600"/>
            <a:ext cx="609600" cy="381000"/>
          </a:xfrm>
          <a:prstGeom prst="line">
            <a:avLst/>
          </a:prstGeom>
          <a:ln w="9525" cap="flat" cmpd="sng">
            <a:solidFill>
              <a:schemeClr val="bg1"/>
            </a:solidFill>
            <a:prstDash val="solid"/>
            <a:round/>
            <a:headEnd type="none" w="med" len="med"/>
            <a:tailEnd type="none" w="med" len="med"/>
          </a:ln>
        </p:spPr>
      </p:sp>
      <p:sp>
        <p:nvSpPr>
          <p:cNvPr id="12314" name="矩形 18498"/>
          <p:cNvSpPr/>
          <p:nvPr/>
        </p:nvSpPr>
        <p:spPr>
          <a:xfrm>
            <a:off x="8229600" y="3657600"/>
            <a:ext cx="609600" cy="381000"/>
          </a:xfrm>
          <a:prstGeom prst="rect">
            <a:avLst/>
          </a:prstGeom>
          <a:solidFill>
            <a:srgbClr val="9999FF"/>
          </a:solidFill>
          <a:ln w="9525" cap="flat" cmpd="sng">
            <a:solidFill>
              <a:schemeClr val="tx1"/>
            </a:solidFill>
            <a:prstDash val="solid"/>
            <a:miter/>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12315" name="直接连接符 18499"/>
          <p:cNvSpPr/>
          <p:nvPr/>
        </p:nvSpPr>
        <p:spPr>
          <a:xfrm>
            <a:off x="8229600" y="3657600"/>
            <a:ext cx="609600" cy="381000"/>
          </a:xfrm>
          <a:prstGeom prst="line">
            <a:avLst/>
          </a:prstGeom>
          <a:ln w="9525" cap="flat" cmpd="sng">
            <a:solidFill>
              <a:schemeClr val="bg1"/>
            </a:solidFill>
            <a:prstDash val="solid"/>
            <a:round/>
            <a:headEnd type="none" w="med" len="med"/>
            <a:tailEnd type="none" w="med" len="med"/>
          </a:ln>
        </p:spPr>
      </p:sp>
      <p:sp>
        <p:nvSpPr>
          <p:cNvPr id="12316" name="直接连接符 18500"/>
          <p:cNvSpPr/>
          <p:nvPr/>
        </p:nvSpPr>
        <p:spPr>
          <a:xfrm flipV="1">
            <a:off x="8229600" y="3657600"/>
            <a:ext cx="609600" cy="381000"/>
          </a:xfrm>
          <a:prstGeom prst="line">
            <a:avLst/>
          </a:prstGeom>
          <a:ln w="9525" cap="flat" cmpd="sng">
            <a:solidFill>
              <a:schemeClr val="bg1"/>
            </a:solidFill>
            <a:prstDash val="solid"/>
            <a:round/>
            <a:headEnd type="none" w="med" len="med"/>
            <a:tailEnd type="none" w="med" len="med"/>
          </a:ln>
        </p:spPr>
      </p:sp>
      <p:sp>
        <p:nvSpPr>
          <p:cNvPr id="12317" name="文本框 18501"/>
          <p:cNvSpPr txBox="1"/>
          <p:nvPr/>
        </p:nvSpPr>
        <p:spPr>
          <a:xfrm>
            <a:off x="762000" y="2359025"/>
            <a:ext cx="381000" cy="1069975"/>
          </a:xfrm>
          <a:prstGeom prst="rect">
            <a:avLst/>
          </a:prstGeom>
          <a:noFill/>
          <a:ln w="9525">
            <a:noFill/>
          </a:ln>
        </p:spPr>
        <p:txBody>
          <a:bodyPr anchor="t" anchorCtr="0">
            <a:spAutoFit/>
          </a:bodyPr>
          <a:p>
            <a:pPr eaLnBrk="0" hangingPunct="0">
              <a:spcBef>
                <a:spcPct val="50000"/>
              </a:spcBef>
            </a:pPr>
            <a:r>
              <a:rPr lang="zh-CN" altLang="en-US" sz="1600" dirty="0">
                <a:latin typeface="Times New Roman" panose="02020603050405020304" pitchFamily="18" charset="0"/>
              </a:rPr>
              <a:t>需求分析</a:t>
            </a:r>
            <a:endParaRPr lang="zh-CN" altLang="en-US" sz="1600" dirty="0">
              <a:latin typeface="Times New Roman" panose="02020603050405020304" pitchFamily="18" charset="0"/>
            </a:endParaRPr>
          </a:p>
        </p:txBody>
      </p:sp>
      <p:sp>
        <p:nvSpPr>
          <p:cNvPr id="12318" name="文本框 18502"/>
          <p:cNvSpPr txBox="1"/>
          <p:nvPr/>
        </p:nvSpPr>
        <p:spPr>
          <a:xfrm>
            <a:off x="4191000" y="2359025"/>
            <a:ext cx="381000" cy="1069975"/>
          </a:xfrm>
          <a:prstGeom prst="rect">
            <a:avLst/>
          </a:prstGeom>
          <a:noFill/>
          <a:ln w="9525">
            <a:noFill/>
          </a:ln>
        </p:spPr>
        <p:txBody>
          <a:bodyPr anchor="t" anchorCtr="0">
            <a:spAutoFit/>
          </a:bodyPr>
          <a:p>
            <a:pPr eaLnBrk="0" hangingPunct="0">
              <a:spcBef>
                <a:spcPct val="50000"/>
              </a:spcBef>
            </a:pPr>
            <a:r>
              <a:rPr lang="zh-CN" altLang="en-US" sz="1600" dirty="0">
                <a:latin typeface="Times New Roman" panose="02020603050405020304" pitchFamily="18" charset="0"/>
              </a:rPr>
              <a:t>设计走查</a:t>
            </a:r>
            <a:endParaRPr lang="zh-CN" altLang="en-US" sz="1600" dirty="0">
              <a:latin typeface="Times New Roman" panose="02020603050405020304" pitchFamily="18" charset="0"/>
            </a:endParaRPr>
          </a:p>
        </p:txBody>
      </p:sp>
      <p:sp>
        <p:nvSpPr>
          <p:cNvPr id="12319" name="文本框 18503"/>
          <p:cNvSpPr txBox="1"/>
          <p:nvPr/>
        </p:nvSpPr>
        <p:spPr>
          <a:xfrm>
            <a:off x="2133600" y="2359025"/>
            <a:ext cx="381000" cy="1069975"/>
          </a:xfrm>
          <a:prstGeom prst="rect">
            <a:avLst/>
          </a:prstGeom>
          <a:noFill/>
          <a:ln w="9525">
            <a:noFill/>
          </a:ln>
        </p:spPr>
        <p:txBody>
          <a:bodyPr anchor="t" anchorCtr="0">
            <a:spAutoFit/>
          </a:bodyPr>
          <a:p>
            <a:pPr eaLnBrk="0" hangingPunct="0">
              <a:spcBef>
                <a:spcPct val="50000"/>
              </a:spcBef>
            </a:pPr>
            <a:r>
              <a:rPr lang="zh-CN" altLang="en-US" sz="1600" dirty="0">
                <a:latin typeface="Times New Roman" panose="02020603050405020304" pitchFamily="18" charset="0"/>
              </a:rPr>
              <a:t>概要设计</a:t>
            </a:r>
            <a:endParaRPr lang="zh-CN" altLang="en-US" sz="1600" dirty="0">
              <a:latin typeface="Times New Roman" panose="02020603050405020304" pitchFamily="18" charset="0"/>
            </a:endParaRPr>
          </a:p>
        </p:txBody>
      </p:sp>
      <p:sp>
        <p:nvSpPr>
          <p:cNvPr id="12320" name="文本框 18504"/>
          <p:cNvSpPr txBox="1"/>
          <p:nvPr/>
        </p:nvSpPr>
        <p:spPr>
          <a:xfrm>
            <a:off x="2819400" y="2359025"/>
            <a:ext cx="381000" cy="1069975"/>
          </a:xfrm>
          <a:prstGeom prst="rect">
            <a:avLst/>
          </a:prstGeom>
          <a:noFill/>
          <a:ln w="9525">
            <a:noFill/>
          </a:ln>
        </p:spPr>
        <p:txBody>
          <a:bodyPr anchor="t" anchorCtr="0">
            <a:spAutoFit/>
          </a:bodyPr>
          <a:p>
            <a:pPr eaLnBrk="0" hangingPunct="0">
              <a:spcBef>
                <a:spcPct val="50000"/>
              </a:spcBef>
            </a:pPr>
            <a:r>
              <a:rPr lang="zh-CN" altLang="en-US" sz="1600" dirty="0">
                <a:latin typeface="Times New Roman" panose="02020603050405020304" pitchFamily="18" charset="0"/>
              </a:rPr>
              <a:t>设计评审</a:t>
            </a:r>
            <a:endParaRPr lang="zh-CN" altLang="en-US" sz="1600" dirty="0">
              <a:latin typeface="Times New Roman" panose="02020603050405020304" pitchFamily="18" charset="0"/>
            </a:endParaRPr>
          </a:p>
        </p:txBody>
      </p:sp>
      <p:sp>
        <p:nvSpPr>
          <p:cNvPr id="12321" name="文本框 18505"/>
          <p:cNvSpPr txBox="1"/>
          <p:nvPr/>
        </p:nvSpPr>
        <p:spPr>
          <a:xfrm>
            <a:off x="3505200" y="2359025"/>
            <a:ext cx="381000" cy="1069975"/>
          </a:xfrm>
          <a:prstGeom prst="rect">
            <a:avLst/>
          </a:prstGeom>
          <a:noFill/>
          <a:ln w="9525">
            <a:noFill/>
          </a:ln>
        </p:spPr>
        <p:txBody>
          <a:bodyPr anchor="t" anchorCtr="0">
            <a:spAutoFit/>
          </a:bodyPr>
          <a:p>
            <a:pPr eaLnBrk="0" hangingPunct="0">
              <a:spcBef>
                <a:spcPct val="50000"/>
              </a:spcBef>
            </a:pPr>
            <a:r>
              <a:rPr lang="zh-CN" altLang="en-US" sz="1600" dirty="0">
                <a:latin typeface="Times New Roman" panose="02020603050405020304" pitchFamily="18" charset="0"/>
              </a:rPr>
              <a:t>详细设计</a:t>
            </a:r>
            <a:endParaRPr lang="zh-CN" altLang="en-US" sz="1600" dirty="0">
              <a:latin typeface="Times New Roman" panose="02020603050405020304" pitchFamily="18" charset="0"/>
            </a:endParaRPr>
          </a:p>
        </p:txBody>
      </p:sp>
      <p:sp>
        <p:nvSpPr>
          <p:cNvPr id="12322" name="文本框 18506"/>
          <p:cNvSpPr txBox="1"/>
          <p:nvPr/>
        </p:nvSpPr>
        <p:spPr>
          <a:xfrm>
            <a:off x="4876800" y="2359025"/>
            <a:ext cx="381000" cy="581025"/>
          </a:xfrm>
          <a:prstGeom prst="rect">
            <a:avLst/>
          </a:prstGeom>
          <a:noFill/>
          <a:ln w="9525">
            <a:noFill/>
          </a:ln>
        </p:spPr>
        <p:txBody>
          <a:bodyPr anchor="t" anchorCtr="0">
            <a:spAutoFit/>
          </a:bodyPr>
          <a:p>
            <a:pPr eaLnBrk="0" hangingPunct="0">
              <a:spcBef>
                <a:spcPct val="50000"/>
              </a:spcBef>
            </a:pPr>
            <a:r>
              <a:rPr lang="zh-CN" altLang="en-US" sz="1600" dirty="0">
                <a:latin typeface="Times New Roman" panose="02020603050405020304" pitchFamily="18" charset="0"/>
              </a:rPr>
              <a:t>编码</a:t>
            </a:r>
            <a:endParaRPr lang="zh-CN" altLang="en-US" sz="1600" dirty="0">
              <a:latin typeface="Times New Roman" panose="02020603050405020304" pitchFamily="18" charset="0"/>
            </a:endParaRPr>
          </a:p>
        </p:txBody>
      </p:sp>
      <p:sp>
        <p:nvSpPr>
          <p:cNvPr id="12323" name="文本框 18507"/>
          <p:cNvSpPr txBox="1"/>
          <p:nvPr/>
        </p:nvSpPr>
        <p:spPr>
          <a:xfrm>
            <a:off x="5562600" y="2359025"/>
            <a:ext cx="381000" cy="1069975"/>
          </a:xfrm>
          <a:prstGeom prst="rect">
            <a:avLst/>
          </a:prstGeom>
          <a:noFill/>
          <a:ln w="9525">
            <a:noFill/>
          </a:ln>
        </p:spPr>
        <p:txBody>
          <a:bodyPr anchor="t" anchorCtr="0">
            <a:spAutoFit/>
          </a:bodyPr>
          <a:p>
            <a:pPr eaLnBrk="0" hangingPunct="0">
              <a:spcBef>
                <a:spcPct val="50000"/>
              </a:spcBef>
            </a:pPr>
            <a:r>
              <a:rPr lang="zh-CN" altLang="en-US" sz="1600" dirty="0">
                <a:latin typeface="Times New Roman" panose="02020603050405020304" pitchFamily="18" charset="0"/>
              </a:rPr>
              <a:t>代码走查</a:t>
            </a:r>
            <a:endParaRPr lang="zh-CN" altLang="en-US" sz="1600" dirty="0">
              <a:latin typeface="Times New Roman" panose="02020603050405020304" pitchFamily="18" charset="0"/>
            </a:endParaRPr>
          </a:p>
        </p:txBody>
      </p:sp>
      <p:sp>
        <p:nvSpPr>
          <p:cNvPr id="12324" name="文本框 18508"/>
          <p:cNvSpPr txBox="1"/>
          <p:nvPr/>
        </p:nvSpPr>
        <p:spPr>
          <a:xfrm>
            <a:off x="6248400" y="2359025"/>
            <a:ext cx="381000" cy="1069975"/>
          </a:xfrm>
          <a:prstGeom prst="rect">
            <a:avLst/>
          </a:prstGeom>
          <a:noFill/>
          <a:ln w="9525">
            <a:noFill/>
          </a:ln>
        </p:spPr>
        <p:txBody>
          <a:bodyPr anchor="t" anchorCtr="0">
            <a:spAutoFit/>
          </a:bodyPr>
          <a:p>
            <a:pPr eaLnBrk="0" hangingPunct="0">
              <a:spcBef>
                <a:spcPct val="50000"/>
              </a:spcBef>
            </a:pPr>
            <a:r>
              <a:rPr lang="zh-CN" altLang="en-US" sz="1600" dirty="0">
                <a:latin typeface="Times New Roman" panose="02020603050405020304" pitchFamily="18" charset="0"/>
              </a:rPr>
              <a:t>单元测试</a:t>
            </a:r>
            <a:endParaRPr lang="zh-CN" altLang="en-US" sz="1600" dirty="0">
              <a:latin typeface="Times New Roman" panose="02020603050405020304" pitchFamily="18" charset="0"/>
            </a:endParaRPr>
          </a:p>
        </p:txBody>
      </p:sp>
      <p:sp>
        <p:nvSpPr>
          <p:cNvPr id="12325" name="文本框 18509"/>
          <p:cNvSpPr txBox="1"/>
          <p:nvPr/>
        </p:nvSpPr>
        <p:spPr>
          <a:xfrm>
            <a:off x="6934200" y="2359025"/>
            <a:ext cx="381000" cy="1069975"/>
          </a:xfrm>
          <a:prstGeom prst="rect">
            <a:avLst/>
          </a:prstGeom>
          <a:noFill/>
          <a:ln w="9525">
            <a:noFill/>
          </a:ln>
        </p:spPr>
        <p:txBody>
          <a:bodyPr anchor="t" anchorCtr="0">
            <a:spAutoFit/>
          </a:bodyPr>
          <a:p>
            <a:pPr eaLnBrk="0" hangingPunct="0">
              <a:spcBef>
                <a:spcPct val="50000"/>
              </a:spcBef>
            </a:pPr>
            <a:r>
              <a:rPr lang="zh-CN" altLang="en-US" sz="1600" dirty="0">
                <a:latin typeface="Times New Roman" panose="02020603050405020304" pitchFamily="18" charset="0"/>
              </a:rPr>
              <a:t>集成测试</a:t>
            </a:r>
            <a:endParaRPr lang="zh-CN" altLang="en-US" sz="1600" dirty="0">
              <a:latin typeface="Times New Roman" panose="02020603050405020304" pitchFamily="18" charset="0"/>
            </a:endParaRPr>
          </a:p>
        </p:txBody>
      </p:sp>
      <p:sp>
        <p:nvSpPr>
          <p:cNvPr id="12326" name="文本框 18510"/>
          <p:cNvSpPr txBox="1"/>
          <p:nvPr/>
        </p:nvSpPr>
        <p:spPr>
          <a:xfrm>
            <a:off x="7696200" y="2359025"/>
            <a:ext cx="381000" cy="1069975"/>
          </a:xfrm>
          <a:prstGeom prst="rect">
            <a:avLst/>
          </a:prstGeom>
          <a:noFill/>
          <a:ln w="9525">
            <a:noFill/>
          </a:ln>
        </p:spPr>
        <p:txBody>
          <a:bodyPr anchor="t" anchorCtr="0">
            <a:spAutoFit/>
          </a:bodyPr>
          <a:p>
            <a:pPr eaLnBrk="0" hangingPunct="0">
              <a:spcBef>
                <a:spcPct val="50000"/>
              </a:spcBef>
            </a:pPr>
            <a:r>
              <a:rPr lang="zh-CN" altLang="en-US" sz="1600" dirty="0">
                <a:latin typeface="Times New Roman" panose="02020603050405020304" pitchFamily="18" charset="0"/>
              </a:rPr>
              <a:t>确认测试</a:t>
            </a:r>
            <a:endParaRPr lang="zh-CN" altLang="en-US" sz="1600" dirty="0">
              <a:latin typeface="Times New Roman" panose="02020603050405020304" pitchFamily="18" charset="0"/>
            </a:endParaRPr>
          </a:p>
        </p:txBody>
      </p:sp>
      <p:sp>
        <p:nvSpPr>
          <p:cNvPr id="12327" name="文本框 18511"/>
          <p:cNvSpPr txBox="1"/>
          <p:nvPr/>
        </p:nvSpPr>
        <p:spPr>
          <a:xfrm>
            <a:off x="8305800" y="2359025"/>
            <a:ext cx="381000" cy="1069975"/>
          </a:xfrm>
          <a:prstGeom prst="rect">
            <a:avLst/>
          </a:prstGeom>
          <a:noFill/>
          <a:ln w="9525">
            <a:noFill/>
          </a:ln>
        </p:spPr>
        <p:txBody>
          <a:bodyPr anchor="t" anchorCtr="0">
            <a:spAutoFit/>
          </a:bodyPr>
          <a:p>
            <a:pPr eaLnBrk="0" hangingPunct="0">
              <a:spcBef>
                <a:spcPct val="50000"/>
              </a:spcBef>
            </a:pPr>
            <a:r>
              <a:rPr lang="zh-CN" altLang="en-US" sz="1600" dirty="0">
                <a:latin typeface="Times New Roman" panose="02020603050405020304" pitchFamily="18" charset="0"/>
              </a:rPr>
              <a:t>测试评审</a:t>
            </a:r>
            <a:endParaRPr lang="zh-CN" altLang="en-US" sz="1600" dirty="0">
              <a:latin typeface="Times New Roman" panose="02020603050405020304" pitchFamily="18" charset="0"/>
            </a:endParaRPr>
          </a:p>
        </p:txBody>
      </p:sp>
      <p:sp>
        <p:nvSpPr>
          <p:cNvPr id="12328" name="文本框 18512"/>
          <p:cNvSpPr txBox="1"/>
          <p:nvPr/>
        </p:nvSpPr>
        <p:spPr>
          <a:xfrm>
            <a:off x="1447800" y="2359025"/>
            <a:ext cx="381000" cy="1069975"/>
          </a:xfrm>
          <a:prstGeom prst="rect">
            <a:avLst/>
          </a:prstGeom>
          <a:noFill/>
          <a:ln w="9525">
            <a:noFill/>
          </a:ln>
        </p:spPr>
        <p:txBody>
          <a:bodyPr anchor="t" anchorCtr="0">
            <a:spAutoFit/>
          </a:bodyPr>
          <a:p>
            <a:pPr eaLnBrk="0" hangingPunct="0">
              <a:spcBef>
                <a:spcPct val="50000"/>
              </a:spcBef>
            </a:pPr>
            <a:r>
              <a:rPr lang="zh-CN" altLang="en-US" sz="1600" dirty="0">
                <a:latin typeface="Times New Roman" panose="02020603050405020304" pitchFamily="18" charset="0"/>
              </a:rPr>
              <a:t>需求评审</a:t>
            </a:r>
            <a:endParaRPr lang="zh-CN" altLang="en-US" sz="1600" dirty="0">
              <a:latin typeface="Times New Roman" panose="02020603050405020304" pitchFamily="18" charset="0"/>
            </a:endParaRPr>
          </a:p>
        </p:txBody>
      </p:sp>
      <p:sp>
        <p:nvSpPr>
          <p:cNvPr id="12329" name="文本框 18513"/>
          <p:cNvSpPr txBox="1"/>
          <p:nvPr/>
        </p:nvSpPr>
        <p:spPr>
          <a:xfrm>
            <a:off x="3200400" y="5943600"/>
            <a:ext cx="1066800" cy="336550"/>
          </a:xfrm>
          <a:prstGeom prst="rect">
            <a:avLst/>
          </a:prstGeom>
          <a:noFill/>
          <a:ln w="9525">
            <a:noFill/>
          </a:ln>
        </p:spPr>
        <p:txBody>
          <a:bodyPr anchor="t" anchorCtr="0">
            <a:spAutoFit/>
          </a:bodyPr>
          <a:p>
            <a:pPr algn="ctr" eaLnBrk="0" hangingPunct="0">
              <a:spcBef>
                <a:spcPct val="50000"/>
              </a:spcBef>
            </a:pPr>
            <a:r>
              <a:rPr lang="zh-CN" altLang="en-US" sz="1600" dirty="0">
                <a:latin typeface="Times New Roman" panose="02020603050405020304" pitchFamily="18" charset="0"/>
              </a:rPr>
              <a:t>测试策划</a:t>
            </a:r>
            <a:endParaRPr lang="zh-CN" altLang="en-US" sz="1600" dirty="0">
              <a:latin typeface="Times New Roman" panose="02020603050405020304" pitchFamily="18" charset="0"/>
            </a:endParaRPr>
          </a:p>
        </p:txBody>
      </p:sp>
      <p:cxnSp>
        <p:nvCxnSpPr>
          <p:cNvPr id="12330" name="直接箭头连接符 18514"/>
          <p:cNvCxnSpPr>
            <a:stCxn id="12289" idx="3"/>
            <a:endCxn id="12311" idx="1"/>
          </p:cNvCxnSpPr>
          <p:nvPr/>
        </p:nvCxnSpPr>
        <p:spPr>
          <a:xfrm>
            <a:off x="1295400" y="3848100"/>
            <a:ext cx="76200" cy="0"/>
          </a:xfrm>
          <a:prstGeom prst="straightConnector1">
            <a:avLst/>
          </a:prstGeom>
          <a:ln w="9525" cap="flat" cmpd="sng">
            <a:solidFill>
              <a:schemeClr val="tx1"/>
            </a:solidFill>
            <a:prstDash val="solid"/>
            <a:round/>
            <a:headEnd type="none" w="med" len="med"/>
            <a:tailEnd type="none" w="med" len="med"/>
          </a:ln>
        </p:spPr>
      </p:cxnSp>
      <p:cxnSp>
        <p:nvCxnSpPr>
          <p:cNvPr id="12331" name="直接箭头连接符 18515"/>
          <p:cNvCxnSpPr>
            <a:stCxn id="12311" idx="3"/>
            <a:endCxn id="12291" idx="1"/>
          </p:cNvCxnSpPr>
          <p:nvPr/>
        </p:nvCxnSpPr>
        <p:spPr>
          <a:xfrm>
            <a:off x="1981200" y="3848100"/>
            <a:ext cx="76200" cy="0"/>
          </a:xfrm>
          <a:prstGeom prst="straightConnector1">
            <a:avLst/>
          </a:prstGeom>
          <a:ln w="9525" cap="flat" cmpd="sng">
            <a:solidFill>
              <a:schemeClr val="tx1"/>
            </a:solidFill>
            <a:prstDash val="solid"/>
            <a:round/>
            <a:headEnd type="none" w="med" len="med"/>
            <a:tailEnd type="none" w="med" len="med"/>
          </a:ln>
        </p:spPr>
      </p:cxnSp>
      <p:cxnSp>
        <p:nvCxnSpPr>
          <p:cNvPr id="12332" name="直接箭头连接符 18516"/>
          <p:cNvCxnSpPr>
            <a:stCxn id="12291" idx="3"/>
            <a:endCxn id="12291" idx="3"/>
          </p:cNvCxnSpPr>
          <p:nvPr/>
        </p:nvCxnSpPr>
        <p:spPr>
          <a:xfrm>
            <a:off x="2667000" y="3848100"/>
            <a:ext cx="0" cy="0"/>
          </a:xfrm>
          <a:prstGeom prst="straightConnector1">
            <a:avLst/>
          </a:prstGeom>
          <a:ln w="9525" cap="flat" cmpd="sng">
            <a:solidFill>
              <a:schemeClr val="tx1"/>
            </a:solidFill>
            <a:prstDash val="solid"/>
            <a:round/>
            <a:headEnd type="none" w="med" len="med"/>
            <a:tailEnd type="none" w="med" len="med"/>
          </a:ln>
        </p:spPr>
      </p:cxnSp>
      <p:cxnSp>
        <p:nvCxnSpPr>
          <p:cNvPr id="12333" name="直接箭头连接符 18517"/>
          <p:cNvCxnSpPr>
            <a:stCxn id="12314" idx="1"/>
            <a:endCxn id="12296" idx="3"/>
          </p:cNvCxnSpPr>
          <p:nvPr/>
        </p:nvCxnSpPr>
        <p:spPr>
          <a:xfrm flipH="1">
            <a:off x="8153400" y="3848100"/>
            <a:ext cx="76200" cy="0"/>
          </a:xfrm>
          <a:prstGeom prst="straightConnector1">
            <a:avLst/>
          </a:prstGeom>
          <a:ln w="9525" cap="flat" cmpd="sng">
            <a:solidFill>
              <a:schemeClr val="tx1"/>
            </a:solidFill>
            <a:prstDash val="solid"/>
            <a:round/>
            <a:headEnd type="none" w="med" len="med"/>
            <a:tailEnd type="none" w="med" len="med"/>
          </a:ln>
        </p:spPr>
      </p:cxnSp>
      <p:cxnSp>
        <p:nvCxnSpPr>
          <p:cNvPr id="12334" name="直接箭头连接符 18518"/>
          <p:cNvCxnSpPr>
            <a:stCxn id="12296" idx="1"/>
            <a:endCxn id="12295" idx="3"/>
          </p:cNvCxnSpPr>
          <p:nvPr/>
        </p:nvCxnSpPr>
        <p:spPr>
          <a:xfrm flipH="1">
            <a:off x="7467600" y="3848100"/>
            <a:ext cx="76200" cy="0"/>
          </a:xfrm>
          <a:prstGeom prst="straightConnector1">
            <a:avLst/>
          </a:prstGeom>
          <a:ln w="9525" cap="flat" cmpd="sng">
            <a:solidFill>
              <a:schemeClr val="tx1"/>
            </a:solidFill>
            <a:prstDash val="solid"/>
            <a:round/>
            <a:headEnd type="none" w="med" len="med"/>
            <a:tailEnd type="none" w="med" len="med"/>
          </a:ln>
        </p:spPr>
      </p:cxnSp>
      <p:cxnSp>
        <p:nvCxnSpPr>
          <p:cNvPr id="12335" name="直接箭头连接符 18519"/>
          <p:cNvCxnSpPr>
            <a:stCxn id="12295" idx="1"/>
            <a:endCxn id="12294" idx="3"/>
          </p:cNvCxnSpPr>
          <p:nvPr/>
        </p:nvCxnSpPr>
        <p:spPr>
          <a:xfrm flipH="1">
            <a:off x="6781800" y="3848100"/>
            <a:ext cx="76200" cy="0"/>
          </a:xfrm>
          <a:prstGeom prst="straightConnector1">
            <a:avLst/>
          </a:prstGeom>
          <a:ln w="9525" cap="flat" cmpd="sng">
            <a:solidFill>
              <a:schemeClr val="tx1"/>
            </a:solidFill>
            <a:prstDash val="solid"/>
            <a:round/>
            <a:headEnd type="none" w="med" len="med"/>
            <a:tailEnd type="none" w="med" len="med"/>
          </a:ln>
        </p:spPr>
      </p:cxnSp>
      <p:cxnSp>
        <p:nvCxnSpPr>
          <p:cNvPr id="12336" name="直接箭头连接符 18520"/>
          <p:cNvCxnSpPr>
            <a:stCxn id="12294" idx="1"/>
            <a:endCxn id="12305" idx="3"/>
          </p:cNvCxnSpPr>
          <p:nvPr/>
        </p:nvCxnSpPr>
        <p:spPr>
          <a:xfrm flipH="1">
            <a:off x="6096000" y="3848100"/>
            <a:ext cx="76200" cy="0"/>
          </a:xfrm>
          <a:prstGeom prst="straightConnector1">
            <a:avLst/>
          </a:prstGeom>
          <a:ln w="9525" cap="flat" cmpd="sng">
            <a:solidFill>
              <a:schemeClr val="tx1"/>
            </a:solidFill>
            <a:prstDash val="solid"/>
            <a:round/>
            <a:headEnd type="none" w="med" len="med"/>
            <a:tailEnd type="none" w="med" len="med"/>
          </a:ln>
        </p:spPr>
      </p:cxnSp>
      <p:cxnSp>
        <p:nvCxnSpPr>
          <p:cNvPr id="12337" name="直接箭头连接符 18521"/>
          <p:cNvCxnSpPr>
            <a:stCxn id="12305" idx="1"/>
            <a:endCxn id="12293" idx="3"/>
          </p:cNvCxnSpPr>
          <p:nvPr/>
        </p:nvCxnSpPr>
        <p:spPr>
          <a:xfrm flipH="1">
            <a:off x="5410200" y="3848100"/>
            <a:ext cx="76200" cy="0"/>
          </a:xfrm>
          <a:prstGeom prst="straightConnector1">
            <a:avLst/>
          </a:prstGeom>
          <a:ln w="9525" cap="flat" cmpd="sng">
            <a:solidFill>
              <a:schemeClr val="tx1"/>
            </a:solidFill>
            <a:prstDash val="solid"/>
            <a:round/>
            <a:headEnd type="none" w="med" len="med"/>
            <a:tailEnd type="none" w="med" len="med"/>
          </a:ln>
        </p:spPr>
      </p:cxnSp>
      <p:cxnSp>
        <p:nvCxnSpPr>
          <p:cNvPr id="12338" name="直接箭头连接符 18522"/>
          <p:cNvCxnSpPr>
            <a:stCxn id="12308" idx="3"/>
            <a:endCxn id="12293" idx="1"/>
          </p:cNvCxnSpPr>
          <p:nvPr/>
        </p:nvCxnSpPr>
        <p:spPr>
          <a:xfrm>
            <a:off x="4724400" y="3848100"/>
            <a:ext cx="76200" cy="0"/>
          </a:xfrm>
          <a:prstGeom prst="straightConnector1">
            <a:avLst/>
          </a:prstGeom>
          <a:ln w="9525" cap="flat" cmpd="sng">
            <a:solidFill>
              <a:schemeClr val="tx1"/>
            </a:solidFill>
            <a:prstDash val="solid"/>
            <a:round/>
            <a:headEnd type="none" w="med" len="med"/>
            <a:tailEnd type="none" w="med" len="med"/>
          </a:ln>
        </p:spPr>
      </p:cxnSp>
      <p:cxnSp>
        <p:nvCxnSpPr>
          <p:cNvPr id="12339" name="直接箭头连接符 18523"/>
          <p:cNvCxnSpPr>
            <a:stCxn id="12308" idx="1"/>
            <a:endCxn id="12292" idx="3"/>
          </p:cNvCxnSpPr>
          <p:nvPr/>
        </p:nvCxnSpPr>
        <p:spPr>
          <a:xfrm flipH="1">
            <a:off x="4038600" y="3848100"/>
            <a:ext cx="76200" cy="0"/>
          </a:xfrm>
          <a:prstGeom prst="straightConnector1">
            <a:avLst/>
          </a:prstGeom>
          <a:ln w="9525" cap="flat" cmpd="sng">
            <a:solidFill>
              <a:schemeClr val="tx1"/>
            </a:solidFill>
            <a:prstDash val="solid"/>
            <a:round/>
            <a:headEnd type="none" w="med" len="med"/>
            <a:tailEnd type="none" w="med" len="med"/>
          </a:ln>
        </p:spPr>
      </p:cxnSp>
      <p:cxnSp>
        <p:nvCxnSpPr>
          <p:cNvPr id="12340" name="直接箭头连接符 18526"/>
          <p:cNvCxnSpPr>
            <a:stCxn id="12292" idx="1"/>
            <a:endCxn id="12292" idx="1"/>
          </p:cNvCxnSpPr>
          <p:nvPr/>
        </p:nvCxnSpPr>
        <p:spPr>
          <a:xfrm>
            <a:off x="3429000" y="3848100"/>
            <a:ext cx="0" cy="0"/>
          </a:xfrm>
          <a:prstGeom prst="straightConnector1">
            <a:avLst/>
          </a:prstGeom>
          <a:ln w="9525" cap="flat" cmpd="sng">
            <a:solidFill>
              <a:schemeClr val="tx1"/>
            </a:solidFill>
            <a:prstDash val="solid"/>
            <a:round/>
            <a:headEnd type="none" w="med" len="med"/>
            <a:tailEnd type="none" w="med" len="med"/>
          </a:ln>
        </p:spPr>
      </p:cxnSp>
      <p:cxnSp>
        <p:nvCxnSpPr>
          <p:cNvPr id="12341" name="直接箭头连接符 18528"/>
          <p:cNvCxnSpPr>
            <a:stCxn id="12292" idx="1"/>
            <a:endCxn id="12292" idx="1"/>
          </p:cNvCxnSpPr>
          <p:nvPr/>
        </p:nvCxnSpPr>
        <p:spPr>
          <a:xfrm>
            <a:off x="2667000" y="3886200"/>
            <a:ext cx="76200" cy="0"/>
          </a:xfrm>
          <a:prstGeom prst="straightConnector1">
            <a:avLst/>
          </a:prstGeom>
          <a:ln w="9525" cap="flat" cmpd="sng">
            <a:solidFill>
              <a:schemeClr val="tx1"/>
            </a:solidFill>
            <a:prstDash val="solid"/>
            <a:round/>
            <a:headEnd type="none" w="med" len="med"/>
            <a:tailEnd type="none" w="med" len="med"/>
          </a:ln>
        </p:spPr>
      </p:cxnSp>
      <p:cxnSp>
        <p:nvCxnSpPr>
          <p:cNvPr id="12342" name="直接箭头连接符 18529"/>
          <p:cNvCxnSpPr>
            <a:stCxn id="12292" idx="1"/>
            <a:endCxn id="12292" idx="1"/>
          </p:cNvCxnSpPr>
          <p:nvPr/>
        </p:nvCxnSpPr>
        <p:spPr>
          <a:xfrm>
            <a:off x="3352800" y="3886200"/>
            <a:ext cx="76200" cy="0"/>
          </a:xfrm>
          <a:prstGeom prst="straightConnector1">
            <a:avLst/>
          </a:prstGeom>
          <a:ln w="9525" cap="flat" cmpd="sng">
            <a:solidFill>
              <a:schemeClr val="tx1"/>
            </a:solidFill>
            <a:prstDash val="solid"/>
            <a:round/>
            <a:headEnd type="none" w="med" len="med"/>
            <a:tailEnd type="none" w="med" len="med"/>
          </a:ln>
        </p:spPr>
      </p:cxnSp>
      <p:sp>
        <p:nvSpPr>
          <p:cNvPr id="12343" name="直接连接符 18532"/>
          <p:cNvSpPr/>
          <p:nvPr/>
        </p:nvSpPr>
        <p:spPr>
          <a:xfrm>
            <a:off x="3429000" y="4038600"/>
            <a:ext cx="0" cy="609600"/>
          </a:xfrm>
          <a:prstGeom prst="line">
            <a:avLst/>
          </a:prstGeom>
          <a:ln w="9525" cap="flat" cmpd="sng">
            <a:solidFill>
              <a:schemeClr val="tx1"/>
            </a:solidFill>
            <a:prstDash val="solid"/>
            <a:round/>
            <a:headEnd type="none" w="med" len="med"/>
            <a:tailEnd type="none" w="med" len="med"/>
          </a:ln>
        </p:spPr>
      </p:sp>
      <p:sp>
        <p:nvSpPr>
          <p:cNvPr id="12344" name="直接连接符 18533"/>
          <p:cNvSpPr/>
          <p:nvPr/>
        </p:nvSpPr>
        <p:spPr>
          <a:xfrm>
            <a:off x="4038600" y="4724400"/>
            <a:ext cx="76200" cy="0"/>
          </a:xfrm>
          <a:prstGeom prst="line">
            <a:avLst/>
          </a:prstGeom>
          <a:ln w="9525" cap="flat" cmpd="sng">
            <a:solidFill>
              <a:schemeClr val="tx1"/>
            </a:solidFill>
            <a:prstDash val="solid"/>
            <a:round/>
            <a:headEnd type="none" w="med" len="med"/>
            <a:tailEnd type="none" w="med" len="med"/>
          </a:ln>
        </p:spPr>
      </p:sp>
      <p:sp>
        <p:nvSpPr>
          <p:cNvPr id="12345" name="直接连接符 18536"/>
          <p:cNvSpPr/>
          <p:nvPr/>
        </p:nvSpPr>
        <p:spPr>
          <a:xfrm>
            <a:off x="6781800" y="4038600"/>
            <a:ext cx="0" cy="533400"/>
          </a:xfrm>
          <a:prstGeom prst="line">
            <a:avLst/>
          </a:prstGeom>
          <a:ln w="9525" cap="flat" cmpd="sng">
            <a:solidFill>
              <a:schemeClr val="tx1"/>
            </a:solidFill>
            <a:prstDash val="solid"/>
            <a:round/>
            <a:headEnd type="none" w="med" len="med"/>
            <a:tailEnd type="none" w="med" len="med"/>
          </a:ln>
        </p:spPr>
      </p:sp>
      <p:sp>
        <p:nvSpPr>
          <p:cNvPr id="12346" name="直接连接符 18537"/>
          <p:cNvSpPr/>
          <p:nvPr/>
        </p:nvSpPr>
        <p:spPr>
          <a:xfrm flipH="1">
            <a:off x="6096000" y="4724400"/>
            <a:ext cx="76200" cy="0"/>
          </a:xfrm>
          <a:prstGeom prst="line">
            <a:avLst/>
          </a:prstGeom>
          <a:ln w="9525" cap="flat" cmpd="sng">
            <a:solidFill>
              <a:schemeClr val="tx1"/>
            </a:solidFill>
            <a:prstDash val="solid"/>
            <a:round/>
            <a:headEnd type="none" w="med" len="med"/>
            <a:tailEnd type="none" w="med" len="med"/>
          </a:ln>
        </p:spPr>
      </p:sp>
      <p:sp>
        <p:nvSpPr>
          <p:cNvPr id="12347" name="直接连接符 18538"/>
          <p:cNvSpPr/>
          <p:nvPr/>
        </p:nvSpPr>
        <p:spPr>
          <a:xfrm flipH="1">
            <a:off x="5410200" y="4724400"/>
            <a:ext cx="76200" cy="0"/>
          </a:xfrm>
          <a:prstGeom prst="line">
            <a:avLst/>
          </a:prstGeom>
          <a:ln w="9525" cap="flat" cmpd="sng">
            <a:solidFill>
              <a:schemeClr val="tx1"/>
            </a:solidFill>
            <a:prstDash val="solid"/>
            <a:round/>
            <a:headEnd type="none" w="med" len="med"/>
            <a:tailEnd type="none" w="med" len="med"/>
          </a:ln>
        </p:spPr>
      </p:sp>
      <p:sp>
        <p:nvSpPr>
          <p:cNvPr id="12348" name="直接连接符 18540"/>
          <p:cNvSpPr/>
          <p:nvPr/>
        </p:nvSpPr>
        <p:spPr>
          <a:xfrm flipH="1">
            <a:off x="4724400" y="4724400"/>
            <a:ext cx="76200" cy="0"/>
          </a:xfrm>
          <a:prstGeom prst="line">
            <a:avLst/>
          </a:prstGeom>
          <a:ln w="9525" cap="flat" cmpd="sng">
            <a:solidFill>
              <a:schemeClr val="tx1"/>
            </a:solidFill>
            <a:prstDash val="solid"/>
            <a:round/>
            <a:headEnd type="none" w="med" len="med"/>
            <a:tailEnd type="none" w="med" len="med"/>
          </a:ln>
        </p:spPr>
      </p:sp>
      <p:sp>
        <p:nvSpPr>
          <p:cNvPr id="12349" name="直接连接符 18541"/>
          <p:cNvSpPr/>
          <p:nvPr/>
        </p:nvSpPr>
        <p:spPr>
          <a:xfrm>
            <a:off x="4038600" y="5562600"/>
            <a:ext cx="2743200" cy="0"/>
          </a:xfrm>
          <a:prstGeom prst="line">
            <a:avLst/>
          </a:prstGeom>
          <a:ln w="9525" cap="flat" cmpd="sng">
            <a:solidFill>
              <a:schemeClr val="tx1"/>
            </a:solidFill>
            <a:prstDash val="solid"/>
            <a:round/>
            <a:headEnd type="none" w="med" len="med"/>
            <a:tailEnd type="none" w="med" len="med"/>
          </a:ln>
        </p:spPr>
      </p:sp>
      <p:sp>
        <p:nvSpPr>
          <p:cNvPr id="12350" name="直接连接符 18542"/>
          <p:cNvSpPr/>
          <p:nvPr/>
        </p:nvSpPr>
        <p:spPr>
          <a:xfrm>
            <a:off x="6781800" y="4876800"/>
            <a:ext cx="0" cy="685800"/>
          </a:xfrm>
          <a:prstGeom prst="line">
            <a:avLst/>
          </a:prstGeom>
          <a:ln w="9525" cap="flat" cmpd="sng">
            <a:solidFill>
              <a:schemeClr val="tx1"/>
            </a:solidFill>
            <a:prstDash val="solid"/>
            <a:round/>
            <a:headEnd type="none" w="med" len="med"/>
            <a:tailEnd type="none" w="med" len="med"/>
          </a:ln>
        </p:spPr>
      </p:sp>
      <p:sp>
        <p:nvSpPr>
          <p:cNvPr id="12351" name="直接连接符 18543"/>
          <p:cNvSpPr/>
          <p:nvPr/>
        </p:nvSpPr>
        <p:spPr>
          <a:xfrm>
            <a:off x="2057400" y="4038600"/>
            <a:ext cx="0" cy="1524000"/>
          </a:xfrm>
          <a:prstGeom prst="line">
            <a:avLst/>
          </a:prstGeom>
          <a:ln w="9525" cap="flat" cmpd="sng">
            <a:solidFill>
              <a:schemeClr val="tx1"/>
            </a:solidFill>
            <a:prstDash val="solid"/>
            <a:round/>
            <a:headEnd type="none" w="med" len="med"/>
            <a:tailEnd type="none" w="med" len="med"/>
          </a:ln>
        </p:spPr>
      </p:sp>
      <p:sp>
        <p:nvSpPr>
          <p:cNvPr id="12352" name="直接连接符 18544"/>
          <p:cNvSpPr/>
          <p:nvPr/>
        </p:nvSpPr>
        <p:spPr>
          <a:xfrm flipH="1">
            <a:off x="2057400" y="5562600"/>
            <a:ext cx="1371600" cy="0"/>
          </a:xfrm>
          <a:prstGeom prst="line">
            <a:avLst/>
          </a:prstGeom>
          <a:ln w="9525" cap="flat" cmpd="sng">
            <a:solidFill>
              <a:schemeClr val="tx1"/>
            </a:solidFill>
            <a:prstDash val="solid"/>
            <a:round/>
            <a:headEnd type="none" w="med" len="med"/>
            <a:tailEnd type="none" w="med" len="med"/>
          </a:ln>
        </p:spPr>
      </p:sp>
      <p:sp>
        <p:nvSpPr>
          <p:cNvPr id="12353" name="直接连接符 18545"/>
          <p:cNvSpPr/>
          <p:nvPr/>
        </p:nvSpPr>
        <p:spPr>
          <a:xfrm>
            <a:off x="4114800" y="4495800"/>
            <a:ext cx="609600" cy="381000"/>
          </a:xfrm>
          <a:prstGeom prst="line">
            <a:avLst/>
          </a:prstGeom>
          <a:ln w="9525" cap="flat" cmpd="sng">
            <a:solidFill>
              <a:schemeClr val="bg1"/>
            </a:solidFill>
            <a:prstDash val="solid"/>
            <a:round/>
            <a:headEnd type="none" w="med" len="med"/>
            <a:tailEnd type="none" w="med" len="med"/>
          </a:ln>
        </p:spPr>
      </p:sp>
      <p:sp>
        <p:nvSpPr>
          <p:cNvPr id="12354" name="直接连接符 18546"/>
          <p:cNvSpPr/>
          <p:nvPr/>
        </p:nvSpPr>
        <p:spPr>
          <a:xfrm flipV="1">
            <a:off x="4114800" y="4495800"/>
            <a:ext cx="609600" cy="381000"/>
          </a:xfrm>
          <a:prstGeom prst="line">
            <a:avLst/>
          </a:prstGeom>
          <a:ln w="9525" cap="flat" cmpd="sng">
            <a:solidFill>
              <a:schemeClr val="bg1"/>
            </a:solidFill>
            <a:prstDash val="solid"/>
            <a:round/>
            <a:headEnd type="none" w="med" len="med"/>
            <a:tailEnd type="none" w="med" len="med"/>
          </a:ln>
        </p:spPr>
      </p:sp>
      <p:sp>
        <p:nvSpPr>
          <p:cNvPr id="12355" name="直接连接符 18547"/>
          <p:cNvSpPr/>
          <p:nvPr/>
        </p:nvSpPr>
        <p:spPr>
          <a:xfrm>
            <a:off x="5486400" y="4495800"/>
            <a:ext cx="609600" cy="381000"/>
          </a:xfrm>
          <a:prstGeom prst="line">
            <a:avLst/>
          </a:prstGeom>
          <a:ln w="9525" cap="flat" cmpd="sng">
            <a:solidFill>
              <a:schemeClr val="bg1"/>
            </a:solidFill>
            <a:prstDash val="solid"/>
            <a:round/>
            <a:headEnd type="none" w="med" len="med"/>
            <a:tailEnd type="none" w="med" len="med"/>
          </a:ln>
        </p:spPr>
      </p:sp>
      <p:sp>
        <p:nvSpPr>
          <p:cNvPr id="12356" name="直接连接符 18548"/>
          <p:cNvSpPr/>
          <p:nvPr/>
        </p:nvSpPr>
        <p:spPr>
          <a:xfrm flipV="1">
            <a:off x="5486400" y="4495800"/>
            <a:ext cx="609600" cy="381000"/>
          </a:xfrm>
          <a:prstGeom prst="line">
            <a:avLst/>
          </a:prstGeom>
          <a:ln w="9525" cap="flat" cmpd="sng">
            <a:solidFill>
              <a:schemeClr val="bg1"/>
            </a:solidFill>
            <a:prstDash val="solid"/>
            <a:round/>
            <a:headEnd type="none" w="med" len="med"/>
            <a:tailEnd type="none" w="med" len="med"/>
          </a:ln>
        </p:spPr>
      </p:sp>
      <p:sp>
        <p:nvSpPr>
          <p:cNvPr id="12357" name="直接连接符 18550"/>
          <p:cNvSpPr/>
          <p:nvPr/>
        </p:nvSpPr>
        <p:spPr>
          <a:xfrm>
            <a:off x="3429000" y="5105400"/>
            <a:ext cx="3352800" cy="0"/>
          </a:xfrm>
          <a:prstGeom prst="line">
            <a:avLst/>
          </a:prstGeom>
          <a:ln w="9525" cap="flat" cmpd="sng">
            <a:solidFill>
              <a:schemeClr val="tx1"/>
            </a:solidFill>
            <a:prstDash val="lgDash"/>
            <a:round/>
            <a:headEnd type="none" w="med" len="med"/>
            <a:tailEnd type="none" w="med" len="med"/>
          </a:ln>
        </p:spPr>
      </p:sp>
      <p:sp>
        <p:nvSpPr>
          <p:cNvPr id="12358" name="直接连接符 18551"/>
          <p:cNvSpPr/>
          <p:nvPr/>
        </p:nvSpPr>
        <p:spPr>
          <a:xfrm>
            <a:off x="3429000" y="4876800"/>
            <a:ext cx="0" cy="228600"/>
          </a:xfrm>
          <a:prstGeom prst="line">
            <a:avLst/>
          </a:prstGeom>
          <a:ln w="9525" cap="flat" cmpd="sng">
            <a:solidFill>
              <a:schemeClr val="tx1"/>
            </a:solidFill>
            <a:prstDash val="solid"/>
            <a:round/>
            <a:headEnd type="none" w="med" len="med"/>
            <a:tailEnd type="none" w="med" len="med"/>
          </a:ln>
        </p:spPr>
      </p:sp>
      <p:sp>
        <p:nvSpPr>
          <p:cNvPr id="12359" name="文本框 18553"/>
          <p:cNvSpPr txBox="1"/>
          <p:nvPr/>
        </p:nvSpPr>
        <p:spPr>
          <a:xfrm>
            <a:off x="911225" y="1781175"/>
            <a:ext cx="2479675" cy="457200"/>
          </a:xfrm>
          <a:prstGeom prst="rect">
            <a:avLst/>
          </a:prstGeom>
          <a:noFill/>
          <a:ln w="9525">
            <a:noFill/>
          </a:ln>
        </p:spPr>
        <p:txBody>
          <a:bodyPr wrap="none" anchor="t" anchorCtr="0">
            <a:spAutoFit/>
          </a:bodyPr>
          <a:p>
            <a:pPr eaLnBrk="0" hangingPunct="0"/>
            <a:r>
              <a:rPr lang="zh-CN" altLang="en-US" dirty="0">
                <a:solidFill>
                  <a:schemeClr val="tx2"/>
                </a:solidFill>
                <a:latin typeface="Times New Roman" panose="02020603050405020304" pitchFamily="18" charset="0"/>
                <a:ea typeface="幼圆" panose="02010509060101010101" pitchFamily="49" charset="-122"/>
              </a:rPr>
              <a:t>2、</a:t>
            </a:r>
            <a:r>
              <a:rPr lang="zh-CN" altLang="en-US" b="1" dirty="0">
                <a:solidFill>
                  <a:schemeClr val="tx2"/>
                </a:solidFill>
                <a:latin typeface="Times New Roman" panose="02020603050405020304" pitchFamily="18" charset="0"/>
                <a:ea typeface="幼圆" panose="02010509060101010101" pitchFamily="49" charset="-122"/>
              </a:rPr>
              <a:t>软件项目评审</a:t>
            </a:r>
            <a:endParaRPr lang="zh-CN" altLang="en-US" b="1" dirty="0">
              <a:solidFill>
                <a:schemeClr val="tx2"/>
              </a:solidFill>
              <a:latin typeface="Times New Roman" panose="02020603050405020304" pitchFamily="18" charset="0"/>
              <a:ea typeface="幼圆" panose="02010509060101010101"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46433"/>
          <p:cNvSpPr>
            <a:spLocks noGrp="1"/>
          </p:cNvSpPr>
          <p:nvPr>
            <p:ph type="title"/>
          </p:nvPr>
        </p:nvSpPr>
        <p:spPr>
          <a:ln/>
        </p:spPr>
        <p:txBody>
          <a:bodyPr lIns="92075" tIns="46038" rIns="92075" bIns="46038" anchor="ctr" anchorCtr="0"/>
          <a:p>
            <a:r>
              <a:rPr lang="zh-CN" altLang="en-US" dirty="0"/>
              <a:t>四、等价类划分方法设计测试用例</a:t>
            </a:r>
            <a:endParaRPr lang="zh-CN" altLang="en-US" dirty="0"/>
          </a:p>
        </p:txBody>
      </p:sp>
      <p:sp>
        <p:nvSpPr>
          <p:cNvPr id="86018" name="文本占位符 146434"/>
          <p:cNvSpPr>
            <a:spLocks noGrp="1"/>
          </p:cNvSpPr>
          <p:nvPr>
            <p:ph idx="1"/>
          </p:nvPr>
        </p:nvSpPr>
        <p:spPr>
          <a:ln/>
        </p:spPr>
        <p:txBody>
          <a:bodyPr lIns="92075" tIns="46038" rIns="92075" bIns="46038" anchor="t" anchorCtr="0"/>
          <a:p>
            <a:pPr>
              <a:lnSpc>
                <a:spcPct val="90000"/>
              </a:lnSpc>
              <a:buNone/>
            </a:pPr>
            <a:r>
              <a:rPr lang="zh-CN" altLang="en-US" sz="2000" dirty="0"/>
              <a:t>[例</a:t>
            </a:r>
            <a:r>
              <a:rPr lang="en-US" altLang="zh-CN" sz="2000"/>
              <a:t>] </a:t>
            </a:r>
            <a:r>
              <a:rPr lang="zh-CN" altLang="en-US" sz="1800" b="0"/>
              <a:t>某</a:t>
            </a:r>
            <a:r>
              <a:rPr lang="en-US" altLang="zh-CN" sz="1800" b="0"/>
              <a:t>FORTRAN</a:t>
            </a:r>
            <a:r>
              <a:rPr lang="zh-CN" altLang="en-US" sz="1800" b="0" dirty="0"/>
              <a:t>编译系统的设计和程序编写工作已经完成，现需对</a:t>
            </a:r>
            <a:r>
              <a:rPr lang="en-US" altLang="zh-CN" sz="1800" b="0"/>
              <a:t>DIMENSION</a:t>
            </a:r>
            <a:r>
              <a:rPr lang="zh-CN" altLang="en-US" sz="1800" b="0" dirty="0"/>
              <a:t>语句的实现设计测试用例。已知</a:t>
            </a:r>
            <a:r>
              <a:rPr lang="en-US" altLang="zh-CN" sz="1800" b="0"/>
              <a:t>DIMENSION</a:t>
            </a:r>
            <a:r>
              <a:rPr lang="zh-CN" altLang="en-US" sz="1800" b="0" dirty="0"/>
              <a:t>语句的语法规则是：</a:t>
            </a:r>
            <a:endParaRPr lang="zh-CN" altLang="en-US" sz="1800" b="0" dirty="0"/>
          </a:p>
          <a:p>
            <a:pPr>
              <a:lnSpc>
                <a:spcPct val="90000"/>
              </a:lnSpc>
              <a:buNone/>
            </a:pPr>
            <a:r>
              <a:rPr lang="en-US" altLang="zh-CN" sz="1800" b="0"/>
              <a:t>	DIMENSION</a:t>
            </a:r>
            <a:r>
              <a:rPr lang="zh-CN" altLang="en-US" sz="1800" b="0" dirty="0"/>
              <a:t>语句用以规定数组的维数。</a:t>
            </a:r>
            <a:endParaRPr lang="zh-CN" altLang="en-US" sz="1800" b="0" dirty="0"/>
          </a:p>
          <a:p>
            <a:pPr>
              <a:lnSpc>
                <a:spcPct val="90000"/>
              </a:lnSpc>
              <a:buNone/>
            </a:pPr>
            <a:r>
              <a:rPr lang="zh-CN" altLang="en-US" sz="1800" b="0" dirty="0"/>
              <a:t>	形式为：</a:t>
            </a:r>
            <a:r>
              <a:rPr lang="en-US" altLang="zh-CN" sz="1800" b="0"/>
              <a:t>DIMENSION AD[；AD</a:t>
            </a:r>
            <a:r>
              <a:rPr lang="zh-CN" altLang="en-US" sz="1800" b="0" dirty="0"/>
              <a:t>]…</a:t>
            </a:r>
            <a:endParaRPr lang="zh-CN" altLang="en-US" sz="1800" b="0" dirty="0"/>
          </a:p>
          <a:p>
            <a:pPr>
              <a:lnSpc>
                <a:spcPct val="90000"/>
              </a:lnSpc>
              <a:buNone/>
            </a:pPr>
            <a:r>
              <a:rPr lang="zh-CN" altLang="en-US" sz="1800" b="0" dirty="0"/>
              <a:t>	其中，</a:t>
            </a:r>
            <a:r>
              <a:rPr lang="en-US" altLang="zh-CN" sz="1800" b="0"/>
              <a:t>AD</a:t>
            </a:r>
            <a:r>
              <a:rPr lang="zh-CN" altLang="en-US" sz="1800" b="0" dirty="0"/>
              <a:t>是数组描述符，其形式为</a:t>
            </a:r>
            <a:endParaRPr lang="zh-CN" altLang="en-US" sz="1800" b="0" dirty="0"/>
          </a:p>
          <a:p>
            <a:pPr>
              <a:lnSpc>
                <a:spcPct val="90000"/>
              </a:lnSpc>
              <a:buNone/>
            </a:pPr>
            <a:r>
              <a:rPr lang="zh-CN" altLang="en-US" sz="1800" b="0" dirty="0"/>
              <a:t>			</a:t>
            </a:r>
            <a:r>
              <a:rPr lang="en-US" altLang="zh-CN" sz="1800" b="0"/>
              <a:t>n( d [,d] …)</a:t>
            </a:r>
            <a:endParaRPr lang="en-US" altLang="zh-CN" sz="1800" b="0"/>
          </a:p>
          <a:p>
            <a:pPr>
              <a:lnSpc>
                <a:spcPct val="90000"/>
              </a:lnSpc>
              <a:buNone/>
            </a:pPr>
            <a:r>
              <a:rPr lang="zh-CN" altLang="en-US" sz="1800" b="0"/>
              <a:t>	</a:t>
            </a:r>
            <a:r>
              <a:rPr lang="zh-CN" altLang="en-US" sz="1800" b="0" dirty="0"/>
              <a:t>其中，</a:t>
            </a:r>
            <a:r>
              <a:rPr lang="en-US" altLang="zh-CN" sz="1800" b="0"/>
              <a:t>n</a:t>
            </a:r>
            <a:r>
              <a:rPr lang="zh-CN" altLang="en-US" sz="1800" b="0" dirty="0"/>
              <a:t>是数组名，由1-6个字母或数字组成。为首的必须是字母；</a:t>
            </a:r>
            <a:r>
              <a:rPr lang="en-US" altLang="zh-CN" sz="1800" b="0"/>
              <a:t>d</a:t>
            </a:r>
            <a:r>
              <a:rPr lang="zh-CN" altLang="en-US" sz="1800" b="0" dirty="0"/>
              <a:t>是维数说明符，数组维数最大为7，最小为1，它的形式为</a:t>
            </a:r>
            <a:endParaRPr lang="zh-CN" altLang="en-US" sz="1800" b="0" dirty="0"/>
          </a:p>
          <a:p>
            <a:pPr>
              <a:lnSpc>
                <a:spcPct val="90000"/>
              </a:lnSpc>
              <a:buNone/>
            </a:pPr>
            <a:r>
              <a:rPr lang="zh-CN" altLang="en-US" sz="1800" b="0" dirty="0"/>
              <a:t>			[ </a:t>
            </a:r>
            <a:r>
              <a:rPr lang="en-US" altLang="zh-CN" sz="1800" b="0"/>
              <a:t>lb: ]</a:t>
            </a:r>
            <a:r>
              <a:rPr lang="en-US" altLang="zh-CN" sz="1800" b="0" err="1"/>
              <a:t>ub</a:t>
            </a:r>
            <a:endParaRPr lang="en-US" altLang="zh-CN" sz="1800" b="0" err="1"/>
          </a:p>
          <a:p>
            <a:pPr>
              <a:lnSpc>
                <a:spcPct val="90000"/>
              </a:lnSpc>
              <a:buNone/>
            </a:pPr>
            <a:r>
              <a:rPr lang="en-US" altLang="zh-CN" sz="1800" b="0"/>
              <a:t>	lb</a:t>
            </a:r>
            <a:r>
              <a:rPr lang="zh-CN" altLang="en-US" sz="1800" b="0"/>
              <a:t>和</a:t>
            </a:r>
            <a:r>
              <a:rPr lang="en-US" altLang="zh-CN" sz="1800" b="0" err="1"/>
              <a:t>ub</a:t>
            </a:r>
            <a:r>
              <a:rPr lang="zh-CN" altLang="en-US" sz="1800" b="0" dirty="0"/>
              <a:t>分别表示数组下界和上界，均为-65534至65535之间的整数，也可是整型变量名（但不可是数组元素名）。若未规定</a:t>
            </a:r>
            <a:r>
              <a:rPr lang="en-US" altLang="zh-CN" sz="1800" b="0"/>
              <a:t>lb，</a:t>
            </a:r>
            <a:r>
              <a:rPr lang="zh-CN" altLang="en-US" sz="1800" b="0" dirty="0"/>
              <a:t>则认为其值为1，且</a:t>
            </a:r>
            <a:r>
              <a:rPr lang="en-US" altLang="zh-CN" sz="1800" b="0" err="1"/>
              <a:t>ub</a:t>
            </a:r>
            <a:r>
              <a:rPr lang="en-US" altLang="zh-CN" sz="1800" b="0"/>
              <a:t>&gt;=lb。</a:t>
            </a:r>
            <a:r>
              <a:rPr lang="zh-CN" altLang="en-US" sz="1800" b="0" dirty="0"/>
              <a:t>若已规定了</a:t>
            </a:r>
            <a:r>
              <a:rPr lang="en-US" altLang="zh-CN" sz="1800" b="0"/>
              <a:t>lb，</a:t>
            </a:r>
            <a:r>
              <a:rPr lang="zh-CN" altLang="en-US" sz="1800" b="0" dirty="0"/>
              <a:t>则它可为负数、零或正数。</a:t>
            </a:r>
            <a:r>
              <a:rPr lang="en-US" altLang="zh-CN" sz="1800" b="0"/>
              <a:t>DIMENSION</a:t>
            </a:r>
            <a:r>
              <a:rPr lang="zh-CN" altLang="en-US" sz="1800" b="0" dirty="0"/>
              <a:t>语句也和其他语句一样，可连续写多行。（以上规则中，[ ]内为任选项，小写字母代表语法单位，…表示它前面的项可重复出现多次。）</a:t>
            </a:r>
            <a:endParaRPr lang="zh-CN" alt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47457"/>
          <p:cNvSpPr>
            <a:spLocks noGrp="1"/>
          </p:cNvSpPr>
          <p:nvPr>
            <p:ph type="title"/>
          </p:nvPr>
        </p:nvSpPr>
        <p:spPr>
          <a:ln/>
        </p:spPr>
        <p:txBody>
          <a:bodyPr lIns="92075" tIns="46038" rIns="92075" bIns="46038" anchor="ctr" anchorCtr="0"/>
          <a:p>
            <a:r>
              <a:rPr lang="en-US" altLang="zh-CN"/>
              <a:t>FORTRAN</a:t>
            </a:r>
            <a:r>
              <a:rPr lang="zh-CN" altLang="en-US" dirty="0"/>
              <a:t>语言的</a:t>
            </a:r>
            <a:r>
              <a:rPr lang="en-US" altLang="zh-CN"/>
              <a:t>DIMENSION</a:t>
            </a:r>
            <a:r>
              <a:rPr lang="zh-CN" altLang="en-US" dirty="0"/>
              <a:t>语句</a:t>
            </a:r>
            <a:endParaRPr lang="en-US" altLang="zh-CN" dirty="0"/>
          </a:p>
        </p:txBody>
      </p:sp>
      <p:sp>
        <p:nvSpPr>
          <p:cNvPr id="87042" name="文本占位符 147458"/>
          <p:cNvSpPr>
            <a:spLocks noGrp="1"/>
          </p:cNvSpPr>
          <p:nvPr>
            <p:ph idx="1"/>
          </p:nvPr>
        </p:nvSpPr>
        <p:spPr>
          <a:ln/>
        </p:spPr>
        <p:txBody>
          <a:bodyPr lIns="92075" tIns="46038" rIns="92075" bIns="46038" anchor="t" anchorCtr="0"/>
          <a:p>
            <a:pPr>
              <a:lnSpc>
                <a:spcPct val="90000"/>
              </a:lnSpc>
              <a:buNone/>
            </a:pPr>
            <a:r>
              <a:rPr lang="en-US" altLang="zh-CN"/>
              <a:t>				AD	</a:t>
            </a:r>
            <a:endParaRPr lang="en-US" altLang="zh-CN"/>
          </a:p>
          <a:p>
            <a:pPr>
              <a:lnSpc>
                <a:spcPct val="90000"/>
              </a:lnSpc>
              <a:buNone/>
            </a:pPr>
            <a:r>
              <a:rPr lang="en-US" altLang="zh-CN"/>
              <a:t>		</a:t>
            </a:r>
            <a:endParaRPr lang="en-US" altLang="zh-CN"/>
          </a:p>
          <a:p>
            <a:pPr>
              <a:lnSpc>
                <a:spcPct val="90000"/>
              </a:lnSpc>
              <a:buNone/>
            </a:pPr>
            <a:r>
              <a:rPr lang="en-US" altLang="zh-CN"/>
              <a:t>DIMENSION ALPHA(2:5, 3:10),</a:t>
            </a:r>
            <a:endParaRPr lang="en-US" altLang="zh-CN"/>
          </a:p>
          <a:p>
            <a:pPr>
              <a:lnSpc>
                <a:spcPct val="90000"/>
              </a:lnSpc>
              <a:buNone/>
            </a:pPr>
            <a:r>
              <a:rPr lang="en-US" altLang="zh-CN"/>
              <a:t>			BETA(-4:4, 1:7), ……</a:t>
            </a:r>
            <a:endParaRPr lang="en-US" altLang="zh-CN"/>
          </a:p>
          <a:p>
            <a:pPr>
              <a:lnSpc>
                <a:spcPct val="90000"/>
              </a:lnSpc>
              <a:buNone/>
            </a:pPr>
            <a:endParaRPr lang="en-US" altLang="zh-CN"/>
          </a:p>
          <a:p>
            <a:pPr>
              <a:lnSpc>
                <a:spcPct val="90000"/>
              </a:lnSpc>
              <a:buNone/>
            </a:pPr>
            <a:r>
              <a:rPr lang="en-US" altLang="zh-CN"/>
              <a:t>			    n	d	d</a:t>
            </a:r>
            <a:endParaRPr lang="en-US" altLang="zh-CN"/>
          </a:p>
          <a:p>
            <a:pPr>
              <a:lnSpc>
                <a:spcPct val="90000"/>
              </a:lnSpc>
              <a:buNone/>
            </a:pPr>
            <a:r>
              <a:rPr lang="en-US" altLang="zh-CN"/>
              <a:t>				d = </a:t>
            </a:r>
            <a:r>
              <a:rPr lang="zh-CN" altLang="en-US" sz="2000" dirty="0"/>
              <a:t>[ </a:t>
            </a:r>
            <a:r>
              <a:rPr lang="en-US" altLang="zh-CN" sz="2000"/>
              <a:t>lb: ]</a:t>
            </a:r>
            <a:r>
              <a:rPr lang="en-US" altLang="zh-CN" sz="2000" err="1"/>
              <a:t>ub</a:t>
            </a:r>
            <a:endParaRPr lang="en-US" altLang="zh-CN" sz="2000" err="1"/>
          </a:p>
          <a:p>
            <a:pPr>
              <a:lnSpc>
                <a:spcPct val="90000"/>
              </a:lnSpc>
              <a:buNone/>
            </a:pPr>
            <a:endParaRPr lang="en-US" altLang="zh-CN" sz="2000" err="1"/>
          </a:p>
          <a:p>
            <a:pPr>
              <a:lnSpc>
                <a:spcPct val="90000"/>
              </a:lnSpc>
              <a:buNone/>
            </a:pPr>
            <a:r>
              <a:rPr lang="en-US" altLang="zh-CN" sz="2000" err="1"/>
              <a:t>			</a:t>
            </a:r>
            <a:r>
              <a:rPr lang="en-US" altLang="zh-CN" sz="2000"/>
              <a:t>1~6	1~7	-65534~65535</a:t>
            </a:r>
            <a:endParaRPr lang="en-US" altLang="zh-CN" sz="2000"/>
          </a:p>
          <a:p>
            <a:pPr>
              <a:lnSpc>
                <a:spcPct val="90000"/>
              </a:lnSpc>
              <a:buNone/>
            </a:pPr>
            <a:r>
              <a:rPr lang="en-US" altLang="zh-CN" sz="2000"/>
              <a:t>			</a:t>
            </a:r>
            <a:r>
              <a:rPr lang="zh-CN" altLang="en-US" sz="2000" dirty="0"/>
              <a:t>字符数	维数	界值</a:t>
            </a:r>
            <a:endParaRPr lang="zh-CN" altLang="en-US" sz="2000" dirty="0"/>
          </a:p>
        </p:txBody>
      </p:sp>
      <p:sp>
        <p:nvSpPr>
          <p:cNvPr id="87043" name="左大括号 147459"/>
          <p:cNvSpPr/>
          <p:nvPr/>
        </p:nvSpPr>
        <p:spPr>
          <a:xfrm rot="-5400000">
            <a:off x="3009900" y="3314700"/>
            <a:ext cx="228600" cy="609600"/>
          </a:xfrm>
          <a:prstGeom prst="leftBrace">
            <a:avLst>
              <a:gd name="adj1" fmla="val 22209"/>
              <a:gd name="adj2" fmla="val 50000"/>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87044" name="左大括号 147460"/>
          <p:cNvSpPr/>
          <p:nvPr/>
        </p:nvSpPr>
        <p:spPr>
          <a:xfrm rot="-5400000">
            <a:off x="3771900" y="3314700"/>
            <a:ext cx="228600" cy="609600"/>
          </a:xfrm>
          <a:prstGeom prst="leftBrace">
            <a:avLst>
              <a:gd name="adj1" fmla="val 22209"/>
              <a:gd name="adj2" fmla="val 50000"/>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87045" name="左大括号 147461"/>
          <p:cNvSpPr/>
          <p:nvPr/>
        </p:nvSpPr>
        <p:spPr>
          <a:xfrm rot="-5400000">
            <a:off x="4533900" y="3314700"/>
            <a:ext cx="228600" cy="609600"/>
          </a:xfrm>
          <a:prstGeom prst="leftBrace">
            <a:avLst>
              <a:gd name="adj1" fmla="val 22209"/>
              <a:gd name="adj2" fmla="val 50000"/>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
        <p:nvSpPr>
          <p:cNvPr id="87046" name="左大括号 147462"/>
          <p:cNvSpPr/>
          <p:nvPr/>
        </p:nvSpPr>
        <p:spPr>
          <a:xfrm rot="5328846">
            <a:off x="3695700" y="1409700"/>
            <a:ext cx="381000" cy="1981200"/>
          </a:xfrm>
          <a:prstGeom prst="leftBrace">
            <a:avLst>
              <a:gd name="adj1" fmla="val 43309"/>
              <a:gd name="adj2" fmla="val 50000"/>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48481"/>
          <p:cNvSpPr>
            <a:spLocks noGrp="1"/>
          </p:cNvSpPr>
          <p:nvPr>
            <p:ph type="title"/>
          </p:nvPr>
        </p:nvSpPr>
        <p:spPr>
          <a:ln/>
        </p:spPr>
        <p:txBody>
          <a:bodyPr lIns="92075" tIns="46038" rIns="92075" bIns="46038" anchor="ctr" anchorCtr="0"/>
          <a:p>
            <a:r>
              <a:rPr lang="zh-CN" altLang="en-US" sz="2800" dirty="0"/>
              <a:t>[解</a:t>
            </a:r>
            <a:r>
              <a:rPr lang="en-US" altLang="zh-CN" sz="2800"/>
              <a:t>]</a:t>
            </a:r>
            <a:r>
              <a:rPr lang="zh-CN" altLang="en-US" sz="2800" dirty="0"/>
              <a:t>第一步  确定输入条件，列出等价类表</a:t>
            </a:r>
            <a:endParaRPr lang="zh-CN" altLang="en-US" sz="2800" dirty="0"/>
          </a:p>
        </p:txBody>
      </p:sp>
      <p:graphicFrame>
        <p:nvGraphicFramePr>
          <p:cNvPr id="148483" name="表格 148482"/>
          <p:cNvGraphicFramePr/>
          <p:nvPr/>
        </p:nvGraphicFramePr>
        <p:xfrm>
          <a:off x="609600" y="1676400"/>
          <a:ext cx="8305800" cy="4941888"/>
        </p:xfrm>
        <a:graphic>
          <a:graphicData uri="http://schemas.openxmlformats.org/drawingml/2006/table">
            <a:tbl>
              <a:tblPr/>
              <a:tblGrid>
                <a:gridCol w="2743200"/>
                <a:gridCol w="2743200"/>
                <a:gridCol w="2819400"/>
              </a:tblGrid>
              <a:tr h="495300">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输入条件</a:t>
                      </a:r>
                      <a:endParaRPr lang="zh-CN" altLang="en-US" dirty="0"/>
                    </a:p>
                  </a:txBody>
                  <a:tcPr anchor="ctr">
                    <a:lnL cap="flat">
                      <a:noFill/>
                    </a:lnL>
                    <a:lnR w="12700" cap="flat" cmpd="sng">
                      <a:solidFill>
                        <a:schemeClr val="tx1"/>
                      </a:solidFill>
                      <a:prstDash val="solid"/>
                      <a:headEnd type="none" w="med" len="med"/>
                      <a:tailEnd type="none" w="med" len="med"/>
                    </a:lnR>
                    <a:lnT cap="flat">
                      <a:noFill/>
                    </a:lnT>
                    <a:lnB>
                      <a:noFill/>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有效等价类</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a:noFill/>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无效等价类</a:t>
                      </a:r>
                      <a:endParaRPr lang="zh-CN" altLang="en-US" dirty="0"/>
                    </a:p>
                  </a:txBody>
                  <a:tcPr anchor="ctr">
                    <a:lnL w="12700" cap="flat" cmpd="sng">
                      <a:solidFill>
                        <a:schemeClr val="tx1"/>
                      </a:solidFill>
                      <a:prstDash val="solid"/>
                      <a:headEnd type="none" w="med" len="med"/>
                      <a:tailEnd type="none" w="med" len="med"/>
                    </a:lnL>
                    <a:lnR cap="flat">
                      <a:noFill/>
                    </a:lnR>
                    <a:lnT cap="flat">
                      <a:noFill/>
                    </a:lnT>
                    <a:lnB>
                      <a:noFill/>
                    </a:lnB>
                    <a:lnTlToBr>
                      <a:noFill/>
                    </a:lnTlToBr>
                    <a:lnBlToTr>
                      <a:noFill/>
                    </a:lnBlToTr>
                    <a:noFill/>
                  </a:tcPr>
                </a:tc>
              </a:tr>
              <a:tr h="4446588">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数组描述符个数</a:t>
                      </a:r>
                      <a:endParaRPr lang="zh-CN" altLang="en-US" sz="1600" b="0" dirty="0"/>
                    </a:p>
                    <a:p>
                      <a:pPr marL="0" lvl="0" indent="0">
                        <a:buNone/>
                      </a:pPr>
                      <a:r>
                        <a:rPr lang="zh-CN" altLang="en-US" sz="1600" b="0" dirty="0"/>
                        <a:t>数组名长度</a:t>
                      </a:r>
                      <a:endParaRPr lang="zh-CN" altLang="en-US" sz="1600" b="0" dirty="0"/>
                    </a:p>
                    <a:p>
                      <a:pPr marL="0" lvl="0" indent="0">
                        <a:buNone/>
                      </a:pPr>
                      <a:r>
                        <a:rPr lang="zh-CN" altLang="en-US" sz="1600" b="0" dirty="0"/>
                        <a:t>数组名构成</a:t>
                      </a:r>
                      <a:endParaRPr lang="zh-CN" altLang="en-US" sz="1600" b="0" dirty="0"/>
                    </a:p>
                    <a:p>
                      <a:pPr marL="0" lvl="0" indent="0">
                        <a:buNone/>
                      </a:pPr>
                      <a:r>
                        <a:rPr lang="zh-CN" altLang="en-US" sz="1600" b="0" dirty="0"/>
                        <a:t>数组名以字母开头</a:t>
                      </a:r>
                      <a:endParaRPr lang="zh-CN" altLang="en-US" sz="1600" b="0" dirty="0"/>
                    </a:p>
                    <a:p>
                      <a:pPr marL="0" lvl="0" indent="0">
                        <a:buNone/>
                      </a:pPr>
                      <a:r>
                        <a:rPr lang="zh-CN" altLang="en-US" sz="1600" b="0" dirty="0"/>
                        <a:t>数组维数</a:t>
                      </a:r>
                      <a:endParaRPr lang="zh-CN" altLang="en-US" sz="1600" b="0" dirty="0"/>
                    </a:p>
                    <a:p>
                      <a:pPr marL="0" lvl="0" indent="0">
                        <a:buNone/>
                      </a:pPr>
                      <a:r>
                        <a:rPr lang="zh-CN" altLang="en-US" sz="1600" b="0" dirty="0"/>
                        <a:t>上界是</a:t>
                      </a:r>
                      <a:endParaRPr lang="zh-CN" altLang="en-US" sz="1600" b="0" dirty="0"/>
                    </a:p>
                    <a:p>
                      <a:pPr marL="0" lvl="0" indent="0">
                        <a:buNone/>
                      </a:pPr>
                      <a:r>
                        <a:rPr lang="zh-CN" altLang="en-US" sz="1600" b="0" dirty="0"/>
                        <a:t>整型变量名</a:t>
                      </a:r>
                      <a:endParaRPr lang="zh-CN" altLang="en-US" sz="1600" b="0" dirty="0"/>
                    </a:p>
                    <a:p>
                      <a:pPr marL="0" lvl="0" indent="0">
                        <a:buNone/>
                      </a:pPr>
                      <a:r>
                        <a:rPr lang="zh-CN" altLang="en-US" sz="1600" b="0" dirty="0"/>
                        <a:t>整型变量以字母开头</a:t>
                      </a:r>
                      <a:endParaRPr lang="zh-CN" altLang="en-US" sz="1600" b="0" dirty="0"/>
                    </a:p>
                    <a:p>
                      <a:pPr marL="0" lvl="0" indent="0">
                        <a:buNone/>
                      </a:pPr>
                      <a:r>
                        <a:rPr lang="zh-CN" altLang="en-US" sz="1600" b="0" dirty="0"/>
                        <a:t>上下界取值</a:t>
                      </a:r>
                      <a:endParaRPr lang="zh-CN" altLang="en-US" sz="1600" b="0" dirty="0"/>
                    </a:p>
                    <a:p>
                      <a:pPr marL="0" lvl="0" indent="0">
                        <a:buNone/>
                      </a:pPr>
                      <a:r>
                        <a:rPr lang="zh-CN" altLang="en-US" sz="1600" b="0" dirty="0"/>
                        <a:t>是否定义下界</a:t>
                      </a:r>
                      <a:endParaRPr lang="zh-CN" altLang="en-US" sz="1600" b="0" dirty="0"/>
                    </a:p>
                    <a:p>
                      <a:pPr marL="0" lvl="0" indent="0">
                        <a:buNone/>
                      </a:pPr>
                      <a:r>
                        <a:rPr lang="zh-CN" altLang="en-US" sz="1600" b="0" dirty="0"/>
                        <a:t>上界对下界关系</a:t>
                      </a:r>
                      <a:endParaRPr lang="zh-CN" altLang="en-US" sz="1600" b="0" dirty="0"/>
                    </a:p>
                    <a:p>
                      <a:pPr marL="0" lvl="0" indent="0">
                        <a:buNone/>
                      </a:pPr>
                      <a:r>
                        <a:rPr lang="zh-CN" altLang="en-US" sz="1600" b="0" dirty="0"/>
                        <a:t>下界定义为</a:t>
                      </a:r>
                      <a:endParaRPr lang="zh-CN" altLang="en-US" sz="1600" b="0" dirty="0"/>
                    </a:p>
                    <a:p>
                      <a:pPr marL="0" lvl="0" indent="0">
                        <a:buNone/>
                      </a:pPr>
                      <a:r>
                        <a:rPr lang="zh-CN" altLang="en-US" sz="1600" b="0" dirty="0"/>
                        <a:t>下界是</a:t>
                      </a:r>
                      <a:endParaRPr lang="zh-CN" altLang="en-US" sz="1600" b="0" dirty="0"/>
                    </a:p>
                    <a:p>
                      <a:pPr marL="0" lvl="0" indent="0">
                        <a:buNone/>
                      </a:pPr>
                      <a:endParaRPr lang="zh-CN" altLang="en-US" sz="1600" b="0" dirty="0"/>
                    </a:p>
                    <a:p>
                      <a:pPr marL="0" lvl="0" indent="0">
                        <a:buNone/>
                      </a:pPr>
                      <a:r>
                        <a:rPr lang="zh-CN" altLang="en-US" sz="1600" b="0" dirty="0"/>
                        <a:t>语句多于一行</a:t>
                      </a:r>
                      <a:endParaRPr lang="zh-CN" altLang="en-US" sz="1600" b="0" dirty="0"/>
                    </a:p>
                  </a:txBody>
                  <a:tcPr>
                    <a:lnL cap="flat">
                      <a:noFill/>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1 （1），&gt;1（2）</a:t>
                      </a:r>
                      <a:endParaRPr lang="zh-CN" altLang="en-US" sz="1600" b="0" dirty="0"/>
                    </a:p>
                    <a:p>
                      <a:pPr marL="0" lvl="0" indent="0">
                        <a:buNone/>
                      </a:pPr>
                      <a:r>
                        <a:rPr lang="zh-CN" altLang="en-US" sz="1600" b="0" dirty="0"/>
                        <a:t>1~6（4）</a:t>
                      </a:r>
                      <a:endParaRPr lang="zh-CN" altLang="en-US" sz="1600" b="0" dirty="0"/>
                    </a:p>
                    <a:p>
                      <a:pPr marL="0" lvl="0" indent="0">
                        <a:buNone/>
                      </a:pPr>
                      <a:r>
                        <a:rPr lang="zh-CN" altLang="en-US" sz="1600" b="0" dirty="0"/>
                        <a:t>有字母（7），有数字（8）</a:t>
                      </a:r>
                      <a:endParaRPr lang="zh-CN" altLang="en-US" sz="1600" b="0" dirty="0"/>
                    </a:p>
                    <a:p>
                      <a:pPr marL="0" lvl="0" indent="0">
                        <a:buNone/>
                      </a:pPr>
                      <a:r>
                        <a:rPr lang="zh-CN" altLang="en-US" sz="1600" b="0" dirty="0"/>
                        <a:t>是（10）</a:t>
                      </a:r>
                      <a:endParaRPr lang="zh-CN" altLang="en-US" sz="1600" b="0" dirty="0"/>
                    </a:p>
                    <a:p>
                      <a:pPr marL="0" lvl="0" indent="0">
                        <a:buNone/>
                      </a:pPr>
                      <a:r>
                        <a:rPr lang="zh-CN" altLang="en-US" sz="1600" b="0" dirty="0"/>
                        <a:t>1~7(12)</a:t>
                      </a:r>
                      <a:endParaRPr lang="zh-CN" altLang="en-US" sz="1600" b="0" dirty="0"/>
                    </a:p>
                    <a:p>
                      <a:pPr marL="0" lvl="0" indent="0">
                        <a:buNone/>
                      </a:pPr>
                      <a:r>
                        <a:rPr lang="zh-CN" altLang="en-US" sz="1600" b="0" dirty="0"/>
                        <a:t>常数（15）整型变量（16）</a:t>
                      </a:r>
                      <a:endParaRPr lang="zh-CN" altLang="en-US" sz="1600" b="0" dirty="0"/>
                    </a:p>
                    <a:p>
                      <a:pPr marL="0" lvl="0" indent="0">
                        <a:buNone/>
                      </a:pPr>
                      <a:r>
                        <a:rPr lang="zh-CN" altLang="en-US" sz="1600" b="0" dirty="0"/>
                        <a:t>有字母（19）有数字（20）</a:t>
                      </a:r>
                      <a:endParaRPr lang="zh-CN" altLang="en-US" sz="1600" b="0" dirty="0"/>
                    </a:p>
                    <a:p>
                      <a:pPr marL="0" lvl="0" indent="0">
                        <a:buNone/>
                      </a:pPr>
                      <a:r>
                        <a:rPr lang="zh-CN" altLang="en-US" sz="1600" b="0" dirty="0"/>
                        <a:t>是（22）</a:t>
                      </a:r>
                      <a:endParaRPr lang="zh-CN" altLang="en-US" sz="1600" b="0" dirty="0"/>
                    </a:p>
                    <a:p>
                      <a:pPr marL="0" lvl="0" indent="0">
                        <a:buNone/>
                      </a:pPr>
                      <a:r>
                        <a:rPr lang="zh-CN" altLang="en-US" sz="1600" b="0" dirty="0"/>
                        <a:t>-65534~65535（24）</a:t>
                      </a:r>
                      <a:endParaRPr lang="zh-CN" altLang="en-US" sz="1600" b="0" dirty="0"/>
                    </a:p>
                    <a:p>
                      <a:pPr marL="0" lvl="0" indent="0">
                        <a:buNone/>
                      </a:pPr>
                      <a:r>
                        <a:rPr lang="zh-CN" altLang="en-US" sz="1600" b="0" dirty="0"/>
                        <a:t>是（27），否（28）</a:t>
                      </a:r>
                      <a:endParaRPr lang="zh-CN" altLang="en-US" sz="1600" b="0" dirty="0"/>
                    </a:p>
                    <a:p>
                      <a:pPr marL="0" lvl="0" indent="0">
                        <a:buNone/>
                      </a:pPr>
                      <a:r>
                        <a:rPr lang="zh-CN" altLang="en-US" sz="1600" b="0" dirty="0"/>
                        <a:t>&gt;（29），=（30）</a:t>
                      </a:r>
                      <a:endParaRPr lang="zh-CN" altLang="en-US" sz="1600" b="0" dirty="0"/>
                    </a:p>
                    <a:p>
                      <a:pPr marL="0" lvl="0" indent="0">
                        <a:buNone/>
                      </a:pPr>
                      <a:r>
                        <a:rPr lang="zh-CN" altLang="en-US" sz="1600" b="0" dirty="0"/>
                        <a:t>负数(32)，0(33)，正数(34)</a:t>
                      </a:r>
                      <a:endParaRPr lang="zh-CN" altLang="en-US" sz="1600" b="0" dirty="0"/>
                    </a:p>
                    <a:p>
                      <a:pPr marL="0" lvl="0" indent="0">
                        <a:buNone/>
                      </a:pPr>
                      <a:r>
                        <a:rPr lang="zh-CN" altLang="en-US" sz="1600" b="0" dirty="0"/>
                        <a:t>常数（35），整型变量（36）</a:t>
                      </a:r>
                      <a:endParaRPr lang="zh-CN" altLang="en-US" sz="1600" b="0" dirty="0"/>
                    </a:p>
                    <a:p>
                      <a:pPr marL="0" lvl="0" indent="0">
                        <a:buNone/>
                      </a:pPr>
                      <a:endParaRPr lang="zh-CN" altLang="en-US" sz="1600" b="0" dirty="0"/>
                    </a:p>
                    <a:p>
                      <a:pPr marL="0" lvl="0" indent="0">
                        <a:buNone/>
                      </a:pPr>
                      <a:r>
                        <a:rPr lang="zh-CN" altLang="en-US" sz="1600" b="0" dirty="0"/>
                        <a:t>是（39），不是（40）</a:t>
                      </a:r>
                      <a:endParaRPr lang="zh-CN" altLang="en-US" sz="1600" b="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457200" lvl="0" indent="-4572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AutoNum type="alphaUcPeriod"/>
                        <a:defRPr sz="2000" b="1" u="none" kern="1200" baseline="0">
                          <a:solidFill>
                            <a:schemeClr val="tx1"/>
                          </a:solidFill>
                          <a:latin typeface="Times New Roman" panose="02020603050405020304" pitchFamily="18" charset="0"/>
                          <a:ea typeface="宋体" panose="02010600030101010101" pitchFamily="2" charset="-122"/>
                        </a:defRPr>
                      </a:lvl1pPr>
                      <a:lvl2pPr marL="838200" lvl="1" indent="-381000" algn="l" defTabSz="914400" rtl="0" eaLnBrk="1" fontAlgn="base" latinLnBrk="0" hangingPunct="1">
                        <a:lnSpc>
                          <a:spcPct val="100000"/>
                        </a:lnSpc>
                        <a:spcBef>
                          <a:spcPct val="20000"/>
                        </a:spcBef>
                        <a:spcAft>
                          <a:spcPct val="0"/>
                        </a:spcAft>
                        <a:buClr>
                          <a:schemeClr val="accent2"/>
                        </a:buClr>
                        <a:buSzPct val="75000"/>
                        <a:buFontTx/>
                        <a:buAutoNum type="alphaLcPeriod"/>
                        <a:defRPr sz="1800" b="0" i="0" u="none" kern="1200" baseline="0">
                          <a:solidFill>
                            <a:schemeClr val="tx1"/>
                          </a:solidFill>
                          <a:latin typeface="Times New Roman" panose="02020603050405020304" pitchFamily="18" charset="0"/>
                          <a:ea typeface="宋体" panose="02010600030101010101" pitchFamily="2" charset="-122"/>
                        </a:defRPr>
                      </a:lvl2pPr>
                      <a:lvl3pPr marL="1295400" lvl="2" indent="-381000" algn="l" defTabSz="914400" rtl="0" eaLnBrk="1" fontAlgn="base" latinLnBrk="0" hangingPunct="1">
                        <a:lnSpc>
                          <a:spcPct val="100000"/>
                        </a:lnSpc>
                        <a:spcBef>
                          <a:spcPct val="20000"/>
                        </a:spcBef>
                        <a:spcAft>
                          <a:spcPct val="0"/>
                        </a:spcAft>
                        <a:buClr>
                          <a:schemeClr val="accent2"/>
                        </a:buClr>
                        <a:buSzPct val="75000"/>
                        <a:buFontTx/>
                        <a:buChar char="o"/>
                        <a:defRPr sz="1800" b="0" i="0" u="none" kern="1200" baseline="0">
                          <a:solidFill>
                            <a:schemeClr val="tx1"/>
                          </a:solidFill>
                          <a:latin typeface="Times New Roman" panose="02020603050405020304" pitchFamily="18" charset="0"/>
                          <a:ea typeface="宋体" panose="02010600030101010101" pitchFamily="2" charset="-122"/>
                        </a:defRPr>
                      </a:lvl3pPr>
                      <a:lvl4pPr marL="1752600" lvl="3" indent="-38100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Char char="u"/>
                        <a:defRPr sz="1800" b="0" i="0" u="none" kern="1200" baseline="0">
                          <a:solidFill>
                            <a:schemeClr val="tx1"/>
                          </a:solidFill>
                          <a:latin typeface="Times New Roman" panose="02020603050405020304" pitchFamily="18" charset="0"/>
                          <a:ea typeface="宋体" panose="02010600030101010101" pitchFamily="2" charset="-122"/>
                        </a:defRPr>
                      </a:lvl4pPr>
                      <a:lvl5pPr marL="2209800" lvl="4" indent="-381000" algn="l" defTabSz="914400" rtl="0" eaLnBrk="1" fontAlgn="base" latinLnBrk="0" hangingPunct="1">
                        <a:lnSpc>
                          <a:spcPct val="100000"/>
                        </a:lnSpc>
                        <a:spcBef>
                          <a:spcPct val="20000"/>
                        </a:spcBef>
                        <a:spcAft>
                          <a:spcPct val="0"/>
                        </a:spcAft>
                        <a:buClr>
                          <a:schemeClr val="accent2"/>
                        </a:buClr>
                        <a:buSzPct val="75000"/>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600" b="0" dirty="0"/>
                        <a:t>无数组描述符（3）</a:t>
                      </a:r>
                      <a:endParaRPr lang="zh-CN" altLang="en-US" sz="1600" b="0" dirty="0"/>
                    </a:p>
                    <a:p>
                      <a:pPr marL="0" lvl="0" indent="0">
                        <a:buNone/>
                      </a:pPr>
                      <a:r>
                        <a:rPr lang="zh-CN" altLang="en-US" sz="1600" b="0" dirty="0"/>
                        <a:t>0（5），&gt;6（6）</a:t>
                      </a:r>
                      <a:endParaRPr lang="zh-CN" altLang="en-US" sz="1600" b="0" dirty="0"/>
                    </a:p>
                    <a:p>
                      <a:pPr marL="0" lvl="0" indent="0">
                        <a:buNone/>
                      </a:pPr>
                      <a:r>
                        <a:rPr lang="zh-CN" altLang="en-US" sz="1600" b="0" dirty="0"/>
                        <a:t>有其它字符（9）</a:t>
                      </a:r>
                      <a:endParaRPr lang="zh-CN" altLang="en-US" sz="1600" b="0" dirty="0"/>
                    </a:p>
                    <a:p>
                      <a:pPr marL="0" lvl="0" indent="0">
                        <a:buNone/>
                      </a:pPr>
                      <a:r>
                        <a:rPr lang="zh-CN" altLang="en-US" sz="1600" b="0" dirty="0"/>
                        <a:t>不是（11）</a:t>
                      </a:r>
                      <a:endParaRPr lang="zh-CN" altLang="en-US" sz="1600" b="0" dirty="0"/>
                    </a:p>
                    <a:p>
                      <a:pPr marL="0" lvl="0" indent="0">
                        <a:buNone/>
                      </a:pPr>
                      <a:r>
                        <a:rPr lang="zh-CN" altLang="en-US" sz="1600" b="0" dirty="0"/>
                        <a:t>0（13），&gt;7（14）</a:t>
                      </a:r>
                      <a:endParaRPr lang="zh-CN" altLang="en-US" sz="1600" b="0" dirty="0"/>
                    </a:p>
                    <a:p>
                      <a:pPr marL="0" lvl="0" indent="0">
                        <a:buNone/>
                      </a:pPr>
                      <a:r>
                        <a:rPr lang="zh-CN" altLang="en-US" sz="1600" b="0" dirty="0"/>
                        <a:t>数组元素名(17)，其它（18）</a:t>
                      </a:r>
                      <a:endParaRPr lang="zh-CN" altLang="en-US" sz="1600" b="0" dirty="0"/>
                    </a:p>
                    <a:p>
                      <a:pPr marL="0" lvl="0" indent="0">
                        <a:buNone/>
                      </a:pPr>
                      <a:r>
                        <a:rPr lang="zh-CN" altLang="en-US" sz="1600" b="0" dirty="0"/>
                        <a:t>其它（21）</a:t>
                      </a:r>
                      <a:endParaRPr lang="zh-CN" altLang="en-US" sz="1600" b="0" dirty="0"/>
                    </a:p>
                    <a:p>
                      <a:pPr marL="0" lvl="0" indent="0">
                        <a:buNone/>
                      </a:pPr>
                      <a:r>
                        <a:rPr lang="zh-CN" altLang="en-US" sz="1600" b="0" dirty="0"/>
                        <a:t>不是（23）</a:t>
                      </a:r>
                      <a:endParaRPr lang="zh-CN" altLang="en-US" sz="1600" b="0" dirty="0"/>
                    </a:p>
                    <a:p>
                      <a:pPr marL="0" lvl="0" indent="0">
                        <a:buNone/>
                      </a:pPr>
                      <a:r>
                        <a:rPr lang="zh-CN" altLang="en-US" sz="1600" b="0" dirty="0"/>
                        <a:t>&lt;-65534（25），&gt;65535 （26）</a:t>
                      </a:r>
                      <a:endParaRPr lang="zh-CN" altLang="en-US" sz="1600" b="0" dirty="0"/>
                    </a:p>
                    <a:p>
                      <a:pPr marL="0" lvl="0" indent="0">
                        <a:buNone/>
                      </a:pPr>
                      <a:endParaRPr lang="zh-CN" altLang="en-US" sz="1600" b="0" dirty="0"/>
                    </a:p>
                    <a:p>
                      <a:pPr marL="0" lvl="0" indent="0">
                        <a:buNone/>
                      </a:pPr>
                      <a:r>
                        <a:rPr lang="zh-CN" altLang="en-US" sz="1600" b="0" dirty="0"/>
                        <a:t>&lt;（31）</a:t>
                      </a:r>
                      <a:endParaRPr lang="zh-CN" altLang="en-US" sz="1600" b="0" dirty="0"/>
                    </a:p>
                    <a:p>
                      <a:pPr marL="0" lvl="0" indent="0">
                        <a:buNone/>
                      </a:pPr>
                      <a:endParaRPr lang="zh-CN" altLang="en-US" sz="1600" b="0" dirty="0"/>
                    </a:p>
                    <a:p>
                      <a:pPr marL="0" lvl="0" indent="0">
                        <a:buNone/>
                      </a:pPr>
                      <a:r>
                        <a:rPr lang="zh-CN" altLang="en-US" sz="1600" b="0" dirty="0"/>
                        <a:t>数组元素名（37）</a:t>
                      </a:r>
                      <a:endParaRPr lang="zh-CN" altLang="en-US" sz="1600" b="0" dirty="0"/>
                    </a:p>
                    <a:p>
                      <a:pPr marL="0" lvl="0" indent="0">
                        <a:buNone/>
                      </a:pPr>
                      <a:r>
                        <a:rPr lang="zh-CN" altLang="en-US" sz="1600" b="0" dirty="0"/>
                        <a:t>其它（38）</a:t>
                      </a:r>
                      <a:endParaRPr lang="zh-CN" altLang="en-US" sz="1600" b="0" dirty="0"/>
                    </a:p>
                  </a:txBody>
                  <a:tcPr>
                    <a:lnL w="12700" cap="flat" cmpd="sng">
                      <a:solidFill>
                        <a:schemeClr val="tx1"/>
                      </a:solidFill>
                      <a:prstDash val="soli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49505"/>
          <p:cNvSpPr>
            <a:spLocks noGrp="1"/>
          </p:cNvSpPr>
          <p:nvPr>
            <p:ph type="title"/>
          </p:nvPr>
        </p:nvSpPr>
        <p:spPr>
          <a:ln/>
        </p:spPr>
        <p:txBody>
          <a:bodyPr lIns="92075" tIns="46038" rIns="92075" bIns="46038" anchor="ctr" anchorCtr="0"/>
          <a:p>
            <a:r>
              <a:rPr lang="zh-CN" altLang="en-US" dirty="0"/>
              <a:t>第二步  确定测试用例</a:t>
            </a:r>
            <a:endParaRPr lang="zh-CN" altLang="en-US" dirty="0"/>
          </a:p>
        </p:txBody>
      </p:sp>
      <p:sp>
        <p:nvSpPr>
          <p:cNvPr id="89090" name="文本占位符 149506"/>
          <p:cNvSpPr>
            <a:spLocks noGrp="1"/>
          </p:cNvSpPr>
          <p:nvPr>
            <p:ph idx="1"/>
          </p:nvPr>
        </p:nvSpPr>
        <p:spPr>
          <a:ln/>
        </p:spPr>
        <p:txBody>
          <a:bodyPr lIns="92075" tIns="46038" rIns="92075" bIns="46038" anchor="t" anchorCtr="0"/>
          <a:p>
            <a:pPr>
              <a:lnSpc>
                <a:spcPct val="90000"/>
              </a:lnSpc>
              <a:buNone/>
            </a:pPr>
            <a:r>
              <a:rPr lang="zh-CN" altLang="en-US" sz="1800" b="0" dirty="0"/>
              <a:t>先设计一个测试用例，使其覆盖一个或多个有效等价类。</a:t>
            </a:r>
            <a:endParaRPr lang="zh-CN" altLang="en-US" sz="1800" b="0" dirty="0"/>
          </a:p>
          <a:p>
            <a:pPr>
              <a:lnSpc>
                <a:spcPct val="90000"/>
              </a:lnSpc>
              <a:buNone/>
            </a:pPr>
            <a:r>
              <a:rPr lang="zh-CN" altLang="en-US" sz="1800" b="0" dirty="0"/>
              <a:t>如：</a:t>
            </a:r>
            <a:r>
              <a:rPr lang="en-US" altLang="zh-CN" sz="1800" b="0"/>
              <a:t>DIMENSION A(2)</a:t>
            </a:r>
            <a:endParaRPr lang="en-US" altLang="zh-CN" sz="1800" b="0"/>
          </a:p>
          <a:p>
            <a:pPr>
              <a:lnSpc>
                <a:spcPct val="90000"/>
              </a:lnSpc>
              <a:buNone/>
            </a:pPr>
            <a:r>
              <a:rPr lang="zh-CN" altLang="en-US" sz="1800" b="0" dirty="0"/>
              <a:t>能覆盖有效等价类1，4，7，10，12，15，24，28，29和40。</a:t>
            </a:r>
            <a:endParaRPr lang="zh-CN" altLang="en-US" sz="1800" b="0" dirty="0"/>
          </a:p>
          <a:p>
            <a:pPr>
              <a:lnSpc>
                <a:spcPct val="90000"/>
              </a:lnSpc>
              <a:buNone/>
            </a:pPr>
            <a:r>
              <a:rPr lang="zh-CN" altLang="en-US" sz="1800" b="0" dirty="0"/>
              <a:t>为覆盖其它有效等价类，需设计另外的测试用例。如：</a:t>
            </a:r>
            <a:br>
              <a:rPr lang="zh-CN" altLang="en-US" sz="1800" b="0" dirty="0"/>
            </a:br>
            <a:r>
              <a:rPr lang="en-US" altLang="zh-CN" sz="1800" b="0"/>
              <a:t>DIMENSION A12345(I, 9, J4XXXX, 65535, 1,KLM, 100),</a:t>
            </a:r>
            <a:br>
              <a:rPr lang="en-US" altLang="zh-CN" sz="1800" b="0"/>
            </a:br>
            <a:r>
              <a:rPr lang="en-US" altLang="zh-CN" sz="1800" b="0"/>
              <a:t>		BBB(-65534: 100, 0: 1000, 10: 10, I: 65535)</a:t>
            </a:r>
            <a:endParaRPr lang="en-US" altLang="zh-CN" sz="1800" b="0"/>
          </a:p>
          <a:p>
            <a:pPr>
              <a:lnSpc>
                <a:spcPct val="90000"/>
              </a:lnSpc>
              <a:buNone/>
            </a:pPr>
            <a:r>
              <a:rPr lang="zh-CN" altLang="en-US" sz="1800" b="0" dirty="0"/>
              <a:t>它可覆盖其余的有效等价类。</a:t>
            </a:r>
            <a:endParaRPr lang="zh-CN" altLang="en-US" sz="1800" b="0" dirty="0"/>
          </a:p>
          <a:p>
            <a:pPr>
              <a:lnSpc>
                <a:spcPct val="90000"/>
              </a:lnSpc>
              <a:buNone/>
            </a:pPr>
            <a:r>
              <a:rPr lang="zh-CN" altLang="en-US" sz="1800" b="0" dirty="0"/>
              <a:t>再设计其它测试用例，使每个只覆盖一个无效等价类，直至覆盖完为止。这些测试用例是（下面各行左端括号内的数字为等价类号）：</a:t>
            </a:r>
            <a:endParaRPr lang="zh-CN" altLang="en-US" sz="1800" b="0" dirty="0"/>
          </a:p>
          <a:p>
            <a:pPr>
              <a:lnSpc>
                <a:spcPct val="90000"/>
              </a:lnSpc>
              <a:buNone/>
            </a:pPr>
            <a:endParaRPr lang="zh-CN" altLang="en-US" sz="1800" b="0" dirty="0"/>
          </a:p>
          <a:p>
            <a:pPr>
              <a:lnSpc>
                <a:spcPct val="90000"/>
              </a:lnSpc>
              <a:buNone/>
            </a:pPr>
            <a:r>
              <a:rPr lang="en-US" altLang="zh-CN" sz="1800" b="0"/>
              <a:t>(3)	 DIMENSION</a:t>
            </a:r>
            <a:endParaRPr lang="en-US" altLang="zh-CN" sz="1800" b="0"/>
          </a:p>
          <a:p>
            <a:pPr>
              <a:lnSpc>
                <a:spcPct val="90000"/>
              </a:lnSpc>
              <a:buNone/>
            </a:pPr>
            <a:r>
              <a:rPr lang="en-US" altLang="zh-CN" sz="1800" b="0"/>
              <a:t>(5)	 DIMENSION (10)</a:t>
            </a:r>
            <a:endParaRPr lang="en-US" altLang="zh-CN" sz="1800" b="0"/>
          </a:p>
          <a:p>
            <a:pPr>
              <a:lnSpc>
                <a:spcPct val="90000"/>
              </a:lnSpc>
              <a:buNone/>
            </a:pPr>
            <a:r>
              <a:rPr lang="en-US" altLang="zh-CN" sz="1800" b="0"/>
              <a:t>(6)	 DIMENSION A234567(2)</a:t>
            </a:r>
            <a:endParaRPr lang="en-US" altLang="zh-CN" sz="1800" b="0"/>
          </a:p>
          <a:p>
            <a:pPr>
              <a:lnSpc>
                <a:spcPct val="90000"/>
              </a:lnSpc>
              <a:buNone/>
            </a:pPr>
            <a:r>
              <a:rPr lang="en-US" altLang="zh-CN" sz="1800" b="0"/>
              <a:t>(9)	 DIMENSION A.1(2)</a:t>
            </a:r>
            <a:endParaRPr lang="en-US" altLang="zh-CN" sz="1800" b="0"/>
          </a:p>
          <a:p>
            <a:pPr>
              <a:lnSpc>
                <a:spcPct val="90000"/>
              </a:lnSpc>
              <a:buNone/>
            </a:pPr>
            <a:r>
              <a:rPr lang="en-US" altLang="zh-CN" sz="1800" b="0"/>
              <a:t>(11)	 DIMENSION 1A(10)</a:t>
            </a:r>
            <a:endParaRPr lang="en-US" altLang="zh-CN" sz="1800" b="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50529"/>
          <p:cNvSpPr>
            <a:spLocks noGrp="1"/>
          </p:cNvSpPr>
          <p:nvPr>
            <p:ph type="title"/>
          </p:nvPr>
        </p:nvSpPr>
        <p:spPr>
          <a:ln/>
        </p:spPr>
        <p:txBody>
          <a:bodyPr lIns="92075" tIns="46038" rIns="92075" bIns="46038" anchor="ctr" anchorCtr="0"/>
          <a:p>
            <a:r>
              <a:rPr lang="zh-CN" altLang="en-US" dirty="0"/>
              <a:t>第二步  确定测试用例</a:t>
            </a:r>
            <a:endParaRPr lang="zh-CN" altLang="en-US" dirty="0"/>
          </a:p>
        </p:txBody>
      </p:sp>
      <p:sp>
        <p:nvSpPr>
          <p:cNvPr id="90114" name="文本占位符 150530"/>
          <p:cNvSpPr>
            <a:spLocks noGrp="1"/>
          </p:cNvSpPr>
          <p:nvPr>
            <p:ph idx="1"/>
          </p:nvPr>
        </p:nvSpPr>
        <p:spPr>
          <a:ln/>
        </p:spPr>
        <p:txBody>
          <a:bodyPr lIns="92075" tIns="46038" rIns="92075" bIns="46038" anchor="t" anchorCtr="0"/>
          <a:p>
            <a:pPr>
              <a:lnSpc>
                <a:spcPct val="90000"/>
              </a:lnSpc>
              <a:buNone/>
            </a:pPr>
            <a:r>
              <a:rPr lang="zh-CN" altLang="en-US" sz="1800" b="0" dirty="0"/>
              <a:t>(13)</a:t>
            </a:r>
            <a:r>
              <a:rPr lang="zh-CN" altLang="en-US" sz="2000" b="0" dirty="0"/>
              <a:t>	 </a:t>
            </a:r>
            <a:r>
              <a:rPr lang="en-US" altLang="zh-CN" sz="1800" b="0"/>
              <a:t>DIMENSION B</a:t>
            </a:r>
            <a:endParaRPr lang="en-US" altLang="zh-CN" sz="1800" b="0"/>
          </a:p>
          <a:p>
            <a:pPr>
              <a:lnSpc>
                <a:spcPct val="90000"/>
              </a:lnSpc>
              <a:buNone/>
            </a:pPr>
            <a:r>
              <a:rPr lang="zh-CN" altLang="en-US" sz="1800" b="0" dirty="0"/>
              <a:t>(14)	 </a:t>
            </a:r>
            <a:r>
              <a:rPr lang="en-US" altLang="zh-CN" sz="1800" b="0"/>
              <a:t>DIMENSION B(4,4,4,4,4,4,4,4)</a:t>
            </a:r>
            <a:r>
              <a:rPr lang="zh-CN" altLang="en-US" sz="1800" b="0"/>
              <a:t>	</a:t>
            </a:r>
            <a:endParaRPr lang="zh-CN" altLang="en-US" sz="1800" b="0"/>
          </a:p>
          <a:p>
            <a:pPr>
              <a:lnSpc>
                <a:spcPct val="90000"/>
              </a:lnSpc>
              <a:buNone/>
            </a:pPr>
            <a:r>
              <a:rPr lang="zh-CN" altLang="en-US" sz="1800" b="0" dirty="0"/>
              <a:t>(17)	 </a:t>
            </a:r>
            <a:r>
              <a:rPr lang="en-US" altLang="zh-CN" sz="1800" b="0"/>
              <a:t>DIMENSION B(4, A(2))</a:t>
            </a:r>
            <a:endParaRPr lang="en-US" altLang="zh-CN" sz="1800" b="0"/>
          </a:p>
          <a:p>
            <a:pPr>
              <a:lnSpc>
                <a:spcPct val="90000"/>
              </a:lnSpc>
              <a:buNone/>
            </a:pPr>
            <a:r>
              <a:rPr lang="zh-CN" altLang="en-US" sz="1800" b="0" dirty="0"/>
              <a:t>(18)	 </a:t>
            </a:r>
            <a:r>
              <a:rPr lang="en-US" altLang="zh-CN" sz="1800" b="0"/>
              <a:t>DIMENSION B(4, , 7)</a:t>
            </a:r>
            <a:endParaRPr lang="en-US" altLang="zh-CN" sz="1800" b="0"/>
          </a:p>
          <a:p>
            <a:pPr>
              <a:lnSpc>
                <a:spcPct val="90000"/>
              </a:lnSpc>
              <a:buNone/>
            </a:pPr>
            <a:r>
              <a:rPr lang="zh-CN" altLang="en-US" sz="1800" b="0" dirty="0"/>
              <a:t>(21)	 </a:t>
            </a:r>
            <a:r>
              <a:rPr lang="en-US" altLang="zh-CN" sz="1800" b="0"/>
              <a:t>DIMENSION C(I. , 10)</a:t>
            </a:r>
            <a:endParaRPr lang="en-US" altLang="zh-CN" sz="1800" b="0"/>
          </a:p>
          <a:p>
            <a:pPr>
              <a:lnSpc>
                <a:spcPct val="90000"/>
              </a:lnSpc>
              <a:buNone/>
            </a:pPr>
            <a:r>
              <a:rPr lang="zh-CN" altLang="en-US" sz="1800" b="0" dirty="0"/>
              <a:t>(23)	 </a:t>
            </a:r>
            <a:r>
              <a:rPr lang="en-US" altLang="zh-CN" sz="1800" b="0"/>
              <a:t>DIMENSION C(10, 1J)</a:t>
            </a:r>
            <a:endParaRPr lang="en-US" altLang="zh-CN" sz="1800" b="0"/>
          </a:p>
          <a:p>
            <a:pPr>
              <a:lnSpc>
                <a:spcPct val="90000"/>
              </a:lnSpc>
              <a:buNone/>
            </a:pPr>
            <a:r>
              <a:rPr lang="zh-CN" altLang="en-US" sz="1800" b="0" dirty="0"/>
              <a:t>(25)	 </a:t>
            </a:r>
            <a:r>
              <a:rPr lang="en-US" altLang="zh-CN" sz="1800" b="0"/>
              <a:t>DIMENSION D(-65535:1)</a:t>
            </a:r>
            <a:endParaRPr lang="en-US" altLang="zh-CN" sz="1800" b="0"/>
          </a:p>
          <a:p>
            <a:pPr>
              <a:lnSpc>
                <a:spcPct val="90000"/>
              </a:lnSpc>
              <a:buNone/>
            </a:pPr>
            <a:r>
              <a:rPr lang="zh-CN" altLang="en-US" sz="1800" b="0" dirty="0"/>
              <a:t>(26)	 </a:t>
            </a:r>
            <a:r>
              <a:rPr lang="en-US" altLang="zh-CN" sz="1800" b="0"/>
              <a:t>DIMENSION D(65536)</a:t>
            </a:r>
            <a:endParaRPr lang="en-US" altLang="zh-CN" sz="1800" b="0"/>
          </a:p>
          <a:p>
            <a:pPr>
              <a:lnSpc>
                <a:spcPct val="90000"/>
              </a:lnSpc>
              <a:buNone/>
            </a:pPr>
            <a:r>
              <a:rPr lang="zh-CN" altLang="en-US" sz="1800" b="0" dirty="0"/>
              <a:t>(31)	 </a:t>
            </a:r>
            <a:r>
              <a:rPr lang="en-US" altLang="zh-CN" sz="1800" b="0"/>
              <a:t>DIMENSION D(4:3)</a:t>
            </a:r>
            <a:endParaRPr lang="en-US" altLang="zh-CN" sz="1800" b="0"/>
          </a:p>
          <a:p>
            <a:pPr>
              <a:lnSpc>
                <a:spcPct val="90000"/>
              </a:lnSpc>
              <a:buNone/>
            </a:pPr>
            <a:r>
              <a:rPr lang="zh-CN" altLang="en-US" sz="1800" b="0" dirty="0"/>
              <a:t>(37)	 </a:t>
            </a:r>
            <a:r>
              <a:rPr lang="en-US" altLang="zh-CN" sz="1800" b="0"/>
              <a:t>DIMENSION D(4(2): 4)</a:t>
            </a:r>
            <a:endParaRPr lang="en-US" altLang="zh-CN" sz="1800" b="0"/>
          </a:p>
          <a:p>
            <a:pPr>
              <a:lnSpc>
                <a:spcPct val="90000"/>
              </a:lnSpc>
              <a:buNone/>
            </a:pPr>
            <a:r>
              <a:rPr lang="zh-CN" altLang="en-US" sz="1800" b="0" dirty="0"/>
              <a:t>(38)	 </a:t>
            </a:r>
            <a:r>
              <a:rPr lang="en-US" altLang="zh-CN" sz="1800" b="0"/>
              <a:t>DIMENSION D(. : 4)</a:t>
            </a:r>
            <a:endParaRPr lang="en-US" altLang="zh-CN" sz="1800" b="0"/>
          </a:p>
          <a:p>
            <a:pPr>
              <a:lnSpc>
                <a:spcPct val="90000"/>
              </a:lnSpc>
              <a:buNone/>
            </a:pPr>
            <a:endParaRPr lang="zh-CN" altLang="en-US" sz="1800" b="0"/>
          </a:p>
          <a:p>
            <a:pPr>
              <a:lnSpc>
                <a:spcPct val="90000"/>
              </a:lnSpc>
              <a:buNone/>
            </a:pPr>
            <a:r>
              <a:rPr lang="zh-CN" altLang="en-US" sz="1800" b="0" dirty="0"/>
              <a:t>连同前面两个共计18个测试用例，他们覆盖了全部等价类。</a:t>
            </a:r>
            <a:endParaRPr lang="zh-CN" altLang="en-US" sz="1800"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53601"/>
          <p:cNvSpPr>
            <a:spLocks noGrp="1"/>
          </p:cNvSpPr>
          <p:nvPr>
            <p:ph type="title"/>
          </p:nvPr>
        </p:nvSpPr>
        <p:spPr>
          <a:ln/>
        </p:spPr>
        <p:txBody>
          <a:bodyPr lIns="92075" tIns="46038" rIns="92075" bIns="46038" anchor="ctr" anchorCtr="0"/>
          <a:p>
            <a:r>
              <a:rPr lang="zh-CN" altLang="en-US" dirty="0"/>
              <a:t>三、软件测试的基本概念</a:t>
            </a:r>
            <a:endParaRPr lang="zh-CN" altLang="en-US" dirty="0"/>
          </a:p>
        </p:txBody>
      </p:sp>
      <p:sp>
        <p:nvSpPr>
          <p:cNvPr id="13314" name="文本占位符 153602"/>
          <p:cNvSpPr>
            <a:spLocks noGrp="1"/>
          </p:cNvSpPr>
          <p:nvPr>
            <p:ph idx="1"/>
          </p:nvPr>
        </p:nvSpPr>
        <p:spPr>
          <a:xfrm>
            <a:off x="838200" y="1752600"/>
            <a:ext cx="7289800" cy="4114800"/>
          </a:xfrm>
          <a:ln/>
        </p:spPr>
        <p:txBody>
          <a:bodyPr lIns="92075" tIns="46038" rIns="92075" bIns="46038" anchor="t" anchorCtr="0"/>
          <a:p>
            <a:pPr>
              <a:buNone/>
            </a:pPr>
            <a:r>
              <a:rPr lang="zh-CN" altLang="en-US" dirty="0"/>
              <a:t>1、测试目的（</a:t>
            </a:r>
            <a:r>
              <a:rPr lang="en-US" altLang="zh-CN"/>
              <a:t>J. Myers）</a:t>
            </a:r>
            <a:endParaRPr lang="en-US" altLang="zh-CN"/>
          </a:p>
          <a:p>
            <a:pPr>
              <a:buNone/>
            </a:pPr>
            <a:endParaRPr lang="en-US" altLang="zh-CN"/>
          </a:p>
          <a:p>
            <a:pPr lvl="1">
              <a:buFont typeface="Monotype Sorts" pitchFamily="2" charset="2"/>
              <a:buChar char="u"/>
            </a:pPr>
            <a:r>
              <a:rPr lang="zh-CN" altLang="en-US" sz="2200" dirty="0"/>
              <a:t>测试是程序执行的过程，目的在于发现错误（缺陷）</a:t>
            </a:r>
            <a:endParaRPr lang="zh-CN" altLang="en-US" sz="2200" dirty="0"/>
          </a:p>
          <a:p>
            <a:pPr lvl="1">
              <a:buFont typeface="Monotype Sorts" pitchFamily="2" charset="2"/>
              <a:buChar char="u"/>
            </a:pPr>
            <a:endParaRPr lang="zh-CN" altLang="en-US" sz="2200" dirty="0"/>
          </a:p>
          <a:p>
            <a:pPr lvl="1">
              <a:buFont typeface="Monotype Sorts" pitchFamily="2" charset="2"/>
              <a:buChar char="u"/>
            </a:pPr>
            <a:r>
              <a:rPr lang="zh-CN" altLang="en-US" sz="2200" dirty="0"/>
              <a:t>好的测试用例能有效地发现别的测试用例未发现的错误（缺陷）</a:t>
            </a:r>
            <a:endParaRPr lang="zh-CN" altLang="en-US" sz="2200" dirty="0"/>
          </a:p>
          <a:p>
            <a:pPr lvl="1">
              <a:buFont typeface="Monotype Sorts" pitchFamily="2" charset="2"/>
              <a:buChar char="u"/>
            </a:pPr>
            <a:endParaRPr lang="zh-CN" altLang="en-US" sz="2200" dirty="0"/>
          </a:p>
          <a:p>
            <a:pPr lvl="1">
              <a:buFont typeface="Monotype Sorts" pitchFamily="2" charset="2"/>
              <a:buChar char="u"/>
            </a:pPr>
            <a:r>
              <a:rPr lang="zh-CN" altLang="en-US" sz="2200" dirty="0"/>
              <a:t>成功的测试是发现了未曾发现的错误（缺陷）</a:t>
            </a:r>
            <a:endParaRPr lang="zh-CN" altLang="en-US" sz="2200" dirty="0"/>
          </a:p>
        </p:txBody>
      </p:sp>
    </p:spTree>
  </p:cSld>
  <p:clrMapOvr>
    <a:masterClrMapping/>
  </p:clrMapOvr>
</p:sld>
</file>

<file path=ppt/tags/tag1.xml><?xml version="1.0" encoding="utf-8"?>
<p:tagLst xmlns:p="http://schemas.openxmlformats.org/presentationml/2006/main">
  <p:tag name="KSO_WPP_MARK_KEY" val="787ae38e-a1b5-4447-a2d4-2bf3897cf66f"/>
</p:tagLst>
</file>

<file path=ppt/theme/theme1.xml><?xml version="1.0" encoding="utf-8"?>
<a:theme xmlns:a="http://schemas.openxmlformats.org/drawingml/2006/main" name="专业型模板">
  <a:themeElements>
    <a:clrScheme name="">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9AAFF"/>
      </a:accent5>
      <a:accent6>
        <a:srgbClr val="B700E5"/>
      </a:accent6>
      <a:hlink>
        <a:srgbClr val="00CC99"/>
      </a:hlink>
      <a:folHlink>
        <a:srgbClr val="0099CC"/>
      </a:folHlink>
    </a:clrScheme>
    <a:fontScheme name="">
      <a:majorFont>
        <a:latin typeface="Times New Roman"/>
        <a:ea typeface="幼圆"/>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9AAFF"/>
        </a:accent5>
        <a:accent6>
          <a:srgbClr val="B700E5"/>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7B7E5"/>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2F2F2"/>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75B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Office\Templates\演示文稿设计\专业型模板.pot</Template>
  <TotalTime>0</TotalTime>
  <Words>13060</Words>
  <Application>WPS 演示</Application>
  <PresentationFormat>On-screen Show</PresentationFormat>
  <Paragraphs>1714</Paragraphs>
  <Slides>84</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84</vt:i4>
      </vt:variant>
    </vt:vector>
  </HeadingPairs>
  <TitlesOfParts>
    <vt:vector size="101" baseType="lpstr">
      <vt:lpstr>Arial</vt:lpstr>
      <vt:lpstr>宋体</vt:lpstr>
      <vt:lpstr>Wingdings</vt:lpstr>
      <vt:lpstr>Times New Roman</vt:lpstr>
      <vt:lpstr>幼圆</vt:lpstr>
      <vt:lpstr>Monotype Sorts</vt:lpstr>
      <vt:lpstr>Wingdings</vt:lpstr>
      <vt:lpstr>Symbol</vt:lpstr>
      <vt:lpstr>楷体_GB2312</vt:lpstr>
      <vt:lpstr>新宋体</vt:lpstr>
      <vt:lpstr>微软雅黑</vt:lpstr>
      <vt:lpstr>Arial Unicode MS</vt:lpstr>
      <vt:lpstr>Arial Unicode MS</vt:lpstr>
      <vt:lpstr>专业型模板</vt:lpstr>
      <vt:lpstr>MSGraph.Chart.8</vt:lpstr>
      <vt:lpstr>MSGraph.Chart.8</vt:lpstr>
      <vt:lpstr>MSGraph.Chart.8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Jiuxi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软件测试引论</dc:title>
  <dc:creator>Winf</dc:creator>
  <cp:lastModifiedBy>初二</cp:lastModifiedBy>
  <cp:revision>127</cp:revision>
  <dcterms:created xsi:type="dcterms:W3CDTF">2001-06-19T04:29:29Z</dcterms:created>
  <dcterms:modified xsi:type="dcterms:W3CDTF">2022-12-07T09:24:55Z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4F3630E2B9024A8FAD16B39E6F18277D</vt:lpwstr>
  </property>
</Properties>
</file>