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 id="2147483733" r:id="rId2"/>
  </p:sldMasterIdLst>
  <p:notesMasterIdLst>
    <p:notesMasterId r:id="rId22"/>
  </p:notesMasterIdLst>
  <p:sldIdLst>
    <p:sldId id="506" r:id="rId3"/>
    <p:sldId id="507" r:id="rId4"/>
    <p:sldId id="508" r:id="rId5"/>
    <p:sldId id="435" r:id="rId6"/>
    <p:sldId id="443" r:id="rId7"/>
    <p:sldId id="402" r:id="rId8"/>
    <p:sldId id="509" r:id="rId9"/>
    <p:sldId id="447" r:id="rId10"/>
    <p:sldId id="448" r:id="rId11"/>
    <p:sldId id="449" r:id="rId12"/>
    <p:sldId id="510" r:id="rId13"/>
    <p:sldId id="440" r:id="rId14"/>
    <p:sldId id="401" r:id="rId15"/>
    <p:sldId id="444" r:id="rId16"/>
    <p:sldId id="511" r:id="rId17"/>
    <p:sldId id="441" r:id="rId18"/>
    <p:sldId id="445" r:id="rId19"/>
    <p:sldId id="436" r:id="rId20"/>
    <p:sldId id="512" r:id="rId21"/>
  </p:sldIdLst>
  <p:sldSz cx="9144000" cy="5143500" type="screen16x9"/>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CFEF"/>
    <a:srgbClr val="FF801F"/>
    <a:srgbClr val="E673FF"/>
    <a:srgbClr val="5DE5FF"/>
    <a:srgbClr val="BEAEFF"/>
    <a:srgbClr val="FFB8FE"/>
    <a:srgbClr val="5134E8"/>
    <a:srgbClr val="6446F5"/>
    <a:srgbClr val="FF6141"/>
    <a:srgbClr val="23C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7" autoAdjust="0"/>
    <p:restoredTop sz="96314" autoAdjust="0"/>
  </p:normalViewPr>
  <p:slideViewPr>
    <p:cSldViewPr>
      <p:cViewPr varScale="1">
        <p:scale>
          <a:sx n="92" d="100"/>
          <a:sy n="92" d="100"/>
        </p:scale>
        <p:origin x="324"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D754-F49E-4351-AAFE-19D83F43501C}" type="datetimeFigureOut">
              <a:rPr lang="en-US" smtClean="0"/>
              <a:pPr/>
              <a:t>12/12/2022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F6036-E835-44CB-A25A-34C755DFD5D4}" type="slidenum">
              <a:rPr lang="en-US" smtClean="0"/>
              <a:pPr/>
              <a:t>‹#›</a:t>
            </a:fld>
            <a:endParaRPr lang="en-US"/>
          </a:p>
        </p:txBody>
      </p:sp>
    </p:spTree>
    <p:extLst>
      <p:ext uri="{BB962C8B-B14F-4D97-AF65-F5344CB8AC3E}">
        <p14:creationId xmlns:p14="http://schemas.microsoft.com/office/powerpoint/2010/main" val="361413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82591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72945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195024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18</a:t>
            </a:fld>
            <a:endParaRPr lang="en-US"/>
          </a:p>
        </p:txBody>
      </p:sp>
    </p:spTree>
    <p:extLst>
      <p:ext uri="{BB962C8B-B14F-4D97-AF65-F5344CB8AC3E}">
        <p14:creationId xmlns:p14="http://schemas.microsoft.com/office/powerpoint/2010/main" val="31573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273228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6</a:t>
            </a:fld>
            <a:endParaRPr lang="en-US"/>
          </a:p>
        </p:txBody>
      </p:sp>
    </p:spTree>
    <p:extLst>
      <p:ext uri="{BB962C8B-B14F-4D97-AF65-F5344CB8AC3E}">
        <p14:creationId xmlns:p14="http://schemas.microsoft.com/office/powerpoint/2010/main" val="32873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7375" y="612775"/>
            <a:ext cx="5446713" cy="30638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pPr/>
              <a:t>8</a:t>
            </a:fld>
            <a:endParaRPr lang="zh-CN" altLang="en-US"/>
          </a:p>
        </p:txBody>
      </p:sp>
    </p:spTree>
    <p:extLst>
      <p:ext uri="{BB962C8B-B14F-4D97-AF65-F5344CB8AC3E}">
        <p14:creationId xmlns:p14="http://schemas.microsoft.com/office/powerpoint/2010/main" val="350973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70F956-FC7D-4434-9D9E-CC985997F4EF}" type="slidenum">
              <a:rPr lang="zh-CN" altLang="en-US" smtClean="0"/>
              <a:t>9</a:t>
            </a:fld>
            <a:endParaRPr lang="zh-CN" altLang="en-US"/>
          </a:p>
        </p:txBody>
      </p:sp>
    </p:spTree>
    <p:extLst>
      <p:ext uri="{BB962C8B-B14F-4D97-AF65-F5344CB8AC3E}">
        <p14:creationId xmlns:p14="http://schemas.microsoft.com/office/powerpoint/2010/main" val="122738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997CF1-82F9-4FE5-99E9-B7E9B74F25E7}" type="slidenum">
              <a:rPr lang="zh-CN" altLang="en-US" smtClean="0"/>
              <a:t>10</a:t>
            </a:fld>
            <a:endParaRPr lang="zh-CN" altLang="en-US"/>
          </a:p>
        </p:txBody>
      </p:sp>
    </p:spTree>
    <p:extLst>
      <p:ext uri="{BB962C8B-B14F-4D97-AF65-F5344CB8AC3E}">
        <p14:creationId xmlns:p14="http://schemas.microsoft.com/office/powerpoint/2010/main" val="306945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12</a:t>
            </a:fld>
            <a:endParaRPr lang="en-US"/>
          </a:p>
        </p:txBody>
      </p:sp>
    </p:spTree>
    <p:extLst>
      <p:ext uri="{BB962C8B-B14F-4D97-AF65-F5344CB8AC3E}">
        <p14:creationId xmlns:p14="http://schemas.microsoft.com/office/powerpoint/2010/main" val="212113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13</a:t>
            </a:fld>
            <a:endParaRPr lang="en-US"/>
          </a:p>
        </p:txBody>
      </p:sp>
    </p:spTree>
    <p:extLst>
      <p:ext uri="{BB962C8B-B14F-4D97-AF65-F5344CB8AC3E}">
        <p14:creationId xmlns:p14="http://schemas.microsoft.com/office/powerpoint/2010/main" val="3415347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14</a:t>
            </a:fld>
            <a:endParaRPr lang="en-US"/>
          </a:p>
        </p:txBody>
      </p:sp>
    </p:spTree>
    <p:extLst>
      <p:ext uri="{BB962C8B-B14F-4D97-AF65-F5344CB8AC3E}">
        <p14:creationId xmlns:p14="http://schemas.microsoft.com/office/powerpoint/2010/main" val="11172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19957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TextBox 3"/>
          <p:cNvSpPr txBox="1"/>
          <p:nvPr userDrawn="1"/>
        </p:nvSpPr>
        <p:spPr>
          <a:xfrm>
            <a:off x="685800" y="4705350"/>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hlinkClick r:id="rId2"/>
              </a:rPr>
              <a:t>行业</a:t>
            </a: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en-US" altLang="zh-CN" sz="100" dirty="0">
                <a:solidFill>
                  <a:prstClr val="black"/>
                </a:solidFill>
                <a:latin typeface="微软雅黑" panose="020B0503020204020204" pitchFamily="34" charset="-122"/>
              </a:rPr>
              <a:t>http://www.1ppt.com/hangye/</a:t>
            </a:r>
          </a:p>
        </p:txBody>
      </p:sp>
    </p:spTree>
    <p:extLst>
      <p:ext uri="{BB962C8B-B14F-4D97-AF65-F5344CB8AC3E}">
        <p14:creationId xmlns:p14="http://schemas.microsoft.com/office/powerpoint/2010/main" val="296995575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0575026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2022/12/12</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32669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2022/12/12</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44171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4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框 6"/>
          <p:cNvSpPr txBox="1"/>
          <p:nvPr userDrawn="1"/>
        </p:nvSpPr>
        <p:spPr>
          <a:xfrm>
            <a:off x="533400" y="285750"/>
            <a:ext cx="1569660" cy="369332"/>
          </a:xfrm>
          <a:prstGeom prst="rect">
            <a:avLst/>
          </a:prstGeom>
          <a:noFill/>
        </p:spPr>
        <p:txBody>
          <a:bodyPr wrap="none" rtlCol="0">
            <a:spAutoFit/>
          </a:bodyPr>
          <a:lstStyle/>
          <a:p>
            <a:r>
              <a:rPr lang="zh-CN" altLang="en-US" sz="1800" dirty="0"/>
              <a:t>社会保险概述</a:t>
            </a:r>
          </a:p>
        </p:txBody>
      </p:sp>
      <p:sp>
        <p:nvSpPr>
          <p:cNvPr id="2" name="椭圆 1"/>
          <p:cNvSpPr/>
          <p:nvPr userDrawn="1"/>
        </p:nvSpPr>
        <p:spPr>
          <a:xfrm>
            <a:off x="304800" y="352174"/>
            <a:ext cx="254643" cy="2546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0" y="4967411"/>
            <a:ext cx="9155575" cy="189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066428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7" name="文本框 6"/>
          <p:cNvSpPr txBox="1"/>
          <p:nvPr userDrawn="1"/>
        </p:nvSpPr>
        <p:spPr>
          <a:xfrm>
            <a:off x="533400" y="285750"/>
            <a:ext cx="1569660" cy="369332"/>
          </a:xfrm>
          <a:prstGeom prst="rect">
            <a:avLst/>
          </a:prstGeom>
          <a:noFill/>
        </p:spPr>
        <p:txBody>
          <a:bodyPr wrap="none" rtlCol="0">
            <a:spAutoFit/>
          </a:bodyPr>
          <a:lstStyle/>
          <a:p>
            <a:r>
              <a:rPr lang="zh-CN" altLang="en-US" sz="1800" dirty="0"/>
              <a:t>五项保险分述</a:t>
            </a:r>
          </a:p>
        </p:txBody>
      </p:sp>
      <p:sp>
        <p:nvSpPr>
          <p:cNvPr id="2" name="椭圆 1"/>
          <p:cNvSpPr/>
          <p:nvPr userDrawn="1"/>
        </p:nvSpPr>
        <p:spPr>
          <a:xfrm>
            <a:off x="304800" y="352174"/>
            <a:ext cx="254643" cy="2546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0" y="4967411"/>
            <a:ext cx="9155575" cy="189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596657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7" name="文本框 6"/>
          <p:cNvSpPr txBox="1"/>
          <p:nvPr userDrawn="1"/>
        </p:nvSpPr>
        <p:spPr>
          <a:xfrm>
            <a:off x="533400" y="285750"/>
            <a:ext cx="1569660" cy="369332"/>
          </a:xfrm>
          <a:prstGeom prst="rect">
            <a:avLst/>
          </a:prstGeom>
          <a:noFill/>
        </p:spPr>
        <p:txBody>
          <a:bodyPr wrap="none" rtlCol="0">
            <a:spAutoFit/>
          </a:bodyPr>
          <a:lstStyle/>
          <a:p>
            <a:r>
              <a:rPr lang="zh-CN" altLang="en-US" sz="1800" dirty="0"/>
              <a:t>公积金的概述</a:t>
            </a:r>
          </a:p>
        </p:txBody>
      </p:sp>
      <p:sp>
        <p:nvSpPr>
          <p:cNvPr id="2" name="椭圆 1"/>
          <p:cNvSpPr/>
          <p:nvPr userDrawn="1"/>
        </p:nvSpPr>
        <p:spPr>
          <a:xfrm>
            <a:off x="304800" y="352174"/>
            <a:ext cx="254643" cy="2546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0" y="4967411"/>
            <a:ext cx="9155575" cy="189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57211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 name="文本框 6"/>
          <p:cNvSpPr txBox="1"/>
          <p:nvPr userDrawn="1"/>
        </p:nvSpPr>
        <p:spPr>
          <a:xfrm>
            <a:off x="533400" y="285750"/>
            <a:ext cx="1569660" cy="369332"/>
          </a:xfrm>
          <a:prstGeom prst="rect">
            <a:avLst/>
          </a:prstGeom>
          <a:noFill/>
        </p:spPr>
        <p:txBody>
          <a:bodyPr wrap="none" rtlCol="0">
            <a:spAutoFit/>
          </a:bodyPr>
          <a:lstStyle/>
          <a:p>
            <a:r>
              <a:rPr lang="zh-CN" altLang="en-US" sz="1800" dirty="0"/>
              <a:t>社保缴费查询</a:t>
            </a:r>
          </a:p>
        </p:txBody>
      </p:sp>
      <p:sp>
        <p:nvSpPr>
          <p:cNvPr id="2" name="椭圆 1"/>
          <p:cNvSpPr/>
          <p:nvPr userDrawn="1"/>
        </p:nvSpPr>
        <p:spPr>
          <a:xfrm>
            <a:off x="304800" y="352174"/>
            <a:ext cx="254643" cy="2546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0" y="4967411"/>
            <a:ext cx="9155575" cy="189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427902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1" name="矩形 20"/>
          <p:cNvSpPr/>
          <p:nvPr userDrawn="1"/>
        </p:nvSpPr>
        <p:spPr>
          <a:xfrm>
            <a:off x="0" y="4967411"/>
            <a:ext cx="9155575" cy="189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636041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0298040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971963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679975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55874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9755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1.png"/><Relationship Id="rId4" Type="http://schemas.openxmlformats.org/officeDocument/2006/relationships/tags" Target="../tags/tag5.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flipH="1">
            <a:off x="4267201" y="0"/>
            <a:ext cx="3266201" cy="2341418"/>
            <a:chOff x="1752600" y="0"/>
            <a:chExt cx="4650474" cy="3333750"/>
          </a:xfrm>
        </p:grpSpPr>
        <p:sp>
          <p:nvSpPr>
            <p:cNvPr id="13" name="Freeform 11"/>
            <p:cNvSpPr>
              <a:spLocks/>
            </p:cNvSpPr>
            <p:nvPr/>
          </p:nvSpPr>
          <p:spPr bwMode="auto">
            <a:xfrm>
              <a:off x="1752600" y="7036"/>
              <a:ext cx="4650474" cy="3326714"/>
            </a:xfrm>
            <a:custGeom>
              <a:avLst/>
              <a:gdLst>
                <a:gd name="T0" fmla="*/ 123 w 275"/>
                <a:gd name="T1" fmla="*/ 186 h 196"/>
                <a:gd name="T2" fmla="*/ 9 w 275"/>
                <a:gd name="T3" fmla="*/ 37 h 196"/>
                <a:gd name="T4" fmla="*/ 20 w 275"/>
                <a:gd name="T5" fmla="*/ 0 h 196"/>
                <a:gd name="T6" fmla="*/ 261 w 275"/>
                <a:gd name="T7" fmla="*/ 0 h 196"/>
                <a:gd name="T8" fmla="*/ 272 w 275"/>
                <a:gd name="T9" fmla="*/ 72 h 196"/>
                <a:gd name="T10" fmla="*/ 123 w 275"/>
                <a:gd name="T11" fmla="*/ 186 h 196"/>
              </a:gdLst>
              <a:ahLst/>
              <a:cxnLst>
                <a:cxn ang="0">
                  <a:pos x="T0" y="T1"/>
                </a:cxn>
                <a:cxn ang="0">
                  <a:pos x="T2" y="T3"/>
                </a:cxn>
                <a:cxn ang="0">
                  <a:pos x="T4" y="T5"/>
                </a:cxn>
                <a:cxn ang="0">
                  <a:pos x="T6" y="T7"/>
                </a:cxn>
                <a:cxn ang="0">
                  <a:pos x="T8" y="T9"/>
                </a:cxn>
                <a:cxn ang="0">
                  <a:pos x="T10" y="T11"/>
                </a:cxn>
              </a:cxnLst>
              <a:rect l="0" t="0" r="r" b="b"/>
              <a:pathLst>
                <a:path w="275" h="196">
                  <a:moveTo>
                    <a:pt x="123" y="186"/>
                  </a:moveTo>
                  <a:cubicBezTo>
                    <a:pt x="51" y="177"/>
                    <a:pt x="0" y="110"/>
                    <a:pt x="9" y="37"/>
                  </a:cubicBezTo>
                  <a:cubicBezTo>
                    <a:pt x="11" y="24"/>
                    <a:pt x="15" y="11"/>
                    <a:pt x="20" y="0"/>
                  </a:cubicBezTo>
                  <a:cubicBezTo>
                    <a:pt x="261" y="0"/>
                    <a:pt x="261" y="0"/>
                    <a:pt x="261" y="0"/>
                  </a:cubicBezTo>
                  <a:cubicBezTo>
                    <a:pt x="271" y="21"/>
                    <a:pt x="275" y="46"/>
                    <a:pt x="272" y="72"/>
                  </a:cubicBezTo>
                  <a:cubicBezTo>
                    <a:pt x="263" y="144"/>
                    <a:pt x="196" y="196"/>
                    <a:pt x="123" y="186"/>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2039694" y="0"/>
              <a:ext cx="4109799" cy="3089889"/>
            </a:xfrm>
            <a:custGeom>
              <a:avLst/>
              <a:gdLst>
                <a:gd name="T0" fmla="*/ 108 w 243"/>
                <a:gd name="T1" fmla="*/ 174 h 182"/>
                <a:gd name="T2" fmla="*/ 8 w 243"/>
                <a:gd name="T3" fmla="*/ 43 h 182"/>
                <a:gd name="T4" fmla="*/ 23 w 243"/>
                <a:gd name="T5" fmla="*/ 0 h 182"/>
                <a:gd name="T6" fmla="*/ 225 w 243"/>
                <a:gd name="T7" fmla="*/ 0 h 182"/>
                <a:gd name="T8" fmla="*/ 239 w 243"/>
                <a:gd name="T9" fmla="*/ 74 h 182"/>
                <a:gd name="T10" fmla="*/ 108 w 243"/>
                <a:gd name="T11" fmla="*/ 174 h 182"/>
              </a:gdLst>
              <a:ahLst/>
              <a:cxnLst>
                <a:cxn ang="0">
                  <a:pos x="T0" y="T1"/>
                </a:cxn>
                <a:cxn ang="0">
                  <a:pos x="T2" y="T3"/>
                </a:cxn>
                <a:cxn ang="0">
                  <a:pos x="T4" y="T5"/>
                </a:cxn>
                <a:cxn ang="0">
                  <a:pos x="T6" y="T7"/>
                </a:cxn>
                <a:cxn ang="0">
                  <a:pos x="T8" y="T9"/>
                </a:cxn>
                <a:cxn ang="0">
                  <a:pos x="T10" y="T11"/>
                </a:cxn>
              </a:cxnLst>
              <a:rect l="0" t="0" r="r" b="b"/>
              <a:pathLst>
                <a:path w="243" h="182">
                  <a:moveTo>
                    <a:pt x="108" y="174"/>
                  </a:moveTo>
                  <a:cubicBezTo>
                    <a:pt x="45" y="166"/>
                    <a:pt x="0" y="107"/>
                    <a:pt x="8" y="43"/>
                  </a:cubicBezTo>
                  <a:cubicBezTo>
                    <a:pt x="10" y="27"/>
                    <a:pt x="15" y="13"/>
                    <a:pt x="23" y="0"/>
                  </a:cubicBezTo>
                  <a:cubicBezTo>
                    <a:pt x="225" y="0"/>
                    <a:pt x="225" y="0"/>
                    <a:pt x="225" y="0"/>
                  </a:cubicBezTo>
                  <a:cubicBezTo>
                    <a:pt x="237" y="21"/>
                    <a:pt x="243" y="47"/>
                    <a:pt x="239" y="74"/>
                  </a:cubicBezTo>
                  <a:cubicBezTo>
                    <a:pt x="231" y="137"/>
                    <a:pt x="172" y="182"/>
                    <a:pt x="108" y="1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0" y="0"/>
            <a:ext cx="6846211" cy="5162550"/>
            <a:chOff x="0" y="0"/>
            <a:chExt cx="6846211" cy="5162550"/>
          </a:xfrm>
        </p:grpSpPr>
        <p:sp>
          <p:nvSpPr>
            <p:cNvPr id="23" name="任意多边形 22"/>
            <p:cNvSpPr>
              <a:spLocks/>
            </p:cNvSpPr>
            <p:nvPr/>
          </p:nvSpPr>
          <p:spPr bwMode="auto">
            <a:xfrm flipH="1">
              <a:off x="0" y="0"/>
              <a:ext cx="6846211" cy="5143500"/>
            </a:xfrm>
            <a:custGeom>
              <a:avLst/>
              <a:gdLst>
                <a:gd name="connsiteX0" fmla="*/ 3616499 w 6846211"/>
                <a:gd name="connsiteY0" fmla="*/ 0 h 5143500"/>
                <a:gd name="connsiteX1" fmla="*/ 6811827 w 6846211"/>
                <a:gd name="connsiteY1" fmla="*/ 0 h 5143500"/>
                <a:gd name="connsiteX2" fmla="*/ 6846211 w 6846211"/>
                <a:gd name="connsiteY2" fmla="*/ 0 h 5143500"/>
                <a:gd name="connsiteX3" fmla="*/ 6846211 w 6846211"/>
                <a:gd name="connsiteY3" fmla="*/ 5143500 h 5143500"/>
                <a:gd name="connsiteX4" fmla="*/ 702 w 6846211"/>
                <a:gd name="connsiteY4" fmla="*/ 5143500 h 5143500"/>
                <a:gd name="connsiteX5" fmla="*/ 0 w 6846211"/>
                <a:gd name="connsiteY5" fmla="*/ 5034675 h 5143500"/>
                <a:gd name="connsiteX6" fmla="*/ 48971 w 6846211"/>
                <a:gd name="connsiteY6" fmla="*/ 4386673 h 5143500"/>
                <a:gd name="connsiteX7" fmla="*/ 3616499 w 6846211"/>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6211" h="5143500">
                  <a:moveTo>
                    <a:pt x="3616499" y="0"/>
                  </a:moveTo>
                  <a:cubicBezTo>
                    <a:pt x="5578139" y="0"/>
                    <a:pt x="6436357" y="0"/>
                    <a:pt x="6811827" y="0"/>
                  </a:cubicBezTo>
                  <a:lnTo>
                    <a:pt x="6846211" y="0"/>
                  </a:lnTo>
                  <a:lnTo>
                    <a:pt x="6846211" y="5143500"/>
                  </a:lnTo>
                  <a:lnTo>
                    <a:pt x="702" y="5143500"/>
                  </a:lnTo>
                  <a:lnTo>
                    <a:pt x="0" y="5034675"/>
                  </a:lnTo>
                  <a:cubicBezTo>
                    <a:pt x="2936" y="4821504"/>
                    <a:pt x="18907" y="4605503"/>
                    <a:pt x="48971" y="4386673"/>
                  </a:cubicBezTo>
                  <a:cubicBezTo>
                    <a:pt x="329563" y="2293948"/>
                    <a:pt x="1752566" y="643916"/>
                    <a:pt x="36164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26"/>
            <p:cNvSpPr>
              <a:spLocks/>
            </p:cNvSpPr>
            <p:nvPr/>
          </p:nvSpPr>
          <p:spPr bwMode="auto">
            <a:xfrm flipH="1">
              <a:off x="0" y="61885"/>
              <a:ext cx="6556589" cy="5100665"/>
            </a:xfrm>
            <a:custGeom>
              <a:avLst/>
              <a:gdLst>
                <a:gd name="connsiteX0" fmla="*/ 4804908 w 6556589"/>
                <a:gd name="connsiteY0" fmla="*/ 1123 h 5100665"/>
                <a:gd name="connsiteX1" fmla="*/ 5556111 w 6556589"/>
                <a:gd name="connsiteY1" fmla="*/ 42539 h 5100665"/>
                <a:gd name="connsiteX2" fmla="*/ 6366425 w 6556589"/>
                <a:gd name="connsiteY2" fmla="*/ 228529 h 5100665"/>
                <a:gd name="connsiteX3" fmla="*/ 6556589 w 6556589"/>
                <a:gd name="connsiteY3" fmla="*/ 290862 h 5100665"/>
                <a:gd name="connsiteX4" fmla="*/ 6556589 w 6556589"/>
                <a:gd name="connsiteY4" fmla="*/ 5100665 h 5100665"/>
                <a:gd name="connsiteX5" fmla="*/ 3327 w 6556589"/>
                <a:gd name="connsiteY5" fmla="*/ 5100665 h 5100665"/>
                <a:gd name="connsiteX6" fmla="*/ 21 w 6556589"/>
                <a:gd name="connsiteY6" fmla="*/ 4971632 h 5100665"/>
                <a:gd name="connsiteX7" fmla="*/ 47079 w 6556589"/>
                <a:gd name="connsiteY7" fmla="*/ 4306438 h 5100665"/>
                <a:gd name="connsiteX8" fmla="*/ 4804908 w 6556589"/>
                <a:gd name="connsiteY8" fmla="*/ 1123 h 510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6589" h="5100665">
                  <a:moveTo>
                    <a:pt x="4804908" y="1123"/>
                  </a:moveTo>
                  <a:cubicBezTo>
                    <a:pt x="5052149" y="-4175"/>
                    <a:pt x="5303060" y="9228"/>
                    <a:pt x="5556111" y="42539"/>
                  </a:cubicBezTo>
                  <a:cubicBezTo>
                    <a:pt x="5832668" y="86955"/>
                    <a:pt x="6103695" y="148026"/>
                    <a:pt x="6366425" y="228529"/>
                  </a:cubicBezTo>
                  <a:lnTo>
                    <a:pt x="6556589" y="290862"/>
                  </a:lnTo>
                  <a:lnTo>
                    <a:pt x="6556589" y="5100665"/>
                  </a:lnTo>
                  <a:lnTo>
                    <a:pt x="3327" y="5100665"/>
                  </a:lnTo>
                  <a:lnTo>
                    <a:pt x="21" y="4971632"/>
                  </a:lnTo>
                  <a:cubicBezTo>
                    <a:pt x="-627" y="4753024"/>
                    <a:pt x="13892" y="4531293"/>
                    <a:pt x="47079" y="4306438"/>
                  </a:cubicBezTo>
                  <a:cubicBezTo>
                    <a:pt x="367886" y="1851088"/>
                    <a:pt x="2414911" y="52342"/>
                    <a:pt x="4804908" y="1123"/>
                  </a:cubicBezTo>
                  <a:close/>
                </a:path>
              </a:pathLst>
            </a:custGeom>
            <a:pattFill prst="ltHorz">
              <a:fgClr>
                <a:schemeClr val="bg1">
                  <a:lumMod val="95000"/>
                </a:schemeClr>
              </a:fgClr>
              <a:bgClr>
                <a:schemeClr val="bg1"/>
              </a:bgClr>
            </a:patt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组合 40"/>
          <p:cNvGrpSpPr/>
          <p:nvPr/>
        </p:nvGrpSpPr>
        <p:grpSpPr>
          <a:xfrm>
            <a:off x="5943600" y="736966"/>
            <a:ext cx="3200399" cy="4408028"/>
            <a:chOff x="5943600" y="725391"/>
            <a:chExt cx="3200399" cy="4408028"/>
          </a:xfrm>
        </p:grpSpPr>
        <p:sp>
          <p:nvSpPr>
            <p:cNvPr id="9" name="Freeform 7"/>
            <p:cNvSpPr>
              <a:spLocks/>
            </p:cNvSpPr>
            <p:nvPr/>
          </p:nvSpPr>
          <p:spPr bwMode="auto">
            <a:xfrm flipH="1">
              <a:off x="5943600" y="725391"/>
              <a:ext cx="3195949" cy="4408028"/>
            </a:xfrm>
            <a:custGeom>
              <a:avLst/>
              <a:gdLst>
                <a:gd name="T0" fmla="*/ 0 w 163"/>
                <a:gd name="T1" fmla="*/ 9 h 224"/>
                <a:gd name="T2" fmla="*/ 54 w 163"/>
                <a:gd name="T3" fmla="*/ 3 h 224"/>
                <a:gd name="T4" fmla="*/ 155 w 163"/>
                <a:gd name="T5" fmla="*/ 134 h 224"/>
                <a:gd name="T6" fmla="*/ 89 w 163"/>
                <a:gd name="T7" fmla="*/ 224 h 224"/>
                <a:gd name="T8" fmla="*/ 0 w 163"/>
                <a:gd name="T9" fmla="*/ 224 h 224"/>
                <a:gd name="T10" fmla="*/ 0 w 163"/>
                <a:gd name="T11" fmla="*/ 9 h 224"/>
              </a:gdLst>
              <a:ahLst/>
              <a:cxnLst>
                <a:cxn ang="0">
                  <a:pos x="T0" y="T1"/>
                </a:cxn>
                <a:cxn ang="0">
                  <a:pos x="T2" y="T3"/>
                </a:cxn>
                <a:cxn ang="0">
                  <a:pos x="T4" y="T5"/>
                </a:cxn>
                <a:cxn ang="0">
                  <a:pos x="T6" y="T7"/>
                </a:cxn>
                <a:cxn ang="0">
                  <a:pos x="T8" y="T9"/>
                </a:cxn>
                <a:cxn ang="0">
                  <a:pos x="T10" y="T11"/>
                </a:cxn>
              </a:cxnLst>
              <a:rect l="0" t="0" r="r" b="b"/>
              <a:pathLst>
                <a:path w="163" h="224">
                  <a:moveTo>
                    <a:pt x="0" y="9"/>
                  </a:moveTo>
                  <a:cubicBezTo>
                    <a:pt x="17" y="3"/>
                    <a:pt x="35" y="0"/>
                    <a:pt x="54" y="3"/>
                  </a:cubicBezTo>
                  <a:cubicBezTo>
                    <a:pt x="118" y="11"/>
                    <a:pt x="163" y="70"/>
                    <a:pt x="155" y="134"/>
                  </a:cubicBezTo>
                  <a:cubicBezTo>
                    <a:pt x="149" y="175"/>
                    <a:pt x="123" y="208"/>
                    <a:pt x="89" y="224"/>
                  </a:cubicBezTo>
                  <a:cubicBezTo>
                    <a:pt x="0" y="224"/>
                    <a:pt x="0" y="224"/>
                    <a:pt x="0" y="224"/>
                  </a:cubicBezTo>
                  <a:lnTo>
                    <a:pt x="0"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39"/>
            <p:cNvSpPr>
              <a:spLocks/>
            </p:cNvSpPr>
            <p:nvPr/>
          </p:nvSpPr>
          <p:spPr bwMode="auto">
            <a:xfrm flipH="1">
              <a:off x="6261903" y="909396"/>
              <a:ext cx="2882096" cy="4224023"/>
            </a:xfrm>
            <a:custGeom>
              <a:avLst/>
              <a:gdLst>
                <a:gd name="connsiteX0" fmla="*/ 712407 w 2907789"/>
                <a:gd name="connsiteY0" fmla="*/ 49 h 4261679"/>
                <a:gd name="connsiteX1" fmla="*/ 61089 w 2907789"/>
                <a:gd name="connsiteY1" fmla="*/ 104941 h 4261679"/>
                <a:gd name="connsiteX2" fmla="*/ 0 w 2907789"/>
                <a:gd name="connsiteY2" fmla="*/ 128502 h 4261679"/>
                <a:gd name="connsiteX3" fmla="*/ 0 w 2907789"/>
                <a:gd name="connsiteY3" fmla="*/ 4234594 h 4261679"/>
                <a:gd name="connsiteX4" fmla="*/ 84604 w 2907789"/>
                <a:gd name="connsiteY4" fmla="*/ 4261679 h 4261679"/>
                <a:gd name="connsiteX5" fmla="*/ 1412642 w 2907789"/>
                <a:gd name="connsiteY5" fmla="*/ 4261679 h 4261679"/>
                <a:gd name="connsiteX6" fmla="*/ 1521344 w 2907789"/>
                <a:gd name="connsiteY6" fmla="*/ 4224966 h 4261679"/>
                <a:gd name="connsiteX7" fmla="*/ 2888700 w 2907789"/>
                <a:gd name="connsiteY7" fmla="*/ 2460302 h 4261679"/>
                <a:gd name="connsiteX8" fmla="*/ 1024409 w 2907789"/>
                <a:gd name="connsiteY8" fmla="*/ 26110 h 4261679"/>
                <a:gd name="connsiteX9" fmla="*/ 712407 w 2907789"/>
                <a:gd name="connsiteY9" fmla="*/ 49 h 426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7789" h="4261679">
                  <a:moveTo>
                    <a:pt x="712407" y="49"/>
                  </a:moveTo>
                  <a:cubicBezTo>
                    <a:pt x="484196" y="-1536"/>
                    <a:pt x="268423" y="36103"/>
                    <a:pt x="61089" y="104941"/>
                  </a:cubicBezTo>
                  <a:lnTo>
                    <a:pt x="0" y="128502"/>
                  </a:lnTo>
                  <a:lnTo>
                    <a:pt x="0" y="4234594"/>
                  </a:lnTo>
                  <a:lnTo>
                    <a:pt x="84604" y="4261679"/>
                  </a:lnTo>
                  <a:lnTo>
                    <a:pt x="1412642" y="4261679"/>
                  </a:lnTo>
                  <a:lnTo>
                    <a:pt x="1521344" y="4224966"/>
                  </a:lnTo>
                  <a:cubicBezTo>
                    <a:pt x="2237233" y="3943022"/>
                    <a:pt x="2780605" y="3281560"/>
                    <a:pt x="2888700" y="2460302"/>
                  </a:cubicBezTo>
                  <a:cubicBezTo>
                    <a:pt x="3045929" y="1265745"/>
                    <a:pt x="2214860" y="161343"/>
                    <a:pt x="1024409" y="26110"/>
                  </a:cubicBezTo>
                  <a:cubicBezTo>
                    <a:pt x="917718" y="9205"/>
                    <a:pt x="813834" y="753"/>
                    <a:pt x="712407" y="49"/>
                  </a:cubicBezTo>
                  <a:close/>
                </a:path>
              </a:pathLst>
            </a:custGeom>
            <a:blipFill dpi="0" rotWithShape="0">
              <a:blip r:embed="rId2"/>
              <a:srcRect/>
              <a:stretch>
                <a:fillRect l="-66000" t="-1000" r="-96000" b="-8000"/>
              </a:stretch>
            </a:blip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p:cNvGrpSpPr/>
          <p:nvPr/>
        </p:nvGrpSpPr>
        <p:grpSpPr>
          <a:xfrm flipH="1">
            <a:off x="7370618" y="1"/>
            <a:ext cx="1773382" cy="1509884"/>
            <a:chOff x="0" y="0"/>
            <a:chExt cx="1894596" cy="1613087"/>
          </a:xfrm>
        </p:grpSpPr>
        <p:sp>
          <p:nvSpPr>
            <p:cNvPr id="7" name="Freeform 5"/>
            <p:cNvSpPr>
              <a:spLocks/>
            </p:cNvSpPr>
            <p:nvPr/>
          </p:nvSpPr>
          <p:spPr bwMode="auto">
            <a:xfrm>
              <a:off x="0" y="0"/>
              <a:ext cx="1894596" cy="1613087"/>
            </a:xfrm>
            <a:custGeom>
              <a:avLst/>
              <a:gdLst>
                <a:gd name="T0" fmla="*/ 112 w 112"/>
                <a:gd name="T1" fmla="*/ 0 h 95"/>
                <a:gd name="T2" fmla="*/ 0 w 112"/>
                <a:gd name="T3" fmla="*/ 91 h 95"/>
                <a:gd name="T4" fmla="*/ 0 w 112"/>
                <a:gd name="T5" fmla="*/ 0 h 95"/>
                <a:gd name="T6" fmla="*/ 112 w 112"/>
                <a:gd name="T7" fmla="*/ 0 h 95"/>
              </a:gdLst>
              <a:ahLst/>
              <a:cxnLst>
                <a:cxn ang="0">
                  <a:pos x="T0" y="T1"/>
                </a:cxn>
                <a:cxn ang="0">
                  <a:pos x="T2" y="T3"/>
                </a:cxn>
                <a:cxn ang="0">
                  <a:pos x="T4" y="T5"/>
                </a:cxn>
                <a:cxn ang="0">
                  <a:pos x="T6" y="T7"/>
                </a:cxn>
              </a:cxnLst>
              <a:rect l="0" t="0" r="r" b="b"/>
              <a:pathLst>
                <a:path w="112" h="95">
                  <a:moveTo>
                    <a:pt x="112" y="0"/>
                  </a:moveTo>
                  <a:cubicBezTo>
                    <a:pt x="104" y="55"/>
                    <a:pt x="55" y="95"/>
                    <a:pt x="0" y="91"/>
                  </a:cubicBezTo>
                  <a:cubicBezTo>
                    <a:pt x="0" y="0"/>
                    <a:pt x="0" y="0"/>
                    <a:pt x="0" y="0"/>
                  </a:cubicBezTo>
                  <a:lnTo>
                    <a:pt x="11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0" y="0"/>
              <a:ext cx="1589629" cy="1308120"/>
            </a:xfrm>
            <a:custGeom>
              <a:avLst/>
              <a:gdLst>
                <a:gd name="T0" fmla="*/ 94 w 94"/>
                <a:gd name="T1" fmla="*/ 0 h 77"/>
                <a:gd name="T2" fmla="*/ 0 w 94"/>
                <a:gd name="T3" fmla="*/ 73 h 77"/>
                <a:gd name="T4" fmla="*/ 0 w 94"/>
                <a:gd name="T5" fmla="*/ 0 h 77"/>
                <a:gd name="T6" fmla="*/ 94 w 94"/>
                <a:gd name="T7" fmla="*/ 0 h 77"/>
              </a:gdLst>
              <a:ahLst/>
              <a:cxnLst>
                <a:cxn ang="0">
                  <a:pos x="T0" y="T1"/>
                </a:cxn>
                <a:cxn ang="0">
                  <a:pos x="T2" y="T3"/>
                </a:cxn>
                <a:cxn ang="0">
                  <a:pos x="T4" y="T5"/>
                </a:cxn>
                <a:cxn ang="0">
                  <a:pos x="T6" y="T7"/>
                </a:cxn>
              </a:cxnLst>
              <a:rect l="0" t="0" r="r" b="b"/>
              <a:pathLst>
                <a:path w="94" h="77">
                  <a:moveTo>
                    <a:pt x="94" y="0"/>
                  </a:moveTo>
                  <a:cubicBezTo>
                    <a:pt x="86" y="45"/>
                    <a:pt x="45" y="77"/>
                    <a:pt x="0" y="73"/>
                  </a:cubicBezTo>
                  <a:cubicBezTo>
                    <a:pt x="0" y="0"/>
                    <a:pt x="0" y="0"/>
                    <a:pt x="0" y="0"/>
                  </a:cubicBezTo>
                  <a:lnTo>
                    <a:pt x="9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flipH="1">
            <a:off x="682456" y="2912444"/>
            <a:ext cx="4418209" cy="523220"/>
          </a:xfrm>
          <a:prstGeom prst="rect">
            <a:avLst/>
          </a:prstGeom>
          <a:noFill/>
        </p:spPr>
        <p:txBody>
          <a:bodyPr wrap="square" rtlCol="0">
            <a:spAutoFit/>
          </a:bodyPr>
          <a:lstStyle/>
          <a:p>
            <a:r>
              <a:rPr lang="en-US" altLang="zh-CN" sz="1400" dirty="0">
                <a:solidFill>
                  <a:schemeClr val="accent1"/>
                </a:solidFill>
                <a:latin typeface="微软雅黑"/>
              </a:rPr>
              <a:t>basic knowledge training of five insurances and</a:t>
            </a:r>
          </a:p>
          <a:p>
            <a:r>
              <a:rPr lang="en-US" altLang="zh-CN" sz="1400" dirty="0">
                <a:solidFill>
                  <a:schemeClr val="accent1"/>
                </a:solidFill>
                <a:latin typeface="微软雅黑"/>
              </a:rPr>
              <a:t>knowledge training of five insurances</a:t>
            </a:r>
          </a:p>
        </p:txBody>
      </p:sp>
      <p:sp>
        <p:nvSpPr>
          <p:cNvPr id="30" name="文本框 29"/>
          <p:cNvSpPr txBox="1"/>
          <p:nvPr/>
        </p:nvSpPr>
        <p:spPr>
          <a:xfrm flipH="1">
            <a:off x="609600" y="1200150"/>
            <a:ext cx="3910874" cy="1107996"/>
          </a:xfrm>
          <a:prstGeom prst="rect">
            <a:avLst/>
          </a:prstGeom>
          <a:noFill/>
        </p:spPr>
        <p:txBody>
          <a:bodyPr wrap="square" rtlCol="0">
            <a:spAutoFit/>
          </a:bodyPr>
          <a:lstStyle/>
          <a:p>
            <a:r>
              <a:rPr lang="zh-CN" altLang="en-US" sz="6600" b="1" spc="600" dirty="0">
                <a:solidFill>
                  <a:schemeClr val="accent1"/>
                </a:solidFill>
                <a:latin typeface="汉仪锐智W" panose="00020600040101010101" pitchFamily="18" charset="-122"/>
                <a:ea typeface="汉仪锐智W" panose="00020600040101010101" pitchFamily="18" charset="-122"/>
              </a:rPr>
              <a:t>保</a:t>
            </a:r>
            <a:r>
              <a:rPr lang="zh-CN" altLang="en-US" sz="6600" b="1" spc="600" dirty="0">
                <a:solidFill>
                  <a:schemeClr val="accent2"/>
                </a:solidFill>
                <a:latin typeface="汉仪锐智W" panose="00020600040101010101" pitchFamily="18" charset="-122"/>
                <a:ea typeface="汉仪锐智W" panose="00020600040101010101" pitchFamily="18" charset="-122"/>
              </a:rPr>
              <a:t>险</a:t>
            </a:r>
            <a:r>
              <a:rPr lang="zh-CN" altLang="en-US" sz="6600" b="1" spc="600" dirty="0">
                <a:solidFill>
                  <a:schemeClr val="accent1"/>
                </a:solidFill>
                <a:latin typeface="汉仪锐智W" panose="00020600040101010101" pitchFamily="18" charset="-122"/>
                <a:ea typeface="汉仪锐智W" panose="00020600040101010101" pitchFamily="18" charset="-122"/>
              </a:rPr>
              <a:t>培训</a:t>
            </a:r>
          </a:p>
        </p:txBody>
      </p:sp>
      <p:grpSp>
        <p:nvGrpSpPr>
          <p:cNvPr id="35" name="组合 34"/>
          <p:cNvGrpSpPr/>
          <p:nvPr/>
        </p:nvGrpSpPr>
        <p:grpSpPr>
          <a:xfrm>
            <a:off x="657424" y="2319721"/>
            <a:ext cx="4623902" cy="523220"/>
            <a:chOff x="632507" y="2223024"/>
            <a:chExt cx="4623902" cy="523220"/>
          </a:xfrm>
        </p:grpSpPr>
        <p:sp>
          <p:nvSpPr>
            <p:cNvPr id="28" name="文本框 27"/>
            <p:cNvSpPr txBox="1"/>
            <p:nvPr/>
          </p:nvSpPr>
          <p:spPr>
            <a:xfrm flipH="1">
              <a:off x="632507" y="2223024"/>
              <a:ext cx="4623902" cy="523220"/>
            </a:xfrm>
            <a:prstGeom prst="rect">
              <a:avLst/>
            </a:prstGeom>
            <a:noFill/>
          </p:spPr>
          <p:txBody>
            <a:bodyPr wrap="square" rtlCol="0">
              <a:spAutoFit/>
            </a:bodyPr>
            <a:lstStyle/>
            <a:p>
              <a:r>
                <a:rPr lang="zh-CN" altLang="en-US" sz="2800" spc="600" dirty="0">
                  <a:solidFill>
                    <a:schemeClr val="accent1"/>
                  </a:solidFill>
                  <a:latin typeface="微软雅黑"/>
                </a:rPr>
                <a:t>五险一金基础知识培训</a:t>
              </a:r>
            </a:p>
          </p:txBody>
        </p:sp>
        <p:cxnSp>
          <p:nvCxnSpPr>
            <p:cNvPr id="33" name="直接连接符 32"/>
            <p:cNvCxnSpPr/>
            <p:nvPr/>
          </p:nvCxnSpPr>
          <p:spPr>
            <a:xfrm>
              <a:off x="713187" y="2695816"/>
              <a:ext cx="423533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flipH="1">
            <a:off x="632750" y="3477976"/>
            <a:ext cx="3633303" cy="338554"/>
          </a:xfrm>
          <a:prstGeom prst="rect">
            <a:avLst/>
          </a:prstGeom>
          <a:noFill/>
        </p:spPr>
        <p:txBody>
          <a:bodyPr wrap="square" rtlCol="0">
            <a:spAutoFit/>
          </a:bodyPr>
          <a:lstStyle/>
          <a:p>
            <a:r>
              <a:rPr lang="zh-CN" altLang="en-US" sz="1600" dirty="0">
                <a:solidFill>
                  <a:schemeClr val="accent1"/>
                </a:solidFill>
                <a:latin typeface="+mn-ea"/>
              </a:rPr>
              <a:t>宣讲人：第一</a:t>
            </a:r>
            <a:r>
              <a:rPr lang="en-US" altLang="zh-CN" sz="1600" dirty="0">
                <a:solidFill>
                  <a:schemeClr val="accent1"/>
                </a:solidFill>
                <a:latin typeface="+mn-ea"/>
              </a:rPr>
              <a:t>PPT</a:t>
            </a:r>
            <a:r>
              <a:rPr lang="zh-CN" altLang="en-US" sz="1600" dirty="0">
                <a:solidFill>
                  <a:schemeClr val="accent1"/>
                </a:solidFill>
                <a:latin typeface="+mn-ea"/>
              </a:rPr>
              <a:t>    时间：</a:t>
            </a:r>
            <a:r>
              <a:rPr lang="en-US" altLang="zh-CN" sz="1600" dirty="0">
                <a:solidFill>
                  <a:schemeClr val="accent1"/>
                </a:solidFill>
                <a:latin typeface="+mn-ea"/>
              </a:rPr>
              <a:t>20XX.XX</a:t>
            </a:r>
          </a:p>
        </p:txBody>
      </p:sp>
      <p:sp>
        <p:nvSpPr>
          <p:cNvPr id="57" name="矩形 56"/>
          <p:cNvSpPr/>
          <p:nvPr/>
        </p:nvSpPr>
        <p:spPr>
          <a:xfrm>
            <a:off x="5094236" y="438150"/>
            <a:ext cx="1606530" cy="646331"/>
          </a:xfrm>
          <a:prstGeom prst="rect">
            <a:avLst/>
          </a:prstGeom>
        </p:spPr>
        <p:txBody>
          <a:bodyPr wrap="none">
            <a:spAutoFit/>
          </a:bodyPr>
          <a:lstStyle/>
          <a:p>
            <a:pPr algn="ctr"/>
            <a:r>
              <a:rPr lang="zh-CN" altLang="en-US" sz="1600" dirty="0">
                <a:solidFill>
                  <a:schemeClr val="accent2"/>
                </a:solidFill>
                <a:latin typeface="汉仪锐智W" panose="00020600040101010101" pitchFamily="18" charset="-122"/>
                <a:ea typeface="汉仪锐智W" panose="00020600040101010101" pitchFamily="18" charset="-122"/>
              </a:rPr>
              <a:t> INSURANCE </a:t>
            </a:r>
            <a:endParaRPr lang="en-US" altLang="zh-CN" sz="1600" dirty="0">
              <a:solidFill>
                <a:schemeClr val="accent2"/>
              </a:solidFill>
              <a:latin typeface="汉仪锐智W" panose="00020600040101010101" pitchFamily="18" charset="-122"/>
              <a:ea typeface="汉仪锐智W" panose="00020600040101010101" pitchFamily="18" charset="-122"/>
            </a:endParaRPr>
          </a:p>
          <a:p>
            <a:pPr algn="ctr"/>
            <a:r>
              <a:rPr lang="zh-CN" altLang="en-US" sz="2000" dirty="0">
                <a:solidFill>
                  <a:schemeClr val="accent1"/>
                </a:solidFill>
                <a:latin typeface="汉仪锐智W" panose="00020600040101010101" pitchFamily="18" charset="-122"/>
                <a:ea typeface="汉仪锐智W" panose="00020600040101010101" pitchFamily="18" charset="-122"/>
              </a:rPr>
              <a:t>TRAINING</a:t>
            </a:r>
          </a:p>
        </p:txBody>
      </p:sp>
      <p:grpSp>
        <p:nvGrpSpPr>
          <p:cNvPr id="63" name="组合 62"/>
          <p:cNvGrpSpPr/>
          <p:nvPr/>
        </p:nvGrpSpPr>
        <p:grpSpPr>
          <a:xfrm>
            <a:off x="771248" y="3998050"/>
            <a:ext cx="1690678" cy="150471"/>
            <a:chOff x="787078" y="3993518"/>
            <a:chExt cx="1690678" cy="150471"/>
          </a:xfrm>
        </p:grpSpPr>
        <p:sp>
          <p:nvSpPr>
            <p:cNvPr id="58" name="椭圆 57"/>
            <p:cNvSpPr/>
            <p:nvPr/>
          </p:nvSpPr>
          <p:spPr>
            <a:xfrm>
              <a:off x="787078" y="3993518"/>
              <a:ext cx="150471" cy="150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2130" y="3993518"/>
              <a:ext cx="150471" cy="150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557182" y="3993518"/>
              <a:ext cx="150471" cy="150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942234" y="3993518"/>
              <a:ext cx="150471" cy="150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327285" y="3993518"/>
              <a:ext cx="150471" cy="150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821258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6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0-#ppt_w/2"/>
                                          </p:val>
                                        </p:tav>
                                        <p:tav tm="100000">
                                          <p:val>
                                            <p:strVal val="#ppt_x"/>
                                          </p:val>
                                        </p:tav>
                                      </p:tavLst>
                                    </p:anim>
                                    <p:anim calcmode="lin" valueType="num">
                                      <p:cBhvr additive="base">
                                        <p:cTn id="8" dur="1000" fill="hold"/>
                                        <p:tgtEl>
                                          <p:spTgt spid="64"/>
                                        </p:tgtEl>
                                        <p:attrNameLst>
                                          <p:attrName>ppt_y</p:attrName>
                                        </p:attrNameLst>
                                      </p:cBhvr>
                                      <p:tavLst>
                                        <p:tav tm="0">
                                          <p:val>
                                            <p:strVal val="#ppt_y"/>
                                          </p:val>
                                        </p:tav>
                                        <p:tav tm="100000">
                                          <p:val>
                                            <p:strVal val="#ppt_y"/>
                                          </p:val>
                                        </p:tav>
                                      </p:tavLst>
                                    </p:anim>
                                  </p:childTnLst>
                                </p:cTn>
                              </p:par>
                              <p:par>
                                <p:cTn id="9" presetID="2" presetClass="entr" presetSubtype="3" decel="6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6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2" decel="6000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000" fill="hold"/>
                                        <p:tgtEl>
                                          <p:spTgt spid="41"/>
                                        </p:tgtEl>
                                        <p:attrNameLst>
                                          <p:attrName>ppt_x</p:attrName>
                                        </p:attrNameLst>
                                      </p:cBhvr>
                                      <p:tavLst>
                                        <p:tav tm="0">
                                          <p:val>
                                            <p:strVal val="1+#ppt_w/2"/>
                                          </p:val>
                                        </p:tav>
                                        <p:tav tm="100000">
                                          <p:val>
                                            <p:strVal val="#ppt_x"/>
                                          </p:val>
                                        </p:tav>
                                      </p:tavLst>
                                    </p:anim>
                                    <p:anim calcmode="lin" valueType="num">
                                      <p:cBhvr additive="base">
                                        <p:cTn id="20" dur="1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30"/>
                                        </p:tgtEl>
                                        <p:attrNameLst>
                                          <p:attrName>style.visibility</p:attrName>
                                        </p:attrNameLst>
                                      </p:cBhvr>
                                      <p:to>
                                        <p:strVal val="visible"/>
                                      </p:to>
                                    </p:set>
                                    <p:anim by="(-#ppt_w*2)" calcmode="lin" valueType="num">
                                      <p:cBhvr rctx="PPT">
                                        <p:cTn id="32" dur="500" autoRev="1" fill="hold">
                                          <p:stCondLst>
                                            <p:cond delay="0"/>
                                          </p:stCondLst>
                                        </p:cTn>
                                        <p:tgtEl>
                                          <p:spTgt spid="30"/>
                                        </p:tgtEl>
                                        <p:attrNameLst>
                                          <p:attrName>ppt_w</p:attrName>
                                        </p:attrNameLst>
                                      </p:cBhvr>
                                    </p:anim>
                                    <p:anim by="(#ppt_w*0.50)" calcmode="lin" valueType="num">
                                      <p:cBhvr>
                                        <p:cTn id="33" dur="500" decel="50000" autoRev="1" fill="hold">
                                          <p:stCondLst>
                                            <p:cond delay="0"/>
                                          </p:stCondLst>
                                        </p:cTn>
                                        <p:tgtEl>
                                          <p:spTgt spid="30"/>
                                        </p:tgtEl>
                                        <p:attrNameLst>
                                          <p:attrName>ppt_x</p:attrName>
                                        </p:attrNameLst>
                                      </p:cBhvr>
                                    </p:anim>
                                    <p:anim from="(-#ppt_h/2)" to="(#ppt_y)" calcmode="lin" valueType="num">
                                      <p:cBhvr>
                                        <p:cTn id="34" dur="1000" fill="hold">
                                          <p:stCondLst>
                                            <p:cond delay="0"/>
                                          </p:stCondLst>
                                        </p:cTn>
                                        <p:tgtEl>
                                          <p:spTgt spid="30"/>
                                        </p:tgtEl>
                                        <p:attrNameLst>
                                          <p:attrName>ppt_y</p:attrName>
                                        </p:attrNameLst>
                                      </p:cBhvr>
                                    </p:anim>
                                    <p:animRot by="21600000">
                                      <p:cBhvr>
                                        <p:cTn id="35" dur="1000" fill="hold">
                                          <p:stCondLst>
                                            <p:cond delay="0"/>
                                          </p:stCondLst>
                                        </p:cTn>
                                        <p:tgtEl>
                                          <p:spTgt spid="30"/>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arn(inVertical)">
                                      <p:cBhvr>
                                        <p:cTn id="5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6" grpId="0"/>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81" name="组合 7"/>
          <p:cNvGrpSpPr/>
          <p:nvPr/>
        </p:nvGrpSpPr>
        <p:grpSpPr>
          <a:xfrm rot="16200000">
            <a:off x="6353651" y="1071086"/>
            <a:ext cx="1438751" cy="1239679"/>
            <a:chOff x="2447765" y="1124744"/>
            <a:chExt cx="2232249" cy="1924353"/>
          </a:xfrm>
        </p:grpSpPr>
        <p:sp>
          <p:nvSpPr>
            <p:cNvPr id="53284" name="六边形 9"/>
            <p:cNvSpPr/>
            <p:nvPr/>
          </p:nvSpPr>
          <p:spPr>
            <a:xfrm>
              <a:off x="2447765" y="1124744"/>
              <a:ext cx="2232249" cy="1924353"/>
            </a:xfrm>
            <a:prstGeom prst="hexagon">
              <a:avLst>
                <a:gd name="adj" fmla="val 28044"/>
                <a:gd name="vf" fmla="val 115470"/>
              </a:avLst>
            </a:prstGeom>
            <a:solidFill>
              <a:schemeClr val="accent1"/>
            </a:solidFill>
            <a:ln w="9525">
              <a:noFill/>
            </a:ln>
          </p:spPr>
          <p:txBody>
            <a:bodyPr vert="eaVert"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endParaRPr>
            </a:p>
          </p:txBody>
        </p:sp>
        <p:sp>
          <p:nvSpPr>
            <p:cNvPr id="24" name="椭圆​​ 40"/>
            <p:cNvSpPr>
              <a:spLocks noChangeArrowheads="1"/>
            </p:cNvSpPr>
            <p:nvPr/>
          </p:nvSpPr>
          <p:spPr bwMode="auto">
            <a:xfrm>
              <a:off x="2697075" y="1219459"/>
              <a:ext cx="1733629" cy="1734920"/>
            </a:xfrm>
            <a:prstGeom prst="ellipse">
              <a:avLst/>
            </a:prstGeom>
            <a:solidFill>
              <a:schemeClr val="accent1"/>
            </a:solidFill>
            <a:ln w="38100" algn="ctr">
              <a:solidFill>
                <a:schemeClr val="bg1"/>
              </a:solidFill>
              <a:round/>
            </a:ln>
            <a:effectLst/>
          </p:spPr>
          <p:txBody>
            <a:bodyPr vert="eaVert" anchor="ctr"/>
            <a:lstStyle/>
            <a:p>
              <a:pPr algn="ctr" defTabSz="685800">
                <a:defRPr/>
              </a:pPr>
              <a:endParaRPr lang="zh-CN" altLang="en-US" sz="1350" dirty="0">
                <a:solidFill>
                  <a:schemeClr val="lt1"/>
                </a:solidFill>
                <a:latin typeface="微软雅黑" panose="020B0503020204020204" pitchFamily="34" charset="-122"/>
                <a:ea typeface="微软雅黑" panose="020B0503020204020204" pitchFamily="34" charset="-122"/>
              </a:endParaRPr>
            </a:p>
          </p:txBody>
        </p:sp>
      </p:grpSp>
      <p:grpSp>
        <p:nvGrpSpPr>
          <p:cNvPr id="29" name="Group 30"/>
          <p:cNvGrpSpPr/>
          <p:nvPr/>
        </p:nvGrpSpPr>
        <p:grpSpPr bwMode="auto">
          <a:xfrm>
            <a:off x="6885210" y="1465063"/>
            <a:ext cx="375628" cy="344687"/>
            <a:chOff x="3422" y="1347"/>
            <a:chExt cx="330" cy="313"/>
          </a:xfrm>
          <a:solidFill>
            <a:schemeClr val="bg1"/>
          </a:solidFill>
        </p:grpSpPr>
        <p:sp>
          <p:nvSpPr>
            <p:cNvPr id="30" name="AutoShape 31"/>
            <p:cNvSpPr>
              <a:spLocks noChangeArrowheads="1"/>
            </p:cNvSpPr>
            <p:nvPr/>
          </p:nvSpPr>
          <p:spPr bwMode="gray">
            <a:xfrm>
              <a:off x="3422" y="1411"/>
              <a:ext cx="330" cy="249"/>
            </a:xfrm>
            <a:prstGeom prst="roundRect">
              <a:avLst>
                <a:gd name="adj" fmla="val 16667"/>
              </a:avLst>
            </a:prstGeom>
            <a:grpFill/>
            <a:ln w="25400" algn="ctr">
              <a:noFill/>
              <a:round/>
            </a:ln>
          </p:spPr>
          <p:txBody>
            <a:bodyPr wrap="none" anchor="ctr"/>
            <a:lstStyle/>
            <a:p>
              <a:pPr defTabSz="685800">
                <a:defRPr/>
              </a:pPr>
              <a:endParaRPr lang="zh-CN" altLang="zh-CN" sz="1350">
                <a:latin typeface="微软雅黑" panose="020B0503020204020204" pitchFamily="34" charset="-122"/>
                <a:ea typeface="微软雅黑" panose="020B0503020204020204" pitchFamily="34" charset="-122"/>
              </a:endParaRPr>
            </a:p>
          </p:txBody>
        </p:sp>
        <p:sp>
          <p:nvSpPr>
            <p:cNvPr id="39" name="AutoShape 32"/>
            <p:cNvSpPr>
              <a:spLocks noChangeArrowheads="1"/>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grpFill/>
            <a:ln w="25400" algn="ctr">
              <a:noFill/>
              <a:miter lim="800000"/>
            </a:ln>
          </p:spPr>
          <p:txBody>
            <a:bodyPr wrap="none" anchor="ctr"/>
            <a:lstStyle/>
            <a:p>
              <a:pPr defTabSz="685800">
                <a:defRPr/>
              </a:pPr>
              <a:endParaRPr lang="zh-CN" altLang="en-US" sz="1350">
                <a:latin typeface="微软雅黑" panose="020B0503020204020204" pitchFamily="34" charset="-122"/>
                <a:ea typeface="微软雅黑" panose="020B0503020204020204" pitchFamily="34" charset="-122"/>
              </a:endParaRPr>
            </a:p>
          </p:txBody>
        </p:sp>
      </p:grpSp>
      <p:grpSp>
        <p:nvGrpSpPr>
          <p:cNvPr id="53267" name="组合 11"/>
          <p:cNvGrpSpPr/>
          <p:nvPr/>
        </p:nvGrpSpPr>
        <p:grpSpPr>
          <a:xfrm rot="16200000">
            <a:off x="6966585" y="2163127"/>
            <a:ext cx="1438751" cy="1239679"/>
            <a:chOff x="2447764" y="1124448"/>
            <a:chExt cx="2232248" cy="1924647"/>
          </a:xfrm>
        </p:grpSpPr>
        <p:sp>
          <p:nvSpPr>
            <p:cNvPr id="42" name="六边形 41"/>
            <p:cNvSpPr/>
            <p:nvPr/>
          </p:nvSpPr>
          <p:spPr>
            <a:xfrm>
              <a:off x="2447763" y="1124447"/>
              <a:ext cx="2232248" cy="1924647"/>
            </a:xfrm>
            <a:prstGeom prst="hexagon">
              <a:avLst>
                <a:gd name="adj" fmla="val 28044"/>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latin typeface="微软雅黑" panose="020B0503020204020204" pitchFamily="34" charset="-122"/>
                <a:ea typeface="微软雅黑" panose="020B0503020204020204" pitchFamily="34" charset="-122"/>
              </a:endParaRPr>
            </a:p>
          </p:txBody>
        </p:sp>
        <p:sp>
          <p:nvSpPr>
            <p:cNvPr id="44" name="椭圆​​ 38"/>
            <p:cNvSpPr/>
            <p:nvPr/>
          </p:nvSpPr>
          <p:spPr>
            <a:xfrm>
              <a:off x="2697072" y="1221488"/>
              <a:ext cx="1733628" cy="1730565"/>
            </a:xfrm>
            <a:prstGeom prst="ellipse">
              <a:avLst/>
            </a:prstGeom>
            <a:solidFill>
              <a:schemeClr val="accent2"/>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latin typeface="微软雅黑" panose="020B0503020204020204" pitchFamily="34" charset="-122"/>
                <a:ea typeface="微软雅黑" panose="020B0503020204020204" pitchFamily="34" charset="-122"/>
              </a:endParaRPr>
            </a:p>
          </p:txBody>
        </p:sp>
      </p:grpSp>
      <p:grpSp>
        <p:nvGrpSpPr>
          <p:cNvPr id="53269" name="组合 1"/>
          <p:cNvGrpSpPr/>
          <p:nvPr/>
        </p:nvGrpSpPr>
        <p:grpSpPr>
          <a:xfrm>
            <a:off x="7504289" y="2577989"/>
            <a:ext cx="383735" cy="374761"/>
            <a:chOff x="7429961" y="2424344"/>
            <a:chExt cx="409439" cy="399690"/>
          </a:xfrm>
        </p:grpSpPr>
        <p:sp>
          <p:nvSpPr>
            <p:cNvPr id="53270" name="Oval 15"/>
            <p:cNvSpPr/>
            <p:nvPr/>
          </p:nvSpPr>
          <p:spPr>
            <a:xfrm>
              <a:off x="7429961" y="2424344"/>
              <a:ext cx="409439" cy="396971"/>
            </a:xfrm>
            <a:prstGeom prst="ellipse">
              <a:avLst/>
            </a:prstGeom>
            <a:noFill/>
            <a:ln w="25400" cap="flat" cmpd="sng">
              <a:solidFill>
                <a:srgbClr val="FFFFFF"/>
              </a:solidFill>
              <a:prstDash val="solid"/>
              <a:headEnd type="none" w="med" len="med"/>
              <a:tailEnd type="none" w="med" len="med"/>
            </a:ln>
          </p:spPr>
          <p:txBody>
            <a:bodyPr wrap="none" anchor="ctr"/>
            <a:lstStyle/>
            <a:p>
              <a:endParaRPr lang="zh-CN" altLang="zh-CN" sz="1350" dirty="0">
                <a:latin typeface="微软雅黑" panose="020B0503020204020204" pitchFamily="34" charset="-122"/>
                <a:ea typeface="微软雅黑" panose="020B0503020204020204" pitchFamily="34" charset="-122"/>
              </a:endParaRPr>
            </a:p>
          </p:txBody>
        </p:sp>
        <p:sp>
          <p:nvSpPr>
            <p:cNvPr id="53271" name="Line 16"/>
            <p:cNvSpPr/>
            <p:nvPr/>
          </p:nvSpPr>
          <p:spPr>
            <a:xfrm>
              <a:off x="7636083" y="2424344"/>
              <a:ext cx="0" cy="394252"/>
            </a:xfrm>
            <a:prstGeom prst="line">
              <a:avLst/>
            </a:prstGeom>
            <a:ln w="25400" cap="flat" cmpd="sng">
              <a:solidFill>
                <a:srgbClr val="FFFFFF"/>
              </a:solidFill>
              <a:prstDash val="solid"/>
              <a:headEnd type="none" w="med" len="med"/>
              <a:tailEnd type="none" w="med" len="med"/>
            </a:ln>
          </p:spPr>
        </p:sp>
        <p:sp>
          <p:nvSpPr>
            <p:cNvPr id="53272" name="Line 17"/>
            <p:cNvSpPr/>
            <p:nvPr/>
          </p:nvSpPr>
          <p:spPr>
            <a:xfrm>
              <a:off x="7429961" y="2621470"/>
              <a:ext cx="409439" cy="0"/>
            </a:xfrm>
            <a:prstGeom prst="line">
              <a:avLst/>
            </a:prstGeom>
            <a:ln w="25400" cap="flat" cmpd="sng">
              <a:solidFill>
                <a:srgbClr val="FFFFFF"/>
              </a:solidFill>
              <a:prstDash val="solid"/>
              <a:headEnd type="none" w="med" len="med"/>
              <a:tailEnd type="none" w="med" len="med"/>
            </a:ln>
          </p:spPr>
        </p:sp>
        <p:sp>
          <p:nvSpPr>
            <p:cNvPr id="53273" name="Freeform 18"/>
            <p:cNvSpPr/>
            <p:nvPr/>
          </p:nvSpPr>
          <p:spPr>
            <a:xfrm>
              <a:off x="7663659" y="2427063"/>
              <a:ext cx="85066" cy="391533"/>
            </a:xfrm>
            <a:custGeom>
              <a:avLst/>
              <a:gdLst>
                <a:gd name="txL" fmla="*/ 0 w 182"/>
                <a:gd name="txT" fmla="*/ 0 h 864"/>
                <a:gd name="txR" fmla="*/ 182 w 182"/>
                <a:gd name="txB" fmla="*/ 864 h 864"/>
              </a:gdLst>
              <a:ahLst/>
              <a:cxnLst>
                <a:cxn ang="0">
                  <a:pos x="0" y="0"/>
                </a:cxn>
                <a:cxn ang="0">
                  <a:pos x="2147483647" y="2147483647"/>
                </a:cxn>
                <a:cxn ang="0">
                  <a:pos x="762420829" y="2147483647"/>
                </a:cxn>
              </a:cxnLst>
              <a:rect l="txL" t="txT" r="txR" b="txB"/>
              <a:pathLst>
                <a:path w="182" h="864">
                  <a:moveTo>
                    <a:pt x="0" y="0"/>
                  </a:moveTo>
                  <a:cubicBezTo>
                    <a:pt x="59" y="89"/>
                    <a:pt x="182" y="177"/>
                    <a:pt x="182" y="435"/>
                  </a:cubicBezTo>
                  <a:cubicBezTo>
                    <a:pt x="182" y="693"/>
                    <a:pt x="70" y="800"/>
                    <a:pt x="6" y="864"/>
                  </a:cubicBezTo>
                </a:path>
              </a:pathLst>
            </a:custGeom>
            <a:noFill/>
            <a:ln w="25400" cap="flat" cmpd="sng">
              <a:solidFill>
                <a:srgbClr val="FFFFFF"/>
              </a:solidFill>
              <a:prstDash val="solid"/>
              <a:round/>
              <a:headEnd type="none" w="med" len="med"/>
              <a:tailEnd type="none" w="med" len="med"/>
            </a:ln>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3274" name="Freeform 19"/>
            <p:cNvSpPr/>
            <p:nvPr/>
          </p:nvSpPr>
          <p:spPr>
            <a:xfrm>
              <a:off x="7524842" y="2429782"/>
              <a:ext cx="92077" cy="394252"/>
            </a:xfrm>
            <a:custGeom>
              <a:avLst/>
              <a:gdLst>
                <a:gd name="txL" fmla="*/ 0 w 197"/>
                <a:gd name="txT" fmla="*/ 0 h 870"/>
                <a:gd name="txR" fmla="*/ 197 w 197"/>
                <a:gd name="txB" fmla="*/ 870 h 870"/>
              </a:gdLst>
              <a:ahLst/>
              <a:cxnLst>
                <a:cxn ang="0">
                  <a:pos x="2147483647" y="0"/>
                </a:cxn>
                <a:cxn ang="0">
                  <a:pos x="0" y="2147483647"/>
                </a:cxn>
                <a:cxn ang="0">
                  <a:pos x="2147483647" y="2147483647"/>
                </a:cxn>
              </a:cxnLst>
              <a:rect l="txL" t="txT" r="txR" b="tx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3275" name="Freeform 20"/>
            <p:cNvSpPr/>
            <p:nvPr/>
          </p:nvSpPr>
          <p:spPr>
            <a:xfrm rot="5400000">
              <a:off x="7603242" y="2583742"/>
              <a:ext cx="51661" cy="305210"/>
            </a:xfrm>
            <a:custGeom>
              <a:avLst/>
              <a:gdLst>
                <a:gd name="txL" fmla="*/ 0 w 197"/>
                <a:gd name="txT" fmla="*/ 0 h 870"/>
                <a:gd name="txR" fmla="*/ 197 w 197"/>
                <a:gd name="txB" fmla="*/ 870 h 870"/>
              </a:gdLst>
              <a:ahLst/>
              <a:cxnLst>
                <a:cxn ang="0">
                  <a:pos x="718017660" y="0"/>
                </a:cxn>
                <a:cxn ang="0">
                  <a:pos x="0" y="2147483647"/>
                </a:cxn>
                <a:cxn ang="0">
                  <a:pos x="852667688" y="2147483647"/>
                </a:cxn>
              </a:cxnLst>
              <a:rect l="txL" t="txT" r="txR" b="tx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3276" name="Freeform 21"/>
            <p:cNvSpPr/>
            <p:nvPr/>
          </p:nvSpPr>
          <p:spPr>
            <a:xfrm rot="-5400000" flipV="1">
              <a:off x="7606980" y="2355800"/>
              <a:ext cx="51661" cy="305210"/>
            </a:xfrm>
            <a:custGeom>
              <a:avLst/>
              <a:gdLst>
                <a:gd name="txL" fmla="*/ 0 w 197"/>
                <a:gd name="txT" fmla="*/ 0 h 870"/>
                <a:gd name="txR" fmla="*/ 197 w 197"/>
                <a:gd name="txB" fmla="*/ 870 h 870"/>
              </a:gdLst>
              <a:ahLst/>
              <a:cxnLst>
                <a:cxn ang="0">
                  <a:pos x="718017660" y="0"/>
                </a:cxn>
                <a:cxn ang="0">
                  <a:pos x="0" y="2147483647"/>
                </a:cxn>
                <a:cxn ang="0">
                  <a:pos x="852667688" y="2147483647"/>
                </a:cxn>
              </a:cxnLst>
              <a:rect l="txL" t="txT" r="txR" b="tx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p:spPr>
          <p:txBody>
            <a:bodyPr/>
            <a:lstStyle/>
            <a:p>
              <a:endParaRPr lang="zh-CN" altLang="en-US" sz="1350">
                <a:latin typeface="微软雅黑" panose="020B0503020204020204" pitchFamily="34" charset="-122"/>
                <a:ea typeface="微软雅黑" panose="020B0503020204020204" pitchFamily="34" charset="-122"/>
              </a:endParaRPr>
            </a:p>
          </p:txBody>
        </p:sp>
      </p:grpSp>
      <p:grpSp>
        <p:nvGrpSpPr>
          <p:cNvPr id="53260" name="组合 15"/>
          <p:cNvGrpSpPr/>
          <p:nvPr/>
        </p:nvGrpSpPr>
        <p:grpSpPr>
          <a:xfrm rot="16200000">
            <a:off x="6356508" y="3254216"/>
            <a:ext cx="1438751" cy="1239679"/>
            <a:chOff x="2447765" y="1124448"/>
            <a:chExt cx="2232248" cy="1924647"/>
          </a:xfrm>
        </p:grpSpPr>
        <p:sp>
          <p:nvSpPr>
            <p:cNvPr id="51" name="六边形 50"/>
            <p:cNvSpPr/>
            <p:nvPr/>
          </p:nvSpPr>
          <p:spPr>
            <a:xfrm>
              <a:off x="2447765" y="1124448"/>
              <a:ext cx="2232248" cy="1924647"/>
            </a:xfrm>
            <a:prstGeom prst="hexagon">
              <a:avLst>
                <a:gd name="adj" fmla="val 28044"/>
                <a:gd name="vf" fmla="val 11547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latin typeface="微软雅黑" panose="020B0503020204020204" pitchFamily="34" charset="-122"/>
                <a:ea typeface="微软雅黑" panose="020B0503020204020204" pitchFamily="34" charset="-122"/>
              </a:endParaRPr>
            </a:p>
          </p:txBody>
        </p:sp>
        <p:sp>
          <p:nvSpPr>
            <p:cNvPr id="52" name="椭圆​​ 36"/>
            <p:cNvSpPr/>
            <p:nvPr/>
          </p:nvSpPr>
          <p:spPr>
            <a:xfrm>
              <a:off x="2697075" y="1221489"/>
              <a:ext cx="1733628" cy="1730565"/>
            </a:xfrm>
            <a:prstGeom prst="ellipse">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latin typeface="微软雅黑" panose="020B0503020204020204" pitchFamily="34" charset="-122"/>
                <a:ea typeface="微软雅黑" panose="020B0503020204020204" pitchFamily="34" charset="-122"/>
              </a:endParaRPr>
            </a:p>
          </p:txBody>
        </p:sp>
      </p:grpSp>
      <p:grpSp>
        <p:nvGrpSpPr>
          <p:cNvPr id="62" name="Group 22"/>
          <p:cNvGrpSpPr/>
          <p:nvPr/>
        </p:nvGrpSpPr>
        <p:grpSpPr bwMode="auto">
          <a:xfrm>
            <a:off x="6915231" y="3714750"/>
            <a:ext cx="333581" cy="282008"/>
            <a:chOff x="2640" y="3304"/>
            <a:chExt cx="294" cy="256"/>
          </a:xfrm>
          <a:noFill/>
        </p:grpSpPr>
        <p:sp>
          <p:nvSpPr>
            <p:cNvPr id="63" name="AutoShape 23"/>
            <p:cNvSpPr>
              <a:spLocks noChangeArrowheads="1"/>
            </p:cNvSpPr>
            <p:nvPr/>
          </p:nvSpPr>
          <p:spPr bwMode="gray">
            <a:xfrm>
              <a:off x="2700" y="3304"/>
              <a:ext cx="176" cy="176"/>
            </a:xfrm>
            <a:prstGeom prst="roundRect">
              <a:avLst>
                <a:gd name="adj" fmla="val 6250"/>
              </a:avLst>
            </a:prstGeom>
            <a:grpFill/>
            <a:ln w="25400" algn="ctr">
              <a:solidFill>
                <a:srgbClr val="FFFFFF"/>
              </a:solidFill>
              <a:round/>
            </a:ln>
          </p:spPr>
          <p:txBody>
            <a:bodyPr wrap="none" anchor="ctr"/>
            <a:lstStyle/>
            <a:p>
              <a:pPr defTabSz="685800">
                <a:defRPr/>
              </a:pPr>
              <a:endParaRPr lang="zh-CN" altLang="zh-CN" sz="1350">
                <a:latin typeface="微软雅黑" panose="020B0503020204020204" pitchFamily="34" charset="-122"/>
                <a:ea typeface="微软雅黑" panose="020B0503020204020204" pitchFamily="34" charset="-122"/>
              </a:endParaRPr>
            </a:p>
          </p:txBody>
        </p:sp>
        <p:sp>
          <p:nvSpPr>
            <p:cNvPr id="64" name="AutoShape 24"/>
            <p:cNvSpPr>
              <a:spLocks noChangeArrowheads="1"/>
            </p:cNvSpPr>
            <p:nvPr/>
          </p:nvSpPr>
          <p:spPr bwMode="gray">
            <a:xfrm>
              <a:off x="2640" y="3482"/>
              <a:ext cx="294" cy="78"/>
            </a:xfrm>
            <a:prstGeom prst="roundRect">
              <a:avLst>
                <a:gd name="adj" fmla="val 16667"/>
              </a:avLst>
            </a:prstGeom>
            <a:grpFill/>
            <a:ln w="25400" algn="ctr">
              <a:solidFill>
                <a:srgbClr val="FFFFFF"/>
              </a:solidFill>
              <a:round/>
            </a:ln>
          </p:spPr>
          <p:txBody>
            <a:bodyPr wrap="none" anchor="ctr"/>
            <a:lstStyle/>
            <a:p>
              <a:pPr defTabSz="685800">
                <a:defRPr/>
              </a:pPr>
              <a:endParaRPr lang="zh-CN" altLang="zh-CN" sz="1350">
                <a:latin typeface="微软雅黑" panose="020B0503020204020204" pitchFamily="34" charset="-122"/>
                <a:ea typeface="微软雅黑" panose="020B0503020204020204" pitchFamily="34" charset="-122"/>
              </a:endParaRPr>
            </a:p>
          </p:txBody>
        </p:sp>
        <p:sp>
          <p:nvSpPr>
            <p:cNvPr id="65" name="Line 25"/>
            <p:cNvSpPr>
              <a:spLocks noChangeShapeType="1"/>
            </p:cNvSpPr>
            <p:nvPr/>
          </p:nvSpPr>
          <p:spPr bwMode="gray">
            <a:xfrm flipH="1">
              <a:off x="2847" y="3517"/>
              <a:ext cx="45" cy="0"/>
            </a:xfrm>
            <a:prstGeom prst="line">
              <a:avLst/>
            </a:prstGeom>
            <a:grpFill/>
            <a:ln w="25400">
              <a:solidFill>
                <a:srgbClr val="FFFFFF"/>
              </a:solidFill>
              <a:round/>
            </a:ln>
          </p:spPr>
          <p:txBody>
            <a:bodyPr/>
            <a:lstStyle/>
            <a:p>
              <a:pPr defTabSz="685800">
                <a:defRPr/>
              </a:pPr>
              <a:endParaRPr lang="zh-CN" altLang="en-US" sz="1350">
                <a:latin typeface="微软雅黑" panose="020B0503020204020204" pitchFamily="34" charset="-122"/>
                <a:ea typeface="微软雅黑" panose="020B0503020204020204" pitchFamily="34" charset="-122"/>
              </a:endParaRPr>
            </a:p>
          </p:txBody>
        </p:sp>
        <p:sp>
          <p:nvSpPr>
            <p:cNvPr id="66" name="Line 26"/>
            <p:cNvSpPr>
              <a:spLocks noChangeShapeType="1"/>
            </p:cNvSpPr>
            <p:nvPr/>
          </p:nvSpPr>
          <p:spPr bwMode="gray">
            <a:xfrm flipH="1">
              <a:off x="2759" y="3359"/>
              <a:ext cx="73" cy="0"/>
            </a:xfrm>
            <a:prstGeom prst="line">
              <a:avLst/>
            </a:prstGeom>
            <a:grpFill/>
            <a:ln w="25400">
              <a:solidFill>
                <a:srgbClr val="FFFFFF"/>
              </a:solidFill>
              <a:round/>
            </a:ln>
          </p:spPr>
          <p:txBody>
            <a:bodyPr/>
            <a:lstStyle/>
            <a:p>
              <a:pPr defTabSz="685800">
                <a:defRPr/>
              </a:pPr>
              <a:endParaRPr lang="zh-CN" altLang="en-US" sz="1350">
                <a:latin typeface="微软雅黑" panose="020B0503020204020204" pitchFamily="34" charset="-122"/>
                <a:ea typeface="微软雅黑" panose="020B0503020204020204" pitchFamily="34" charset="-122"/>
              </a:endParaRPr>
            </a:p>
          </p:txBody>
        </p:sp>
        <p:sp>
          <p:nvSpPr>
            <p:cNvPr id="67" name="Line 27"/>
            <p:cNvSpPr>
              <a:spLocks noChangeShapeType="1"/>
            </p:cNvSpPr>
            <p:nvPr/>
          </p:nvSpPr>
          <p:spPr bwMode="gray">
            <a:xfrm flipH="1">
              <a:off x="2787" y="3385"/>
              <a:ext cx="45" cy="0"/>
            </a:xfrm>
            <a:prstGeom prst="line">
              <a:avLst/>
            </a:prstGeom>
            <a:grpFill/>
            <a:ln w="25400">
              <a:solidFill>
                <a:srgbClr val="FFFFFF"/>
              </a:solidFill>
              <a:round/>
            </a:ln>
          </p:spPr>
          <p:txBody>
            <a:bodyPr/>
            <a:lstStyle/>
            <a:p>
              <a:pPr defTabSz="685800">
                <a:defRPr/>
              </a:pPr>
              <a:endParaRPr lang="zh-CN" altLang="en-US" sz="1350">
                <a:latin typeface="微软雅黑" panose="020B0503020204020204" pitchFamily="34" charset="-122"/>
                <a:ea typeface="微软雅黑" panose="020B0503020204020204" pitchFamily="34" charset="-122"/>
              </a:endParaRPr>
            </a:p>
          </p:txBody>
        </p:sp>
        <p:sp>
          <p:nvSpPr>
            <p:cNvPr id="68" name="Line 28"/>
            <p:cNvSpPr>
              <a:spLocks noChangeShapeType="1"/>
            </p:cNvSpPr>
            <p:nvPr/>
          </p:nvSpPr>
          <p:spPr bwMode="gray">
            <a:xfrm flipH="1">
              <a:off x="2800" y="3434"/>
              <a:ext cx="32" cy="0"/>
            </a:xfrm>
            <a:prstGeom prst="line">
              <a:avLst/>
            </a:prstGeom>
            <a:grpFill/>
            <a:ln w="25400">
              <a:solidFill>
                <a:srgbClr val="FFFFFF"/>
              </a:solidFill>
              <a:round/>
            </a:ln>
          </p:spPr>
          <p:txBody>
            <a:bodyPr/>
            <a:lstStyle/>
            <a:p>
              <a:pPr defTabSz="685800">
                <a:defRPr/>
              </a:pPr>
              <a:endParaRPr lang="zh-CN" altLang="en-US" sz="1350">
                <a:latin typeface="微软雅黑" panose="020B0503020204020204" pitchFamily="34" charset="-122"/>
                <a:ea typeface="微软雅黑" panose="020B0503020204020204" pitchFamily="34" charset="-122"/>
              </a:endParaRPr>
            </a:p>
          </p:txBody>
        </p:sp>
      </p:grpSp>
      <p:sp>
        <p:nvSpPr>
          <p:cNvPr id="69" name="TextBox 39"/>
          <p:cNvSpPr txBox="1"/>
          <p:nvPr/>
        </p:nvSpPr>
        <p:spPr>
          <a:xfrm>
            <a:off x="1167288" y="1426844"/>
            <a:ext cx="4741069" cy="523220"/>
          </a:xfrm>
          <a:prstGeom prst="rect">
            <a:avLst/>
          </a:prstGeom>
          <a:noFill/>
        </p:spPr>
        <p:txBody>
          <a:bodyPr wrap="square">
            <a:spAutoFit/>
          </a:bodyPr>
          <a:lstStyle/>
          <a:p>
            <a:r>
              <a:rPr lang="zh-CN" altLang="en-US" sz="1400" dirty="0">
                <a:solidFill>
                  <a:schemeClr val="tx1">
                    <a:lumMod val="75000"/>
                  </a:schemeClr>
                </a:solidFill>
                <a:latin typeface="微软雅黑" panose="020B0503020204020204" pitchFamily="34" charset="-122"/>
                <a:ea typeface="微软雅黑" panose="020B0503020204020204" pitchFamily="34" charset="-122"/>
              </a:rPr>
              <a:t>个人缴纳部分，是以个人名义开设的账户，永远为个人所有，当退休时，将根据缴费年限</a:t>
            </a:r>
            <a:endParaRPr lang="en-US" altLang="zh-CN" sz="14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70" name="TextBox 40"/>
          <p:cNvSpPr txBox="1"/>
          <p:nvPr/>
        </p:nvSpPr>
        <p:spPr>
          <a:xfrm>
            <a:off x="2199798" y="2506979"/>
            <a:ext cx="4419533" cy="523220"/>
          </a:xfrm>
          <a:prstGeom prst="rect">
            <a:avLst/>
          </a:prstGeom>
          <a:noFill/>
        </p:spPr>
        <p:txBody>
          <a:bodyPr wrap="square">
            <a:spAutoFit/>
          </a:bodyPr>
          <a:lstStyle/>
          <a:p>
            <a:pPr lvl="0"/>
            <a:r>
              <a:rPr lang="zh-CN" altLang="en-US" sz="1400" dirty="0">
                <a:solidFill>
                  <a:prstClr val="black">
                    <a:lumMod val="75000"/>
                  </a:prstClr>
                </a:solidFill>
                <a:latin typeface="微软雅黑" panose="020B0503020204020204" pitchFamily="34" charset="-122"/>
                <a:ea typeface="微软雅黑" panose="020B0503020204020204" pitchFamily="34" charset="-122"/>
              </a:rPr>
              <a:t>或一次性或按月发还给个人包括法定利息。养老保险个人帐户，月计入比例为工资总额的</a:t>
            </a:r>
            <a:r>
              <a:rPr lang="en-US" altLang="zh-CN" sz="1400" dirty="0">
                <a:solidFill>
                  <a:prstClr val="black">
                    <a:lumMod val="75000"/>
                  </a:prstClr>
                </a:solidFill>
                <a:latin typeface="微软雅黑" panose="020B0503020204020204" pitchFamily="34" charset="-122"/>
                <a:ea typeface="微软雅黑" panose="020B0503020204020204" pitchFamily="34" charset="-122"/>
              </a:rPr>
              <a:t>8%</a:t>
            </a:r>
          </a:p>
        </p:txBody>
      </p:sp>
      <p:sp>
        <p:nvSpPr>
          <p:cNvPr id="71" name="TextBox 41"/>
          <p:cNvSpPr txBox="1"/>
          <p:nvPr/>
        </p:nvSpPr>
        <p:spPr>
          <a:xfrm>
            <a:off x="1168241" y="3648730"/>
            <a:ext cx="4740116" cy="523220"/>
          </a:xfrm>
          <a:prstGeom prst="rect">
            <a:avLst/>
          </a:prstGeom>
          <a:noFill/>
        </p:spPr>
        <p:txBody>
          <a:bodyPr wrap="square">
            <a:spAutoFit/>
          </a:bodyPr>
          <a:lstStyle/>
          <a:p>
            <a:pPr lvl="0"/>
            <a:r>
              <a:rPr lang="zh-CN" altLang="en-US" sz="1400" dirty="0">
                <a:solidFill>
                  <a:prstClr val="black">
                    <a:lumMod val="75000"/>
                  </a:prstClr>
                </a:solidFill>
                <a:latin typeface="微软雅黑" panose="020B0503020204020204" pitchFamily="34" charset="-122"/>
                <a:ea typeface="微软雅黑" panose="020B0503020204020204" pitchFamily="34" charset="-122"/>
              </a:rPr>
              <a:t>企业缴纳的部分进入统筹基金池，作为社保机构日常发放基础养老金的来源</a:t>
            </a:r>
          </a:p>
        </p:txBody>
      </p:sp>
      <p:grpSp>
        <p:nvGrpSpPr>
          <p:cNvPr id="78" name="组合 77"/>
          <p:cNvGrpSpPr/>
          <p:nvPr/>
        </p:nvGrpSpPr>
        <p:grpSpPr>
          <a:xfrm>
            <a:off x="1167764" y="1124902"/>
            <a:ext cx="5282089" cy="246698"/>
            <a:chOff x="1425" y="2407"/>
            <a:chExt cx="11091" cy="518"/>
          </a:xfrm>
        </p:grpSpPr>
        <p:cxnSp>
          <p:nvCxnSpPr>
            <p:cNvPr id="73" name="直接连接符​​ 6"/>
            <p:cNvCxnSpPr/>
            <p:nvPr/>
          </p:nvCxnSpPr>
          <p:spPr bwMode="auto">
            <a:xfrm flipV="1">
              <a:off x="4946" y="2863"/>
              <a:ext cx="7571" cy="3"/>
            </a:xfrm>
            <a:prstGeom prst="line">
              <a:avLst/>
            </a:prstGeom>
            <a:solidFill>
              <a:srgbClr val="6D986A"/>
            </a:solidFill>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矩形​​ 9"/>
            <p:cNvSpPr/>
            <p:nvPr/>
          </p:nvSpPr>
          <p:spPr bwMode="auto">
            <a:xfrm>
              <a:off x="1425" y="2407"/>
              <a:ext cx="3531" cy="518"/>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zh-CN" altLang="en-US" sz="1200" kern="0" dirty="0">
                  <a:solidFill>
                    <a:schemeClr val="bg1"/>
                  </a:solidFill>
                  <a:latin typeface="微软雅黑" panose="020B0503020204020204" pitchFamily="34" charset="-122"/>
                  <a:ea typeface="微软雅黑" panose="020B0503020204020204" pitchFamily="34" charset="-122"/>
                </a:rPr>
                <a:t>余额进行保值增值</a:t>
              </a:r>
            </a:p>
          </p:txBody>
        </p:sp>
      </p:grpSp>
      <p:grpSp>
        <p:nvGrpSpPr>
          <p:cNvPr id="79" name="组合 78"/>
          <p:cNvGrpSpPr/>
          <p:nvPr/>
        </p:nvGrpSpPr>
        <p:grpSpPr>
          <a:xfrm>
            <a:off x="2200275" y="2201227"/>
            <a:ext cx="4865846" cy="246698"/>
            <a:chOff x="3593" y="4667"/>
            <a:chExt cx="10217" cy="518"/>
          </a:xfrm>
        </p:grpSpPr>
        <p:cxnSp>
          <p:nvCxnSpPr>
            <p:cNvPr id="40" name="直接连接符​​ 10"/>
            <p:cNvCxnSpPr/>
            <p:nvPr/>
          </p:nvCxnSpPr>
          <p:spPr bwMode="auto">
            <a:xfrm>
              <a:off x="7124" y="5135"/>
              <a:ext cx="6686" cy="3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6" name="矩形​​ 9"/>
            <p:cNvSpPr/>
            <p:nvPr/>
          </p:nvSpPr>
          <p:spPr bwMode="auto">
            <a:xfrm>
              <a:off x="3593" y="4667"/>
              <a:ext cx="3531" cy="518"/>
            </a:xfrm>
            <a:prstGeom prst="rect">
              <a:avLst/>
            </a:prstGeom>
            <a:solidFill>
              <a:schemeClr val="accent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zh-CN" altLang="en-US" sz="1200" kern="0" dirty="0">
                  <a:solidFill>
                    <a:prstClr val="white"/>
                  </a:solidFill>
                  <a:latin typeface="微软雅黑" panose="020B0503020204020204" pitchFamily="34" charset="-122"/>
                  <a:ea typeface="微软雅黑" panose="020B0503020204020204" pitchFamily="34" charset="-122"/>
                </a:rPr>
                <a:t>承担退休费一大部分</a:t>
              </a:r>
            </a:p>
          </p:txBody>
        </p:sp>
      </p:grpSp>
      <p:grpSp>
        <p:nvGrpSpPr>
          <p:cNvPr id="80" name="组合 79"/>
          <p:cNvGrpSpPr/>
          <p:nvPr/>
        </p:nvGrpSpPr>
        <p:grpSpPr>
          <a:xfrm>
            <a:off x="1167764" y="3310889"/>
            <a:ext cx="5288280" cy="246698"/>
            <a:chOff x="1425" y="6997"/>
            <a:chExt cx="11104" cy="518"/>
          </a:xfrm>
        </p:grpSpPr>
        <p:cxnSp>
          <p:nvCxnSpPr>
            <p:cNvPr id="48" name="直接连接符​​ 14"/>
            <p:cNvCxnSpPr/>
            <p:nvPr/>
          </p:nvCxnSpPr>
          <p:spPr bwMode="auto">
            <a:xfrm flipV="1">
              <a:off x="4956" y="7446"/>
              <a:ext cx="7573" cy="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矩形​​ 9"/>
            <p:cNvSpPr/>
            <p:nvPr/>
          </p:nvSpPr>
          <p:spPr bwMode="auto">
            <a:xfrm>
              <a:off x="1425" y="6997"/>
              <a:ext cx="3531" cy="518"/>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zh-CN" altLang="en-US" sz="1200" kern="0" dirty="0">
                  <a:solidFill>
                    <a:prstClr val="white"/>
                  </a:solidFill>
                  <a:latin typeface="微软雅黑" panose="020B0503020204020204" pitchFamily="34" charset="-122"/>
                  <a:ea typeface="微软雅黑" panose="020B0503020204020204" pitchFamily="34" charset="-122"/>
                </a:rPr>
                <a:t>获得持续性</a:t>
              </a:r>
            </a:p>
          </p:txBody>
        </p:sp>
      </p:grpSp>
    </p:spTree>
    <p:extLst>
      <p:ext uri="{BB962C8B-B14F-4D97-AF65-F5344CB8AC3E}">
        <p14:creationId xmlns:p14="http://schemas.microsoft.com/office/powerpoint/2010/main" val="142864867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3281"/>
                                        </p:tgtEl>
                                        <p:attrNameLst>
                                          <p:attrName>style.visibility</p:attrName>
                                        </p:attrNameLst>
                                      </p:cBhvr>
                                      <p:to>
                                        <p:strVal val="visible"/>
                                      </p:to>
                                    </p:set>
                                    <p:anim calcmode="lin" valueType="num">
                                      <p:cBhvr>
                                        <p:cTn id="7" dur="500" fill="hold"/>
                                        <p:tgtEl>
                                          <p:spTgt spid="53281"/>
                                        </p:tgtEl>
                                        <p:attrNameLst>
                                          <p:attrName>ppt_w</p:attrName>
                                        </p:attrNameLst>
                                      </p:cBhvr>
                                      <p:tavLst>
                                        <p:tav tm="0">
                                          <p:val>
                                            <p:fltVal val="0"/>
                                          </p:val>
                                        </p:tav>
                                        <p:tav tm="100000">
                                          <p:val>
                                            <p:strVal val="#ppt_w"/>
                                          </p:val>
                                        </p:tav>
                                      </p:tavLst>
                                    </p:anim>
                                    <p:anim calcmode="lin" valueType="num">
                                      <p:cBhvr>
                                        <p:cTn id="8" dur="500" fill="hold"/>
                                        <p:tgtEl>
                                          <p:spTgt spid="53281"/>
                                        </p:tgtEl>
                                        <p:attrNameLst>
                                          <p:attrName>ppt_h</p:attrName>
                                        </p:attrNameLst>
                                      </p:cBhvr>
                                      <p:tavLst>
                                        <p:tav tm="0">
                                          <p:val>
                                            <p:fltVal val="0"/>
                                          </p:val>
                                        </p:tav>
                                        <p:tav tm="100000">
                                          <p:val>
                                            <p:strVal val="#ppt_h"/>
                                          </p:val>
                                        </p:tav>
                                      </p:tavLst>
                                    </p:anim>
                                    <p:animEffect transition="in" filter="fade">
                                      <p:cBhvr>
                                        <p:cTn id="9" dur="500"/>
                                        <p:tgtEl>
                                          <p:spTgt spid="53281"/>
                                        </p:tgtEl>
                                      </p:cBhvr>
                                    </p:animEffect>
                                  </p:childTnLst>
                                </p:cTn>
                              </p:par>
                              <p:par>
                                <p:cTn id="10" presetID="53" presetClass="entr" presetSubtype="16"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nodeType="withEffect">
                                  <p:stCondLst>
                                    <p:cond delay="0"/>
                                  </p:stCondLst>
                                  <p:childTnLst>
                                    <p:set>
                                      <p:cBhvr>
                                        <p:cTn id="16" dur="1" fill="hold">
                                          <p:stCondLst>
                                            <p:cond delay="0"/>
                                          </p:stCondLst>
                                        </p:cTn>
                                        <p:tgtEl>
                                          <p:spTgt spid="53267"/>
                                        </p:tgtEl>
                                        <p:attrNameLst>
                                          <p:attrName>style.visibility</p:attrName>
                                        </p:attrNameLst>
                                      </p:cBhvr>
                                      <p:to>
                                        <p:strVal val="visible"/>
                                      </p:to>
                                    </p:set>
                                    <p:anim calcmode="lin" valueType="num">
                                      <p:cBhvr>
                                        <p:cTn id="17" dur="500" fill="hold"/>
                                        <p:tgtEl>
                                          <p:spTgt spid="53267"/>
                                        </p:tgtEl>
                                        <p:attrNameLst>
                                          <p:attrName>ppt_w</p:attrName>
                                        </p:attrNameLst>
                                      </p:cBhvr>
                                      <p:tavLst>
                                        <p:tav tm="0">
                                          <p:val>
                                            <p:fltVal val="0"/>
                                          </p:val>
                                        </p:tav>
                                        <p:tav tm="100000">
                                          <p:val>
                                            <p:strVal val="#ppt_w"/>
                                          </p:val>
                                        </p:tav>
                                      </p:tavLst>
                                    </p:anim>
                                    <p:anim calcmode="lin" valueType="num">
                                      <p:cBhvr>
                                        <p:cTn id="18" dur="500" fill="hold"/>
                                        <p:tgtEl>
                                          <p:spTgt spid="53267"/>
                                        </p:tgtEl>
                                        <p:attrNameLst>
                                          <p:attrName>ppt_h</p:attrName>
                                        </p:attrNameLst>
                                      </p:cBhvr>
                                      <p:tavLst>
                                        <p:tav tm="0">
                                          <p:val>
                                            <p:fltVal val="0"/>
                                          </p:val>
                                        </p:tav>
                                        <p:tav tm="100000">
                                          <p:val>
                                            <p:strVal val="#ppt_h"/>
                                          </p:val>
                                        </p:tav>
                                      </p:tavLst>
                                    </p:anim>
                                    <p:animEffect transition="in" filter="fade">
                                      <p:cBhvr>
                                        <p:cTn id="19" dur="500"/>
                                        <p:tgtEl>
                                          <p:spTgt spid="53267"/>
                                        </p:tgtEl>
                                      </p:cBhvr>
                                    </p:animEffect>
                                  </p:childTnLst>
                                </p:cTn>
                              </p:par>
                              <p:par>
                                <p:cTn id="20" presetID="53" presetClass="entr" presetSubtype="16" fill="hold" nodeType="withEffect">
                                  <p:stCondLst>
                                    <p:cond delay="0"/>
                                  </p:stCondLst>
                                  <p:childTnLst>
                                    <p:set>
                                      <p:cBhvr>
                                        <p:cTn id="21" dur="1" fill="hold">
                                          <p:stCondLst>
                                            <p:cond delay="0"/>
                                          </p:stCondLst>
                                        </p:cTn>
                                        <p:tgtEl>
                                          <p:spTgt spid="53269"/>
                                        </p:tgtEl>
                                        <p:attrNameLst>
                                          <p:attrName>style.visibility</p:attrName>
                                        </p:attrNameLst>
                                      </p:cBhvr>
                                      <p:to>
                                        <p:strVal val="visible"/>
                                      </p:to>
                                    </p:set>
                                    <p:anim calcmode="lin" valueType="num">
                                      <p:cBhvr>
                                        <p:cTn id="22" dur="500" fill="hold"/>
                                        <p:tgtEl>
                                          <p:spTgt spid="53269"/>
                                        </p:tgtEl>
                                        <p:attrNameLst>
                                          <p:attrName>ppt_w</p:attrName>
                                        </p:attrNameLst>
                                      </p:cBhvr>
                                      <p:tavLst>
                                        <p:tav tm="0">
                                          <p:val>
                                            <p:fltVal val="0"/>
                                          </p:val>
                                        </p:tav>
                                        <p:tav tm="100000">
                                          <p:val>
                                            <p:strVal val="#ppt_w"/>
                                          </p:val>
                                        </p:tav>
                                      </p:tavLst>
                                    </p:anim>
                                    <p:anim calcmode="lin" valueType="num">
                                      <p:cBhvr>
                                        <p:cTn id="23" dur="500" fill="hold"/>
                                        <p:tgtEl>
                                          <p:spTgt spid="53269"/>
                                        </p:tgtEl>
                                        <p:attrNameLst>
                                          <p:attrName>ppt_h</p:attrName>
                                        </p:attrNameLst>
                                      </p:cBhvr>
                                      <p:tavLst>
                                        <p:tav tm="0">
                                          <p:val>
                                            <p:fltVal val="0"/>
                                          </p:val>
                                        </p:tav>
                                        <p:tav tm="100000">
                                          <p:val>
                                            <p:strVal val="#ppt_h"/>
                                          </p:val>
                                        </p:tav>
                                      </p:tavLst>
                                    </p:anim>
                                    <p:animEffect transition="in" filter="fade">
                                      <p:cBhvr>
                                        <p:cTn id="24" dur="500"/>
                                        <p:tgtEl>
                                          <p:spTgt spid="53269"/>
                                        </p:tgtEl>
                                      </p:cBhvr>
                                    </p:animEffect>
                                  </p:childTnLst>
                                </p:cTn>
                              </p:par>
                              <p:par>
                                <p:cTn id="25" presetID="53" presetClass="entr" presetSubtype="16" fill="hold" nodeType="withEffect">
                                  <p:stCondLst>
                                    <p:cond delay="0"/>
                                  </p:stCondLst>
                                  <p:childTnLst>
                                    <p:set>
                                      <p:cBhvr>
                                        <p:cTn id="26" dur="1" fill="hold">
                                          <p:stCondLst>
                                            <p:cond delay="0"/>
                                          </p:stCondLst>
                                        </p:cTn>
                                        <p:tgtEl>
                                          <p:spTgt spid="53260"/>
                                        </p:tgtEl>
                                        <p:attrNameLst>
                                          <p:attrName>style.visibility</p:attrName>
                                        </p:attrNameLst>
                                      </p:cBhvr>
                                      <p:to>
                                        <p:strVal val="visible"/>
                                      </p:to>
                                    </p:set>
                                    <p:anim calcmode="lin" valueType="num">
                                      <p:cBhvr>
                                        <p:cTn id="27" dur="500" fill="hold"/>
                                        <p:tgtEl>
                                          <p:spTgt spid="53260"/>
                                        </p:tgtEl>
                                        <p:attrNameLst>
                                          <p:attrName>ppt_w</p:attrName>
                                        </p:attrNameLst>
                                      </p:cBhvr>
                                      <p:tavLst>
                                        <p:tav tm="0">
                                          <p:val>
                                            <p:fltVal val="0"/>
                                          </p:val>
                                        </p:tav>
                                        <p:tav tm="100000">
                                          <p:val>
                                            <p:strVal val="#ppt_w"/>
                                          </p:val>
                                        </p:tav>
                                      </p:tavLst>
                                    </p:anim>
                                    <p:anim calcmode="lin" valueType="num">
                                      <p:cBhvr>
                                        <p:cTn id="28" dur="500" fill="hold"/>
                                        <p:tgtEl>
                                          <p:spTgt spid="53260"/>
                                        </p:tgtEl>
                                        <p:attrNameLst>
                                          <p:attrName>ppt_h</p:attrName>
                                        </p:attrNameLst>
                                      </p:cBhvr>
                                      <p:tavLst>
                                        <p:tav tm="0">
                                          <p:val>
                                            <p:fltVal val="0"/>
                                          </p:val>
                                        </p:tav>
                                        <p:tav tm="100000">
                                          <p:val>
                                            <p:strVal val="#ppt_h"/>
                                          </p:val>
                                        </p:tav>
                                      </p:tavLst>
                                    </p:anim>
                                    <p:animEffect transition="in" filter="fade">
                                      <p:cBhvr>
                                        <p:cTn id="29" dur="500"/>
                                        <p:tgtEl>
                                          <p:spTgt spid="53260"/>
                                        </p:tgtEl>
                                      </p:cBhvr>
                                    </p:animEffect>
                                  </p:childTnLst>
                                </p:cTn>
                              </p:par>
                              <p:par>
                                <p:cTn id="30" presetID="53" presetClass="entr" presetSubtype="16" fill="hold" nodeType="with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p:cTn id="32" dur="500" fill="hold"/>
                                        <p:tgtEl>
                                          <p:spTgt spid="62"/>
                                        </p:tgtEl>
                                        <p:attrNameLst>
                                          <p:attrName>ppt_w</p:attrName>
                                        </p:attrNameLst>
                                      </p:cBhvr>
                                      <p:tavLst>
                                        <p:tav tm="0">
                                          <p:val>
                                            <p:fltVal val="0"/>
                                          </p:val>
                                        </p:tav>
                                        <p:tav tm="100000">
                                          <p:val>
                                            <p:strVal val="#ppt_w"/>
                                          </p:val>
                                        </p:tav>
                                      </p:tavLst>
                                    </p:anim>
                                    <p:anim calcmode="lin" valueType="num">
                                      <p:cBhvr>
                                        <p:cTn id="33" dur="500" fill="hold"/>
                                        <p:tgtEl>
                                          <p:spTgt spid="62"/>
                                        </p:tgtEl>
                                        <p:attrNameLst>
                                          <p:attrName>ppt_h</p:attrName>
                                        </p:attrNameLst>
                                      </p:cBhvr>
                                      <p:tavLst>
                                        <p:tav tm="0">
                                          <p:val>
                                            <p:fltVal val="0"/>
                                          </p:val>
                                        </p:tav>
                                        <p:tav tm="100000">
                                          <p:val>
                                            <p:strVal val="#ppt_h"/>
                                          </p:val>
                                        </p:tav>
                                      </p:tavLst>
                                    </p:anim>
                                    <p:animEffect transition="in" filter="fade">
                                      <p:cBhvr>
                                        <p:cTn id="34" dur="500"/>
                                        <p:tgtEl>
                                          <p:spTgt spid="6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wipe(right)">
                                      <p:cBhvr>
                                        <p:cTn id="38" dur="500"/>
                                        <p:tgtEl>
                                          <p:spTgt spid="78"/>
                                        </p:tgtEl>
                                      </p:cBhvr>
                                    </p:animEffect>
                                  </p:childTnLst>
                                </p:cTn>
                              </p:par>
                              <p:par>
                                <p:cTn id="39" presetID="22" presetClass="entr" presetSubtype="2"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wipe(right)">
                                      <p:cBhvr>
                                        <p:cTn id="41" dur="500"/>
                                        <p:tgtEl>
                                          <p:spTgt spid="80"/>
                                        </p:tgtEl>
                                      </p:cBhvr>
                                    </p:animEffect>
                                  </p:childTnLst>
                                </p:cTn>
                              </p:par>
                              <p:par>
                                <p:cTn id="42" presetID="22" presetClass="entr" presetSubtype="2" fill="hold" nodeType="with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wipe(right)">
                                      <p:cBhvr>
                                        <p:cTn id="44" dur="500"/>
                                        <p:tgtEl>
                                          <p:spTgt spid="79"/>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left)">
                                      <p:cBhvr>
                                        <p:cTn id="48" dur="500"/>
                                        <p:tgtEl>
                                          <p:spTgt spid="6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left)">
                                      <p:cBhvr>
                                        <p:cTn id="51" dur="500"/>
                                        <p:tgtEl>
                                          <p:spTgt spid="7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left)">
                                      <p:cBhvr>
                                        <p:cTn id="5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flipH="1">
            <a:off x="4267201" y="0"/>
            <a:ext cx="3266201" cy="2341418"/>
            <a:chOff x="1752600" y="0"/>
            <a:chExt cx="4650474" cy="3333750"/>
          </a:xfrm>
        </p:grpSpPr>
        <p:sp>
          <p:nvSpPr>
            <p:cNvPr id="13" name="Freeform 11"/>
            <p:cNvSpPr>
              <a:spLocks/>
            </p:cNvSpPr>
            <p:nvPr/>
          </p:nvSpPr>
          <p:spPr bwMode="auto">
            <a:xfrm>
              <a:off x="1752600" y="7036"/>
              <a:ext cx="4650474" cy="3326714"/>
            </a:xfrm>
            <a:custGeom>
              <a:avLst/>
              <a:gdLst>
                <a:gd name="T0" fmla="*/ 123 w 275"/>
                <a:gd name="T1" fmla="*/ 186 h 196"/>
                <a:gd name="T2" fmla="*/ 9 w 275"/>
                <a:gd name="T3" fmla="*/ 37 h 196"/>
                <a:gd name="T4" fmla="*/ 20 w 275"/>
                <a:gd name="T5" fmla="*/ 0 h 196"/>
                <a:gd name="T6" fmla="*/ 261 w 275"/>
                <a:gd name="T7" fmla="*/ 0 h 196"/>
                <a:gd name="T8" fmla="*/ 272 w 275"/>
                <a:gd name="T9" fmla="*/ 72 h 196"/>
                <a:gd name="T10" fmla="*/ 123 w 275"/>
                <a:gd name="T11" fmla="*/ 186 h 196"/>
              </a:gdLst>
              <a:ahLst/>
              <a:cxnLst>
                <a:cxn ang="0">
                  <a:pos x="T0" y="T1"/>
                </a:cxn>
                <a:cxn ang="0">
                  <a:pos x="T2" y="T3"/>
                </a:cxn>
                <a:cxn ang="0">
                  <a:pos x="T4" y="T5"/>
                </a:cxn>
                <a:cxn ang="0">
                  <a:pos x="T6" y="T7"/>
                </a:cxn>
                <a:cxn ang="0">
                  <a:pos x="T8" y="T9"/>
                </a:cxn>
                <a:cxn ang="0">
                  <a:pos x="T10" y="T11"/>
                </a:cxn>
              </a:cxnLst>
              <a:rect l="0" t="0" r="r" b="b"/>
              <a:pathLst>
                <a:path w="275" h="196">
                  <a:moveTo>
                    <a:pt x="123" y="186"/>
                  </a:moveTo>
                  <a:cubicBezTo>
                    <a:pt x="51" y="177"/>
                    <a:pt x="0" y="110"/>
                    <a:pt x="9" y="37"/>
                  </a:cubicBezTo>
                  <a:cubicBezTo>
                    <a:pt x="11" y="24"/>
                    <a:pt x="15" y="11"/>
                    <a:pt x="20" y="0"/>
                  </a:cubicBezTo>
                  <a:cubicBezTo>
                    <a:pt x="261" y="0"/>
                    <a:pt x="261" y="0"/>
                    <a:pt x="261" y="0"/>
                  </a:cubicBezTo>
                  <a:cubicBezTo>
                    <a:pt x="271" y="21"/>
                    <a:pt x="275" y="46"/>
                    <a:pt x="272" y="72"/>
                  </a:cubicBezTo>
                  <a:cubicBezTo>
                    <a:pt x="263" y="144"/>
                    <a:pt x="196" y="196"/>
                    <a:pt x="123" y="186"/>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2039694" y="0"/>
              <a:ext cx="4109799" cy="3089889"/>
            </a:xfrm>
            <a:custGeom>
              <a:avLst/>
              <a:gdLst>
                <a:gd name="T0" fmla="*/ 108 w 243"/>
                <a:gd name="T1" fmla="*/ 174 h 182"/>
                <a:gd name="T2" fmla="*/ 8 w 243"/>
                <a:gd name="T3" fmla="*/ 43 h 182"/>
                <a:gd name="T4" fmla="*/ 23 w 243"/>
                <a:gd name="T5" fmla="*/ 0 h 182"/>
                <a:gd name="T6" fmla="*/ 225 w 243"/>
                <a:gd name="T7" fmla="*/ 0 h 182"/>
                <a:gd name="T8" fmla="*/ 239 w 243"/>
                <a:gd name="T9" fmla="*/ 74 h 182"/>
                <a:gd name="T10" fmla="*/ 108 w 243"/>
                <a:gd name="T11" fmla="*/ 174 h 182"/>
              </a:gdLst>
              <a:ahLst/>
              <a:cxnLst>
                <a:cxn ang="0">
                  <a:pos x="T0" y="T1"/>
                </a:cxn>
                <a:cxn ang="0">
                  <a:pos x="T2" y="T3"/>
                </a:cxn>
                <a:cxn ang="0">
                  <a:pos x="T4" y="T5"/>
                </a:cxn>
                <a:cxn ang="0">
                  <a:pos x="T6" y="T7"/>
                </a:cxn>
                <a:cxn ang="0">
                  <a:pos x="T8" y="T9"/>
                </a:cxn>
                <a:cxn ang="0">
                  <a:pos x="T10" y="T11"/>
                </a:cxn>
              </a:cxnLst>
              <a:rect l="0" t="0" r="r" b="b"/>
              <a:pathLst>
                <a:path w="243" h="182">
                  <a:moveTo>
                    <a:pt x="108" y="174"/>
                  </a:moveTo>
                  <a:cubicBezTo>
                    <a:pt x="45" y="166"/>
                    <a:pt x="0" y="107"/>
                    <a:pt x="8" y="43"/>
                  </a:cubicBezTo>
                  <a:cubicBezTo>
                    <a:pt x="10" y="27"/>
                    <a:pt x="15" y="13"/>
                    <a:pt x="23" y="0"/>
                  </a:cubicBezTo>
                  <a:cubicBezTo>
                    <a:pt x="225" y="0"/>
                    <a:pt x="225" y="0"/>
                    <a:pt x="225" y="0"/>
                  </a:cubicBezTo>
                  <a:cubicBezTo>
                    <a:pt x="237" y="21"/>
                    <a:pt x="243" y="47"/>
                    <a:pt x="239" y="74"/>
                  </a:cubicBezTo>
                  <a:cubicBezTo>
                    <a:pt x="231" y="137"/>
                    <a:pt x="172" y="182"/>
                    <a:pt x="108" y="1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0" y="0"/>
            <a:ext cx="6846211" cy="5162550"/>
            <a:chOff x="0" y="0"/>
            <a:chExt cx="6846211" cy="5162550"/>
          </a:xfrm>
        </p:grpSpPr>
        <p:sp>
          <p:nvSpPr>
            <p:cNvPr id="23" name="任意多边形 22"/>
            <p:cNvSpPr>
              <a:spLocks/>
            </p:cNvSpPr>
            <p:nvPr/>
          </p:nvSpPr>
          <p:spPr bwMode="auto">
            <a:xfrm flipH="1">
              <a:off x="0" y="0"/>
              <a:ext cx="6846211" cy="5143500"/>
            </a:xfrm>
            <a:custGeom>
              <a:avLst/>
              <a:gdLst>
                <a:gd name="connsiteX0" fmla="*/ 3616499 w 6846211"/>
                <a:gd name="connsiteY0" fmla="*/ 0 h 5143500"/>
                <a:gd name="connsiteX1" fmla="*/ 6811827 w 6846211"/>
                <a:gd name="connsiteY1" fmla="*/ 0 h 5143500"/>
                <a:gd name="connsiteX2" fmla="*/ 6846211 w 6846211"/>
                <a:gd name="connsiteY2" fmla="*/ 0 h 5143500"/>
                <a:gd name="connsiteX3" fmla="*/ 6846211 w 6846211"/>
                <a:gd name="connsiteY3" fmla="*/ 5143500 h 5143500"/>
                <a:gd name="connsiteX4" fmla="*/ 702 w 6846211"/>
                <a:gd name="connsiteY4" fmla="*/ 5143500 h 5143500"/>
                <a:gd name="connsiteX5" fmla="*/ 0 w 6846211"/>
                <a:gd name="connsiteY5" fmla="*/ 5034675 h 5143500"/>
                <a:gd name="connsiteX6" fmla="*/ 48971 w 6846211"/>
                <a:gd name="connsiteY6" fmla="*/ 4386673 h 5143500"/>
                <a:gd name="connsiteX7" fmla="*/ 3616499 w 6846211"/>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6211" h="5143500">
                  <a:moveTo>
                    <a:pt x="3616499" y="0"/>
                  </a:moveTo>
                  <a:cubicBezTo>
                    <a:pt x="5578139" y="0"/>
                    <a:pt x="6436357" y="0"/>
                    <a:pt x="6811827" y="0"/>
                  </a:cubicBezTo>
                  <a:lnTo>
                    <a:pt x="6846211" y="0"/>
                  </a:lnTo>
                  <a:lnTo>
                    <a:pt x="6846211" y="5143500"/>
                  </a:lnTo>
                  <a:lnTo>
                    <a:pt x="702" y="5143500"/>
                  </a:lnTo>
                  <a:lnTo>
                    <a:pt x="0" y="5034675"/>
                  </a:lnTo>
                  <a:cubicBezTo>
                    <a:pt x="2936" y="4821504"/>
                    <a:pt x="18907" y="4605503"/>
                    <a:pt x="48971" y="4386673"/>
                  </a:cubicBezTo>
                  <a:cubicBezTo>
                    <a:pt x="329563" y="2293948"/>
                    <a:pt x="1752566" y="643916"/>
                    <a:pt x="36164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26"/>
            <p:cNvSpPr>
              <a:spLocks/>
            </p:cNvSpPr>
            <p:nvPr/>
          </p:nvSpPr>
          <p:spPr bwMode="auto">
            <a:xfrm flipH="1">
              <a:off x="0" y="61885"/>
              <a:ext cx="6556589" cy="5100665"/>
            </a:xfrm>
            <a:custGeom>
              <a:avLst/>
              <a:gdLst>
                <a:gd name="connsiteX0" fmla="*/ 4804908 w 6556589"/>
                <a:gd name="connsiteY0" fmla="*/ 1123 h 5100665"/>
                <a:gd name="connsiteX1" fmla="*/ 5556111 w 6556589"/>
                <a:gd name="connsiteY1" fmla="*/ 42539 h 5100665"/>
                <a:gd name="connsiteX2" fmla="*/ 6366425 w 6556589"/>
                <a:gd name="connsiteY2" fmla="*/ 228529 h 5100665"/>
                <a:gd name="connsiteX3" fmla="*/ 6556589 w 6556589"/>
                <a:gd name="connsiteY3" fmla="*/ 290862 h 5100665"/>
                <a:gd name="connsiteX4" fmla="*/ 6556589 w 6556589"/>
                <a:gd name="connsiteY4" fmla="*/ 5100665 h 5100665"/>
                <a:gd name="connsiteX5" fmla="*/ 3327 w 6556589"/>
                <a:gd name="connsiteY5" fmla="*/ 5100665 h 5100665"/>
                <a:gd name="connsiteX6" fmla="*/ 21 w 6556589"/>
                <a:gd name="connsiteY6" fmla="*/ 4971632 h 5100665"/>
                <a:gd name="connsiteX7" fmla="*/ 47079 w 6556589"/>
                <a:gd name="connsiteY7" fmla="*/ 4306438 h 5100665"/>
                <a:gd name="connsiteX8" fmla="*/ 4804908 w 6556589"/>
                <a:gd name="connsiteY8" fmla="*/ 1123 h 510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6589" h="5100665">
                  <a:moveTo>
                    <a:pt x="4804908" y="1123"/>
                  </a:moveTo>
                  <a:cubicBezTo>
                    <a:pt x="5052149" y="-4175"/>
                    <a:pt x="5303060" y="9228"/>
                    <a:pt x="5556111" y="42539"/>
                  </a:cubicBezTo>
                  <a:cubicBezTo>
                    <a:pt x="5832668" y="86955"/>
                    <a:pt x="6103695" y="148026"/>
                    <a:pt x="6366425" y="228529"/>
                  </a:cubicBezTo>
                  <a:lnTo>
                    <a:pt x="6556589" y="290862"/>
                  </a:lnTo>
                  <a:lnTo>
                    <a:pt x="6556589" y="5100665"/>
                  </a:lnTo>
                  <a:lnTo>
                    <a:pt x="3327" y="5100665"/>
                  </a:lnTo>
                  <a:lnTo>
                    <a:pt x="21" y="4971632"/>
                  </a:lnTo>
                  <a:cubicBezTo>
                    <a:pt x="-627" y="4753024"/>
                    <a:pt x="13892" y="4531293"/>
                    <a:pt x="47079" y="4306438"/>
                  </a:cubicBezTo>
                  <a:cubicBezTo>
                    <a:pt x="367886" y="1851088"/>
                    <a:pt x="2414911" y="52342"/>
                    <a:pt x="4804908" y="1123"/>
                  </a:cubicBezTo>
                  <a:close/>
                </a:path>
              </a:pathLst>
            </a:custGeom>
            <a:pattFill prst="ltHorz">
              <a:fgClr>
                <a:schemeClr val="bg1">
                  <a:lumMod val="95000"/>
                </a:schemeClr>
              </a:fgClr>
              <a:bgClr>
                <a:schemeClr val="bg1"/>
              </a:bgClr>
            </a:patt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9" name="组合 18"/>
          <p:cNvGrpSpPr/>
          <p:nvPr/>
        </p:nvGrpSpPr>
        <p:grpSpPr>
          <a:xfrm>
            <a:off x="5952629" y="735472"/>
            <a:ext cx="3200399" cy="4408028"/>
            <a:chOff x="5943600" y="725391"/>
            <a:chExt cx="3200399" cy="4408028"/>
          </a:xfrm>
        </p:grpSpPr>
        <p:sp>
          <p:nvSpPr>
            <p:cNvPr id="20" name="Freeform 7"/>
            <p:cNvSpPr>
              <a:spLocks/>
            </p:cNvSpPr>
            <p:nvPr/>
          </p:nvSpPr>
          <p:spPr bwMode="auto">
            <a:xfrm flipH="1">
              <a:off x="5943600" y="725391"/>
              <a:ext cx="3195949" cy="4408028"/>
            </a:xfrm>
            <a:custGeom>
              <a:avLst/>
              <a:gdLst>
                <a:gd name="T0" fmla="*/ 0 w 163"/>
                <a:gd name="T1" fmla="*/ 9 h 224"/>
                <a:gd name="T2" fmla="*/ 54 w 163"/>
                <a:gd name="T3" fmla="*/ 3 h 224"/>
                <a:gd name="T4" fmla="*/ 155 w 163"/>
                <a:gd name="T5" fmla="*/ 134 h 224"/>
                <a:gd name="T6" fmla="*/ 89 w 163"/>
                <a:gd name="T7" fmla="*/ 224 h 224"/>
                <a:gd name="T8" fmla="*/ 0 w 163"/>
                <a:gd name="T9" fmla="*/ 224 h 224"/>
                <a:gd name="T10" fmla="*/ 0 w 163"/>
                <a:gd name="T11" fmla="*/ 9 h 224"/>
              </a:gdLst>
              <a:ahLst/>
              <a:cxnLst>
                <a:cxn ang="0">
                  <a:pos x="T0" y="T1"/>
                </a:cxn>
                <a:cxn ang="0">
                  <a:pos x="T2" y="T3"/>
                </a:cxn>
                <a:cxn ang="0">
                  <a:pos x="T4" y="T5"/>
                </a:cxn>
                <a:cxn ang="0">
                  <a:pos x="T6" y="T7"/>
                </a:cxn>
                <a:cxn ang="0">
                  <a:pos x="T8" y="T9"/>
                </a:cxn>
                <a:cxn ang="0">
                  <a:pos x="T10" y="T11"/>
                </a:cxn>
              </a:cxnLst>
              <a:rect l="0" t="0" r="r" b="b"/>
              <a:pathLst>
                <a:path w="163" h="224">
                  <a:moveTo>
                    <a:pt x="0" y="9"/>
                  </a:moveTo>
                  <a:cubicBezTo>
                    <a:pt x="17" y="3"/>
                    <a:pt x="35" y="0"/>
                    <a:pt x="54" y="3"/>
                  </a:cubicBezTo>
                  <a:cubicBezTo>
                    <a:pt x="118" y="11"/>
                    <a:pt x="163" y="70"/>
                    <a:pt x="155" y="134"/>
                  </a:cubicBezTo>
                  <a:cubicBezTo>
                    <a:pt x="149" y="175"/>
                    <a:pt x="123" y="208"/>
                    <a:pt x="89" y="224"/>
                  </a:cubicBezTo>
                  <a:cubicBezTo>
                    <a:pt x="0" y="224"/>
                    <a:pt x="0" y="224"/>
                    <a:pt x="0" y="224"/>
                  </a:cubicBezTo>
                  <a:lnTo>
                    <a:pt x="0"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20"/>
            <p:cNvSpPr>
              <a:spLocks/>
            </p:cNvSpPr>
            <p:nvPr/>
          </p:nvSpPr>
          <p:spPr bwMode="auto">
            <a:xfrm flipH="1">
              <a:off x="6261903" y="909396"/>
              <a:ext cx="2882096" cy="4224023"/>
            </a:xfrm>
            <a:custGeom>
              <a:avLst/>
              <a:gdLst>
                <a:gd name="connsiteX0" fmla="*/ 712407 w 2907789"/>
                <a:gd name="connsiteY0" fmla="*/ 49 h 4261679"/>
                <a:gd name="connsiteX1" fmla="*/ 61089 w 2907789"/>
                <a:gd name="connsiteY1" fmla="*/ 104941 h 4261679"/>
                <a:gd name="connsiteX2" fmla="*/ 0 w 2907789"/>
                <a:gd name="connsiteY2" fmla="*/ 128502 h 4261679"/>
                <a:gd name="connsiteX3" fmla="*/ 0 w 2907789"/>
                <a:gd name="connsiteY3" fmla="*/ 4234594 h 4261679"/>
                <a:gd name="connsiteX4" fmla="*/ 84604 w 2907789"/>
                <a:gd name="connsiteY4" fmla="*/ 4261679 h 4261679"/>
                <a:gd name="connsiteX5" fmla="*/ 1412642 w 2907789"/>
                <a:gd name="connsiteY5" fmla="*/ 4261679 h 4261679"/>
                <a:gd name="connsiteX6" fmla="*/ 1521344 w 2907789"/>
                <a:gd name="connsiteY6" fmla="*/ 4224966 h 4261679"/>
                <a:gd name="connsiteX7" fmla="*/ 2888700 w 2907789"/>
                <a:gd name="connsiteY7" fmla="*/ 2460302 h 4261679"/>
                <a:gd name="connsiteX8" fmla="*/ 1024409 w 2907789"/>
                <a:gd name="connsiteY8" fmla="*/ 26110 h 4261679"/>
                <a:gd name="connsiteX9" fmla="*/ 712407 w 2907789"/>
                <a:gd name="connsiteY9" fmla="*/ 49 h 426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7789" h="4261679">
                  <a:moveTo>
                    <a:pt x="712407" y="49"/>
                  </a:moveTo>
                  <a:cubicBezTo>
                    <a:pt x="484196" y="-1536"/>
                    <a:pt x="268423" y="36103"/>
                    <a:pt x="61089" y="104941"/>
                  </a:cubicBezTo>
                  <a:lnTo>
                    <a:pt x="0" y="128502"/>
                  </a:lnTo>
                  <a:lnTo>
                    <a:pt x="0" y="4234594"/>
                  </a:lnTo>
                  <a:lnTo>
                    <a:pt x="84604" y="4261679"/>
                  </a:lnTo>
                  <a:lnTo>
                    <a:pt x="1412642" y="4261679"/>
                  </a:lnTo>
                  <a:lnTo>
                    <a:pt x="1521344" y="4224966"/>
                  </a:lnTo>
                  <a:cubicBezTo>
                    <a:pt x="2237233" y="3943022"/>
                    <a:pt x="2780605" y="3281560"/>
                    <a:pt x="2888700" y="2460302"/>
                  </a:cubicBezTo>
                  <a:cubicBezTo>
                    <a:pt x="3045929" y="1265745"/>
                    <a:pt x="2214860" y="161343"/>
                    <a:pt x="1024409" y="26110"/>
                  </a:cubicBezTo>
                  <a:cubicBezTo>
                    <a:pt x="917718" y="9205"/>
                    <a:pt x="813834" y="753"/>
                    <a:pt x="712407" y="49"/>
                  </a:cubicBezTo>
                  <a:close/>
                </a:path>
              </a:pathLst>
            </a:custGeom>
            <a:blipFill dpi="0" rotWithShape="1">
              <a:blip r:embed="rId4"/>
              <a:srcRect/>
              <a:stretch>
                <a:fillRect l="-38000" t="-3000" r="-98000" b="-50000"/>
              </a:stretch>
            </a:blip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p:cNvGrpSpPr/>
          <p:nvPr/>
        </p:nvGrpSpPr>
        <p:grpSpPr>
          <a:xfrm flipH="1">
            <a:off x="7370618" y="1"/>
            <a:ext cx="1773382" cy="1509884"/>
            <a:chOff x="0" y="0"/>
            <a:chExt cx="1894596" cy="1613087"/>
          </a:xfrm>
        </p:grpSpPr>
        <p:sp>
          <p:nvSpPr>
            <p:cNvPr id="7" name="Freeform 5"/>
            <p:cNvSpPr>
              <a:spLocks/>
            </p:cNvSpPr>
            <p:nvPr/>
          </p:nvSpPr>
          <p:spPr bwMode="auto">
            <a:xfrm>
              <a:off x="0" y="0"/>
              <a:ext cx="1894596" cy="1613087"/>
            </a:xfrm>
            <a:custGeom>
              <a:avLst/>
              <a:gdLst>
                <a:gd name="T0" fmla="*/ 112 w 112"/>
                <a:gd name="T1" fmla="*/ 0 h 95"/>
                <a:gd name="T2" fmla="*/ 0 w 112"/>
                <a:gd name="T3" fmla="*/ 91 h 95"/>
                <a:gd name="T4" fmla="*/ 0 w 112"/>
                <a:gd name="T5" fmla="*/ 0 h 95"/>
                <a:gd name="T6" fmla="*/ 112 w 112"/>
                <a:gd name="T7" fmla="*/ 0 h 95"/>
              </a:gdLst>
              <a:ahLst/>
              <a:cxnLst>
                <a:cxn ang="0">
                  <a:pos x="T0" y="T1"/>
                </a:cxn>
                <a:cxn ang="0">
                  <a:pos x="T2" y="T3"/>
                </a:cxn>
                <a:cxn ang="0">
                  <a:pos x="T4" y="T5"/>
                </a:cxn>
                <a:cxn ang="0">
                  <a:pos x="T6" y="T7"/>
                </a:cxn>
              </a:cxnLst>
              <a:rect l="0" t="0" r="r" b="b"/>
              <a:pathLst>
                <a:path w="112" h="95">
                  <a:moveTo>
                    <a:pt x="112" y="0"/>
                  </a:moveTo>
                  <a:cubicBezTo>
                    <a:pt x="104" y="55"/>
                    <a:pt x="55" y="95"/>
                    <a:pt x="0" y="91"/>
                  </a:cubicBezTo>
                  <a:cubicBezTo>
                    <a:pt x="0" y="0"/>
                    <a:pt x="0" y="0"/>
                    <a:pt x="0" y="0"/>
                  </a:cubicBezTo>
                  <a:lnTo>
                    <a:pt x="11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0" y="0"/>
              <a:ext cx="1589629" cy="1308120"/>
            </a:xfrm>
            <a:custGeom>
              <a:avLst/>
              <a:gdLst>
                <a:gd name="T0" fmla="*/ 94 w 94"/>
                <a:gd name="T1" fmla="*/ 0 h 77"/>
                <a:gd name="T2" fmla="*/ 0 w 94"/>
                <a:gd name="T3" fmla="*/ 73 h 77"/>
                <a:gd name="T4" fmla="*/ 0 w 94"/>
                <a:gd name="T5" fmla="*/ 0 h 77"/>
                <a:gd name="T6" fmla="*/ 94 w 94"/>
                <a:gd name="T7" fmla="*/ 0 h 77"/>
              </a:gdLst>
              <a:ahLst/>
              <a:cxnLst>
                <a:cxn ang="0">
                  <a:pos x="T0" y="T1"/>
                </a:cxn>
                <a:cxn ang="0">
                  <a:pos x="T2" y="T3"/>
                </a:cxn>
                <a:cxn ang="0">
                  <a:pos x="T4" y="T5"/>
                </a:cxn>
                <a:cxn ang="0">
                  <a:pos x="T6" y="T7"/>
                </a:cxn>
              </a:cxnLst>
              <a:rect l="0" t="0" r="r" b="b"/>
              <a:pathLst>
                <a:path w="94" h="77">
                  <a:moveTo>
                    <a:pt x="94" y="0"/>
                  </a:moveTo>
                  <a:cubicBezTo>
                    <a:pt x="86" y="45"/>
                    <a:pt x="45" y="77"/>
                    <a:pt x="0" y="73"/>
                  </a:cubicBezTo>
                  <a:cubicBezTo>
                    <a:pt x="0" y="0"/>
                    <a:pt x="0" y="0"/>
                    <a:pt x="0" y="0"/>
                  </a:cubicBezTo>
                  <a:lnTo>
                    <a:pt x="9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7" name="矩形 56"/>
          <p:cNvSpPr/>
          <p:nvPr/>
        </p:nvSpPr>
        <p:spPr>
          <a:xfrm>
            <a:off x="5363336" y="429220"/>
            <a:ext cx="1037465" cy="923330"/>
          </a:xfrm>
          <a:prstGeom prst="rect">
            <a:avLst/>
          </a:prstGeom>
        </p:spPr>
        <p:txBody>
          <a:bodyPr wrap="none">
            <a:spAutoFit/>
          </a:bodyPr>
          <a:lstStyle/>
          <a:p>
            <a:pPr algn="ctr"/>
            <a:r>
              <a:rPr lang="en-US" altLang="zh-CN" sz="5400" b="1" dirty="0">
                <a:solidFill>
                  <a:schemeClr val="accent1"/>
                </a:solidFill>
                <a:latin typeface="+mn-ea"/>
              </a:rPr>
              <a:t>03</a:t>
            </a:r>
            <a:endParaRPr lang="zh-CN" altLang="en-US" sz="5400" b="1" dirty="0">
              <a:solidFill>
                <a:schemeClr val="accent1"/>
              </a:solidFill>
              <a:latin typeface="+mn-ea"/>
            </a:endParaRPr>
          </a:p>
        </p:txBody>
      </p:sp>
      <p:sp>
        <p:nvSpPr>
          <p:cNvPr id="33" name="标题 5"/>
          <p:cNvSpPr txBox="1">
            <a:spLocks/>
          </p:cNvSpPr>
          <p:nvPr>
            <p:custDataLst>
              <p:tags r:id="rId1"/>
            </p:custDataLst>
          </p:nvPr>
        </p:nvSpPr>
        <p:spPr>
          <a:xfrm>
            <a:off x="838200" y="2293263"/>
            <a:ext cx="4038600" cy="70634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51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公积金的概述</a:t>
            </a:r>
          </a:p>
        </p:txBody>
      </p:sp>
      <p:sp>
        <p:nvSpPr>
          <p:cNvPr id="35" name="标题 5"/>
          <p:cNvSpPr txBox="1">
            <a:spLocks/>
          </p:cNvSpPr>
          <p:nvPr>
            <p:custDataLst>
              <p:tags r:id="rId2"/>
            </p:custDataLst>
          </p:nvPr>
        </p:nvSpPr>
        <p:spPr>
          <a:xfrm>
            <a:off x="867715" y="1683663"/>
            <a:ext cx="2180285" cy="4985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3600"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第三部分</a:t>
            </a:r>
          </a:p>
        </p:txBody>
      </p:sp>
      <p:sp>
        <p:nvSpPr>
          <p:cNvPr id="36" name="文本框 35"/>
          <p:cNvSpPr txBox="1"/>
          <p:nvPr/>
        </p:nvSpPr>
        <p:spPr>
          <a:xfrm flipH="1">
            <a:off x="792484" y="3055263"/>
            <a:ext cx="4008116" cy="430887"/>
          </a:xfrm>
          <a:prstGeom prst="rect">
            <a:avLst/>
          </a:prstGeom>
          <a:noFill/>
        </p:spPr>
        <p:txBody>
          <a:bodyPr wrap="square" rtlCol="0">
            <a:spAutoFit/>
          </a:bodyPr>
          <a:lstStyle/>
          <a:p>
            <a:r>
              <a:rPr lang="en-US" altLang="zh-CN" sz="1050" dirty="0">
                <a:solidFill>
                  <a:schemeClr val="accent1"/>
                </a:solidFill>
                <a:latin typeface="微软雅黑"/>
              </a:rPr>
              <a:t>basic knowledge training of five insurances and knowledge </a:t>
            </a:r>
          </a:p>
          <a:p>
            <a:r>
              <a:rPr lang="en-US" altLang="zh-CN" sz="1050" dirty="0">
                <a:solidFill>
                  <a:schemeClr val="accent1"/>
                </a:solidFill>
                <a:latin typeface="微软雅黑"/>
              </a:rPr>
              <a:t>training of five insurances</a:t>
            </a:r>
          </a:p>
        </p:txBody>
      </p:sp>
    </p:spTree>
    <p:extLst>
      <p:ext uri="{BB962C8B-B14F-4D97-AF65-F5344CB8AC3E}">
        <p14:creationId xmlns:p14="http://schemas.microsoft.com/office/powerpoint/2010/main" val="2222843231"/>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6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0-#ppt_w/2"/>
                                          </p:val>
                                        </p:tav>
                                        <p:tav tm="100000">
                                          <p:val>
                                            <p:strVal val="#ppt_x"/>
                                          </p:val>
                                        </p:tav>
                                      </p:tavLst>
                                    </p:anim>
                                    <p:anim calcmode="lin" valueType="num">
                                      <p:cBhvr additive="base">
                                        <p:cTn id="8" dur="1000" fill="hold"/>
                                        <p:tgtEl>
                                          <p:spTgt spid="64"/>
                                        </p:tgtEl>
                                        <p:attrNameLst>
                                          <p:attrName>ppt_y</p:attrName>
                                        </p:attrNameLst>
                                      </p:cBhvr>
                                      <p:tavLst>
                                        <p:tav tm="0">
                                          <p:val>
                                            <p:strVal val="#ppt_y"/>
                                          </p:val>
                                        </p:tav>
                                        <p:tav tm="100000">
                                          <p:val>
                                            <p:strVal val="#ppt_y"/>
                                          </p:val>
                                        </p:tav>
                                      </p:tavLst>
                                    </p:anim>
                                  </p:childTnLst>
                                </p:cTn>
                              </p:par>
                              <p:par>
                                <p:cTn id="9" presetID="2" presetClass="entr" presetSubtype="3" decel="6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6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2" decel="6000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1+#ppt_w/2"/>
                                          </p:val>
                                        </p:tav>
                                        <p:tav tm="100000">
                                          <p:val>
                                            <p:strVal val="#ppt_x"/>
                                          </p:val>
                                        </p:tav>
                                      </p:tavLst>
                                    </p:anim>
                                    <p:anim calcmode="lin" valueType="num">
                                      <p:cBhvr additive="base">
                                        <p:cTn id="20"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33"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5" y="1700315"/>
            <a:ext cx="8385671" cy="1955961"/>
            <a:chOff x="595" y="1700315"/>
            <a:chExt cx="8385671" cy="1955961"/>
          </a:xfrm>
        </p:grpSpPr>
        <p:grpSp>
          <p:nvGrpSpPr>
            <p:cNvPr id="8" name="组合 7"/>
            <p:cNvGrpSpPr/>
            <p:nvPr/>
          </p:nvGrpSpPr>
          <p:grpSpPr>
            <a:xfrm>
              <a:off x="1947793" y="1700315"/>
              <a:ext cx="5220479" cy="413994"/>
              <a:chOff x="2611429" y="1676552"/>
              <a:chExt cx="6960638" cy="551992"/>
            </a:xfrm>
          </p:grpSpPr>
          <p:sp>
            <p:nvSpPr>
              <p:cNvPr id="61" name="Oval 60"/>
              <p:cNvSpPr>
                <a:spLocks noChangeAspect="1"/>
              </p:cNvSpPr>
              <p:nvPr/>
            </p:nvSpPr>
            <p:spPr>
              <a:xfrm>
                <a:off x="2611429" y="1676552"/>
                <a:ext cx="551920"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1350" dirty="0">
                    <a:solidFill>
                      <a:srgbClr val="FFFFFF"/>
                    </a:solidFill>
                    <a:latin typeface="+mn-ea"/>
                    <a:cs typeface="+mn-ea"/>
                  </a:rPr>
                  <a:t>1</a:t>
                </a:r>
                <a:endParaRPr lang="en-US" sz="1350" dirty="0">
                  <a:solidFill>
                    <a:srgbClr val="FFFFFF"/>
                  </a:solidFill>
                  <a:latin typeface="+mn-ea"/>
                  <a:cs typeface="+mn-ea"/>
                </a:endParaRPr>
              </a:p>
            </p:txBody>
          </p:sp>
          <p:sp>
            <p:nvSpPr>
              <p:cNvPr id="64" name="Oval 63"/>
              <p:cNvSpPr>
                <a:spLocks noChangeAspect="1"/>
              </p:cNvSpPr>
              <p:nvPr/>
            </p:nvSpPr>
            <p:spPr>
              <a:xfrm>
                <a:off x="4752664" y="1676552"/>
                <a:ext cx="551920" cy="5519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1350" dirty="0">
                    <a:solidFill>
                      <a:schemeClr val="bg1"/>
                    </a:solidFill>
                    <a:latin typeface="+mn-ea"/>
                    <a:cs typeface="+mn-ea"/>
                  </a:rPr>
                  <a:t>2</a:t>
                </a:r>
                <a:endParaRPr lang="en-US" sz="1350" dirty="0">
                  <a:solidFill>
                    <a:schemeClr val="bg1"/>
                  </a:solidFill>
                  <a:latin typeface="+mn-ea"/>
                  <a:cs typeface="+mn-ea"/>
                </a:endParaRPr>
              </a:p>
            </p:txBody>
          </p:sp>
          <p:sp>
            <p:nvSpPr>
              <p:cNvPr id="67" name="Oval 66"/>
              <p:cNvSpPr>
                <a:spLocks noChangeAspect="1"/>
              </p:cNvSpPr>
              <p:nvPr/>
            </p:nvSpPr>
            <p:spPr>
              <a:xfrm>
                <a:off x="6878912" y="1676552"/>
                <a:ext cx="551920"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1350" dirty="0">
                    <a:solidFill>
                      <a:srgbClr val="FFFFFF"/>
                    </a:solidFill>
                    <a:latin typeface="+mn-ea"/>
                    <a:cs typeface="+mn-ea"/>
                  </a:rPr>
                  <a:t>3</a:t>
                </a:r>
                <a:endParaRPr lang="en-US" sz="1350" dirty="0">
                  <a:solidFill>
                    <a:srgbClr val="FFFFFF"/>
                  </a:solidFill>
                  <a:latin typeface="+mn-ea"/>
                  <a:cs typeface="+mn-ea"/>
                </a:endParaRPr>
              </a:p>
            </p:txBody>
          </p:sp>
          <p:sp>
            <p:nvSpPr>
              <p:cNvPr id="70" name="Oval 69"/>
              <p:cNvSpPr>
                <a:spLocks noChangeAspect="1"/>
              </p:cNvSpPr>
              <p:nvPr/>
            </p:nvSpPr>
            <p:spPr>
              <a:xfrm>
                <a:off x="9020147" y="1676552"/>
                <a:ext cx="551920"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1350" dirty="0">
                    <a:solidFill>
                      <a:srgbClr val="FFFFFF"/>
                    </a:solidFill>
                    <a:latin typeface="+mn-ea"/>
                    <a:cs typeface="+mn-ea"/>
                  </a:rPr>
                  <a:t>4</a:t>
                </a:r>
                <a:endParaRPr lang="en-US" sz="1350" dirty="0">
                  <a:solidFill>
                    <a:srgbClr val="FFFFFF"/>
                  </a:solidFill>
                  <a:latin typeface="+mn-ea"/>
                  <a:cs typeface="+mn-ea"/>
                </a:endParaRPr>
              </a:p>
            </p:txBody>
          </p:sp>
        </p:grpSp>
        <p:grpSp>
          <p:nvGrpSpPr>
            <p:cNvPr id="13" name="组合 12"/>
            <p:cNvGrpSpPr/>
            <p:nvPr/>
          </p:nvGrpSpPr>
          <p:grpSpPr>
            <a:xfrm>
              <a:off x="1958572" y="3242282"/>
              <a:ext cx="5220479" cy="413994"/>
              <a:chOff x="2611429" y="4433883"/>
              <a:chExt cx="6960638" cy="551992"/>
            </a:xfrm>
          </p:grpSpPr>
          <p:sp>
            <p:nvSpPr>
              <p:cNvPr id="82" name="Oval 81"/>
              <p:cNvSpPr>
                <a:spLocks noChangeAspect="1"/>
              </p:cNvSpPr>
              <p:nvPr/>
            </p:nvSpPr>
            <p:spPr>
              <a:xfrm>
                <a:off x="2611429" y="4433883"/>
                <a:ext cx="551920"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1350" dirty="0">
                    <a:solidFill>
                      <a:srgbClr val="FFFFFF"/>
                    </a:solidFill>
                    <a:latin typeface="+mn-ea"/>
                    <a:cs typeface="+mn-ea"/>
                  </a:rPr>
                  <a:t>5</a:t>
                </a:r>
              </a:p>
            </p:txBody>
          </p:sp>
          <p:sp>
            <p:nvSpPr>
              <p:cNvPr id="85" name="Oval 84"/>
              <p:cNvSpPr>
                <a:spLocks noChangeAspect="1"/>
              </p:cNvSpPr>
              <p:nvPr/>
            </p:nvSpPr>
            <p:spPr>
              <a:xfrm>
                <a:off x="4752664" y="4433883"/>
                <a:ext cx="551920" cy="5519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1350" dirty="0">
                    <a:solidFill>
                      <a:srgbClr val="FFFFFF"/>
                    </a:solidFill>
                    <a:latin typeface="+mn-ea"/>
                    <a:cs typeface="+mn-ea"/>
                  </a:rPr>
                  <a:t>6</a:t>
                </a:r>
                <a:endParaRPr lang="en-US" sz="1350" dirty="0">
                  <a:solidFill>
                    <a:srgbClr val="FFFFFF"/>
                  </a:solidFill>
                  <a:latin typeface="+mn-ea"/>
                  <a:cs typeface="+mn-ea"/>
                </a:endParaRPr>
              </a:p>
            </p:txBody>
          </p:sp>
          <p:sp>
            <p:nvSpPr>
              <p:cNvPr id="88" name="Oval 87"/>
              <p:cNvSpPr>
                <a:spLocks noChangeAspect="1"/>
              </p:cNvSpPr>
              <p:nvPr/>
            </p:nvSpPr>
            <p:spPr>
              <a:xfrm>
                <a:off x="6878912" y="4433883"/>
                <a:ext cx="551920"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en-AU" sz="1350" dirty="0">
                    <a:solidFill>
                      <a:srgbClr val="FFFFFF"/>
                    </a:solidFill>
                    <a:latin typeface="+mn-ea"/>
                    <a:cs typeface="+mn-ea"/>
                  </a:rPr>
                  <a:t>7</a:t>
                </a:r>
                <a:endParaRPr lang="en-US" sz="1350" dirty="0">
                  <a:solidFill>
                    <a:srgbClr val="FFFFFF"/>
                  </a:solidFill>
                  <a:latin typeface="+mn-ea"/>
                  <a:cs typeface="+mn-ea"/>
                </a:endParaRPr>
              </a:p>
            </p:txBody>
          </p:sp>
          <p:sp>
            <p:nvSpPr>
              <p:cNvPr id="91" name="Oval 90"/>
              <p:cNvSpPr>
                <a:spLocks noChangeAspect="1"/>
              </p:cNvSpPr>
              <p:nvPr/>
            </p:nvSpPr>
            <p:spPr>
              <a:xfrm>
                <a:off x="9020147" y="4433883"/>
                <a:ext cx="551920"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en-AU" sz="1350" dirty="0">
                    <a:solidFill>
                      <a:schemeClr val="bg1"/>
                    </a:solidFill>
                    <a:latin typeface="+mn-ea"/>
                    <a:cs typeface="+mn-ea"/>
                  </a:rPr>
                  <a:t>8</a:t>
                </a:r>
                <a:endParaRPr lang="en-US" sz="1350" dirty="0">
                  <a:solidFill>
                    <a:schemeClr val="bg1"/>
                  </a:solidFill>
                  <a:latin typeface="+mn-ea"/>
                  <a:cs typeface="+mn-ea"/>
                </a:endParaRPr>
              </a:p>
            </p:txBody>
          </p:sp>
        </p:grpSp>
        <p:grpSp>
          <p:nvGrpSpPr>
            <p:cNvPr id="4" name="组合 3"/>
            <p:cNvGrpSpPr/>
            <p:nvPr/>
          </p:nvGrpSpPr>
          <p:grpSpPr>
            <a:xfrm>
              <a:off x="595" y="2337388"/>
              <a:ext cx="8385671" cy="646664"/>
              <a:chOff x="794" y="3227357"/>
              <a:chExt cx="11180894" cy="862219"/>
            </a:xfrm>
          </p:grpSpPr>
          <p:cxnSp>
            <p:nvCxnSpPr>
              <p:cNvPr id="49" name="wergreerg"/>
              <p:cNvCxnSpPr/>
              <p:nvPr/>
            </p:nvCxnSpPr>
            <p:spPr>
              <a:xfrm>
                <a:off x="794" y="3645420"/>
                <a:ext cx="11180894"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163377" y="3227357"/>
                <a:ext cx="2262054" cy="254634"/>
                <a:chOff x="7163516" y="3227357"/>
                <a:chExt cx="2262348" cy="254634"/>
              </a:xfrm>
            </p:grpSpPr>
            <p:sp>
              <p:nvSpPr>
                <p:cNvPr id="52" name="Rectangle 51"/>
                <p:cNvSpPr/>
                <p:nvPr/>
              </p:nvSpPr>
              <p:spPr>
                <a:xfrm>
                  <a:off x="7163516" y="3300674"/>
                  <a:ext cx="2097777"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sp>
              <p:nvSpPr>
                <p:cNvPr id="58" name="Oval 57"/>
                <p:cNvSpPr/>
                <p:nvPr/>
              </p:nvSpPr>
              <p:spPr>
                <a:xfrm>
                  <a:off x="9171230" y="3227357"/>
                  <a:ext cx="254634" cy="2546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grpSp>
          <p:grpSp>
            <p:nvGrpSpPr>
              <p:cNvPr id="11" name="Group 10"/>
              <p:cNvGrpSpPr/>
              <p:nvPr/>
            </p:nvGrpSpPr>
            <p:grpSpPr>
              <a:xfrm>
                <a:off x="7163377" y="3834942"/>
                <a:ext cx="2262054" cy="254634"/>
                <a:chOff x="7163516" y="3834942"/>
                <a:chExt cx="2262348" cy="254634"/>
              </a:xfrm>
            </p:grpSpPr>
            <p:sp>
              <p:nvSpPr>
                <p:cNvPr id="73" name="Rectangle 72"/>
                <p:cNvSpPr/>
                <p:nvPr/>
              </p:nvSpPr>
              <p:spPr>
                <a:xfrm>
                  <a:off x="7163516" y="3908259"/>
                  <a:ext cx="2097777"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sp>
              <p:nvSpPr>
                <p:cNvPr id="79" name="Oval 78"/>
                <p:cNvSpPr/>
                <p:nvPr/>
              </p:nvSpPr>
              <p:spPr>
                <a:xfrm>
                  <a:off x="9171230" y="3834942"/>
                  <a:ext cx="254634" cy="2546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grpSp>
          <p:grpSp>
            <p:nvGrpSpPr>
              <p:cNvPr id="7" name="Group 6"/>
              <p:cNvGrpSpPr/>
              <p:nvPr/>
            </p:nvGrpSpPr>
            <p:grpSpPr>
              <a:xfrm>
                <a:off x="5028624" y="3227357"/>
                <a:ext cx="2262054" cy="254634"/>
                <a:chOff x="5028485" y="3227357"/>
                <a:chExt cx="2262348" cy="254634"/>
              </a:xfrm>
            </p:grpSpPr>
            <p:sp>
              <p:nvSpPr>
                <p:cNvPr id="51" name="Rectangle 50"/>
                <p:cNvSpPr/>
                <p:nvPr/>
              </p:nvSpPr>
              <p:spPr>
                <a:xfrm>
                  <a:off x="5028485" y="3300674"/>
                  <a:ext cx="2097777"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sp>
              <p:nvSpPr>
                <p:cNvPr id="57" name="Oval 56"/>
                <p:cNvSpPr/>
                <p:nvPr/>
              </p:nvSpPr>
              <p:spPr>
                <a:xfrm>
                  <a:off x="7036199" y="3227357"/>
                  <a:ext cx="254634" cy="254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grpSp>
          <p:grpSp>
            <p:nvGrpSpPr>
              <p:cNvPr id="10" name="Group 9"/>
              <p:cNvGrpSpPr/>
              <p:nvPr/>
            </p:nvGrpSpPr>
            <p:grpSpPr>
              <a:xfrm>
                <a:off x="5028624" y="3834942"/>
                <a:ext cx="2262054" cy="254634"/>
                <a:chOff x="5028485" y="3834942"/>
                <a:chExt cx="2262348" cy="254634"/>
              </a:xfrm>
            </p:grpSpPr>
            <p:sp>
              <p:nvSpPr>
                <p:cNvPr id="72" name="Rectangle 71"/>
                <p:cNvSpPr/>
                <p:nvPr/>
              </p:nvSpPr>
              <p:spPr>
                <a:xfrm>
                  <a:off x="5028485" y="3908259"/>
                  <a:ext cx="2097777"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sp>
              <p:nvSpPr>
                <p:cNvPr id="78" name="Oval 77"/>
                <p:cNvSpPr/>
                <p:nvPr/>
              </p:nvSpPr>
              <p:spPr>
                <a:xfrm>
                  <a:off x="7036199" y="3834942"/>
                  <a:ext cx="254634" cy="254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grpSp>
          <p:grpSp>
            <p:nvGrpSpPr>
              <p:cNvPr id="5" name="Group 4"/>
              <p:cNvGrpSpPr/>
              <p:nvPr/>
            </p:nvGrpSpPr>
            <p:grpSpPr>
              <a:xfrm>
                <a:off x="2973105" y="3227357"/>
                <a:ext cx="2182820" cy="254634"/>
                <a:chOff x="2972698" y="3227357"/>
                <a:chExt cx="2183104" cy="254634"/>
              </a:xfrm>
            </p:grpSpPr>
            <p:sp>
              <p:nvSpPr>
                <p:cNvPr id="54" name="Rectangle 53"/>
                <p:cNvSpPr/>
                <p:nvPr/>
              </p:nvSpPr>
              <p:spPr>
                <a:xfrm>
                  <a:off x="2972698" y="3300674"/>
                  <a:ext cx="2097777"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sp>
              <p:nvSpPr>
                <p:cNvPr id="55" name="Oval 54"/>
                <p:cNvSpPr/>
                <p:nvPr/>
              </p:nvSpPr>
              <p:spPr>
                <a:xfrm>
                  <a:off x="4901168" y="3227357"/>
                  <a:ext cx="254634" cy="2546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grpSp>
          <p:grpSp>
            <p:nvGrpSpPr>
              <p:cNvPr id="2" name="Group 1"/>
              <p:cNvGrpSpPr/>
              <p:nvPr/>
            </p:nvGrpSpPr>
            <p:grpSpPr>
              <a:xfrm>
                <a:off x="794" y="3227357"/>
                <a:ext cx="3020378" cy="254634"/>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grpSp>
          <p:grpSp>
            <p:nvGrpSpPr>
              <p:cNvPr id="6" name="Group 5"/>
              <p:cNvGrpSpPr/>
              <p:nvPr/>
            </p:nvGrpSpPr>
            <p:grpSpPr>
              <a:xfrm>
                <a:off x="2973105" y="3834942"/>
                <a:ext cx="2182820" cy="254634"/>
                <a:chOff x="2972698" y="3834942"/>
                <a:chExt cx="2183104" cy="254634"/>
              </a:xfrm>
            </p:grpSpPr>
            <p:sp>
              <p:nvSpPr>
                <p:cNvPr id="75" name="Rectangle 74"/>
                <p:cNvSpPr/>
                <p:nvPr/>
              </p:nvSpPr>
              <p:spPr>
                <a:xfrm>
                  <a:off x="2972698" y="3908259"/>
                  <a:ext cx="2097777"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sp>
              <p:nvSpPr>
                <p:cNvPr id="76" name="Oval 75"/>
                <p:cNvSpPr/>
                <p:nvPr/>
              </p:nvSpPr>
              <p:spPr>
                <a:xfrm>
                  <a:off x="4901168" y="3834942"/>
                  <a:ext cx="254634" cy="2546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grpSp>
          <p:grpSp>
            <p:nvGrpSpPr>
              <p:cNvPr id="3" name="Group 2"/>
              <p:cNvGrpSpPr/>
              <p:nvPr/>
            </p:nvGrpSpPr>
            <p:grpSpPr>
              <a:xfrm>
                <a:off x="794" y="3834942"/>
                <a:ext cx="3020378" cy="254634"/>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mn-ea"/>
                    <a:cs typeface="+mn-ea"/>
                  </a:endParaRPr>
                </a:p>
              </p:txBody>
            </p:sp>
          </p:grpSp>
        </p:grpSp>
      </p:grpSp>
      <p:sp>
        <p:nvSpPr>
          <p:cNvPr id="63" name="文本框 36"/>
          <p:cNvSpPr txBox="1"/>
          <p:nvPr/>
        </p:nvSpPr>
        <p:spPr>
          <a:xfrm flipH="1">
            <a:off x="1648026" y="826353"/>
            <a:ext cx="1197381" cy="830997"/>
          </a:xfrm>
          <a:prstGeom prst="rect">
            <a:avLst/>
          </a:prstGeom>
          <a:noFill/>
        </p:spPr>
        <p:txBody>
          <a:bodyPr wrap="square" rtlCol="0">
            <a:spAutoFit/>
          </a:bodyPr>
          <a:lstStyle/>
          <a:p>
            <a:pPr algn="ctr" defTabSz="617220">
              <a:defRPr/>
            </a:pPr>
            <a:r>
              <a:rPr lang="zh-CN" altLang="en-US" sz="1200" kern="0" dirty="0">
                <a:solidFill>
                  <a:schemeClr val="tx1">
                    <a:lumMod val="85000"/>
                    <a:lumOff val="15000"/>
                  </a:schemeClr>
                </a:solidFill>
                <a:latin typeface="+mn-ea"/>
                <a:cs typeface="+mn-ea"/>
                <a:sym typeface="微软雅黑"/>
              </a:rPr>
              <a:t>主要有两部分组成：基础养老金</a:t>
            </a:r>
            <a:r>
              <a:rPr lang="en-US" altLang="zh-CN" sz="1200" kern="0" dirty="0">
                <a:solidFill>
                  <a:schemeClr val="tx1">
                    <a:lumMod val="85000"/>
                    <a:lumOff val="15000"/>
                  </a:schemeClr>
                </a:solidFill>
                <a:latin typeface="+mn-ea"/>
                <a:cs typeface="+mn-ea"/>
                <a:sym typeface="微软雅黑"/>
              </a:rPr>
              <a:t>+</a:t>
            </a:r>
            <a:r>
              <a:rPr lang="zh-CN" altLang="en-US" sz="1200" kern="0" dirty="0">
                <a:solidFill>
                  <a:schemeClr val="tx1">
                    <a:lumMod val="85000"/>
                    <a:lumOff val="15000"/>
                  </a:schemeClr>
                </a:solidFill>
                <a:latin typeface="+mn-ea"/>
                <a:cs typeface="+mn-ea"/>
                <a:sym typeface="微软雅黑"/>
              </a:rPr>
              <a:t>个人帐户养老金</a:t>
            </a:r>
          </a:p>
        </p:txBody>
      </p:sp>
      <p:sp>
        <p:nvSpPr>
          <p:cNvPr id="69" name="文本框 36"/>
          <p:cNvSpPr txBox="1"/>
          <p:nvPr/>
        </p:nvSpPr>
        <p:spPr>
          <a:xfrm flipH="1">
            <a:off x="3188757" y="826353"/>
            <a:ext cx="1197381" cy="830997"/>
          </a:xfrm>
          <a:prstGeom prst="rect">
            <a:avLst/>
          </a:prstGeom>
          <a:noFill/>
        </p:spPr>
        <p:txBody>
          <a:bodyPr wrap="square" rtlCol="0">
            <a:spAutoFit/>
          </a:bodyPr>
          <a:lstStyle/>
          <a:p>
            <a:pPr algn="ctr" defTabSz="617220">
              <a:defRPr/>
            </a:pPr>
            <a:r>
              <a:rPr lang="zh-CN" altLang="en-US" sz="1200" kern="0" dirty="0">
                <a:solidFill>
                  <a:schemeClr val="tx1">
                    <a:lumMod val="85000"/>
                    <a:lumOff val="15000"/>
                  </a:schemeClr>
                </a:solidFill>
                <a:latin typeface="+mn-ea"/>
                <a:cs typeface="+mn-ea"/>
                <a:sym typeface="微软雅黑"/>
              </a:rPr>
              <a:t>个人帐户养老金的标准为退休时的本人帐户</a:t>
            </a:r>
          </a:p>
        </p:txBody>
      </p:sp>
      <p:sp>
        <p:nvSpPr>
          <p:cNvPr id="80" name="文本框 36"/>
          <p:cNvSpPr txBox="1"/>
          <p:nvPr/>
        </p:nvSpPr>
        <p:spPr>
          <a:xfrm flipH="1">
            <a:off x="4729488" y="826353"/>
            <a:ext cx="1197381" cy="646331"/>
          </a:xfrm>
          <a:prstGeom prst="rect">
            <a:avLst/>
          </a:prstGeom>
          <a:noFill/>
        </p:spPr>
        <p:txBody>
          <a:bodyPr wrap="square" rtlCol="0">
            <a:spAutoFit/>
          </a:bodyPr>
          <a:lstStyle/>
          <a:p>
            <a:pPr algn="ctr" defTabSz="617220">
              <a:defRPr/>
            </a:pPr>
            <a:r>
              <a:rPr lang="zh-CN" altLang="en-US" sz="1200" kern="0" dirty="0">
                <a:solidFill>
                  <a:schemeClr val="tx1">
                    <a:lumMod val="85000"/>
                    <a:lumOff val="15000"/>
                  </a:schemeClr>
                </a:solidFill>
                <a:latin typeface="+mn-ea"/>
                <a:cs typeface="+mn-ea"/>
                <a:sym typeface="微软雅黑"/>
              </a:rPr>
              <a:t>存额除以</a:t>
            </a:r>
            <a:r>
              <a:rPr lang="en-US" altLang="zh-CN" sz="1200" kern="0" dirty="0">
                <a:solidFill>
                  <a:schemeClr val="tx1">
                    <a:lumMod val="85000"/>
                    <a:lumOff val="15000"/>
                  </a:schemeClr>
                </a:solidFill>
                <a:latin typeface="+mn-ea"/>
                <a:cs typeface="+mn-ea"/>
                <a:sym typeface="微软雅黑"/>
              </a:rPr>
              <a:t>139</a:t>
            </a:r>
            <a:r>
              <a:rPr lang="zh-CN" altLang="en-US" sz="1200" kern="0" dirty="0">
                <a:solidFill>
                  <a:schemeClr val="tx1">
                    <a:lumMod val="85000"/>
                    <a:lumOff val="15000"/>
                  </a:schemeClr>
                </a:solidFill>
                <a:latin typeface="+mn-ea"/>
                <a:cs typeface="+mn-ea"/>
                <a:sym typeface="微软雅黑"/>
              </a:rPr>
              <a:t>个月</a:t>
            </a:r>
            <a:r>
              <a:rPr lang="en-US" altLang="zh-CN" sz="1200" kern="0" dirty="0">
                <a:solidFill>
                  <a:schemeClr val="tx1">
                    <a:lumMod val="85000"/>
                    <a:lumOff val="15000"/>
                  </a:schemeClr>
                </a:solidFill>
                <a:latin typeface="+mn-ea"/>
                <a:cs typeface="+mn-ea"/>
                <a:sym typeface="微软雅黑"/>
              </a:rPr>
              <a:t>(</a:t>
            </a:r>
            <a:r>
              <a:rPr lang="zh-CN" altLang="en-US" sz="1200" kern="0" dirty="0">
                <a:solidFill>
                  <a:schemeClr val="tx1">
                    <a:lumMod val="85000"/>
                    <a:lumOff val="15000"/>
                  </a:schemeClr>
                </a:solidFill>
                <a:latin typeface="+mn-ea"/>
                <a:cs typeface="+mn-ea"/>
                <a:sym typeface="微软雅黑"/>
              </a:rPr>
              <a:t>目前</a:t>
            </a:r>
            <a:r>
              <a:rPr lang="en-US" altLang="zh-CN" sz="1200" kern="0" dirty="0">
                <a:solidFill>
                  <a:schemeClr val="tx1">
                    <a:lumMod val="85000"/>
                    <a:lumOff val="15000"/>
                  </a:schemeClr>
                </a:solidFill>
                <a:latin typeface="+mn-ea"/>
                <a:cs typeface="+mn-ea"/>
                <a:sym typeface="微软雅黑"/>
              </a:rPr>
              <a:t>50</a:t>
            </a:r>
            <a:r>
              <a:rPr lang="zh-CN" altLang="en-US" sz="1200" kern="0" dirty="0">
                <a:solidFill>
                  <a:schemeClr val="tx1">
                    <a:lumMod val="85000"/>
                    <a:lumOff val="15000"/>
                  </a:schemeClr>
                </a:solidFill>
                <a:latin typeface="+mn-ea"/>
                <a:cs typeface="+mn-ea"/>
                <a:sym typeface="微软雅黑"/>
              </a:rPr>
              <a:t>岁为</a:t>
            </a:r>
            <a:r>
              <a:rPr lang="en-US" altLang="zh-CN" sz="1200" kern="0" dirty="0">
                <a:solidFill>
                  <a:schemeClr val="tx1">
                    <a:lumMod val="85000"/>
                    <a:lumOff val="15000"/>
                  </a:schemeClr>
                </a:solidFill>
                <a:latin typeface="+mn-ea"/>
                <a:cs typeface="+mn-ea"/>
                <a:sym typeface="微软雅黑"/>
              </a:rPr>
              <a:t>195</a:t>
            </a:r>
            <a:r>
              <a:rPr lang="zh-CN" altLang="en-US" sz="1200" kern="0" dirty="0">
                <a:solidFill>
                  <a:schemeClr val="tx1">
                    <a:lumMod val="85000"/>
                    <a:lumOff val="15000"/>
                  </a:schemeClr>
                </a:solidFill>
                <a:latin typeface="+mn-ea"/>
                <a:cs typeface="+mn-ea"/>
                <a:sym typeface="微软雅黑"/>
              </a:rPr>
              <a:t>个月</a:t>
            </a:r>
          </a:p>
        </p:txBody>
      </p:sp>
      <p:sp>
        <p:nvSpPr>
          <p:cNvPr id="81" name="文本框 36"/>
          <p:cNvSpPr txBox="1"/>
          <p:nvPr/>
        </p:nvSpPr>
        <p:spPr>
          <a:xfrm flipH="1">
            <a:off x="6248400" y="826353"/>
            <a:ext cx="1349781" cy="830997"/>
          </a:xfrm>
          <a:prstGeom prst="rect">
            <a:avLst/>
          </a:prstGeom>
          <a:noFill/>
        </p:spPr>
        <p:txBody>
          <a:bodyPr wrap="square" rtlCol="0">
            <a:spAutoFit/>
          </a:bodyPr>
          <a:lstStyle/>
          <a:p>
            <a:pPr algn="ctr" defTabSz="617220">
              <a:defRPr/>
            </a:pPr>
            <a:r>
              <a:rPr lang="en-US" altLang="zh-CN" sz="1200" kern="0" dirty="0">
                <a:solidFill>
                  <a:schemeClr val="tx1">
                    <a:lumMod val="85000"/>
                    <a:lumOff val="15000"/>
                  </a:schemeClr>
                </a:solidFill>
                <a:latin typeface="+mn-ea"/>
                <a:cs typeface="+mn-ea"/>
                <a:sym typeface="微软雅黑"/>
              </a:rPr>
              <a:t>55</a:t>
            </a:r>
            <a:r>
              <a:rPr lang="zh-CN" altLang="en-US" sz="1200" kern="0" dirty="0">
                <a:solidFill>
                  <a:schemeClr val="tx1">
                    <a:lumMod val="85000"/>
                    <a:lumOff val="15000"/>
                  </a:schemeClr>
                </a:solidFill>
                <a:latin typeface="+mn-ea"/>
                <a:cs typeface="+mn-ea"/>
                <a:sym typeface="微软雅黑"/>
              </a:rPr>
              <a:t>岁为</a:t>
            </a:r>
            <a:r>
              <a:rPr lang="en-US" altLang="zh-CN" sz="1200" kern="0" dirty="0">
                <a:solidFill>
                  <a:schemeClr val="tx1">
                    <a:lumMod val="85000"/>
                    <a:lumOff val="15000"/>
                  </a:schemeClr>
                </a:solidFill>
                <a:latin typeface="+mn-ea"/>
                <a:cs typeface="+mn-ea"/>
                <a:sym typeface="微软雅黑"/>
              </a:rPr>
              <a:t>170</a:t>
            </a:r>
            <a:r>
              <a:rPr lang="zh-CN" altLang="en-US" sz="1200" kern="0" dirty="0">
                <a:solidFill>
                  <a:schemeClr val="tx1">
                    <a:lumMod val="85000"/>
                    <a:lumOff val="15000"/>
                  </a:schemeClr>
                </a:solidFill>
                <a:latin typeface="+mn-ea"/>
                <a:cs typeface="+mn-ea"/>
                <a:sym typeface="微软雅黑"/>
              </a:rPr>
              <a:t>个月</a:t>
            </a:r>
            <a:r>
              <a:rPr lang="en-US" altLang="zh-CN" sz="1200" kern="0" dirty="0">
                <a:solidFill>
                  <a:schemeClr val="tx1">
                    <a:lumMod val="85000"/>
                    <a:lumOff val="15000"/>
                  </a:schemeClr>
                </a:solidFill>
                <a:latin typeface="+mn-ea"/>
                <a:cs typeface="+mn-ea"/>
                <a:sym typeface="微软雅黑"/>
              </a:rPr>
              <a:t>60</a:t>
            </a:r>
            <a:r>
              <a:rPr lang="zh-CN" altLang="en-US" sz="1200" kern="0" dirty="0">
                <a:solidFill>
                  <a:schemeClr val="tx1">
                    <a:lumMod val="85000"/>
                    <a:lumOff val="15000"/>
                  </a:schemeClr>
                </a:solidFill>
                <a:latin typeface="+mn-ea"/>
                <a:cs typeface="+mn-ea"/>
                <a:sym typeface="微软雅黑"/>
              </a:rPr>
              <a:t>岁为</a:t>
            </a:r>
            <a:r>
              <a:rPr lang="en-US" altLang="zh-CN" sz="1200" kern="0" dirty="0">
                <a:solidFill>
                  <a:schemeClr val="tx1">
                    <a:lumMod val="85000"/>
                    <a:lumOff val="15000"/>
                  </a:schemeClr>
                </a:solidFill>
                <a:latin typeface="+mn-ea"/>
                <a:cs typeface="+mn-ea"/>
                <a:sym typeface="微软雅黑"/>
              </a:rPr>
              <a:t>139</a:t>
            </a:r>
            <a:r>
              <a:rPr lang="zh-CN" altLang="en-US" sz="1200" kern="0" dirty="0">
                <a:solidFill>
                  <a:schemeClr val="tx1">
                    <a:lumMod val="85000"/>
                    <a:lumOff val="15000"/>
                  </a:schemeClr>
                </a:solidFill>
                <a:latin typeface="+mn-ea"/>
                <a:cs typeface="+mn-ea"/>
                <a:sym typeface="微软雅黑"/>
              </a:rPr>
              <a:t>个月不再统一是</a:t>
            </a:r>
            <a:r>
              <a:rPr lang="en-US" altLang="zh-CN" sz="1200" kern="0" dirty="0">
                <a:solidFill>
                  <a:schemeClr val="tx1">
                    <a:lumMod val="85000"/>
                    <a:lumOff val="15000"/>
                  </a:schemeClr>
                </a:solidFill>
                <a:latin typeface="+mn-ea"/>
                <a:cs typeface="+mn-ea"/>
                <a:sym typeface="微软雅黑"/>
              </a:rPr>
              <a:t>120</a:t>
            </a:r>
            <a:r>
              <a:rPr lang="zh-CN" altLang="en-US" sz="1200" kern="0" dirty="0">
                <a:solidFill>
                  <a:schemeClr val="tx1">
                    <a:lumMod val="85000"/>
                    <a:lumOff val="15000"/>
                  </a:schemeClr>
                </a:solidFill>
                <a:latin typeface="+mn-ea"/>
                <a:cs typeface="+mn-ea"/>
                <a:sym typeface="微软雅黑"/>
              </a:rPr>
              <a:t>个月了</a:t>
            </a:r>
          </a:p>
        </p:txBody>
      </p:sp>
      <p:sp>
        <p:nvSpPr>
          <p:cNvPr id="83" name="文本框 36"/>
          <p:cNvSpPr txBox="1"/>
          <p:nvPr/>
        </p:nvSpPr>
        <p:spPr>
          <a:xfrm flipH="1">
            <a:off x="1544227" y="3677818"/>
            <a:ext cx="1197381" cy="830997"/>
          </a:xfrm>
          <a:prstGeom prst="rect">
            <a:avLst/>
          </a:prstGeom>
          <a:noFill/>
        </p:spPr>
        <p:txBody>
          <a:bodyPr wrap="square" rtlCol="0">
            <a:spAutoFit/>
          </a:bodyPr>
          <a:lstStyle/>
          <a:p>
            <a:pPr algn="ctr" defTabSz="617220">
              <a:defRPr/>
            </a:pPr>
            <a:r>
              <a:rPr lang="zh-CN" altLang="en-US" sz="1200" kern="0" dirty="0">
                <a:solidFill>
                  <a:schemeClr val="tx1">
                    <a:lumMod val="85000"/>
                    <a:lumOff val="15000"/>
                  </a:schemeClr>
                </a:solidFill>
                <a:latin typeface="+mn-ea"/>
                <a:cs typeface="+mn-ea"/>
                <a:sym typeface="微软雅黑"/>
              </a:rPr>
              <a:t>男年龄满</a:t>
            </a:r>
            <a:r>
              <a:rPr lang="en-US" altLang="zh-CN" sz="1200" kern="0" dirty="0">
                <a:solidFill>
                  <a:schemeClr val="tx1">
                    <a:lumMod val="85000"/>
                    <a:lumOff val="15000"/>
                  </a:schemeClr>
                </a:solidFill>
                <a:latin typeface="+mn-ea"/>
                <a:cs typeface="+mn-ea"/>
                <a:sym typeface="微软雅黑"/>
              </a:rPr>
              <a:t>60</a:t>
            </a:r>
            <a:r>
              <a:rPr lang="zh-CN" altLang="en-US" sz="1200" kern="0" dirty="0">
                <a:solidFill>
                  <a:schemeClr val="tx1">
                    <a:lumMod val="85000"/>
                    <a:lumOff val="15000"/>
                  </a:schemeClr>
                </a:solidFill>
                <a:latin typeface="+mn-ea"/>
                <a:cs typeface="+mn-ea"/>
                <a:sym typeface="微软雅黑"/>
              </a:rPr>
              <a:t>周岁，管理岗位女年龄满</a:t>
            </a:r>
            <a:r>
              <a:rPr lang="en-US" altLang="zh-CN" sz="1200" kern="0" dirty="0">
                <a:solidFill>
                  <a:schemeClr val="tx1">
                    <a:lumMod val="85000"/>
                    <a:lumOff val="15000"/>
                  </a:schemeClr>
                </a:solidFill>
                <a:latin typeface="+mn-ea"/>
                <a:cs typeface="+mn-ea"/>
                <a:sym typeface="微软雅黑"/>
              </a:rPr>
              <a:t>55</a:t>
            </a:r>
            <a:r>
              <a:rPr lang="zh-CN" altLang="en-US" sz="1200" kern="0" dirty="0">
                <a:solidFill>
                  <a:schemeClr val="tx1">
                    <a:lumMod val="85000"/>
                    <a:lumOff val="15000"/>
                  </a:schemeClr>
                </a:solidFill>
                <a:latin typeface="+mn-ea"/>
                <a:cs typeface="+mn-ea"/>
                <a:sym typeface="微软雅黑"/>
              </a:rPr>
              <a:t>周岁</a:t>
            </a:r>
          </a:p>
        </p:txBody>
      </p:sp>
      <p:sp>
        <p:nvSpPr>
          <p:cNvPr id="84" name="文本框 36"/>
          <p:cNvSpPr txBox="1"/>
          <p:nvPr/>
        </p:nvSpPr>
        <p:spPr>
          <a:xfrm flipH="1">
            <a:off x="3146019" y="3677818"/>
            <a:ext cx="1197381" cy="461665"/>
          </a:xfrm>
          <a:prstGeom prst="rect">
            <a:avLst/>
          </a:prstGeom>
          <a:noFill/>
        </p:spPr>
        <p:txBody>
          <a:bodyPr wrap="square" rtlCol="0">
            <a:spAutoFit/>
          </a:bodyPr>
          <a:lstStyle/>
          <a:p>
            <a:pPr algn="ctr" defTabSz="617220">
              <a:defRPr/>
            </a:pPr>
            <a:r>
              <a:rPr lang="zh-CN" altLang="en-US" sz="1200" kern="0" dirty="0">
                <a:solidFill>
                  <a:schemeClr val="tx1">
                    <a:lumMod val="85000"/>
                    <a:lumOff val="15000"/>
                  </a:schemeClr>
                </a:solidFill>
                <a:latin typeface="+mn-ea"/>
                <a:cs typeface="+mn-ea"/>
                <a:sym typeface="微软雅黑"/>
              </a:rPr>
              <a:t>工人岗位女年龄满</a:t>
            </a:r>
            <a:r>
              <a:rPr lang="en-US" altLang="zh-CN" sz="1200" kern="0" dirty="0">
                <a:solidFill>
                  <a:schemeClr val="tx1">
                    <a:lumMod val="85000"/>
                    <a:lumOff val="15000"/>
                  </a:schemeClr>
                </a:solidFill>
                <a:latin typeface="+mn-ea"/>
                <a:cs typeface="+mn-ea"/>
                <a:sym typeface="微软雅黑"/>
              </a:rPr>
              <a:t>50</a:t>
            </a:r>
            <a:r>
              <a:rPr lang="zh-CN" altLang="en-US" sz="1200" kern="0" dirty="0">
                <a:solidFill>
                  <a:schemeClr val="tx1">
                    <a:lumMod val="85000"/>
                    <a:lumOff val="15000"/>
                  </a:schemeClr>
                </a:solidFill>
                <a:latin typeface="+mn-ea"/>
                <a:cs typeface="+mn-ea"/>
                <a:sym typeface="微软雅黑"/>
              </a:rPr>
              <a:t>周岁</a:t>
            </a:r>
          </a:p>
        </p:txBody>
      </p:sp>
      <p:sp>
        <p:nvSpPr>
          <p:cNvPr id="86" name="文本框 36"/>
          <p:cNvSpPr txBox="1"/>
          <p:nvPr/>
        </p:nvSpPr>
        <p:spPr>
          <a:xfrm flipH="1">
            <a:off x="4805688" y="3677818"/>
            <a:ext cx="1197381" cy="830997"/>
          </a:xfrm>
          <a:prstGeom prst="rect">
            <a:avLst/>
          </a:prstGeom>
          <a:noFill/>
        </p:spPr>
        <p:txBody>
          <a:bodyPr wrap="square" rtlCol="0">
            <a:spAutoFit/>
          </a:bodyPr>
          <a:lstStyle/>
          <a:p>
            <a:pPr algn="ctr" defTabSz="617220">
              <a:defRPr/>
            </a:pPr>
            <a:r>
              <a:rPr lang="zh-CN" altLang="en-US" sz="1200" kern="0" dirty="0">
                <a:solidFill>
                  <a:schemeClr val="tx1">
                    <a:lumMod val="85000"/>
                    <a:lumOff val="15000"/>
                  </a:schemeClr>
                </a:solidFill>
                <a:latin typeface="+mn-ea"/>
                <a:cs typeface="+mn-ea"/>
                <a:sym typeface="微软雅黑"/>
              </a:rPr>
              <a:t>参加基本养老保险至退休时缴费年限累计不满</a:t>
            </a:r>
            <a:r>
              <a:rPr lang="en-US" altLang="zh-CN" sz="1200" kern="0" dirty="0">
                <a:solidFill>
                  <a:schemeClr val="tx1">
                    <a:lumMod val="85000"/>
                    <a:lumOff val="15000"/>
                  </a:schemeClr>
                </a:solidFill>
                <a:latin typeface="+mn-ea"/>
                <a:cs typeface="+mn-ea"/>
                <a:sym typeface="微软雅黑"/>
              </a:rPr>
              <a:t>10</a:t>
            </a:r>
            <a:r>
              <a:rPr lang="zh-CN" altLang="en-US" sz="1200" kern="0" dirty="0">
                <a:solidFill>
                  <a:schemeClr val="tx1">
                    <a:lumMod val="85000"/>
                    <a:lumOff val="15000"/>
                  </a:schemeClr>
                </a:solidFill>
                <a:latin typeface="+mn-ea"/>
                <a:cs typeface="+mn-ea"/>
                <a:sym typeface="微软雅黑"/>
              </a:rPr>
              <a:t>年</a:t>
            </a:r>
          </a:p>
        </p:txBody>
      </p:sp>
      <p:sp>
        <p:nvSpPr>
          <p:cNvPr id="87" name="文本框 36"/>
          <p:cNvSpPr txBox="1"/>
          <p:nvPr/>
        </p:nvSpPr>
        <p:spPr>
          <a:xfrm flipH="1">
            <a:off x="6346419" y="3677818"/>
            <a:ext cx="1197381" cy="830997"/>
          </a:xfrm>
          <a:prstGeom prst="rect">
            <a:avLst/>
          </a:prstGeom>
          <a:noFill/>
        </p:spPr>
        <p:txBody>
          <a:bodyPr wrap="square" rtlCol="0">
            <a:spAutoFit/>
          </a:bodyPr>
          <a:lstStyle/>
          <a:p>
            <a:pPr algn="ctr" defTabSz="617220">
              <a:defRPr/>
            </a:pPr>
            <a:r>
              <a:rPr lang="zh-CN" altLang="en-US" sz="1200" kern="0" dirty="0">
                <a:solidFill>
                  <a:schemeClr val="tx1">
                    <a:lumMod val="85000"/>
                    <a:lumOff val="15000"/>
                  </a:schemeClr>
                </a:solidFill>
                <a:latin typeface="+mn-ea"/>
                <a:cs typeface="+mn-ea"/>
                <a:sym typeface="微软雅黑"/>
              </a:rPr>
              <a:t>参加基本养老保险至退休时缴费年限累计不满</a:t>
            </a:r>
            <a:r>
              <a:rPr lang="en-US" altLang="zh-CN" sz="1200" kern="0" dirty="0">
                <a:solidFill>
                  <a:schemeClr val="tx1">
                    <a:lumMod val="85000"/>
                    <a:lumOff val="15000"/>
                  </a:schemeClr>
                </a:solidFill>
                <a:latin typeface="+mn-ea"/>
                <a:cs typeface="+mn-ea"/>
                <a:sym typeface="微软雅黑"/>
              </a:rPr>
              <a:t>15</a:t>
            </a:r>
            <a:r>
              <a:rPr lang="zh-CN" altLang="en-US" sz="1200" kern="0" dirty="0">
                <a:solidFill>
                  <a:schemeClr val="tx1">
                    <a:lumMod val="85000"/>
                    <a:lumOff val="15000"/>
                  </a:schemeClr>
                </a:solidFill>
                <a:latin typeface="+mn-ea"/>
                <a:cs typeface="+mn-ea"/>
                <a:sym typeface="微软雅黑"/>
              </a:rPr>
              <a:t>年的</a:t>
            </a:r>
          </a:p>
        </p:txBody>
      </p:sp>
    </p:spTree>
    <p:extLst>
      <p:ext uri="{BB962C8B-B14F-4D97-AF65-F5344CB8AC3E}">
        <p14:creationId xmlns:p14="http://schemas.microsoft.com/office/powerpoint/2010/main" val="47457179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p:cTn id="22" dur="500" fill="hold"/>
                                        <p:tgtEl>
                                          <p:spTgt spid="80"/>
                                        </p:tgtEl>
                                        <p:attrNameLst>
                                          <p:attrName>ppt_w</p:attrName>
                                        </p:attrNameLst>
                                      </p:cBhvr>
                                      <p:tavLst>
                                        <p:tav tm="0">
                                          <p:val>
                                            <p:fltVal val="0"/>
                                          </p:val>
                                        </p:tav>
                                        <p:tav tm="100000">
                                          <p:val>
                                            <p:strVal val="#ppt_w"/>
                                          </p:val>
                                        </p:tav>
                                      </p:tavLst>
                                    </p:anim>
                                    <p:anim calcmode="lin" valueType="num">
                                      <p:cBhvr>
                                        <p:cTn id="23" dur="500" fill="hold"/>
                                        <p:tgtEl>
                                          <p:spTgt spid="80"/>
                                        </p:tgtEl>
                                        <p:attrNameLst>
                                          <p:attrName>ppt_h</p:attrName>
                                        </p:attrNameLst>
                                      </p:cBhvr>
                                      <p:tavLst>
                                        <p:tav tm="0">
                                          <p:val>
                                            <p:fltVal val="0"/>
                                          </p:val>
                                        </p:tav>
                                        <p:tav tm="100000">
                                          <p:val>
                                            <p:strVal val="#ppt_h"/>
                                          </p:val>
                                        </p:tav>
                                      </p:tavLst>
                                    </p:anim>
                                    <p:animEffect transition="in" filter="fade">
                                      <p:cBhvr>
                                        <p:cTn id="24" dur="500"/>
                                        <p:tgtEl>
                                          <p:spTgt spid="8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p:cTn id="27" dur="500" fill="hold"/>
                                        <p:tgtEl>
                                          <p:spTgt spid="81"/>
                                        </p:tgtEl>
                                        <p:attrNameLst>
                                          <p:attrName>ppt_w</p:attrName>
                                        </p:attrNameLst>
                                      </p:cBhvr>
                                      <p:tavLst>
                                        <p:tav tm="0">
                                          <p:val>
                                            <p:fltVal val="0"/>
                                          </p:val>
                                        </p:tav>
                                        <p:tav tm="100000">
                                          <p:val>
                                            <p:strVal val="#ppt_w"/>
                                          </p:val>
                                        </p:tav>
                                      </p:tavLst>
                                    </p:anim>
                                    <p:anim calcmode="lin" valueType="num">
                                      <p:cBhvr>
                                        <p:cTn id="28" dur="500" fill="hold"/>
                                        <p:tgtEl>
                                          <p:spTgt spid="81"/>
                                        </p:tgtEl>
                                        <p:attrNameLst>
                                          <p:attrName>ppt_h</p:attrName>
                                        </p:attrNameLst>
                                      </p:cBhvr>
                                      <p:tavLst>
                                        <p:tav tm="0">
                                          <p:val>
                                            <p:fltVal val="0"/>
                                          </p:val>
                                        </p:tav>
                                        <p:tav tm="100000">
                                          <p:val>
                                            <p:strVal val="#ppt_h"/>
                                          </p:val>
                                        </p:tav>
                                      </p:tavLst>
                                    </p:anim>
                                    <p:animEffect transition="in" filter="fade">
                                      <p:cBhvr>
                                        <p:cTn id="29" dur="500"/>
                                        <p:tgtEl>
                                          <p:spTgt spid="8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3"/>
                                        </p:tgtEl>
                                        <p:attrNameLst>
                                          <p:attrName>style.visibility</p:attrName>
                                        </p:attrNameLst>
                                      </p:cBhvr>
                                      <p:to>
                                        <p:strVal val="visible"/>
                                      </p:to>
                                    </p:set>
                                    <p:anim calcmode="lin" valueType="num">
                                      <p:cBhvr>
                                        <p:cTn id="32" dur="500" fill="hold"/>
                                        <p:tgtEl>
                                          <p:spTgt spid="83"/>
                                        </p:tgtEl>
                                        <p:attrNameLst>
                                          <p:attrName>ppt_w</p:attrName>
                                        </p:attrNameLst>
                                      </p:cBhvr>
                                      <p:tavLst>
                                        <p:tav tm="0">
                                          <p:val>
                                            <p:fltVal val="0"/>
                                          </p:val>
                                        </p:tav>
                                        <p:tav tm="100000">
                                          <p:val>
                                            <p:strVal val="#ppt_w"/>
                                          </p:val>
                                        </p:tav>
                                      </p:tavLst>
                                    </p:anim>
                                    <p:anim calcmode="lin" valueType="num">
                                      <p:cBhvr>
                                        <p:cTn id="33" dur="500" fill="hold"/>
                                        <p:tgtEl>
                                          <p:spTgt spid="83"/>
                                        </p:tgtEl>
                                        <p:attrNameLst>
                                          <p:attrName>ppt_h</p:attrName>
                                        </p:attrNameLst>
                                      </p:cBhvr>
                                      <p:tavLst>
                                        <p:tav tm="0">
                                          <p:val>
                                            <p:fltVal val="0"/>
                                          </p:val>
                                        </p:tav>
                                        <p:tav tm="100000">
                                          <p:val>
                                            <p:strVal val="#ppt_h"/>
                                          </p:val>
                                        </p:tav>
                                      </p:tavLst>
                                    </p:anim>
                                    <p:animEffect transition="in" filter="fade">
                                      <p:cBhvr>
                                        <p:cTn id="34" dur="500"/>
                                        <p:tgtEl>
                                          <p:spTgt spid="8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anim calcmode="lin" valueType="num">
                                      <p:cBhvr>
                                        <p:cTn id="37" dur="500" fill="hold"/>
                                        <p:tgtEl>
                                          <p:spTgt spid="84"/>
                                        </p:tgtEl>
                                        <p:attrNameLst>
                                          <p:attrName>ppt_w</p:attrName>
                                        </p:attrNameLst>
                                      </p:cBhvr>
                                      <p:tavLst>
                                        <p:tav tm="0">
                                          <p:val>
                                            <p:fltVal val="0"/>
                                          </p:val>
                                        </p:tav>
                                        <p:tav tm="100000">
                                          <p:val>
                                            <p:strVal val="#ppt_w"/>
                                          </p:val>
                                        </p:tav>
                                      </p:tavLst>
                                    </p:anim>
                                    <p:anim calcmode="lin" valueType="num">
                                      <p:cBhvr>
                                        <p:cTn id="38" dur="500" fill="hold"/>
                                        <p:tgtEl>
                                          <p:spTgt spid="84"/>
                                        </p:tgtEl>
                                        <p:attrNameLst>
                                          <p:attrName>ppt_h</p:attrName>
                                        </p:attrNameLst>
                                      </p:cBhvr>
                                      <p:tavLst>
                                        <p:tav tm="0">
                                          <p:val>
                                            <p:fltVal val="0"/>
                                          </p:val>
                                        </p:tav>
                                        <p:tav tm="100000">
                                          <p:val>
                                            <p:strVal val="#ppt_h"/>
                                          </p:val>
                                        </p:tav>
                                      </p:tavLst>
                                    </p:anim>
                                    <p:animEffect transition="in" filter="fade">
                                      <p:cBhvr>
                                        <p:cTn id="39" dur="500"/>
                                        <p:tgtEl>
                                          <p:spTgt spid="8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86"/>
                                        </p:tgtEl>
                                        <p:attrNameLst>
                                          <p:attrName>style.visibility</p:attrName>
                                        </p:attrNameLst>
                                      </p:cBhvr>
                                      <p:to>
                                        <p:strVal val="visible"/>
                                      </p:to>
                                    </p:set>
                                    <p:anim calcmode="lin" valueType="num">
                                      <p:cBhvr>
                                        <p:cTn id="42" dur="500" fill="hold"/>
                                        <p:tgtEl>
                                          <p:spTgt spid="86"/>
                                        </p:tgtEl>
                                        <p:attrNameLst>
                                          <p:attrName>ppt_w</p:attrName>
                                        </p:attrNameLst>
                                      </p:cBhvr>
                                      <p:tavLst>
                                        <p:tav tm="0">
                                          <p:val>
                                            <p:fltVal val="0"/>
                                          </p:val>
                                        </p:tav>
                                        <p:tav tm="100000">
                                          <p:val>
                                            <p:strVal val="#ppt_w"/>
                                          </p:val>
                                        </p:tav>
                                      </p:tavLst>
                                    </p:anim>
                                    <p:anim calcmode="lin" valueType="num">
                                      <p:cBhvr>
                                        <p:cTn id="43" dur="500" fill="hold"/>
                                        <p:tgtEl>
                                          <p:spTgt spid="86"/>
                                        </p:tgtEl>
                                        <p:attrNameLst>
                                          <p:attrName>ppt_h</p:attrName>
                                        </p:attrNameLst>
                                      </p:cBhvr>
                                      <p:tavLst>
                                        <p:tav tm="0">
                                          <p:val>
                                            <p:fltVal val="0"/>
                                          </p:val>
                                        </p:tav>
                                        <p:tav tm="100000">
                                          <p:val>
                                            <p:strVal val="#ppt_h"/>
                                          </p:val>
                                        </p:tav>
                                      </p:tavLst>
                                    </p:anim>
                                    <p:animEffect transition="in" filter="fade">
                                      <p:cBhvr>
                                        <p:cTn id="44" dur="500"/>
                                        <p:tgtEl>
                                          <p:spTgt spid="8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anim calcmode="lin" valueType="num">
                                      <p:cBhvr>
                                        <p:cTn id="47" dur="500" fill="hold"/>
                                        <p:tgtEl>
                                          <p:spTgt spid="87"/>
                                        </p:tgtEl>
                                        <p:attrNameLst>
                                          <p:attrName>ppt_w</p:attrName>
                                        </p:attrNameLst>
                                      </p:cBhvr>
                                      <p:tavLst>
                                        <p:tav tm="0">
                                          <p:val>
                                            <p:fltVal val="0"/>
                                          </p:val>
                                        </p:tav>
                                        <p:tav tm="100000">
                                          <p:val>
                                            <p:strVal val="#ppt_w"/>
                                          </p:val>
                                        </p:tav>
                                      </p:tavLst>
                                    </p:anim>
                                    <p:anim calcmode="lin" valueType="num">
                                      <p:cBhvr>
                                        <p:cTn id="48" dur="500" fill="hold"/>
                                        <p:tgtEl>
                                          <p:spTgt spid="87"/>
                                        </p:tgtEl>
                                        <p:attrNameLst>
                                          <p:attrName>ppt_h</p:attrName>
                                        </p:attrNameLst>
                                      </p:cBhvr>
                                      <p:tavLst>
                                        <p:tav tm="0">
                                          <p:val>
                                            <p:fltVal val="0"/>
                                          </p:val>
                                        </p:tav>
                                        <p:tav tm="100000">
                                          <p:val>
                                            <p:strVal val="#ppt_h"/>
                                          </p:val>
                                        </p:tav>
                                      </p:tavLst>
                                    </p:anim>
                                    <p:animEffect transition="in" filter="fade">
                                      <p:cBhvr>
                                        <p:cTn id="4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9" grpId="0"/>
      <p:bldP spid="80" grpId="0"/>
      <p:bldP spid="81" grpId="0"/>
      <p:bldP spid="83" grpId="0"/>
      <p:bldP spid="84" grpId="0"/>
      <p:bldP spid="86" grpId="0"/>
      <p:bldP spid="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32577" y="2404317"/>
            <a:ext cx="1331628" cy="1331628"/>
            <a:chOff x="0" y="0"/>
            <a:chExt cx="1835150" cy="1835150"/>
          </a:xfrm>
        </p:grpSpPr>
        <p:sp>
          <p:nvSpPr>
            <p:cNvPr id="32790" name="Rectangle 14"/>
            <p:cNvSpPr>
              <a:spLocks noChangeAspect="1" noChangeArrowheads="1"/>
            </p:cNvSpPr>
            <p:nvPr/>
          </p:nvSpPr>
          <p:spPr bwMode="auto">
            <a:xfrm>
              <a:off x="0" y="0"/>
              <a:ext cx="1835150" cy="18351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3664" tIns="28874" rIns="43664" bIns="28874"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88">
                <a:solidFill>
                  <a:srgbClr val="FFFFFF"/>
                </a:solidFill>
                <a:sym typeface="Segoe UI" panose="020B0502040204020203" pitchFamily="34" charset="0"/>
              </a:endParaRPr>
            </a:p>
          </p:txBody>
        </p:sp>
        <p:sp>
          <p:nvSpPr>
            <p:cNvPr id="32791" name="Rectangle 15"/>
            <p:cNvSpPr>
              <a:spLocks noChangeArrowheads="1"/>
            </p:cNvSpPr>
            <p:nvPr/>
          </p:nvSpPr>
          <p:spPr bwMode="auto">
            <a:xfrm>
              <a:off x="35503" y="146051"/>
              <a:ext cx="1738313" cy="168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326" tIns="33163" rIns="66326" bIns="33163"/>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先由调出单位停止参养老保险关系接续保缴费手续</a:t>
              </a:r>
            </a:p>
          </p:txBody>
        </p:sp>
      </p:grpSp>
      <p:pic>
        <p:nvPicPr>
          <p:cNvPr id="33798" name="Picture 1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237929" y="994358"/>
            <a:ext cx="3448871" cy="27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7"/>
          <p:cNvGrpSpPr>
            <a:grpSpLocks/>
          </p:cNvGrpSpPr>
          <p:nvPr/>
        </p:nvGrpSpPr>
        <p:grpSpPr bwMode="auto">
          <a:xfrm>
            <a:off x="2434137" y="994358"/>
            <a:ext cx="1331628" cy="1333932"/>
            <a:chOff x="0" y="0"/>
            <a:chExt cx="1835150" cy="1836738"/>
          </a:xfrm>
        </p:grpSpPr>
        <p:sp>
          <p:nvSpPr>
            <p:cNvPr id="32785" name="Rectangle 12"/>
            <p:cNvSpPr>
              <a:spLocks noChangeAspect="1" noChangeArrowheads="1"/>
            </p:cNvSpPr>
            <p:nvPr/>
          </p:nvSpPr>
          <p:spPr bwMode="auto">
            <a:xfrm>
              <a:off x="0" y="0"/>
              <a:ext cx="1835150" cy="18367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7186" tIns="31691" rIns="47186" bIns="31691"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88">
                <a:solidFill>
                  <a:srgbClr val="FFFFFF"/>
                </a:solidFill>
                <a:sym typeface="Segoe UI" panose="020B0502040204020203" pitchFamily="34" charset="0"/>
              </a:endParaRPr>
            </a:p>
          </p:txBody>
        </p:sp>
        <p:sp>
          <p:nvSpPr>
            <p:cNvPr id="32786" name="Rectangle 13"/>
            <p:cNvSpPr>
              <a:spLocks noChangeArrowheads="1"/>
            </p:cNvSpPr>
            <p:nvPr/>
          </p:nvSpPr>
          <p:spPr bwMode="auto">
            <a:xfrm>
              <a:off x="76199" y="227157"/>
              <a:ext cx="1749425" cy="143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326" tIns="33163" rIns="66326" bIns="33163"/>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只转移养老保险关系，不转移基金。</a:t>
              </a:r>
            </a:p>
          </p:txBody>
        </p:sp>
        <p:grpSp>
          <p:nvGrpSpPr>
            <p:cNvPr id="32787" name="Group 10"/>
            <p:cNvGrpSpPr>
              <a:grpSpLocks/>
            </p:cNvGrpSpPr>
            <p:nvPr/>
          </p:nvGrpSpPr>
          <p:grpSpPr bwMode="auto">
            <a:xfrm>
              <a:off x="350838" y="460375"/>
              <a:ext cx="1093787" cy="925513"/>
              <a:chOff x="0" y="0"/>
              <a:chExt cx="1184275" cy="1214438"/>
            </a:xfrm>
          </p:grpSpPr>
          <p:sp>
            <p:nvSpPr>
              <p:cNvPr id="32788" name="Freeform 43"/>
              <p:cNvSpPr>
                <a:spLocks noEditPoints="1" noChangeArrowheads="1"/>
              </p:cNvSpPr>
              <p:nvPr/>
            </p:nvSpPr>
            <p:spPr bwMode="auto">
              <a:xfrm>
                <a:off x="0" y="0"/>
                <a:ext cx="1184275" cy="1214438"/>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67618" tIns="33809" rIns="67618" bIns="33809"/>
              <a:lstStyle/>
              <a:p>
                <a:endParaRPr lang="zh-CN" altLang="en-US" sz="1307"/>
              </a:p>
            </p:txBody>
          </p:sp>
          <p:sp>
            <p:nvSpPr>
              <p:cNvPr id="32789" name="Freeform 44"/>
              <p:cNvSpPr>
                <a:spLocks noEditPoints="1" noChangeArrowheads="1"/>
              </p:cNvSpPr>
              <p:nvPr/>
            </p:nvSpPr>
            <p:spPr bwMode="auto">
              <a:xfrm>
                <a:off x="276226" y="306389"/>
                <a:ext cx="652463" cy="657225"/>
              </a:xfrm>
              <a:custGeom>
                <a:avLst/>
                <a:gdLst/>
                <a:ahLst/>
                <a:cxnLst/>
                <a:rect l="0" t="0" r="0" b="0"/>
                <a:pathLst/>
              </a:custGeom>
              <a:solidFill>
                <a:srgbClr val="FFFFFF"/>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67618" tIns="33809" rIns="67618" bIns="33809"/>
              <a:lstStyle/>
              <a:p>
                <a:endParaRPr lang="zh-CN" altLang="en-US" sz="1307"/>
              </a:p>
            </p:txBody>
          </p:sp>
        </p:grpSp>
      </p:grpSp>
      <p:sp>
        <p:nvSpPr>
          <p:cNvPr id="33805" name="Rectangle 3"/>
          <p:cNvSpPr>
            <a:spLocks noChangeArrowheads="1"/>
          </p:cNvSpPr>
          <p:nvPr/>
        </p:nvSpPr>
        <p:spPr bwMode="auto">
          <a:xfrm>
            <a:off x="483924" y="3809956"/>
            <a:ext cx="8202876" cy="74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326" tIns="33163" rIns="66326" bIns="33163"/>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1400" dirty="0">
                <a:latin typeface="微软雅黑" panose="020B0503020204020204" pitchFamily="34" charset="-122"/>
                <a:ea typeface="微软雅黑" panose="020B0503020204020204" pitchFamily="34" charset="-122"/>
              </a:rPr>
              <a:t>再由调入单位办理重新参保缴费手续，保险关系的转移、接续在同一社保经办机构完成。养老保险中断后是可以续接的</a:t>
            </a:r>
            <a:r>
              <a:rPr lang="en-US" altLang="zh-CN" sz="1400" dirty="0">
                <a:latin typeface="微软雅黑" panose="020B0503020204020204" pitchFamily="34" charset="-122"/>
                <a:ea typeface="微软雅黑" panose="020B0503020204020204" pitchFamily="34" charset="-122"/>
              </a:rPr>
              <a:t>……</a:t>
            </a:r>
          </a:p>
          <a:p>
            <a:pPr algn="just">
              <a:lnSpc>
                <a:spcPct val="150000"/>
              </a:lnSpc>
            </a:pPr>
            <a:endParaRPr lang="zh-CN" altLang="en-US" sz="1400" dirty="0">
              <a:latin typeface="微软雅黑" panose="020B0503020204020204" pitchFamily="34" charset="-122"/>
              <a:ea typeface="微软雅黑" panose="020B0503020204020204" pitchFamily="34" charset="-122"/>
            </a:endParaRPr>
          </a:p>
        </p:txBody>
      </p:sp>
      <p:pic>
        <p:nvPicPr>
          <p:cNvPr id="338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34137" y="2404317"/>
            <a:ext cx="1331628" cy="133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32577" y="994358"/>
            <a:ext cx="1331628" cy="133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72679" y="1050701"/>
            <a:ext cx="17526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39878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33816"/>
                                        </p:tgtEl>
                                        <p:attrNameLst>
                                          <p:attrName>style.visibility</p:attrName>
                                        </p:attrNameLst>
                                      </p:cBhvr>
                                      <p:to>
                                        <p:strVal val="visible"/>
                                      </p:to>
                                    </p:set>
                                    <p:animScale>
                                      <p:cBhvr>
                                        <p:cTn id="7" dur="1000" decel="50000" fill="hold">
                                          <p:stCondLst>
                                            <p:cond delay="0"/>
                                          </p:stCondLst>
                                        </p:cTn>
                                        <p:tgtEl>
                                          <p:spTgt spid="338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33816"/>
                                        </p:tgtEl>
                                        <p:attrNameLst>
                                          <p:attrName>ppt_x,ppt_y</p:attrName>
                                        </p:attrNameLst>
                                      </p:cBhvr>
                                      <p:rCtr x="0" y="0"/>
                                    </p:animMotion>
                                    <p:animEffect>
                                      <p:cBhvr>
                                        <p:cTn id="9" dur="1000"/>
                                        <p:tgtEl>
                                          <p:spTgt spid="33816"/>
                                        </p:tgtEl>
                                      </p:cBhvr>
                                    </p:animEffect>
                                  </p:childTnLst>
                                </p:cTn>
                              </p:par>
                              <p:par>
                                <p:cTn id="10" presetID="52" presetClass="entr" presetSubtype="0" fill="hold" nodeType="withEffect">
                                  <p:stCondLst>
                                    <p:cond delay="300"/>
                                  </p:stCondLst>
                                  <p:childTnLst>
                                    <p:set>
                                      <p:cBhvr>
                                        <p:cTn id="11" dur="1" fill="hold">
                                          <p:stCondLst>
                                            <p:cond delay="0"/>
                                          </p:stCondLst>
                                        </p:cTn>
                                        <p:tgtEl>
                                          <p:spTgt spid="33814"/>
                                        </p:tgtEl>
                                        <p:attrNameLst>
                                          <p:attrName>style.visibility</p:attrName>
                                        </p:attrNameLst>
                                      </p:cBhvr>
                                      <p:to>
                                        <p:strVal val="visible"/>
                                      </p:to>
                                    </p:set>
                                    <p:animScale>
                                      <p:cBhvr>
                                        <p:cTn id="12" dur="1000" decel="50000" fill="hold">
                                          <p:stCondLst>
                                            <p:cond delay="0"/>
                                          </p:stCondLst>
                                        </p:cTn>
                                        <p:tgtEl>
                                          <p:spTgt spid="338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3" dur="1000" decel="50000" fill="hold">
                                          <p:stCondLst>
                                            <p:cond delay="0"/>
                                          </p:stCondLst>
                                        </p:cTn>
                                        <p:tgtEl>
                                          <p:spTgt spid="33814"/>
                                        </p:tgtEl>
                                        <p:attrNameLst>
                                          <p:attrName>ppt_x,ppt_y</p:attrName>
                                        </p:attrNameLst>
                                      </p:cBhvr>
                                      <p:rCtr x="0" y="0"/>
                                    </p:animMotion>
                                    <p:animEffect>
                                      <p:cBhvr>
                                        <p:cTn id="14" dur="1000"/>
                                        <p:tgtEl>
                                          <p:spTgt spid="33814"/>
                                        </p:tgtEl>
                                      </p:cBhvr>
                                    </p:animEffect>
                                  </p:childTnLst>
                                </p:cTn>
                              </p:par>
                              <p:par>
                                <p:cTn id="15" presetID="52" presetClass="entr" presetSubtype="0" fill="hold" nodeType="withEffect">
                                  <p:stCondLst>
                                    <p:cond delay="700"/>
                                  </p:stCondLst>
                                  <p:childTnLst>
                                    <p:set>
                                      <p:cBhvr>
                                        <p:cTn id="16" dur="1" fill="hold">
                                          <p:stCondLst>
                                            <p:cond delay="0"/>
                                          </p:stCondLst>
                                        </p:cTn>
                                        <p:tgtEl>
                                          <p:spTgt spid="3"/>
                                        </p:tgtEl>
                                        <p:attrNameLst>
                                          <p:attrName>style.visibility</p:attrName>
                                        </p:attrNameLst>
                                      </p:cBhvr>
                                      <p:to>
                                        <p:strVal val="visible"/>
                                      </p:to>
                                    </p:set>
                                    <p:animScale>
                                      <p:cBhvr>
                                        <p:cTn id="1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8" dur="1000" decel="50000" fill="hold">
                                          <p:stCondLst>
                                            <p:cond delay="0"/>
                                          </p:stCondLst>
                                        </p:cTn>
                                        <p:tgtEl>
                                          <p:spTgt spid="3"/>
                                        </p:tgtEl>
                                        <p:attrNameLst>
                                          <p:attrName>ppt_x,ppt_y</p:attrName>
                                        </p:attrNameLst>
                                      </p:cBhvr>
                                      <p:rCtr x="0" y="0"/>
                                    </p:animMotion>
                                    <p:animEffect>
                                      <p:cBhvr>
                                        <p:cTn id="19" dur="1000"/>
                                        <p:tgtEl>
                                          <p:spTgt spid="3"/>
                                        </p:tgtEl>
                                      </p:cBhvr>
                                    </p:animEffect>
                                  </p:childTnLst>
                                </p:cTn>
                              </p:par>
                              <p:par>
                                <p:cTn id="20" presetID="52" presetClass="entr" presetSubtype="0" fill="hold" nodeType="withEffect">
                                  <p:stCondLst>
                                    <p:cond delay="1000"/>
                                  </p:stCondLst>
                                  <p:childTnLst>
                                    <p:set>
                                      <p:cBhvr>
                                        <p:cTn id="21" dur="1" fill="hold">
                                          <p:stCondLst>
                                            <p:cond delay="0"/>
                                          </p:stCondLst>
                                        </p:cTn>
                                        <p:tgtEl>
                                          <p:spTgt spid="33815"/>
                                        </p:tgtEl>
                                        <p:attrNameLst>
                                          <p:attrName>style.visibility</p:attrName>
                                        </p:attrNameLst>
                                      </p:cBhvr>
                                      <p:to>
                                        <p:strVal val="visible"/>
                                      </p:to>
                                    </p:set>
                                    <p:animScale>
                                      <p:cBhvr>
                                        <p:cTn id="22" dur="1000" decel="50000" fill="hold">
                                          <p:stCondLst>
                                            <p:cond delay="0"/>
                                          </p:stCondLst>
                                        </p:cTn>
                                        <p:tgtEl>
                                          <p:spTgt spid="338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33815"/>
                                        </p:tgtEl>
                                        <p:attrNameLst>
                                          <p:attrName>ppt_x,ppt_y</p:attrName>
                                        </p:attrNameLst>
                                      </p:cBhvr>
                                      <p:rCtr x="0" y="0"/>
                                    </p:animMotion>
                                    <p:animEffect>
                                      <p:cBhvr>
                                        <p:cTn id="24" dur="1000"/>
                                        <p:tgtEl>
                                          <p:spTgt spid="33815"/>
                                        </p:tgtEl>
                                      </p:cBhvr>
                                    </p:animEffect>
                                  </p:childTnLst>
                                </p:cTn>
                              </p:par>
                              <p:par>
                                <p:cTn id="25" presetID="52" presetClass="entr" presetSubtype="0" fill="hold" nodeType="withEffect">
                                  <p:stCondLst>
                                    <p:cond delay="1300"/>
                                  </p:stCondLst>
                                  <p:childTnLst>
                                    <p:set>
                                      <p:cBhvr>
                                        <p:cTn id="26" dur="1" fill="hold">
                                          <p:stCondLst>
                                            <p:cond delay="0"/>
                                          </p:stCondLst>
                                        </p:cTn>
                                        <p:tgtEl>
                                          <p:spTgt spid="2"/>
                                        </p:tgtEl>
                                        <p:attrNameLst>
                                          <p:attrName>style.visibility</p:attrName>
                                        </p:attrNameLst>
                                      </p:cBhvr>
                                      <p:to>
                                        <p:strVal val="visible"/>
                                      </p:to>
                                    </p:set>
                                    <p:animScale>
                                      <p:cBhvr>
                                        <p:cTn id="2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
                                        </p:tgtEl>
                                        <p:attrNameLst>
                                          <p:attrName>ppt_x,ppt_y</p:attrName>
                                        </p:attrNameLst>
                                      </p:cBhvr>
                                      <p:rCtr x="0" y="0"/>
                                    </p:animMotion>
                                    <p:animEffect>
                                      <p:cBhvr>
                                        <p:cTn id="29" dur="1000"/>
                                        <p:tgtEl>
                                          <p:spTgt spid="2"/>
                                        </p:tgtEl>
                                      </p:cBhvr>
                                    </p:animEffect>
                                  </p:childTnLst>
                                </p:cTn>
                              </p:par>
                              <p:par>
                                <p:cTn id="30" presetID="52" presetClass="entr" presetSubtype="0" fill="hold" nodeType="withEffect">
                                  <p:stCondLst>
                                    <p:cond delay="1600"/>
                                  </p:stCondLst>
                                  <p:childTnLst>
                                    <p:set>
                                      <p:cBhvr>
                                        <p:cTn id="31" dur="1" fill="hold">
                                          <p:stCondLst>
                                            <p:cond delay="0"/>
                                          </p:stCondLst>
                                        </p:cTn>
                                        <p:tgtEl>
                                          <p:spTgt spid="33798"/>
                                        </p:tgtEl>
                                        <p:attrNameLst>
                                          <p:attrName>style.visibility</p:attrName>
                                        </p:attrNameLst>
                                      </p:cBhvr>
                                      <p:to>
                                        <p:strVal val="visible"/>
                                      </p:to>
                                    </p:set>
                                    <p:animScale>
                                      <p:cBhvr>
                                        <p:cTn id="32" dur="1000" decel="50000" fill="hold">
                                          <p:stCondLst>
                                            <p:cond delay="0"/>
                                          </p:stCondLst>
                                        </p:cTn>
                                        <p:tgtEl>
                                          <p:spTgt spid="3379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33798"/>
                                        </p:tgtEl>
                                        <p:attrNameLst>
                                          <p:attrName>ppt_x,ppt_y</p:attrName>
                                        </p:attrNameLst>
                                      </p:cBhvr>
                                      <p:rCtr x="0" y="0"/>
                                    </p:animMotion>
                                    <p:animEffect>
                                      <p:cBhvr>
                                        <p:cTn id="34" dur="1000"/>
                                        <p:tgtEl>
                                          <p:spTgt spid="3379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805"/>
                                        </p:tgtEl>
                                        <p:attrNameLst>
                                          <p:attrName>style.visibility</p:attrName>
                                        </p:attrNameLst>
                                      </p:cBhvr>
                                      <p:to>
                                        <p:strVal val="visible"/>
                                      </p:to>
                                    </p:set>
                                    <p:animEffect transition="in" filter="wipe(left)">
                                      <p:cBhvr>
                                        <p:cTn id="39" dur="500"/>
                                        <p:tgtEl>
                                          <p:spTgt spid="3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p:cNvGrpSpPr/>
          <p:nvPr/>
        </p:nvGrpSpPr>
        <p:grpSpPr>
          <a:xfrm>
            <a:off x="1075847" y="930034"/>
            <a:ext cx="3020368" cy="3470516"/>
            <a:chOff x="1075847" y="1094704"/>
            <a:chExt cx="3020368" cy="3470516"/>
          </a:xfrm>
        </p:grpSpPr>
        <p:grpSp>
          <p:nvGrpSpPr>
            <p:cNvPr id="2" name="Group 19"/>
            <p:cNvGrpSpPr/>
            <p:nvPr/>
          </p:nvGrpSpPr>
          <p:grpSpPr>
            <a:xfrm>
              <a:off x="2921705" y="2290285"/>
              <a:ext cx="668331" cy="420043"/>
              <a:chOff x="686838" y="2184398"/>
              <a:chExt cx="1192213" cy="749301"/>
            </a:xfrm>
            <a:solidFill>
              <a:schemeClr val="accent2"/>
            </a:solidFill>
          </p:grpSpPr>
          <p:sp>
            <p:nvSpPr>
              <p:cNvPr id="3"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Freeform 8"/>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1" name="Group 144"/>
            <p:cNvGrpSpPr/>
            <p:nvPr/>
          </p:nvGrpSpPr>
          <p:grpSpPr>
            <a:xfrm>
              <a:off x="2384984" y="1411031"/>
              <a:ext cx="393678" cy="3154189"/>
              <a:chOff x="2171701" y="1331914"/>
              <a:chExt cx="393700" cy="3154362"/>
            </a:xfrm>
            <a:solidFill>
              <a:schemeClr val="bg1">
                <a:lumMod val="50000"/>
              </a:schemeClr>
            </a:solidFill>
          </p:grpSpPr>
          <p:sp>
            <p:nvSpPr>
              <p:cNvPr id="32" name="Freeform 54"/>
              <p:cNvSpPr/>
              <p:nvPr/>
            </p:nvSpPr>
            <p:spPr bwMode="auto">
              <a:xfrm>
                <a:off x="2492376" y="1331914"/>
                <a:ext cx="73025" cy="3154362"/>
              </a:xfrm>
              <a:custGeom>
                <a:avLst/>
                <a:gdLst/>
                <a:ahLst/>
                <a:cxnLst>
                  <a:cxn ang="0">
                    <a:pos x="0" y="2063"/>
                  </a:cxn>
                  <a:cxn ang="0">
                    <a:pos x="12" y="2073"/>
                  </a:cxn>
                  <a:cxn ang="0">
                    <a:pos x="24" y="2063"/>
                  </a:cxn>
                  <a:cxn ang="0">
                    <a:pos x="24" y="10"/>
                  </a:cxn>
                  <a:cxn ang="0">
                    <a:pos x="12" y="0"/>
                  </a:cxn>
                  <a:cxn ang="0">
                    <a:pos x="0" y="10"/>
                  </a:cxn>
                  <a:cxn ang="0">
                    <a:pos x="0" y="2063"/>
                  </a:cxn>
                </a:cxnLst>
                <a:rect l="0" t="0" r="r" b="b"/>
                <a:pathLst>
                  <a:path w="24" h="2073">
                    <a:moveTo>
                      <a:pt x="0" y="2063"/>
                    </a:moveTo>
                    <a:cubicBezTo>
                      <a:pt x="0" y="2069"/>
                      <a:pt x="6" y="2073"/>
                      <a:pt x="12" y="2073"/>
                    </a:cubicBezTo>
                    <a:cubicBezTo>
                      <a:pt x="19" y="2073"/>
                      <a:pt x="24" y="2069"/>
                      <a:pt x="24" y="2063"/>
                    </a:cubicBezTo>
                    <a:cubicBezTo>
                      <a:pt x="24" y="10"/>
                      <a:pt x="24" y="10"/>
                      <a:pt x="24" y="10"/>
                    </a:cubicBezTo>
                    <a:cubicBezTo>
                      <a:pt x="24" y="5"/>
                      <a:pt x="19" y="0"/>
                      <a:pt x="12" y="0"/>
                    </a:cubicBezTo>
                    <a:cubicBezTo>
                      <a:pt x="6" y="0"/>
                      <a:pt x="0" y="5"/>
                      <a:pt x="0" y="10"/>
                    </a:cubicBezTo>
                    <a:lnTo>
                      <a:pt x="0" y="2063"/>
                    </a:lnTo>
                    <a:close/>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55"/>
              <p:cNvSpPr>
                <a:spLocks noChangeArrowheads="1"/>
              </p:cNvSpPr>
              <p:nvPr/>
            </p:nvSpPr>
            <p:spPr bwMode="auto">
              <a:xfrm>
                <a:off x="2225675" y="2030413"/>
                <a:ext cx="320675" cy="31750"/>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56"/>
              <p:cNvSpPr>
                <a:spLocks noChangeArrowheads="1"/>
              </p:cNvSpPr>
              <p:nvPr/>
            </p:nvSpPr>
            <p:spPr bwMode="auto">
              <a:xfrm>
                <a:off x="2225675" y="2179638"/>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Rectangle 57"/>
              <p:cNvSpPr>
                <a:spLocks noChangeArrowheads="1"/>
              </p:cNvSpPr>
              <p:nvPr/>
            </p:nvSpPr>
            <p:spPr bwMode="auto">
              <a:xfrm>
                <a:off x="2225675" y="1662113"/>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Rectangle 58"/>
              <p:cNvSpPr>
                <a:spLocks noChangeArrowheads="1"/>
              </p:cNvSpPr>
              <p:nvPr/>
            </p:nvSpPr>
            <p:spPr bwMode="auto">
              <a:xfrm>
                <a:off x="2225675" y="1497013"/>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Rectangle 59"/>
              <p:cNvSpPr>
                <a:spLocks noChangeArrowheads="1"/>
              </p:cNvSpPr>
              <p:nvPr/>
            </p:nvSpPr>
            <p:spPr bwMode="auto">
              <a:xfrm>
                <a:off x="2225675" y="1814513"/>
                <a:ext cx="320675" cy="31750"/>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Rectangle 60"/>
              <p:cNvSpPr>
                <a:spLocks noChangeArrowheads="1"/>
              </p:cNvSpPr>
              <p:nvPr/>
            </p:nvSpPr>
            <p:spPr bwMode="auto">
              <a:xfrm>
                <a:off x="2225675" y="2344738"/>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61"/>
              <p:cNvSpPr>
                <a:spLocks noChangeArrowheads="1"/>
              </p:cNvSpPr>
              <p:nvPr/>
            </p:nvSpPr>
            <p:spPr bwMode="auto">
              <a:xfrm>
                <a:off x="2225675" y="2497138"/>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Rectangle 62"/>
              <p:cNvSpPr>
                <a:spLocks noChangeArrowheads="1"/>
              </p:cNvSpPr>
              <p:nvPr/>
            </p:nvSpPr>
            <p:spPr bwMode="auto">
              <a:xfrm>
                <a:off x="2225675" y="2660650"/>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Rectangle 63"/>
              <p:cNvSpPr>
                <a:spLocks noChangeArrowheads="1"/>
              </p:cNvSpPr>
              <p:nvPr/>
            </p:nvSpPr>
            <p:spPr bwMode="auto">
              <a:xfrm>
                <a:off x="2225675" y="2813050"/>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Rectangle 64"/>
              <p:cNvSpPr>
                <a:spLocks noChangeArrowheads="1"/>
              </p:cNvSpPr>
              <p:nvPr/>
            </p:nvSpPr>
            <p:spPr bwMode="auto">
              <a:xfrm>
                <a:off x="2225675" y="2978150"/>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Rectangle 65"/>
              <p:cNvSpPr>
                <a:spLocks noChangeArrowheads="1"/>
              </p:cNvSpPr>
              <p:nvPr/>
            </p:nvSpPr>
            <p:spPr bwMode="auto">
              <a:xfrm>
                <a:off x="2225675" y="3127375"/>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Rectangle 66"/>
              <p:cNvSpPr>
                <a:spLocks noChangeArrowheads="1"/>
              </p:cNvSpPr>
              <p:nvPr/>
            </p:nvSpPr>
            <p:spPr bwMode="auto">
              <a:xfrm>
                <a:off x="2225675" y="3294063"/>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Rectangle 67"/>
              <p:cNvSpPr>
                <a:spLocks noChangeArrowheads="1"/>
              </p:cNvSpPr>
              <p:nvPr/>
            </p:nvSpPr>
            <p:spPr bwMode="auto">
              <a:xfrm>
                <a:off x="2225675" y="3443288"/>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Rectangle 68"/>
              <p:cNvSpPr>
                <a:spLocks noChangeArrowheads="1"/>
              </p:cNvSpPr>
              <p:nvPr/>
            </p:nvSpPr>
            <p:spPr bwMode="auto">
              <a:xfrm>
                <a:off x="2225675" y="3609975"/>
                <a:ext cx="320675" cy="31750"/>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Rectangle 69"/>
              <p:cNvSpPr>
                <a:spLocks noChangeArrowheads="1"/>
              </p:cNvSpPr>
              <p:nvPr/>
            </p:nvSpPr>
            <p:spPr bwMode="auto">
              <a:xfrm>
                <a:off x="2225675" y="3759200"/>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Rectangle 70"/>
              <p:cNvSpPr>
                <a:spLocks noChangeArrowheads="1"/>
              </p:cNvSpPr>
              <p:nvPr/>
            </p:nvSpPr>
            <p:spPr bwMode="auto">
              <a:xfrm>
                <a:off x="2225675" y="3924300"/>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71"/>
              <p:cNvSpPr>
                <a:spLocks noChangeArrowheads="1"/>
              </p:cNvSpPr>
              <p:nvPr/>
            </p:nvSpPr>
            <p:spPr bwMode="auto">
              <a:xfrm>
                <a:off x="2225675" y="4076700"/>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Rectangle 72"/>
              <p:cNvSpPr>
                <a:spLocks noChangeArrowheads="1"/>
              </p:cNvSpPr>
              <p:nvPr/>
            </p:nvSpPr>
            <p:spPr bwMode="auto">
              <a:xfrm>
                <a:off x="2225675" y="4240213"/>
                <a:ext cx="320675" cy="33337"/>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75"/>
              <p:cNvSpPr/>
              <p:nvPr/>
            </p:nvSpPr>
            <p:spPr bwMode="auto">
              <a:xfrm>
                <a:off x="2171701" y="1331914"/>
                <a:ext cx="73025" cy="3154362"/>
              </a:xfrm>
              <a:custGeom>
                <a:avLst/>
                <a:gdLst/>
                <a:ahLst/>
                <a:cxnLst>
                  <a:cxn ang="0">
                    <a:pos x="0" y="2063"/>
                  </a:cxn>
                  <a:cxn ang="0">
                    <a:pos x="12" y="2073"/>
                  </a:cxn>
                  <a:cxn ang="0">
                    <a:pos x="24" y="2063"/>
                  </a:cxn>
                  <a:cxn ang="0">
                    <a:pos x="24" y="10"/>
                  </a:cxn>
                  <a:cxn ang="0">
                    <a:pos x="12" y="0"/>
                  </a:cxn>
                  <a:cxn ang="0">
                    <a:pos x="0" y="10"/>
                  </a:cxn>
                  <a:cxn ang="0">
                    <a:pos x="0" y="2063"/>
                  </a:cxn>
                </a:cxnLst>
                <a:rect l="0" t="0" r="r" b="b"/>
                <a:pathLst>
                  <a:path w="24" h="2073">
                    <a:moveTo>
                      <a:pt x="0" y="2063"/>
                    </a:moveTo>
                    <a:cubicBezTo>
                      <a:pt x="0" y="2069"/>
                      <a:pt x="5" y="2073"/>
                      <a:pt x="12" y="2073"/>
                    </a:cubicBezTo>
                    <a:cubicBezTo>
                      <a:pt x="18" y="2073"/>
                      <a:pt x="24" y="2069"/>
                      <a:pt x="24" y="2063"/>
                    </a:cubicBezTo>
                    <a:cubicBezTo>
                      <a:pt x="24" y="10"/>
                      <a:pt x="24" y="10"/>
                      <a:pt x="24" y="10"/>
                    </a:cubicBezTo>
                    <a:cubicBezTo>
                      <a:pt x="24" y="5"/>
                      <a:pt x="18" y="0"/>
                      <a:pt x="12" y="0"/>
                    </a:cubicBezTo>
                    <a:cubicBezTo>
                      <a:pt x="5" y="0"/>
                      <a:pt x="0" y="5"/>
                      <a:pt x="0" y="10"/>
                    </a:cubicBezTo>
                    <a:lnTo>
                      <a:pt x="0" y="2063"/>
                    </a:lnTo>
                    <a:close/>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2" name="Group 149"/>
            <p:cNvGrpSpPr/>
            <p:nvPr/>
          </p:nvGrpSpPr>
          <p:grpSpPr>
            <a:xfrm>
              <a:off x="3011037" y="3246872"/>
              <a:ext cx="580994" cy="1249294"/>
              <a:chOff x="2973388" y="3517900"/>
              <a:chExt cx="581025" cy="1249362"/>
            </a:xfrm>
            <a:solidFill>
              <a:schemeClr val="accent2"/>
            </a:solidFill>
          </p:grpSpPr>
          <p:sp>
            <p:nvSpPr>
              <p:cNvPr id="53" name="Rectangle 42"/>
              <p:cNvSpPr>
                <a:spLocks noChangeArrowheads="1"/>
              </p:cNvSpPr>
              <p:nvPr/>
            </p:nvSpPr>
            <p:spPr bwMode="auto">
              <a:xfrm>
                <a:off x="3184525" y="4241800"/>
                <a:ext cx="369888" cy="244475"/>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43"/>
              <p:cNvSpPr/>
              <p:nvPr/>
            </p:nvSpPr>
            <p:spPr bwMode="auto">
              <a:xfrm>
                <a:off x="3332163" y="4202113"/>
                <a:ext cx="85725" cy="39687"/>
              </a:xfrm>
              <a:custGeom>
                <a:avLst/>
                <a:gdLst/>
                <a:ahLst/>
                <a:cxnLst>
                  <a:cxn ang="0">
                    <a:pos x="51" y="24"/>
                  </a:cxn>
                  <a:cxn ang="0">
                    <a:pos x="44" y="7"/>
                  </a:cxn>
                  <a:cxn ang="0">
                    <a:pos x="26" y="0"/>
                  </a:cxn>
                  <a:cxn ang="0">
                    <a:pos x="24" y="0"/>
                  </a:cxn>
                  <a:cxn ang="0">
                    <a:pos x="7" y="7"/>
                  </a:cxn>
                  <a:cxn ang="0">
                    <a:pos x="0" y="24"/>
                  </a:cxn>
                  <a:cxn ang="0">
                    <a:pos x="8" y="24"/>
                  </a:cxn>
                  <a:cxn ang="0">
                    <a:pos x="12" y="13"/>
                  </a:cxn>
                  <a:cxn ang="0">
                    <a:pos x="24" y="8"/>
                  </a:cxn>
                  <a:cxn ang="0">
                    <a:pos x="26" y="8"/>
                  </a:cxn>
                  <a:cxn ang="0">
                    <a:pos x="39" y="13"/>
                  </a:cxn>
                  <a:cxn ang="0">
                    <a:pos x="43" y="24"/>
                  </a:cxn>
                  <a:cxn ang="0">
                    <a:pos x="51" y="24"/>
                  </a:cxn>
                </a:cxnLst>
                <a:rect l="0" t="0" r="r" b="b"/>
                <a:pathLst>
                  <a:path w="51" h="24">
                    <a:moveTo>
                      <a:pt x="51" y="24"/>
                    </a:moveTo>
                    <a:cubicBezTo>
                      <a:pt x="51" y="17"/>
                      <a:pt x="49" y="11"/>
                      <a:pt x="44" y="7"/>
                    </a:cubicBezTo>
                    <a:cubicBezTo>
                      <a:pt x="39" y="3"/>
                      <a:pt x="33" y="0"/>
                      <a:pt x="26" y="0"/>
                    </a:cubicBezTo>
                    <a:cubicBezTo>
                      <a:pt x="24" y="0"/>
                      <a:pt x="24" y="0"/>
                      <a:pt x="24" y="0"/>
                    </a:cubicBezTo>
                    <a:cubicBezTo>
                      <a:pt x="18" y="0"/>
                      <a:pt x="11" y="3"/>
                      <a:pt x="7" y="7"/>
                    </a:cubicBezTo>
                    <a:cubicBezTo>
                      <a:pt x="2" y="11"/>
                      <a:pt x="0" y="17"/>
                      <a:pt x="0" y="24"/>
                    </a:cubicBezTo>
                    <a:cubicBezTo>
                      <a:pt x="8" y="24"/>
                      <a:pt x="8" y="24"/>
                      <a:pt x="8" y="24"/>
                    </a:cubicBezTo>
                    <a:cubicBezTo>
                      <a:pt x="8" y="20"/>
                      <a:pt x="9" y="16"/>
                      <a:pt x="12" y="13"/>
                    </a:cubicBezTo>
                    <a:cubicBezTo>
                      <a:pt x="16" y="10"/>
                      <a:pt x="20" y="8"/>
                      <a:pt x="24" y="8"/>
                    </a:cubicBezTo>
                    <a:cubicBezTo>
                      <a:pt x="26" y="8"/>
                      <a:pt x="26" y="8"/>
                      <a:pt x="26" y="8"/>
                    </a:cubicBezTo>
                    <a:cubicBezTo>
                      <a:pt x="31" y="8"/>
                      <a:pt x="35" y="10"/>
                      <a:pt x="39" y="13"/>
                    </a:cubicBezTo>
                    <a:cubicBezTo>
                      <a:pt x="42" y="16"/>
                      <a:pt x="43" y="20"/>
                      <a:pt x="43" y="24"/>
                    </a:cubicBezTo>
                    <a:lnTo>
                      <a:pt x="51" y="24"/>
                    </a:lnTo>
                    <a:close/>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Rectangle 44"/>
              <p:cNvSpPr>
                <a:spLocks noChangeArrowheads="1"/>
              </p:cNvSpPr>
              <p:nvPr/>
            </p:nvSpPr>
            <p:spPr bwMode="auto">
              <a:xfrm>
                <a:off x="3263900" y="4316413"/>
                <a:ext cx="290513" cy="6350"/>
              </a:xfrm>
              <a:prstGeom prst="rect">
                <a:avLst/>
              </a:prstGeom>
              <a:grpFill/>
              <a:ln w="9525">
                <a:noFill/>
                <a:miter lim="800000"/>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45"/>
              <p:cNvSpPr/>
              <p:nvPr/>
            </p:nvSpPr>
            <p:spPr bwMode="auto">
              <a:xfrm>
                <a:off x="3263900" y="4316413"/>
                <a:ext cx="290513" cy="6350"/>
              </a:xfrm>
              <a:custGeom>
                <a:avLst/>
                <a:gdLst/>
                <a:ahLst/>
                <a:cxnLst>
                  <a:cxn ang="0">
                    <a:pos x="0" y="4"/>
                  </a:cxn>
                  <a:cxn ang="0">
                    <a:pos x="183" y="4"/>
                  </a:cxn>
                  <a:cxn ang="0">
                    <a:pos x="183" y="0"/>
                  </a:cxn>
                  <a:cxn ang="0">
                    <a:pos x="0" y="0"/>
                  </a:cxn>
                </a:cxnLst>
                <a:rect l="0" t="0" r="r" b="b"/>
                <a:pathLst>
                  <a:path w="183" h="4">
                    <a:moveTo>
                      <a:pt x="0" y="4"/>
                    </a:moveTo>
                    <a:lnTo>
                      <a:pt x="183" y="4"/>
                    </a:lnTo>
                    <a:lnTo>
                      <a:pt x="183" y="0"/>
                    </a:lnTo>
                    <a:lnTo>
                      <a:pt x="0" y="0"/>
                    </a:lnTo>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46"/>
              <p:cNvSpPr/>
              <p:nvPr/>
            </p:nvSpPr>
            <p:spPr bwMode="auto">
              <a:xfrm>
                <a:off x="3348038" y="4295775"/>
                <a:ext cx="53975" cy="46037"/>
              </a:xfrm>
              <a:custGeom>
                <a:avLst/>
                <a:gdLst/>
                <a:ahLst/>
                <a:cxnLst>
                  <a:cxn ang="0">
                    <a:pos x="8" y="29"/>
                  </a:cxn>
                  <a:cxn ang="0">
                    <a:pos x="0" y="15"/>
                  </a:cxn>
                  <a:cxn ang="0">
                    <a:pos x="8" y="0"/>
                  </a:cxn>
                  <a:cxn ang="0">
                    <a:pos x="25" y="0"/>
                  </a:cxn>
                  <a:cxn ang="0">
                    <a:pos x="34" y="15"/>
                  </a:cxn>
                  <a:cxn ang="0">
                    <a:pos x="25" y="29"/>
                  </a:cxn>
                  <a:cxn ang="0">
                    <a:pos x="8" y="29"/>
                  </a:cxn>
                </a:cxnLst>
                <a:rect l="0" t="0" r="r" b="b"/>
                <a:pathLst>
                  <a:path w="34" h="29">
                    <a:moveTo>
                      <a:pt x="8" y="29"/>
                    </a:moveTo>
                    <a:lnTo>
                      <a:pt x="0" y="15"/>
                    </a:lnTo>
                    <a:lnTo>
                      <a:pt x="8" y="0"/>
                    </a:lnTo>
                    <a:lnTo>
                      <a:pt x="25" y="0"/>
                    </a:lnTo>
                    <a:lnTo>
                      <a:pt x="34" y="15"/>
                    </a:lnTo>
                    <a:lnTo>
                      <a:pt x="25" y="29"/>
                    </a:lnTo>
                    <a:lnTo>
                      <a:pt x="8" y="29"/>
                    </a:lnTo>
                    <a:close/>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8" name="Group 147"/>
              <p:cNvGrpSpPr/>
              <p:nvPr/>
            </p:nvGrpSpPr>
            <p:grpSpPr>
              <a:xfrm>
                <a:off x="2973388" y="3517900"/>
                <a:ext cx="431800" cy="1249362"/>
                <a:chOff x="2973388" y="3517900"/>
                <a:chExt cx="431800" cy="1249362"/>
              </a:xfrm>
              <a:grpFill/>
            </p:grpSpPr>
            <p:grpSp>
              <p:nvGrpSpPr>
                <p:cNvPr id="59" name="Group 146"/>
                <p:cNvGrpSpPr/>
                <p:nvPr/>
              </p:nvGrpSpPr>
              <p:grpSpPr>
                <a:xfrm>
                  <a:off x="2973388" y="3541713"/>
                  <a:ext cx="431800" cy="1225549"/>
                  <a:chOff x="2973388" y="3541713"/>
                  <a:chExt cx="431800" cy="1225549"/>
                </a:xfrm>
                <a:grpFill/>
              </p:grpSpPr>
              <p:sp>
                <p:nvSpPr>
                  <p:cNvPr id="61" name="Oval 5"/>
                  <p:cNvSpPr>
                    <a:spLocks noChangeArrowheads="1"/>
                  </p:cNvSpPr>
                  <p:nvPr/>
                </p:nvSpPr>
                <p:spPr bwMode="auto">
                  <a:xfrm>
                    <a:off x="3224213" y="3619500"/>
                    <a:ext cx="22225" cy="26987"/>
                  </a:xfrm>
                  <a:prstGeom prst="ellipse">
                    <a:avLst/>
                  </a:pr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6"/>
                  <p:cNvSpPr/>
                  <p:nvPr/>
                </p:nvSpPr>
                <p:spPr bwMode="auto">
                  <a:xfrm>
                    <a:off x="3146425" y="3694113"/>
                    <a:ext cx="71438" cy="58737"/>
                  </a:xfrm>
                  <a:custGeom>
                    <a:avLst/>
                    <a:gdLst/>
                    <a:ahLst/>
                    <a:cxnLst>
                      <a:cxn ang="0">
                        <a:pos x="28" y="0"/>
                      </a:cxn>
                      <a:cxn ang="0">
                        <a:pos x="0" y="19"/>
                      </a:cxn>
                      <a:cxn ang="0">
                        <a:pos x="7" y="35"/>
                      </a:cxn>
                      <a:cxn ang="0">
                        <a:pos x="41" y="28"/>
                      </a:cxn>
                      <a:cxn ang="0">
                        <a:pos x="43" y="7"/>
                      </a:cxn>
                    </a:cxnLst>
                    <a:rect l="0" t="0" r="r" b="b"/>
                    <a:pathLst>
                      <a:path w="43" h="35">
                        <a:moveTo>
                          <a:pt x="28" y="0"/>
                        </a:moveTo>
                        <a:cubicBezTo>
                          <a:pt x="28" y="0"/>
                          <a:pt x="30" y="29"/>
                          <a:pt x="0" y="19"/>
                        </a:cubicBezTo>
                        <a:cubicBezTo>
                          <a:pt x="7" y="35"/>
                          <a:pt x="7" y="35"/>
                          <a:pt x="7" y="35"/>
                        </a:cubicBezTo>
                        <a:cubicBezTo>
                          <a:pt x="41" y="28"/>
                          <a:pt x="41" y="28"/>
                          <a:pt x="41" y="28"/>
                        </a:cubicBezTo>
                        <a:cubicBezTo>
                          <a:pt x="43" y="7"/>
                          <a:pt x="43" y="7"/>
                          <a:pt x="43" y="7"/>
                        </a:cubicBezTo>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7"/>
                  <p:cNvSpPr/>
                  <p:nvPr/>
                </p:nvSpPr>
                <p:spPr bwMode="auto">
                  <a:xfrm>
                    <a:off x="3152775" y="4138613"/>
                    <a:ext cx="150813" cy="581025"/>
                  </a:xfrm>
                  <a:custGeom>
                    <a:avLst/>
                    <a:gdLst/>
                    <a:ahLst/>
                    <a:cxnLst>
                      <a:cxn ang="0">
                        <a:pos x="90" y="320"/>
                      </a:cxn>
                      <a:cxn ang="0">
                        <a:pos x="68" y="209"/>
                      </a:cxn>
                      <a:cxn ang="0">
                        <a:pos x="71" y="19"/>
                      </a:cxn>
                      <a:cxn ang="0">
                        <a:pos x="71" y="0"/>
                      </a:cxn>
                      <a:cxn ang="0">
                        <a:pos x="7" y="11"/>
                      </a:cxn>
                      <a:cxn ang="0">
                        <a:pos x="18" y="215"/>
                      </a:cxn>
                      <a:cxn ang="0">
                        <a:pos x="37" y="320"/>
                      </a:cxn>
                      <a:cxn ang="0">
                        <a:pos x="8" y="349"/>
                      </a:cxn>
                      <a:cxn ang="0">
                        <a:pos x="90" y="349"/>
                      </a:cxn>
                      <a:cxn ang="0">
                        <a:pos x="90" y="320"/>
                      </a:cxn>
                    </a:cxnLst>
                    <a:rect l="0" t="0" r="r" b="b"/>
                    <a:pathLst>
                      <a:path w="90" h="349">
                        <a:moveTo>
                          <a:pt x="90" y="320"/>
                        </a:moveTo>
                        <a:cubicBezTo>
                          <a:pt x="90" y="320"/>
                          <a:pt x="72" y="243"/>
                          <a:pt x="68" y="209"/>
                        </a:cubicBezTo>
                        <a:cubicBezTo>
                          <a:pt x="64" y="166"/>
                          <a:pt x="69" y="50"/>
                          <a:pt x="71" y="19"/>
                        </a:cubicBezTo>
                        <a:cubicBezTo>
                          <a:pt x="71" y="14"/>
                          <a:pt x="71" y="0"/>
                          <a:pt x="71" y="0"/>
                        </a:cubicBezTo>
                        <a:cubicBezTo>
                          <a:pt x="7" y="11"/>
                          <a:pt x="7" y="11"/>
                          <a:pt x="7" y="11"/>
                        </a:cubicBezTo>
                        <a:cubicBezTo>
                          <a:pt x="7" y="11"/>
                          <a:pt x="14" y="182"/>
                          <a:pt x="18" y="215"/>
                        </a:cubicBezTo>
                        <a:cubicBezTo>
                          <a:pt x="22" y="247"/>
                          <a:pt x="37" y="320"/>
                          <a:pt x="37" y="320"/>
                        </a:cubicBezTo>
                        <a:cubicBezTo>
                          <a:pt x="0" y="329"/>
                          <a:pt x="8" y="349"/>
                          <a:pt x="8" y="349"/>
                        </a:cubicBezTo>
                        <a:cubicBezTo>
                          <a:pt x="90" y="349"/>
                          <a:pt x="90" y="349"/>
                          <a:pt x="90" y="349"/>
                        </a:cubicBezTo>
                        <a:lnTo>
                          <a:pt x="90" y="320"/>
                        </a:lnTo>
                        <a:close/>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8"/>
                  <p:cNvSpPr/>
                  <p:nvPr/>
                </p:nvSpPr>
                <p:spPr bwMode="auto">
                  <a:xfrm>
                    <a:off x="2973388" y="4146550"/>
                    <a:ext cx="273050" cy="620712"/>
                  </a:xfrm>
                  <a:custGeom>
                    <a:avLst/>
                    <a:gdLst/>
                    <a:ahLst/>
                    <a:cxnLst>
                      <a:cxn ang="0">
                        <a:pos x="112" y="115"/>
                      </a:cxn>
                      <a:cxn ang="0">
                        <a:pos x="164" y="7"/>
                      </a:cxn>
                      <a:cxn ang="0">
                        <a:pos x="48" y="0"/>
                      </a:cxn>
                      <a:cxn ang="0">
                        <a:pos x="40" y="194"/>
                      </a:cxn>
                      <a:cxn ang="0">
                        <a:pos x="53" y="340"/>
                      </a:cxn>
                      <a:cxn ang="0">
                        <a:pos x="0" y="373"/>
                      </a:cxn>
                      <a:cxn ang="0">
                        <a:pos x="96" y="373"/>
                      </a:cxn>
                      <a:cxn ang="0">
                        <a:pos x="97" y="345"/>
                      </a:cxn>
                      <a:cxn ang="0">
                        <a:pos x="95" y="193"/>
                      </a:cxn>
                      <a:cxn ang="0">
                        <a:pos x="112" y="115"/>
                      </a:cxn>
                    </a:cxnLst>
                    <a:rect l="0" t="0" r="r" b="b"/>
                    <a:pathLst>
                      <a:path w="164" h="373">
                        <a:moveTo>
                          <a:pt x="112" y="115"/>
                        </a:moveTo>
                        <a:cubicBezTo>
                          <a:pt x="164" y="7"/>
                          <a:pt x="164" y="7"/>
                          <a:pt x="164" y="7"/>
                        </a:cubicBezTo>
                        <a:cubicBezTo>
                          <a:pt x="48" y="0"/>
                          <a:pt x="48" y="0"/>
                          <a:pt x="48" y="0"/>
                        </a:cubicBezTo>
                        <a:cubicBezTo>
                          <a:pt x="48" y="0"/>
                          <a:pt x="45" y="132"/>
                          <a:pt x="40" y="194"/>
                        </a:cubicBezTo>
                        <a:cubicBezTo>
                          <a:pt x="38" y="218"/>
                          <a:pt x="50" y="316"/>
                          <a:pt x="53" y="340"/>
                        </a:cubicBezTo>
                        <a:cubicBezTo>
                          <a:pt x="11" y="340"/>
                          <a:pt x="0" y="373"/>
                          <a:pt x="0" y="373"/>
                        </a:cubicBezTo>
                        <a:cubicBezTo>
                          <a:pt x="96" y="373"/>
                          <a:pt x="96" y="373"/>
                          <a:pt x="96" y="373"/>
                        </a:cubicBezTo>
                        <a:cubicBezTo>
                          <a:pt x="97" y="345"/>
                          <a:pt x="97" y="345"/>
                          <a:pt x="97" y="345"/>
                        </a:cubicBezTo>
                        <a:cubicBezTo>
                          <a:pt x="97" y="345"/>
                          <a:pt x="91" y="274"/>
                          <a:pt x="95" y="193"/>
                        </a:cubicBezTo>
                        <a:cubicBezTo>
                          <a:pt x="96" y="174"/>
                          <a:pt x="112" y="115"/>
                          <a:pt x="112" y="115"/>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49"/>
                  <p:cNvSpPr>
                    <a:spLocks noEditPoints="1"/>
                  </p:cNvSpPr>
                  <p:nvPr/>
                </p:nvSpPr>
                <p:spPr bwMode="auto">
                  <a:xfrm>
                    <a:off x="2976563" y="3541713"/>
                    <a:ext cx="428625" cy="685800"/>
                  </a:xfrm>
                  <a:custGeom>
                    <a:avLst/>
                    <a:gdLst/>
                    <a:ahLst/>
                    <a:cxnLst>
                      <a:cxn ang="0">
                        <a:pos x="252" y="390"/>
                      </a:cxn>
                      <a:cxn ang="0">
                        <a:pos x="258" y="390"/>
                      </a:cxn>
                      <a:cxn ang="0">
                        <a:pos x="251" y="252"/>
                      </a:cxn>
                      <a:cxn ang="0">
                        <a:pos x="227" y="144"/>
                      </a:cxn>
                      <a:cxn ang="0">
                        <a:pos x="173" y="115"/>
                      </a:cxn>
                      <a:cxn ang="0">
                        <a:pos x="173" y="109"/>
                      </a:cxn>
                      <a:cxn ang="0">
                        <a:pos x="173" y="109"/>
                      </a:cxn>
                      <a:cxn ang="0">
                        <a:pos x="173" y="99"/>
                      </a:cxn>
                      <a:cxn ang="0">
                        <a:pos x="159" y="93"/>
                      </a:cxn>
                      <a:cxn ang="0">
                        <a:pos x="152" y="25"/>
                      </a:cxn>
                      <a:cxn ang="0">
                        <a:pos x="132" y="13"/>
                      </a:cxn>
                      <a:cxn ang="0">
                        <a:pos x="132" y="13"/>
                      </a:cxn>
                      <a:cxn ang="0">
                        <a:pos x="112" y="4"/>
                      </a:cxn>
                      <a:cxn ang="0">
                        <a:pos x="100" y="0"/>
                      </a:cxn>
                      <a:cxn ang="0">
                        <a:pos x="33" y="19"/>
                      </a:cxn>
                      <a:cxn ang="0">
                        <a:pos x="3" y="39"/>
                      </a:cxn>
                      <a:cxn ang="0">
                        <a:pos x="82" y="152"/>
                      </a:cxn>
                      <a:cxn ang="0">
                        <a:pos x="80" y="159"/>
                      </a:cxn>
                      <a:cxn ang="0">
                        <a:pos x="57" y="244"/>
                      </a:cxn>
                      <a:cxn ang="0">
                        <a:pos x="30" y="370"/>
                      </a:cxn>
                      <a:cxn ang="0">
                        <a:pos x="197" y="370"/>
                      </a:cxn>
                      <a:cxn ang="0">
                        <a:pos x="209" y="231"/>
                      </a:cxn>
                      <a:cxn ang="0">
                        <a:pos x="215" y="262"/>
                      </a:cxn>
                      <a:cxn ang="0">
                        <a:pos x="223" y="390"/>
                      </a:cxn>
                      <a:cxn ang="0">
                        <a:pos x="227" y="390"/>
                      </a:cxn>
                      <a:cxn ang="0">
                        <a:pos x="227" y="395"/>
                      </a:cxn>
                      <a:cxn ang="0">
                        <a:pos x="227" y="396"/>
                      </a:cxn>
                      <a:cxn ang="0">
                        <a:pos x="241" y="411"/>
                      </a:cxn>
                      <a:cxn ang="0">
                        <a:pos x="252" y="394"/>
                      </a:cxn>
                      <a:cxn ang="0">
                        <a:pos x="252" y="393"/>
                      </a:cxn>
                      <a:cxn ang="0">
                        <a:pos x="252" y="390"/>
                      </a:cxn>
                      <a:cxn ang="0">
                        <a:pos x="130" y="103"/>
                      </a:cxn>
                      <a:cxn ang="0">
                        <a:pos x="121" y="112"/>
                      </a:cxn>
                      <a:cxn ang="0">
                        <a:pos x="107" y="113"/>
                      </a:cxn>
                      <a:cxn ang="0">
                        <a:pos x="37" y="45"/>
                      </a:cxn>
                      <a:cxn ang="0">
                        <a:pos x="102" y="27"/>
                      </a:cxn>
                      <a:cxn ang="0">
                        <a:pos x="101" y="21"/>
                      </a:cxn>
                      <a:cxn ang="0">
                        <a:pos x="105" y="22"/>
                      </a:cxn>
                      <a:cxn ang="0">
                        <a:pos x="124" y="25"/>
                      </a:cxn>
                      <a:cxn ang="0">
                        <a:pos x="120" y="32"/>
                      </a:cxn>
                      <a:cxn ang="0">
                        <a:pos x="106" y="38"/>
                      </a:cxn>
                      <a:cxn ang="0">
                        <a:pos x="111" y="47"/>
                      </a:cxn>
                      <a:cxn ang="0">
                        <a:pos x="111" y="47"/>
                      </a:cxn>
                      <a:cxn ang="0">
                        <a:pos x="102" y="72"/>
                      </a:cxn>
                      <a:cxn ang="0">
                        <a:pos x="130" y="92"/>
                      </a:cxn>
                      <a:cxn ang="0">
                        <a:pos x="130" y="103"/>
                      </a:cxn>
                    </a:cxnLst>
                    <a:rect l="0" t="0" r="r" b="b"/>
                    <a:pathLst>
                      <a:path w="258" h="412">
                        <a:moveTo>
                          <a:pt x="252" y="390"/>
                        </a:moveTo>
                        <a:cubicBezTo>
                          <a:pt x="258" y="390"/>
                          <a:pt x="258" y="390"/>
                          <a:pt x="258" y="390"/>
                        </a:cubicBezTo>
                        <a:cubicBezTo>
                          <a:pt x="258" y="390"/>
                          <a:pt x="254" y="283"/>
                          <a:pt x="251" y="252"/>
                        </a:cubicBezTo>
                        <a:cubicBezTo>
                          <a:pt x="243" y="191"/>
                          <a:pt x="231" y="152"/>
                          <a:pt x="227" y="144"/>
                        </a:cubicBezTo>
                        <a:cubicBezTo>
                          <a:pt x="221" y="135"/>
                          <a:pt x="173" y="115"/>
                          <a:pt x="173" y="115"/>
                        </a:cubicBezTo>
                        <a:cubicBezTo>
                          <a:pt x="173" y="109"/>
                          <a:pt x="173" y="109"/>
                          <a:pt x="173" y="109"/>
                        </a:cubicBezTo>
                        <a:cubicBezTo>
                          <a:pt x="173" y="109"/>
                          <a:pt x="173" y="109"/>
                          <a:pt x="173" y="109"/>
                        </a:cubicBezTo>
                        <a:cubicBezTo>
                          <a:pt x="173" y="99"/>
                          <a:pt x="173" y="99"/>
                          <a:pt x="173" y="99"/>
                        </a:cubicBezTo>
                        <a:cubicBezTo>
                          <a:pt x="159" y="93"/>
                          <a:pt x="159" y="93"/>
                          <a:pt x="159" y="93"/>
                        </a:cubicBezTo>
                        <a:cubicBezTo>
                          <a:pt x="159" y="93"/>
                          <a:pt x="156" y="30"/>
                          <a:pt x="152" y="25"/>
                        </a:cubicBezTo>
                        <a:cubicBezTo>
                          <a:pt x="140" y="8"/>
                          <a:pt x="132" y="13"/>
                          <a:pt x="132" y="13"/>
                        </a:cubicBezTo>
                        <a:cubicBezTo>
                          <a:pt x="132" y="13"/>
                          <a:pt x="132" y="13"/>
                          <a:pt x="132" y="13"/>
                        </a:cubicBezTo>
                        <a:cubicBezTo>
                          <a:pt x="126" y="9"/>
                          <a:pt x="116" y="6"/>
                          <a:pt x="112" y="4"/>
                        </a:cubicBezTo>
                        <a:cubicBezTo>
                          <a:pt x="103" y="1"/>
                          <a:pt x="100" y="0"/>
                          <a:pt x="100" y="0"/>
                        </a:cubicBezTo>
                        <a:cubicBezTo>
                          <a:pt x="33" y="19"/>
                          <a:pt x="33" y="19"/>
                          <a:pt x="33" y="19"/>
                        </a:cubicBezTo>
                        <a:cubicBezTo>
                          <a:pt x="33" y="19"/>
                          <a:pt x="4" y="28"/>
                          <a:pt x="3" y="39"/>
                        </a:cubicBezTo>
                        <a:cubicBezTo>
                          <a:pt x="0" y="65"/>
                          <a:pt x="61" y="130"/>
                          <a:pt x="82" y="152"/>
                        </a:cubicBezTo>
                        <a:cubicBezTo>
                          <a:pt x="82" y="154"/>
                          <a:pt x="81" y="156"/>
                          <a:pt x="80" y="159"/>
                        </a:cubicBezTo>
                        <a:cubicBezTo>
                          <a:pt x="74" y="180"/>
                          <a:pt x="66" y="208"/>
                          <a:pt x="57" y="244"/>
                        </a:cubicBezTo>
                        <a:cubicBezTo>
                          <a:pt x="45" y="293"/>
                          <a:pt x="30" y="370"/>
                          <a:pt x="30" y="370"/>
                        </a:cubicBezTo>
                        <a:cubicBezTo>
                          <a:pt x="197" y="370"/>
                          <a:pt x="197" y="370"/>
                          <a:pt x="197" y="370"/>
                        </a:cubicBezTo>
                        <a:cubicBezTo>
                          <a:pt x="197" y="370"/>
                          <a:pt x="199" y="295"/>
                          <a:pt x="209" y="231"/>
                        </a:cubicBezTo>
                        <a:cubicBezTo>
                          <a:pt x="211" y="240"/>
                          <a:pt x="214" y="250"/>
                          <a:pt x="215" y="262"/>
                        </a:cubicBezTo>
                        <a:cubicBezTo>
                          <a:pt x="219" y="290"/>
                          <a:pt x="223" y="390"/>
                          <a:pt x="223" y="390"/>
                        </a:cubicBezTo>
                        <a:cubicBezTo>
                          <a:pt x="227" y="390"/>
                          <a:pt x="227" y="390"/>
                          <a:pt x="227" y="390"/>
                        </a:cubicBezTo>
                        <a:cubicBezTo>
                          <a:pt x="227" y="391"/>
                          <a:pt x="227" y="393"/>
                          <a:pt x="227" y="395"/>
                        </a:cubicBezTo>
                        <a:cubicBezTo>
                          <a:pt x="227" y="396"/>
                          <a:pt x="227" y="396"/>
                          <a:pt x="227" y="396"/>
                        </a:cubicBezTo>
                        <a:cubicBezTo>
                          <a:pt x="228" y="405"/>
                          <a:pt x="234" y="412"/>
                          <a:pt x="241" y="411"/>
                        </a:cubicBezTo>
                        <a:cubicBezTo>
                          <a:pt x="248" y="410"/>
                          <a:pt x="253" y="403"/>
                          <a:pt x="252" y="394"/>
                        </a:cubicBezTo>
                        <a:cubicBezTo>
                          <a:pt x="252" y="393"/>
                          <a:pt x="252" y="393"/>
                          <a:pt x="252" y="393"/>
                        </a:cubicBezTo>
                        <a:cubicBezTo>
                          <a:pt x="252" y="392"/>
                          <a:pt x="252" y="391"/>
                          <a:pt x="252" y="390"/>
                        </a:cubicBezTo>
                        <a:close/>
                        <a:moveTo>
                          <a:pt x="130" y="103"/>
                        </a:moveTo>
                        <a:cubicBezTo>
                          <a:pt x="128" y="108"/>
                          <a:pt x="122" y="112"/>
                          <a:pt x="121" y="112"/>
                        </a:cubicBezTo>
                        <a:cubicBezTo>
                          <a:pt x="115" y="113"/>
                          <a:pt x="111" y="114"/>
                          <a:pt x="107" y="113"/>
                        </a:cubicBezTo>
                        <a:cubicBezTo>
                          <a:pt x="92" y="104"/>
                          <a:pt x="37" y="49"/>
                          <a:pt x="37" y="45"/>
                        </a:cubicBezTo>
                        <a:cubicBezTo>
                          <a:pt x="36" y="42"/>
                          <a:pt x="102" y="27"/>
                          <a:pt x="102" y="27"/>
                        </a:cubicBezTo>
                        <a:cubicBezTo>
                          <a:pt x="101" y="21"/>
                          <a:pt x="101" y="21"/>
                          <a:pt x="101" y="21"/>
                        </a:cubicBezTo>
                        <a:cubicBezTo>
                          <a:pt x="102" y="21"/>
                          <a:pt x="103" y="21"/>
                          <a:pt x="105" y="22"/>
                        </a:cubicBezTo>
                        <a:cubicBezTo>
                          <a:pt x="109" y="23"/>
                          <a:pt x="117" y="25"/>
                          <a:pt x="124" y="25"/>
                        </a:cubicBezTo>
                        <a:cubicBezTo>
                          <a:pt x="123" y="27"/>
                          <a:pt x="121" y="29"/>
                          <a:pt x="120" y="32"/>
                        </a:cubicBezTo>
                        <a:cubicBezTo>
                          <a:pt x="106" y="38"/>
                          <a:pt x="106" y="38"/>
                          <a:pt x="106" y="38"/>
                        </a:cubicBezTo>
                        <a:cubicBezTo>
                          <a:pt x="111" y="47"/>
                          <a:pt x="111" y="47"/>
                          <a:pt x="111" y="47"/>
                        </a:cubicBezTo>
                        <a:cubicBezTo>
                          <a:pt x="111" y="47"/>
                          <a:pt x="111" y="47"/>
                          <a:pt x="111" y="47"/>
                        </a:cubicBezTo>
                        <a:cubicBezTo>
                          <a:pt x="105" y="58"/>
                          <a:pt x="100" y="69"/>
                          <a:pt x="102" y="72"/>
                        </a:cubicBezTo>
                        <a:cubicBezTo>
                          <a:pt x="106" y="80"/>
                          <a:pt x="130" y="92"/>
                          <a:pt x="130" y="92"/>
                        </a:cubicBezTo>
                        <a:cubicBezTo>
                          <a:pt x="130" y="92"/>
                          <a:pt x="131" y="101"/>
                          <a:pt x="130" y="103"/>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0" name="Freeform 87"/>
                <p:cNvSpPr/>
                <p:nvPr/>
              </p:nvSpPr>
              <p:spPr bwMode="auto">
                <a:xfrm>
                  <a:off x="3182938" y="3517900"/>
                  <a:ext cx="146050" cy="207962"/>
                </a:xfrm>
                <a:custGeom>
                  <a:avLst/>
                  <a:gdLst/>
                  <a:ahLst/>
                  <a:cxnLst>
                    <a:cxn ang="0">
                      <a:pos x="6" y="30"/>
                    </a:cxn>
                    <a:cxn ang="0">
                      <a:pos x="6" y="3"/>
                    </a:cxn>
                    <a:cxn ang="0">
                      <a:pos x="44" y="9"/>
                    </a:cxn>
                    <a:cxn ang="0">
                      <a:pos x="67" y="14"/>
                    </a:cxn>
                    <a:cxn ang="0">
                      <a:pos x="88" y="56"/>
                    </a:cxn>
                    <a:cxn ang="0">
                      <a:pos x="51" y="112"/>
                    </a:cxn>
                    <a:cxn ang="0">
                      <a:pos x="39" y="125"/>
                    </a:cxn>
                  </a:cxnLst>
                  <a:rect l="0" t="0" r="r" b="b"/>
                  <a:pathLst>
                    <a:path w="88" h="125">
                      <a:moveTo>
                        <a:pt x="6" y="30"/>
                      </a:moveTo>
                      <a:cubicBezTo>
                        <a:pt x="6" y="30"/>
                        <a:pt x="0" y="0"/>
                        <a:pt x="6" y="3"/>
                      </a:cubicBezTo>
                      <a:cubicBezTo>
                        <a:pt x="25" y="11"/>
                        <a:pt x="34" y="7"/>
                        <a:pt x="44" y="9"/>
                      </a:cubicBezTo>
                      <a:cubicBezTo>
                        <a:pt x="55" y="10"/>
                        <a:pt x="58" y="9"/>
                        <a:pt x="67" y="14"/>
                      </a:cubicBezTo>
                      <a:cubicBezTo>
                        <a:pt x="88" y="27"/>
                        <a:pt x="88" y="36"/>
                        <a:pt x="88" y="56"/>
                      </a:cubicBezTo>
                      <a:cubicBezTo>
                        <a:pt x="88" y="94"/>
                        <a:pt x="69" y="95"/>
                        <a:pt x="51" y="112"/>
                      </a:cubicBezTo>
                      <a:cubicBezTo>
                        <a:pt x="39" y="125"/>
                        <a:pt x="39" y="125"/>
                        <a:pt x="39" y="125"/>
                      </a:cubicBezTo>
                    </a:path>
                  </a:pathLst>
                </a:custGeom>
                <a:grp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66" name="Group 20"/>
            <p:cNvGrpSpPr/>
            <p:nvPr/>
          </p:nvGrpSpPr>
          <p:grpSpPr>
            <a:xfrm>
              <a:off x="2937403" y="1094704"/>
              <a:ext cx="1158812" cy="728307"/>
              <a:chOff x="686838" y="2184398"/>
              <a:chExt cx="1192213" cy="749300"/>
            </a:xfrm>
            <a:solidFill>
              <a:schemeClr val="accent1"/>
            </a:solidFill>
          </p:grpSpPr>
          <p:sp>
            <p:nvSpPr>
              <p:cNvPr id="67" name="Freeform 7"/>
              <p:cNvSpPr>
                <a:spLocks noEditPoints="1"/>
              </p:cNvSpPr>
              <p:nvPr/>
            </p:nvSpPr>
            <p:spPr bwMode="auto">
              <a:xfrm>
                <a:off x="686838" y="2198685"/>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8"/>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9" name="Group 23"/>
            <p:cNvGrpSpPr/>
            <p:nvPr/>
          </p:nvGrpSpPr>
          <p:grpSpPr>
            <a:xfrm>
              <a:off x="1343239" y="1844979"/>
              <a:ext cx="942761" cy="592521"/>
              <a:chOff x="686838" y="2184398"/>
              <a:chExt cx="1192213" cy="749301"/>
            </a:xfrm>
            <a:solidFill>
              <a:schemeClr val="accent2"/>
            </a:solidFill>
          </p:grpSpPr>
          <p:sp>
            <p:nvSpPr>
              <p:cNvPr id="70"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8"/>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2" name="Group 32"/>
            <p:cNvGrpSpPr/>
            <p:nvPr/>
          </p:nvGrpSpPr>
          <p:grpSpPr>
            <a:xfrm>
              <a:off x="1075847" y="2981078"/>
              <a:ext cx="738773" cy="464316"/>
              <a:chOff x="686838" y="2184398"/>
              <a:chExt cx="1192213" cy="749301"/>
            </a:xfrm>
            <a:solidFill>
              <a:schemeClr val="accent1"/>
            </a:solidFill>
          </p:grpSpPr>
          <p:sp>
            <p:nvSpPr>
              <p:cNvPr id="73"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8"/>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ln>
            </p:spPr>
            <p:txBody>
              <a:bodyPr vert="horz" wrap="square" lIns="91435" tIns="45717" rIns="91435" bIns="45717" numCol="1" anchor="t" anchorCtr="0" compatLnSpc="1"/>
              <a:lstStyle/>
              <a:p>
                <a:pPr>
                  <a:lnSpc>
                    <a:spcPct val="120000"/>
                  </a:lnSpc>
                </a:pPr>
                <a:endParaRPr lang="en-US" sz="57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80" name="组合 79"/>
          <p:cNvGrpSpPr/>
          <p:nvPr/>
        </p:nvGrpSpPr>
        <p:grpSpPr>
          <a:xfrm>
            <a:off x="4495800" y="1504950"/>
            <a:ext cx="496860" cy="2678129"/>
            <a:chOff x="6112516" y="2423767"/>
            <a:chExt cx="662480" cy="3570839"/>
          </a:xfrm>
        </p:grpSpPr>
        <p:sp>
          <p:nvSpPr>
            <p:cNvPr id="75" name="Freeform 46"/>
            <p:cNvSpPr>
              <a:spLocks noEditPoints="1"/>
            </p:cNvSpPr>
            <p:nvPr/>
          </p:nvSpPr>
          <p:spPr bwMode="auto">
            <a:xfrm>
              <a:off x="6112516" y="2423767"/>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46"/>
            <p:cNvSpPr>
              <a:spLocks noEditPoints="1"/>
            </p:cNvSpPr>
            <p:nvPr/>
          </p:nvSpPr>
          <p:spPr bwMode="auto">
            <a:xfrm>
              <a:off x="6112516" y="3401601"/>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46"/>
            <p:cNvSpPr>
              <a:spLocks noEditPoints="1"/>
            </p:cNvSpPr>
            <p:nvPr/>
          </p:nvSpPr>
          <p:spPr bwMode="auto">
            <a:xfrm>
              <a:off x="6112516" y="4366863"/>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46"/>
            <p:cNvSpPr>
              <a:spLocks noEditPoints="1"/>
            </p:cNvSpPr>
            <p:nvPr/>
          </p:nvSpPr>
          <p:spPr bwMode="auto">
            <a:xfrm>
              <a:off x="6112516" y="5332126"/>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4" name="文本框 36"/>
          <p:cNvSpPr txBox="1"/>
          <p:nvPr/>
        </p:nvSpPr>
        <p:spPr>
          <a:xfrm flipH="1">
            <a:off x="5156220" y="1515130"/>
            <a:ext cx="2853668" cy="523220"/>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医疗保险是为补偿疾病所带来的医疗费用的一种保险。</a:t>
            </a:r>
          </a:p>
        </p:txBody>
      </p:sp>
      <p:sp>
        <p:nvSpPr>
          <p:cNvPr id="97" name="文本框 36"/>
          <p:cNvSpPr txBox="1"/>
          <p:nvPr/>
        </p:nvSpPr>
        <p:spPr>
          <a:xfrm flipH="1">
            <a:off x="5178632" y="2277130"/>
            <a:ext cx="2853668" cy="523220"/>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社会或企业提供必要的医疗服务或物质帮助的社会保险。</a:t>
            </a:r>
          </a:p>
        </p:txBody>
      </p:sp>
      <p:sp>
        <p:nvSpPr>
          <p:cNvPr id="110" name="文本框 36"/>
          <p:cNvSpPr txBox="1"/>
          <p:nvPr/>
        </p:nvSpPr>
        <p:spPr>
          <a:xfrm flipH="1">
            <a:off x="5192079" y="2909174"/>
            <a:ext cx="2853668" cy="523220"/>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一般而言，单位统一交纳的医保是次月可以住院报销</a:t>
            </a:r>
          </a:p>
        </p:txBody>
      </p:sp>
      <p:sp>
        <p:nvSpPr>
          <p:cNvPr id="111" name="文本框 36"/>
          <p:cNvSpPr txBox="1"/>
          <p:nvPr/>
        </p:nvSpPr>
        <p:spPr>
          <a:xfrm flipH="1">
            <a:off x="5178632" y="3690181"/>
            <a:ext cx="2853668" cy="738664"/>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而个人身份交的医保一般需要交纳半年或一年时间以上，就可以享受报销待遇。</a:t>
            </a:r>
          </a:p>
        </p:txBody>
      </p:sp>
    </p:spTree>
    <p:extLst>
      <p:ext uri="{BB962C8B-B14F-4D97-AF65-F5344CB8AC3E}">
        <p14:creationId xmlns:p14="http://schemas.microsoft.com/office/powerpoint/2010/main" val="306077466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p:cTn id="13" dur="500" fill="hold"/>
                                        <p:tgtEl>
                                          <p:spTgt spid="80"/>
                                        </p:tgtEl>
                                        <p:attrNameLst>
                                          <p:attrName>ppt_w</p:attrName>
                                        </p:attrNameLst>
                                      </p:cBhvr>
                                      <p:tavLst>
                                        <p:tav tm="0">
                                          <p:val>
                                            <p:fltVal val="0"/>
                                          </p:val>
                                        </p:tav>
                                        <p:tav tm="100000">
                                          <p:val>
                                            <p:strVal val="#ppt_w"/>
                                          </p:val>
                                        </p:tav>
                                      </p:tavLst>
                                    </p:anim>
                                    <p:anim calcmode="lin" valueType="num">
                                      <p:cBhvr>
                                        <p:cTn id="14" dur="500" fill="hold"/>
                                        <p:tgtEl>
                                          <p:spTgt spid="80"/>
                                        </p:tgtEl>
                                        <p:attrNameLst>
                                          <p:attrName>ppt_h</p:attrName>
                                        </p:attrNameLst>
                                      </p:cBhvr>
                                      <p:tavLst>
                                        <p:tav tm="0">
                                          <p:val>
                                            <p:fltVal val="0"/>
                                          </p:val>
                                        </p:tav>
                                        <p:tav tm="100000">
                                          <p:val>
                                            <p:strVal val="#ppt_h"/>
                                          </p:val>
                                        </p:tav>
                                      </p:tavLst>
                                    </p:anim>
                                    <p:animEffect transition="in" filter="fade">
                                      <p:cBhvr>
                                        <p:cTn id="15" dur="500"/>
                                        <p:tgtEl>
                                          <p:spTgt spid="8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wipe(left)">
                                      <p:cBhvr>
                                        <p:cTn id="20" dur="500"/>
                                        <p:tgtEl>
                                          <p:spTgt spid="9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wipe(left)">
                                      <p:cBhvr>
                                        <p:cTn id="26" dur="500"/>
                                        <p:tgtEl>
                                          <p:spTgt spid="1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ipe(left)">
                                      <p:cBhvr>
                                        <p:cTn id="2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7" grpId="0"/>
      <p:bldP spid="110" grpId="0"/>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flipH="1">
            <a:off x="4267201" y="0"/>
            <a:ext cx="3266201" cy="2341418"/>
            <a:chOff x="1752600" y="0"/>
            <a:chExt cx="4650474" cy="3333750"/>
          </a:xfrm>
        </p:grpSpPr>
        <p:sp>
          <p:nvSpPr>
            <p:cNvPr id="13" name="Freeform 11"/>
            <p:cNvSpPr>
              <a:spLocks/>
            </p:cNvSpPr>
            <p:nvPr/>
          </p:nvSpPr>
          <p:spPr bwMode="auto">
            <a:xfrm>
              <a:off x="1752600" y="7036"/>
              <a:ext cx="4650474" cy="3326714"/>
            </a:xfrm>
            <a:custGeom>
              <a:avLst/>
              <a:gdLst>
                <a:gd name="T0" fmla="*/ 123 w 275"/>
                <a:gd name="T1" fmla="*/ 186 h 196"/>
                <a:gd name="T2" fmla="*/ 9 w 275"/>
                <a:gd name="T3" fmla="*/ 37 h 196"/>
                <a:gd name="T4" fmla="*/ 20 w 275"/>
                <a:gd name="T5" fmla="*/ 0 h 196"/>
                <a:gd name="T6" fmla="*/ 261 w 275"/>
                <a:gd name="T7" fmla="*/ 0 h 196"/>
                <a:gd name="T8" fmla="*/ 272 w 275"/>
                <a:gd name="T9" fmla="*/ 72 h 196"/>
                <a:gd name="T10" fmla="*/ 123 w 275"/>
                <a:gd name="T11" fmla="*/ 186 h 196"/>
              </a:gdLst>
              <a:ahLst/>
              <a:cxnLst>
                <a:cxn ang="0">
                  <a:pos x="T0" y="T1"/>
                </a:cxn>
                <a:cxn ang="0">
                  <a:pos x="T2" y="T3"/>
                </a:cxn>
                <a:cxn ang="0">
                  <a:pos x="T4" y="T5"/>
                </a:cxn>
                <a:cxn ang="0">
                  <a:pos x="T6" y="T7"/>
                </a:cxn>
                <a:cxn ang="0">
                  <a:pos x="T8" y="T9"/>
                </a:cxn>
                <a:cxn ang="0">
                  <a:pos x="T10" y="T11"/>
                </a:cxn>
              </a:cxnLst>
              <a:rect l="0" t="0" r="r" b="b"/>
              <a:pathLst>
                <a:path w="275" h="196">
                  <a:moveTo>
                    <a:pt x="123" y="186"/>
                  </a:moveTo>
                  <a:cubicBezTo>
                    <a:pt x="51" y="177"/>
                    <a:pt x="0" y="110"/>
                    <a:pt x="9" y="37"/>
                  </a:cubicBezTo>
                  <a:cubicBezTo>
                    <a:pt x="11" y="24"/>
                    <a:pt x="15" y="11"/>
                    <a:pt x="20" y="0"/>
                  </a:cubicBezTo>
                  <a:cubicBezTo>
                    <a:pt x="261" y="0"/>
                    <a:pt x="261" y="0"/>
                    <a:pt x="261" y="0"/>
                  </a:cubicBezTo>
                  <a:cubicBezTo>
                    <a:pt x="271" y="21"/>
                    <a:pt x="275" y="46"/>
                    <a:pt x="272" y="72"/>
                  </a:cubicBezTo>
                  <a:cubicBezTo>
                    <a:pt x="263" y="144"/>
                    <a:pt x="196" y="196"/>
                    <a:pt x="123" y="186"/>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2039694" y="0"/>
              <a:ext cx="4109799" cy="3089889"/>
            </a:xfrm>
            <a:custGeom>
              <a:avLst/>
              <a:gdLst>
                <a:gd name="T0" fmla="*/ 108 w 243"/>
                <a:gd name="T1" fmla="*/ 174 h 182"/>
                <a:gd name="T2" fmla="*/ 8 w 243"/>
                <a:gd name="T3" fmla="*/ 43 h 182"/>
                <a:gd name="T4" fmla="*/ 23 w 243"/>
                <a:gd name="T5" fmla="*/ 0 h 182"/>
                <a:gd name="T6" fmla="*/ 225 w 243"/>
                <a:gd name="T7" fmla="*/ 0 h 182"/>
                <a:gd name="T8" fmla="*/ 239 w 243"/>
                <a:gd name="T9" fmla="*/ 74 h 182"/>
                <a:gd name="T10" fmla="*/ 108 w 243"/>
                <a:gd name="T11" fmla="*/ 174 h 182"/>
              </a:gdLst>
              <a:ahLst/>
              <a:cxnLst>
                <a:cxn ang="0">
                  <a:pos x="T0" y="T1"/>
                </a:cxn>
                <a:cxn ang="0">
                  <a:pos x="T2" y="T3"/>
                </a:cxn>
                <a:cxn ang="0">
                  <a:pos x="T4" y="T5"/>
                </a:cxn>
                <a:cxn ang="0">
                  <a:pos x="T6" y="T7"/>
                </a:cxn>
                <a:cxn ang="0">
                  <a:pos x="T8" y="T9"/>
                </a:cxn>
                <a:cxn ang="0">
                  <a:pos x="T10" y="T11"/>
                </a:cxn>
              </a:cxnLst>
              <a:rect l="0" t="0" r="r" b="b"/>
              <a:pathLst>
                <a:path w="243" h="182">
                  <a:moveTo>
                    <a:pt x="108" y="174"/>
                  </a:moveTo>
                  <a:cubicBezTo>
                    <a:pt x="45" y="166"/>
                    <a:pt x="0" y="107"/>
                    <a:pt x="8" y="43"/>
                  </a:cubicBezTo>
                  <a:cubicBezTo>
                    <a:pt x="10" y="27"/>
                    <a:pt x="15" y="13"/>
                    <a:pt x="23" y="0"/>
                  </a:cubicBezTo>
                  <a:cubicBezTo>
                    <a:pt x="225" y="0"/>
                    <a:pt x="225" y="0"/>
                    <a:pt x="225" y="0"/>
                  </a:cubicBezTo>
                  <a:cubicBezTo>
                    <a:pt x="237" y="21"/>
                    <a:pt x="243" y="47"/>
                    <a:pt x="239" y="74"/>
                  </a:cubicBezTo>
                  <a:cubicBezTo>
                    <a:pt x="231" y="137"/>
                    <a:pt x="172" y="182"/>
                    <a:pt x="108" y="1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0" y="0"/>
            <a:ext cx="6846211" cy="5162550"/>
            <a:chOff x="0" y="0"/>
            <a:chExt cx="6846211" cy="5162550"/>
          </a:xfrm>
        </p:grpSpPr>
        <p:sp>
          <p:nvSpPr>
            <p:cNvPr id="23" name="任意多边形 22"/>
            <p:cNvSpPr>
              <a:spLocks/>
            </p:cNvSpPr>
            <p:nvPr/>
          </p:nvSpPr>
          <p:spPr bwMode="auto">
            <a:xfrm flipH="1">
              <a:off x="0" y="0"/>
              <a:ext cx="6846211" cy="5143500"/>
            </a:xfrm>
            <a:custGeom>
              <a:avLst/>
              <a:gdLst>
                <a:gd name="connsiteX0" fmla="*/ 3616499 w 6846211"/>
                <a:gd name="connsiteY0" fmla="*/ 0 h 5143500"/>
                <a:gd name="connsiteX1" fmla="*/ 6811827 w 6846211"/>
                <a:gd name="connsiteY1" fmla="*/ 0 h 5143500"/>
                <a:gd name="connsiteX2" fmla="*/ 6846211 w 6846211"/>
                <a:gd name="connsiteY2" fmla="*/ 0 h 5143500"/>
                <a:gd name="connsiteX3" fmla="*/ 6846211 w 6846211"/>
                <a:gd name="connsiteY3" fmla="*/ 5143500 h 5143500"/>
                <a:gd name="connsiteX4" fmla="*/ 702 w 6846211"/>
                <a:gd name="connsiteY4" fmla="*/ 5143500 h 5143500"/>
                <a:gd name="connsiteX5" fmla="*/ 0 w 6846211"/>
                <a:gd name="connsiteY5" fmla="*/ 5034675 h 5143500"/>
                <a:gd name="connsiteX6" fmla="*/ 48971 w 6846211"/>
                <a:gd name="connsiteY6" fmla="*/ 4386673 h 5143500"/>
                <a:gd name="connsiteX7" fmla="*/ 3616499 w 6846211"/>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6211" h="5143500">
                  <a:moveTo>
                    <a:pt x="3616499" y="0"/>
                  </a:moveTo>
                  <a:cubicBezTo>
                    <a:pt x="5578139" y="0"/>
                    <a:pt x="6436357" y="0"/>
                    <a:pt x="6811827" y="0"/>
                  </a:cubicBezTo>
                  <a:lnTo>
                    <a:pt x="6846211" y="0"/>
                  </a:lnTo>
                  <a:lnTo>
                    <a:pt x="6846211" y="5143500"/>
                  </a:lnTo>
                  <a:lnTo>
                    <a:pt x="702" y="5143500"/>
                  </a:lnTo>
                  <a:lnTo>
                    <a:pt x="0" y="5034675"/>
                  </a:lnTo>
                  <a:cubicBezTo>
                    <a:pt x="2936" y="4821504"/>
                    <a:pt x="18907" y="4605503"/>
                    <a:pt x="48971" y="4386673"/>
                  </a:cubicBezTo>
                  <a:cubicBezTo>
                    <a:pt x="329563" y="2293948"/>
                    <a:pt x="1752566" y="643916"/>
                    <a:pt x="36164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26"/>
            <p:cNvSpPr>
              <a:spLocks/>
            </p:cNvSpPr>
            <p:nvPr/>
          </p:nvSpPr>
          <p:spPr bwMode="auto">
            <a:xfrm flipH="1">
              <a:off x="0" y="61885"/>
              <a:ext cx="6556589" cy="5100665"/>
            </a:xfrm>
            <a:custGeom>
              <a:avLst/>
              <a:gdLst>
                <a:gd name="connsiteX0" fmla="*/ 4804908 w 6556589"/>
                <a:gd name="connsiteY0" fmla="*/ 1123 h 5100665"/>
                <a:gd name="connsiteX1" fmla="*/ 5556111 w 6556589"/>
                <a:gd name="connsiteY1" fmla="*/ 42539 h 5100665"/>
                <a:gd name="connsiteX2" fmla="*/ 6366425 w 6556589"/>
                <a:gd name="connsiteY2" fmla="*/ 228529 h 5100665"/>
                <a:gd name="connsiteX3" fmla="*/ 6556589 w 6556589"/>
                <a:gd name="connsiteY3" fmla="*/ 290862 h 5100665"/>
                <a:gd name="connsiteX4" fmla="*/ 6556589 w 6556589"/>
                <a:gd name="connsiteY4" fmla="*/ 5100665 h 5100665"/>
                <a:gd name="connsiteX5" fmla="*/ 3327 w 6556589"/>
                <a:gd name="connsiteY5" fmla="*/ 5100665 h 5100665"/>
                <a:gd name="connsiteX6" fmla="*/ 21 w 6556589"/>
                <a:gd name="connsiteY6" fmla="*/ 4971632 h 5100665"/>
                <a:gd name="connsiteX7" fmla="*/ 47079 w 6556589"/>
                <a:gd name="connsiteY7" fmla="*/ 4306438 h 5100665"/>
                <a:gd name="connsiteX8" fmla="*/ 4804908 w 6556589"/>
                <a:gd name="connsiteY8" fmla="*/ 1123 h 510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6589" h="5100665">
                  <a:moveTo>
                    <a:pt x="4804908" y="1123"/>
                  </a:moveTo>
                  <a:cubicBezTo>
                    <a:pt x="5052149" y="-4175"/>
                    <a:pt x="5303060" y="9228"/>
                    <a:pt x="5556111" y="42539"/>
                  </a:cubicBezTo>
                  <a:cubicBezTo>
                    <a:pt x="5832668" y="86955"/>
                    <a:pt x="6103695" y="148026"/>
                    <a:pt x="6366425" y="228529"/>
                  </a:cubicBezTo>
                  <a:lnTo>
                    <a:pt x="6556589" y="290862"/>
                  </a:lnTo>
                  <a:lnTo>
                    <a:pt x="6556589" y="5100665"/>
                  </a:lnTo>
                  <a:lnTo>
                    <a:pt x="3327" y="5100665"/>
                  </a:lnTo>
                  <a:lnTo>
                    <a:pt x="21" y="4971632"/>
                  </a:lnTo>
                  <a:cubicBezTo>
                    <a:pt x="-627" y="4753024"/>
                    <a:pt x="13892" y="4531293"/>
                    <a:pt x="47079" y="4306438"/>
                  </a:cubicBezTo>
                  <a:cubicBezTo>
                    <a:pt x="367886" y="1851088"/>
                    <a:pt x="2414911" y="52342"/>
                    <a:pt x="4804908" y="1123"/>
                  </a:cubicBezTo>
                  <a:close/>
                </a:path>
              </a:pathLst>
            </a:custGeom>
            <a:pattFill prst="ltHorz">
              <a:fgClr>
                <a:schemeClr val="bg1">
                  <a:lumMod val="95000"/>
                </a:schemeClr>
              </a:fgClr>
              <a:bgClr>
                <a:schemeClr val="bg1"/>
              </a:bgClr>
            </a:patt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组合 40"/>
          <p:cNvGrpSpPr/>
          <p:nvPr/>
        </p:nvGrpSpPr>
        <p:grpSpPr>
          <a:xfrm>
            <a:off x="5943600" y="736966"/>
            <a:ext cx="3200399" cy="4408028"/>
            <a:chOff x="5943600" y="725391"/>
            <a:chExt cx="3200399" cy="4408028"/>
          </a:xfrm>
        </p:grpSpPr>
        <p:sp>
          <p:nvSpPr>
            <p:cNvPr id="9" name="Freeform 7"/>
            <p:cNvSpPr>
              <a:spLocks/>
            </p:cNvSpPr>
            <p:nvPr/>
          </p:nvSpPr>
          <p:spPr bwMode="auto">
            <a:xfrm flipH="1">
              <a:off x="5943600" y="725391"/>
              <a:ext cx="3195949" cy="4408028"/>
            </a:xfrm>
            <a:custGeom>
              <a:avLst/>
              <a:gdLst>
                <a:gd name="T0" fmla="*/ 0 w 163"/>
                <a:gd name="T1" fmla="*/ 9 h 224"/>
                <a:gd name="T2" fmla="*/ 54 w 163"/>
                <a:gd name="T3" fmla="*/ 3 h 224"/>
                <a:gd name="T4" fmla="*/ 155 w 163"/>
                <a:gd name="T5" fmla="*/ 134 h 224"/>
                <a:gd name="T6" fmla="*/ 89 w 163"/>
                <a:gd name="T7" fmla="*/ 224 h 224"/>
                <a:gd name="T8" fmla="*/ 0 w 163"/>
                <a:gd name="T9" fmla="*/ 224 h 224"/>
                <a:gd name="T10" fmla="*/ 0 w 163"/>
                <a:gd name="T11" fmla="*/ 9 h 224"/>
              </a:gdLst>
              <a:ahLst/>
              <a:cxnLst>
                <a:cxn ang="0">
                  <a:pos x="T0" y="T1"/>
                </a:cxn>
                <a:cxn ang="0">
                  <a:pos x="T2" y="T3"/>
                </a:cxn>
                <a:cxn ang="0">
                  <a:pos x="T4" y="T5"/>
                </a:cxn>
                <a:cxn ang="0">
                  <a:pos x="T6" y="T7"/>
                </a:cxn>
                <a:cxn ang="0">
                  <a:pos x="T8" y="T9"/>
                </a:cxn>
                <a:cxn ang="0">
                  <a:pos x="T10" y="T11"/>
                </a:cxn>
              </a:cxnLst>
              <a:rect l="0" t="0" r="r" b="b"/>
              <a:pathLst>
                <a:path w="163" h="224">
                  <a:moveTo>
                    <a:pt x="0" y="9"/>
                  </a:moveTo>
                  <a:cubicBezTo>
                    <a:pt x="17" y="3"/>
                    <a:pt x="35" y="0"/>
                    <a:pt x="54" y="3"/>
                  </a:cubicBezTo>
                  <a:cubicBezTo>
                    <a:pt x="118" y="11"/>
                    <a:pt x="163" y="70"/>
                    <a:pt x="155" y="134"/>
                  </a:cubicBezTo>
                  <a:cubicBezTo>
                    <a:pt x="149" y="175"/>
                    <a:pt x="123" y="208"/>
                    <a:pt x="89" y="224"/>
                  </a:cubicBezTo>
                  <a:cubicBezTo>
                    <a:pt x="0" y="224"/>
                    <a:pt x="0" y="224"/>
                    <a:pt x="0" y="224"/>
                  </a:cubicBezTo>
                  <a:lnTo>
                    <a:pt x="0"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39"/>
            <p:cNvSpPr>
              <a:spLocks/>
            </p:cNvSpPr>
            <p:nvPr/>
          </p:nvSpPr>
          <p:spPr bwMode="auto">
            <a:xfrm flipH="1">
              <a:off x="6261903" y="909396"/>
              <a:ext cx="2882096" cy="4224023"/>
            </a:xfrm>
            <a:custGeom>
              <a:avLst/>
              <a:gdLst>
                <a:gd name="connsiteX0" fmla="*/ 712407 w 2907789"/>
                <a:gd name="connsiteY0" fmla="*/ 49 h 4261679"/>
                <a:gd name="connsiteX1" fmla="*/ 61089 w 2907789"/>
                <a:gd name="connsiteY1" fmla="*/ 104941 h 4261679"/>
                <a:gd name="connsiteX2" fmla="*/ 0 w 2907789"/>
                <a:gd name="connsiteY2" fmla="*/ 128502 h 4261679"/>
                <a:gd name="connsiteX3" fmla="*/ 0 w 2907789"/>
                <a:gd name="connsiteY3" fmla="*/ 4234594 h 4261679"/>
                <a:gd name="connsiteX4" fmla="*/ 84604 w 2907789"/>
                <a:gd name="connsiteY4" fmla="*/ 4261679 h 4261679"/>
                <a:gd name="connsiteX5" fmla="*/ 1412642 w 2907789"/>
                <a:gd name="connsiteY5" fmla="*/ 4261679 h 4261679"/>
                <a:gd name="connsiteX6" fmla="*/ 1521344 w 2907789"/>
                <a:gd name="connsiteY6" fmla="*/ 4224966 h 4261679"/>
                <a:gd name="connsiteX7" fmla="*/ 2888700 w 2907789"/>
                <a:gd name="connsiteY7" fmla="*/ 2460302 h 4261679"/>
                <a:gd name="connsiteX8" fmla="*/ 1024409 w 2907789"/>
                <a:gd name="connsiteY8" fmla="*/ 26110 h 4261679"/>
                <a:gd name="connsiteX9" fmla="*/ 712407 w 2907789"/>
                <a:gd name="connsiteY9" fmla="*/ 49 h 426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7789" h="4261679">
                  <a:moveTo>
                    <a:pt x="712407" y="49"/>
                  </a:moveTo>
                  <a:cubicBezTo>
                    <a:pt x="484196" y="-1536"/>
                    <a:pt x="268423" y="36103"/>
                    <a:pt x="61089" y="104941"/>
                  </a:cubicBezTo>
                  <a:lnTo>
                    <a:pt x="0" y="128502"/>
                  </a:lnTo>
                  <a:lnTo>
                    <a:pt x="0" y="4234594"/>
                  </a:lnTo>
                  <a:lnTo>
                    <a:pt x="84604" y="4261679"/>
                  </a:lnTo>
                  <a:lnTo>
                    <a:pt x="1412642" y="4261679"/>
                  </a:lnTo>
                  <a:lnTo>
                    <a:pt x="1521344" y="4224966"/>
                  </a:lnTo>
                  <a:cubicBezTo>
                    <a:pt x="2237233" y="3943022"/>
                    <a:pt x="2780605" y="3281560"/>
                    <a:pt x="2888700" y="2460302"/>
                  </a:cubicBezTo>
                  <a:cubicBezTo>
                    <a:pt x="3045929" y="1265745"/>
                    <a:pt x="2214860" y="161343"/>
                    <a:pt x="1024409" y="26110"/>
                  </a:cubicBezTo>
                  <a:cubicBezTo>
                    <a:pt x="917718" y="9205"/>
                    <a:pt x="813834" y="753"/>
                    <a:pt x="712407" y="49"/>
                  </a:cubicBezTo>
                  <a:close/>
                </a:path>
              </a:pathLst>
            </a:custGeom>
            <a:blipFill dpi="0" rotWithShape="1">
              <a:blip r:embed="rId4"/>
              <a:srcRect/>
              <a:stretch>
                <a:fillRect l="-38000" t="-3000" r="-98000" b="-50000"/>
              </a:stretch>
            </a:blip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p:cNvGrpSpPr/>
          <p:nvPr/>
        </p:nvGrpSpPr>
        <p:grpSpPr>
          <a:xfrm flipH="1">
            <a:off x="7370618" y="1"/>
            <a:ext cx="1773382" cy="1509884"/>
            <a:chOff x="0" y="0"/>
            <a:chExt cx="1894596" cy="1613087"/>
          </a:xfrm>
        </p:grpSpPr>
        <p:sp>
          <p:nvSpPr>
            <p:cNvPr id="7" name="Freeform 5"/>
            <p:cNvSpPr>
              <a:spLocks/>
            </p:cNvSpPr>
            <p:nvPr/>
          </p:nvSpPr>
          <p:spPr bwMode="auto">
            <a:xfrm>
              <a:off x="0" y="0"/>
              <a:ext cx="1894596" cy="1613087"/>
            </a:xfrm>
            <a:custGeom>
              <a:avLst/>
              <a:gdLst>
                <a:gd name="T0" fmla="*/ 112 w 112"/>
                <a:gd name="T1" fmla="*/ 0 h 95"/>
                <a:gd name="T2" fmla="*/ 0 w 112"/>
                <a:gd name="T3" fmla="*/ 91 h 95"/>
                <a:gd name="T4" fmla="*/ 0 w 112"/>
                <a:gd name="T5" fmla="*/ 0 h 95"/>
                <a:gd name="T6" fmla="*/ 112 w 112"/>
                <a:gd name="T7" fmla="*/ 0 h 95"/>
              </a:gdLst>
              <a:ahLst/>
              <a:cxnLst>
                <a:cxn ang="0">
                  <a:pos x="T0" y="T1"/>
                </a:cxn>
                <a:cxn ang="0">
                  <a:pos x="T2" y="T3"/>
                </a:cxn>
                <a:cxn ang="0">
                  <a:pos x="T4" y="T5"/>
                </a:cxn>
                <a:cxn ang="0">
                  <a:pos x="T6" y="T7"/>
                </a:cxn>
              </a:cxnLst>
              <a:rect l="0" t="0" r="r" b="b"/>
              <a:pathLst>
                <a:path w="112" h="95">
                  <a:moveTo>
                    <a:pt x="112" y="0"/>
                  </a:moveTo>
                  <a:cubicBezTo>
                    <a:pt x="104" y="55"/>
                    <a:pt x="55" y="95"/>
                    <a:pt x="0" y="91"/>
                  </a:cubicBezTo>
                  <a:cubicBezTo>
                    <a:pt x="0" y="0"/>
                    <a:pt x="0" y="0"/>
                    <a:pt x="0" y="0"/>
                  </a:cubicBezTo>
                  <a:lnTo>
                    <a:pt x="11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0" y="0"/>
              <a:ext cx="1589629" cy="1308120"/>
            </a:xfrm>
            <a:custGeom>
              <a:avLst/>
              <a:gdLst>
                <a:gd name="T0" fmla="*/ 94 w 94"/>
                <a:gd name="T1" fmla="*/ 0 h 77"/>
                <a:gd name="T2" fmla="*/ 0 w 94"/>
                <a:gd name="T3" fmla="*/ 73 h 77"/>
                <a:gd name="T4" fmla="*/ 0 w 94"/>
                <a:gd name="T5" fmla="*/ 0 h 77"/>
                <a:gd name="T6" fmla="*/ 94 w 94"/>
                <a:gd name="T7" fmla="*/ 0 h 77"/>
              </a:gdLst>
              <a:ahLst/>
              <a:cxnLst>
                <a:cxn ang="0">
                  <a:pos x="T0" y="T1"/>
                </a:cxn>
                <a:cxn ang="0">
                  <a:pos x="T2" y="T3"/>
                </a:cxn>
                <a:cxn ang="0">
                  <a:pos x="T4" y="T5"/>
                </a:cxn>
                <a:cxn ang="0">
                  <a:pos x="T6" y="T7"/>
                </a:cxn>
              </a:cxnLst>
              <a:rect l="0" t="0" r="r" b="b"/>
              <a:pathLst>
                <a:path w="94" h="77">
                  <a:moveTo>
                    <a:pt x="94" y="0"/>
                  </a:moveTo>
                  <a:cubicBezTo>
                    <a:pt x="86" y="45"/>
                    <a:pt x="45" y="77"/>
                    <a:pt x="0" y="73"/>
                  </a:cubicBezTo>
                  <a:cubicBezTo>
                    <a:pt x="0" y="0"/>
                    <a:pt x="0" y="0"/>
                    <a:pt x="0" y="0"/>
                  </a:cubicBezTo>
                  <a:lnTo>
                    <a:pt x="9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7" name="矩形 56"/>
          <p:cNvSpPr/>
          <p:nvPr/>
        </p:nvSpPr>
        <p:spPr>
          <a:xfrm>
            <a:off x="5363336" y="429220"/>
            <a:ext cx="1037465" cy="923330"/>
          </a:xfrm>
          <a:prstGeom prst="rect">
            <a:avLst/>
          </a:prstGeom>
        </p:spPr>
        <p:txBody>
          <a:bodyPr wrap="none">
            <a:spAutoFit/>
          </a:bodyPr>
          <a:lstStyle/>
          <a:p>
            <a:pPr algn="ctr"/>
            <a:r>
              <a:rPr lang="en-US" altLang="zh-CN" sz="5400" b="1" dirty="0">
                <a:solidFill>
                  <a:schemeClr val="accent1"/>
                </a:solidFill>
                <a:latin typeface="+mn-ea"/>
              </a:rPr>
              <a:t>04</a:t>
            </a:r>
            <a:endParaRPr lang="zh-CN" altLang="en-US" sz="5400" b="1" dirty="0">
              <a:solidFill>
                <a:schemeClr val="accent1"/>
              </a:solidFill>
              <a:latin typeface="+mn-ea"/>
            </a:endParaRPr>
          </a:p>
        </p:txBody>
      </p:sp>
      <p:sp>
        <p:nvSpPr>
          <p:cNvPr id="33" name="标题 5"/>
          <p:cNvSpPr txBox="1">
            <a:spLocks/>
          </p:cNvSpPr>
          <p:nvPr>
            <p:custDataLst>
              <p:tags r:id="rId1"/>
            </p:custDataLst>
          </p:nvPr>
        </p:nvSpPr>
        <p:spPr>
          <a:xfrm>
            <a:off x="838200" y="2293263"/>
            <a:ext cx="4038600" cy="70634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51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社保缴费查询</a:t>
            </a:r>
          </a:p>
        </p:txBody>
      </p:sp>
      <p:sp>
        <p:nvSpPr>
          <p:cNvPr id="35" name="标题 5"/>
          <p:cNvSpPr txBox="1">
            <a:spLocks/>
          </p:cNvSpPr>
          <p:nvPr>
            <p:custDataLst>
              <p:tags r:id="rId2"/>
            </p:custDataLst>
          </p:nvPr>
        </p:nvSpPr>
        <p:spPr>
          <a:xfrm>
            <a:off x="867715" y="1683663"/>
            <a:ext cx="2180285" cy="4985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3600"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第四部分</a:t>
            </a:r>
          </a:p>
        </p:txBody>
      </p:sp>
      <p:sp>
        <p:nvSpPr>
          <p:cNvPr id="36" name="文本框 35"/>
          <p:cNvSpPr txBox="1"/>
          <p:nvPr/>
        </p:nvSpPr>
        <p:spPr>
          <a:xfrm flipH="1">
            <a:off x="792484" y="3055263"/>
            <a:ext cx="4008116" cy="430887"/>
          </a:xfrm>
          <a:prstGeom prst="rect">
            <a:avLst/>
          </a:prstGeom>
          <a:noFill/>
        </p:spPr>
        <p:txBody>
          <a:bodyPr wrap="square" rtlCol="0">
            <a:spAutoFit/>
          </a:bodyPr>
          <a:lstStyle/>
          <a:p>
            <a:r>
              <a:rPr lang="en-US" altLang="zh-CN" sz="1050" dirty="0">
                <a:solidFill>
                  <a:schemeClr val="accent1"/>
                </a:solidFill>
                <a:latin typeface="微软雅黑"/>
              </a:rPr>
              <a:t>basic knowledge training of five insurances and knowledge </a:t>
            </a:r>
          </a:p>
          <a:p>
            <a:r>
              <a:rPr lang="en-US" altLang="zh-CN" sz="1050" dirty="0">
                <a:solidFill>
                  <a:schemeClr val="accent1"/>
                </a:solidFill>
                <a:latin typeface="微软雅黑"/>
              </a:rPr>
              <a:t>training of five insurances</a:t>
            </a:r>
          </a:p>
        </p:txBody>
      </p:sp>
    </p:spTree>
    <p:extLst>
      <p:ext uri="{BB962C8B-B14F-4D97-AF65-F5344CB8AC3E}">
        <p14:creationId xmlns:p14="http://schemas.microsoft.com/office/powerpoint/2010/main" val="319151813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6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0-#ppt_w/2"/>
                                          </p:val>
                                        </p:tav>
                                        <p:tav tm="100000">
                                          <p:val>
                                            <p:strVal val="#ppt_x"/>
                                          </p:val>
                                        </p:tav>
                                      </p:tavLst>
                                    </p:anim>
                                    <p:anim calcmode="lin" valueType="num">
                                      <p:cBhvr additive="base">
                                        <p:cTn id="8" dur="1000" fill="hold"/>
                                        <p:tgtEl>
                                          <p:spTgt spid="64"/>
                                        </p:tgtEl>
                                        <p:attrNameLst>
                                          <p:attrName>ppt_y</p:attrName>
                                        </p:attrNameLst>
                                      </p:cBhvr>
                                      <p:tavLst>
                                        <p:tav tm="0">
                                          <p:val>
                                            <p:strVal val="#ppt_y"/>
                                          </p:val>
                                        </p:tav>
                                        <p:tav tm="100000">
                                          <p:val>
                                            <p:strVal val="#ppt_y"/>
                                          </p:val>
                                        </p:tav>
                                      </p:tavLst>
                                    </p:anim>
                                  </p:childTnLst>
                                </p:cTn>
                              </p:par>
                              <p:par>
                                <p:cTn id="9" presetID="2" presetClass="entr" presetSubtype="3" decel="6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6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2" decel="6000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000" fill="hold"/>
                                        <p:tgtEl>
                                          <p:spTgt spid="41"/>
                                        </p:tgtEl>
                                        <p:attrNameLst>
                                          <p:attrName>ppt_x</p:attrName>
                                        </p:attrNameLst>
                                      </p:cBhvr>
                                      <p:tavLst>
                                        <p:tav tm="0">
                                          <p:val>
                                            <p:strVal val="1+#ppt_w/2"/>
                                          </p:val>
                                        </p:tav>
                                        <p:tav tm="100000">
                                          <p:val>
                                            <p:strVal val="#ppt_x"/>
                                          </p:val>
                                        </p:tav>
                                      </p:tavLst>
                                    </p:anim>
                                    <p:anim calcmode="lin" valueType="num">
                                      <p:cBhvr additive="base">
                                        <p:cTn id="20" dur="1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33" grpId="0"/>
      <p:bldP spid="35"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0555" y="1001536"/>
            <a:ext cx="3868047" cy="3169238"/>
            <a:chOff x="2707407" y="1335381"/>
            <a:chExt cx="5157396" cy="4225650"/>
          </a:xfrm>
        </p:grpSpPr>
        <p:sp>
          <p:nvSpPr>
            <p:cNvPr id="5" name="Freeform 6"/>
            <p:cNvSpPr>
              <a:spLocks/>
            </p:cNvSpPr>
            <p:nvPr/>
          </p:nvSpPr>
          <p:spPr bwMode="auto">
            <a:xfrm rot="2700000">
              <a:off x="2711577" y="1755765"/>
              <a:ext cx="2533173" cy="254151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11" name="Freeform 7"/>
            <p:cNvSpPr>
              <a:spLocks/>
            </p:cNvSpPr>
            <p:nvPr/>
          </p:nvSpPr>
          <p:spPr bwMode="auto">
            <a:xfrm rot="2700000">
              <a:off x="4805471" y="3507666"/>
              <a:ext cx="2049991" cy="2056739"/>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19" name="Freeform 5"/>
            <p:cNvSpPr>
              <a:spLocks/>
            </p:cNvSpPr>
            <p:nvPr/>
          </p:nvSpPr>
          <p:spPr bwMode="auto">
            <a:xfrm rot="2700000">
              <a:off x="5159809" y="1333219"/>
              <a:ext cx="1341316" cy="1345639"/>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grpSp>
          <p:nvGrpSpPr>
            <p:cNvPr id="30" name="Group 93"/>
            <p:cNvGrpSpPr>
              <a:grpSpLocks noChangeAspect="1"/>
            </p:cNvGrpSpPr>
            <p:nvPr/>
          </p:nvGrpSpPr>
          <p:grpSpPr bwMode="auto">
            <a:xfrm>
              <a:off x="5084678" y="2870676"/>
              <a:ext cx="366005" cy="341011"/>
              <a:chOff x="2775" y="2062"/>
              <a:chExt cx="205" cy="191"/>
            </a:xfrm>
            <a:solidFill>
              <a:schemeClr val="bg1"/>
            </a:solidFill>
          </p:grpSpPr>
          <p:sp>
            <p:nvSpPr>
              <p:cNvPr id="31" name="Freeform 95"/>
              <p:cNvSpPr>
                <a:spLocks/>
              </p:cNvSpPr>
              <p:nvPr/>
            </p:nvSpPr>
            <p:spPr bwMode="auto">
              <a:xfrm>
                <a:off x="2775" y="2062"/>
                <a:ext cx="205" cy="160"/>
              </a:xfrm>
              <a:custGeom>
                <a:avLst/>
                <a:gdLst>
                  <a:gd name="T0" fmla="*/ 67 w 85"/>
                  <a:gd name="T1" fmla="*/ 19 h 66"/>
                  <a:gd name="T2" fmla="*/ 63 w 85"/>
                  <a:gd name="T3" fmla="*/ 23 h 66"/>
                  <a:gd name="T4" fmla="*/ 30 w 85"/>
                  <a:gd name="T5" fmla="*/ 53 h 66"/>
                  <a:gd name="T6" fmla="*/ 28 w 85"/>
                  <a:gd name="T7" fmla="*/ 54 h 66"/>
                  <a:gd name="T8" fmla="*/ 1 w 85"/>
                  <a:gd name="T9" fmla="*/ 45 h 66"/>
                  <a:gd name="T10" fmla="*/ 0 w 85"/>
                  <a:gd name="T11" fmla="*/ 44 h 66"/>
                  <a:gd name="T12" fmla="*/ 1 w 85"/>
                  <a:gd name="T13" fmla="*/ 43 h 66"/>
                  <a:gd name="T14" fmla="*/ 14 w 85"/>
                  <a:gd name="T15" fmla="*/ 36 h 66"/>
                  <a:gd name="T16" fmla="*/ 84 w 85"/>
                  <a:gd name="T17" fmla="*/ 1 h 66"/>
                  <a:gd name="T18" fmla="*/ 84 w 85"/>
                  <a:gd name="T19" fmla="*/ 1 h 66"/>
                  <a:gd name="T20" fmla="*/ 85 w 85"/>
                  <a:gd name="T21" fmla="*/ 2 h 66"/>
                  <a:gd name="T22" fmla="*/ 85 w 85"/>
                  <a:gd name="T23" fmla="*/ 3 h 66"/>
                  <a:gd name="T24" fmla="*/ 71 w 85"/>
                  <a:gd name="T25" fmla="*/ 62 h 66"/>
                  <a:gd name="T26" fmla="*/ 70 w 85"/>
                  <a:gd name="T27" fmla="*/ 65 h 66"/>
                  <a:gd name="T28" fmla="*/ 68 w 85"/>
                  <a:gd name="T29" fmla="*/ 66 h 66"/>
                  <a:gd name="T30" fmla="*/ 38 w 85"/>
                  <a:gd name="T31" fmla="*/ 57 h 66"/>
                  <a:gd name="T32" fmla="*/ 37 w 85"/>
                  <a:gd name="T33" fmla="*/ 56 h 66"/>
                  <a:gd name="T34" fmla="*/ 37 w 85"/>
                  <a:gd name="T35" fmla="*/ 55 h 66"/>
                  <a:gd name="T36" fmla="*/ 45 w 85"/>
                  <a:gd name="T37" fmla="*/ 46 h 66"/>
                  <a:gd name="T38" fmla="*/ 67 w 85"/>
                  <a:gd name="T39" fmla="*/ 20 h 66"/>
                  <a:gd name="T40" fmla="*/ 67 w 85"/>
                  <a:gd name="T41" fmla="*/ 20 h 66"/>
                  <a:gd name="T42" fmla="*/ 67 w 85"/>
                  <a:gd name="T43" fmla="*/ 1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66">
                    <a:moveTo>
                      <a:pt x="67" y="19"/>
                    </a:moveTo>
                    <a:cubicBezTo>
                      <a:pt x="66" y="21"/>
                      <a:pt x="65" y="22"/>
                      <a:pt x="63" y="23"/>
                    </a:cubicBezTo>
                    <a:cubicBezTo>
                      <a:pt x="52" y="33"/>
                      <a:pt x="41" y="43"/>
                      <a:pt x="30" y="53"/>
                    </a:cubicBezTo>
                    <a:cubicBezTo>
                      <a:pt x="29" y="54"/>
                      <a:pt x="29" y="54"/>
                      <a:pt x="28" y="54"/>
                    </a:cubicBezTo>
                    <a:cubicBezTo>
                      <a:pt x="19" y="51"/>
                      <a:pt x="10" y="48"/>
                      <a:pt x="1" y="45"/>
                    </a:cubicBezTo>
                    <a:cubicBezTo>
                      <a:pt x="0" y="45"/>
                      <a:pt x="0" y="44"/>
                      <a:pt x="0" y="44"/>
                    </a:cubicBezTo>
                    <a:cubicBezTo>
                      <a:pt x="0" y="44"/>
                      <a:pt x="0" y="43"/>
                      <a:pt x="1" y="43"/>
                    </a:cubicBezTo>
                    <a:cubicBezTo>
                      <a:pt x="5" y="41"/>
                      <a:pt x="10" y="39"/>
                      <a:pt x="14" y="36"/>
                    </a:cubicBezTo>
                    <a:cubicBezTo>
                      <a:pt x="37" y="24"/>
                      <a:pt x="61" y="13"/>
                      <a:pt x="84" y="1"/>
                    </a:cubicBezTo>
                    <a:cubicBezTo>
                      <a:pt x="84" y="1"/>
                      <a:pt x="84" y="1"/>
                      <a:pt x="84" y="1"/>
                    </a:cubicBezTo>
                    <a:cubicBezTo>
                      <a:pt x="85" y="0"/>
                      <a:pt x="85" y="1"/>
                      <a:pt x="85" y="2"/>
                    </a:cubicBezTo>
                    <a:cubicBezTo>
                      <a:pt x="85" y="2"/>
                      <a:pt x="85" y="2"/>
                      <a:pt x="85" y="3"/>
                    </a:cubicBezTo>
                    <a:cubicBezTo>
                      <a:pt x="80" y="22"/>
                      <a:pt x="75" y="42"/>
                      <a:pt x="71" y="62"/>
                    </a:cubicBezTo>
                    <a:cubicBezTo>
                      <a:pt x="70" y="63"/>
                      <a:pt x="70" y="64"/>
                      <a:pt x="70" y="65"/>
                    </a:cubicBezTo>
                    <a:cubicBezTo>
                      <a:pt x="70" y="66"/>
                      <a:pt x="69" y="66"/>
                      <a:pt x="68" y="66"/>
                    </a:cubicBezTo>
                    <a:cubicBezTo>
                      <a:pt x="58" y="63"/>
                      <a:pt x="48" y="60"/>
                      <a:pt x="38" y="57"/>
                    </a:cubicBezTo>
                    <a:cubicBezTo>
                      <a:pt x="38" y="57"/>
                      <a:pt x="37" y="57"/>
                      <a:pt x="37" y="56"/>
                    </a:cubicBezTo>
                    <a:cubicBezTo>
                      <a:pt x="37" y="56"/>
                      <a:pt x="37" y="56"/>
                      <a:pt x="37" y="55"/>
                    </a:cubicBezTo>
                    <a:cubicBezTo>
                      <a:pt x="40" y="52"/>
                      <a:pt x="42" y="49"/>
                      <a:pt x="45" y="46"/>
                    </a:cubicBezTo>
                    <a:cubicBezTo>
                      <a:pt x="52" y="38"/>
                      <a:pt x="60" y="29"/>
                      <a:pt x="67" y="20"/>
                    </a:cubicBezTo>
                    <a:cubicBezTo>
                      <a:pt x="67" y="20"/>
                      <a:pt x="67" y="20"/>
                      <a:pt x="67" y="20"/>
                    </a:cubicBezTo>
                    <a:cubicBezTo>
                      <a:pt x="67" y="19"/>
                      <a:pt x="67" y="19"/>
                      <a:pt x="6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2" name="Freeform 96"/>
              <p:cNvSpPr>
                <a:spLocks/>
              </p:cNvSpPr>
              <p:nvPr/>
            </p:nvSpPr>
            <p:spPr bwMode="auto">
              <a:xfrm>
                <a:off x="2864" y="2210"/>
                <a:ext cx="24" cy="43"/>
              </a:xfrm>
              <a:custGeom>
                <a:avLst/>
                <a:gdLst>
                  <a:gd name="T0" fmla="*/ 0 w 10"/>
                  <a:gd name="T1" fmla="*/ 9 h 18"/>
                  <a:gd name="T2" fmla="*/ 0 w 10"/>
                  <a:gd name="T3" fmla="*/ 1 h 18"/>
                  <a:gd name="T4" fmla="*/ 1 w 10"/>
                  <a:gd name="T5" fmla="*/ 0 h 18"/>
                  <a:gd name="T6" fmla="*/ 9 w 10"/>
                  <a:gd name="T7" fmla="*/ 3 h 18"/>
                  <a:gd name="T8" fmla="*/ 10 w 10"/>
                  <a:gd name="T9" fmla="*/ 4 h 18"/>
                  <a:gd name="T10" fmla="*/ 2 w 10"/>
                  <a:gd name="T11" fmla="*/ 17 h 18"/>
                  <a:gd name="T12" fmla="*/ 1 w 10"/>
                  <a:gd name="T13" fmla="*/ 17 h 18"/>
                  <a:gd name="T14" fmla="*/ 0 w 10"/>
                  <a:gd name="T15" fmla="*/ 18 h 18"/>
                  <a:gd name="T16" fmla="*/ 0 w 10"/>
                  <a:gd name="T17" fmla="*/ 17 h 18"/>
                  <a:gd name="T18" fmla="*/ 0 w 10"/>
                  <a:gd name="T19" fmla="*/ 13 h 18"/>
                  <a:gd name="T20" fmla="*/ 0 w 10"/>
                  <a:gd name="T2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8">
                    <a:moveTo>
                      <a:pt x="0" y="9"/>
                    </a:moveTo>
                    <a:cubicBezTo>
                      <a:pt x="0" y="6"/>
                      <a:pt x="0" y="4"/>
                      <a:pt x="0" y="1"/>
                    </a:cubicBezTo>
                    <a:cubicBezTo>
                      <a:pt x="0" y="0"/>
                      <a:pt x="0" y="0"/>
                      <a:pt x="1" y="0"/>
                    </a:cubicBezTo>
                    <a:cubicBezTo>
                      <a:pt x="4" y="1"/>
                      <a:pt x="7" y="2"/>
                      <a:pt x="9" y="3"/>
                    </a:cubicBezTo>
                    <a:cubicBezTo>
                      <a:pt x="10" y="3"/>
                      <a:pt x="10" y="3"/>
                      <a:pt x="10" y="4"/>
                    </a:cubicBezTo>
                    <a:cubicBezTo>
                      <a:pt x="7" y="9"/>
                      <a:pt x="4" y="13"/>
                      <a:pt x="2" y="17"/>
                    </a:cubicBezTo>
                    <a:cubicBezTo>
                      <a:pt x="2" y="17"/>
                      <a:pt x="2" y="17"/>
                      <a:pt x="1" y="17"/>
                    </a:cubicBezTo>
                    <a:cubicBezTo>
                      <a:pt x="1" y="18"/>
                      <a:pt x="1" y="18"/>
                      <a:pt x="0" y="18"/>
                    </a:cubicBezTo>
                    <a:cubicBezTo>
                      <a:pt x="0" y="18"/>
                      <a:pt x="0" y="17"/>
                      <a:pt x="0" y="17"/>
                    </a:cubicBezTo>
                    <a:cubicBezTo>
                      <a:pt x="0" y="16"/>
                      <a:pt x="0" y="14"/>
                      <a:pt x="0" y="13"/>
                    </a:cubicBezTo>
                    <a:cubicBezTo>
                      <a:pt x="0" y="12"/>
                      <a:pt x="0" y="10"/>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33" name="Group 15"/>
            <p:cNvGrpSpPr>
              <a:grpSpLocks noChangeAspect="1"/>
            </p:cNvGrpSpPr>
            <p:nvPr/>
          </p:nvGrpSpPr>
          <p:grpSpPr bwMode="auto">
            <a:xfrm>
              <a:off x="5618683" y="2300109"/>
              <a:ext cx="388209" cy="366835"/>
              <a:chOff x="864" y="477"/>
              <a:chExt cx="563" cy="532"/>
            </a:xfrm>
            <a:solidFill>
              <a:schemeClr val="bg1"/>
            </a:solidFill>
          </p:grpSpPr>
          <p:sp>
            <p:nvSpPr>
              <p:cNvPr id="34" name="Freeform 17"/>
              <p:cNvSpPr>
                <a:spLocks/>
              </p:cNvSpPr>
              <p:nvPr/>
            </p:nvSpPr>
            <p:spPr bwMode="auto">
              <a:xfrm>
                <a:off x="912" y="477"/>
                <a:ext cx="515" cy="532"/>
              </a:xfrm>
              <a:custGeom>
                <a:avLst/>
                <a:gdLst>
                  <a:gd name="T0" fmla="*/ 66 w 216"/>
                  <a:gd name="T1" fmla="*/ 37 h 223"/>
                  <a:gd name="T2" fmla="*/ 65 w 216"/>
                  <a:gd name="T3" fmla="*/ 36 h 223"/>
                  <a:gd name="T4" fmla="*/ 62 w 216"/>
                  <a:gd name="T5" fmla="*/ 32 h 223"/>
                  <a:gd name="T6" fmla="*/ 50 w 216"/>
                  <a:gd name="T7" fmla="*/ 24 h 223"/>
                  <a:gd name="T8" fmla="*/ 49 w 216"/>
                  <a:gd name="T9" fmla="*/ 23 h 223"/>
                  <a:gd name="T10" fmla="*/ 172 w 216"/>
                  <a:gd name="T11" fmla="*/ 34 h 223"/>
                  <a:gd name="T12" fmla="*/ 185 w 216"/>
                  <a:gd name="T13" fmla="*/ 170 h 223"/>
                  <a:gd name="T14" fmla="*/ 52 w 216"/>
                  <a:gd name="T15" fmla="*/ 197 h 223"/>
                  <a:gd name="T16" fmla="*/ 6 w 216"/>
                  <a:gd name="T17" fmla="*/ 140 h 223"/>
                  <a:gd name="T18" fmla="*/ 3 w 216"/>
                  <a:gd name="T19" fmla="*/ 92 h 223"/>
                  <a:gd name="T20" fmla="*/ 15 w 216"/>
                  <a:gd name="T21" fmla="*/ 99 h 223"/>
                  <a:gd name="T22" fmla="*/ 18 w 216"/>
                  <a:gd name="T23" fmla="*/ 102 h 223"/>
                  <a:gd name="T24" fmla="*/ 22 w 216"/>
                  <a:gd name="T25" fmla="*/ 102 h 223"/>
                  <a:gd name="T26" fmla="*/ 55 w 216"/>
                  <a:gd name="T27" fmla="*/ 175 h 223"/>
                  <a:gd name="T28" fmla="*/ 116 w 216"/>
                  <a:gd name="T29" fmla="*/ 190 h 223"/>
                  <a:gd name="T30" fmla="*/ 183 w 216"/>
                  <a:gd name="T31" fmla="*/ 88 h 223"/>
                  <a:gd name="T32" fmla="*/ 166 w 216"/>
                  <a:gd name="T33" fmla="*/ 56 h 223"/>
                  <a:gd name="T34" fmla="*/ 136 w 216"/>
                  <a:gd name="T35" fmla="*/ 34 h 223"/>
                  <a:gd name="T36" fmla="*/ 101 w 216"/>
                  <a:gd name="T37" fmla="*/ 27 h 223"/>
                  <a:gd name="T38" fmla="*/ 66 w 216"/>
                  <a:gd name="T39" fmla="*/ 3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223">
                    <a:moveTo>
                      <a:pt x="66" y="37"/>
                    </a:moveTo>
                    <a:cubicBezTo>
                      <a:pt x="65" y="36"/>
                      <a:pt x="65" y="36"/>
                      <a:pt x="65" y="36"/>
                    </a:cubicBezTo>
                    <a:cubicBezTo>
                      <a:pt x="66" y="34"/>
                      <a:pt x="64" y="33"/>
                      <a:pt x="62" y="32"/>
                    </a:cubicBezTo>
                    <a:cubicBezTo>
                      <a:pt x="58" y="30"/>
                      <a:pt x="54" y="27"/>
                      <a:pt x="50" y="24"/>
                    </a:cubicBezTo>
                    <a:cubicBezTo>
                      <a:pt x="50" y="24"/>
                      <a:pt x="50" y="23"/>
                      <a:pt x="49" y="23"/>
                    </a:cubicBezTo>
                    <a:cubicBezTo>
                      <a:pt x="83" y="1"/>
                      <a:pt x="135" y="0"/>
                      <a:pt x="172" y="34"/>
                    </a:cubicBezTo>
                    <a:cubicBezTo>
                      <a:pt x="211" y="70"/>
                      <a:pt x="216" y="129"/>
                      <a:pt x="185" y="170"/>
                    </a:cubicBezTo>
                    <a:cubicBezTo>
                      <a:pt x="154" y="212"/>
                      <a:pt x="97" y="223"/>
                      <a:pt x="52" y="197"/>
                    </a:cubicBezTo>
                    <a:cubicBezTo>
                      <a:pt x="29" y="183"/>
                      <a:pt x="14" y="164"/>
                      <a:pt x="6" y="140"/>
                    </a:cubicBezTo>
                    <a:cubicBezTo>
                      <a:pt x="2" y="126"/>
                      <a:pt x="0" y="100"/>
                      <a:pt x="3" y="92"/>
                    </a:cubicBezTo>
                    <a:cubicBezTo>
                      <a:pt x="7" y="94"/>
                      <a:pt x="11" y="97"/>
                      <a:pt x="15" y="99"/>
                    </a:cubicBezTo>
                    <a:cubicBezTo>
                      <a:pt x="16" y="100"/>
                      <a:pt x="17" y="101"/>
                      <a:pt x="18" y="102"/>
                    </a:cubicBezTo>
                    <a:cubicBezTo>
                      <a:pt x="19" y="102"/>
                      <a:pt x="21" y="102"/>
                      <a:pt x="22" y="102"/>
                    </a:cubicBezTo>
                    <a:cubicBezTo>
                      <a:pt x="20" y="132"/>
                      <a:pt x="31" y="156"/>
                      <a:pt x="55" y="175"/>
                    </a:cubicBezTo>
                    <a:cubicBezTo>
                      <a:pt x="73" y="188"/>
                      <a:pt x="94" y="193"/>
                      <a:pt x="116" y="190"/>
                    </a:cubicBezTo>
                    <a:cubicBezTo>
                      <a:pt x="164" y="182"/>
                      <a:pt x="195" y="135"/>
                      <a:pt x="183" y="88"/>
                    </a:cubicBezTo>
                    <a:cubicBezTo>
                      <a:pt x="179" y="76"/>
                      <a:pt x="174" y="65"/>
                      <a:pt x="166" y="56"/>
                    </a:cubicBezTo>
                    <a:cubicBezTo>
                      <a:pt x="158" y="47"/>
                      <a:pt x="148" y="39"/>
                      <a:pt x="136" y="34"/>
                    </a:cubicBezTo>
                    <a:cubicBezTo>
                      <a:pt x="125" y="29"/>
                      <a:pt x="113" y="27"/>
                      <a:pt x="101" y="27"/>
                    </a:cubicBezTo>
                    <a:cubicBezTo>
                      <a:pt x="88" y="28"/>
                      <a:pt x="77" y="31"/>
                      <a:pt x="6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18"/>
              <p:cNvSpPr>
                <a:spLocks/>
              </p:cNvSpPr>
              <p:nvPr/>
            </p:nvSpPr>
            <p:spPr bwMode="auto">
              <a:xfrm>
                <a:off x="864" y="508"/>
                <a:ext cx="339" cy="272"/>
              </a:xfrm>
              <a:custGeom>
                <a:avLst/>
                <a:gdLst>
                  <a:gd name="T0" fmla="*/ 123 w 142"/>
                  <a:gd name="T1" fmla="*/ 114 h 114"/>
                  <a:gd name="T2" fmla="*/ 114 w 142"/>
                  <a:gd name="T3" fmla="*/ 111 h 114"/>
                  <a:gd name="T4" fmla="*/ 86 w 142"/>
                  <a:gd name="T5" fmla="*/ 92 h 114"/>
                  <a:gd name="T6" fmla="*/ 60 w 142"/>
                  <a:gd name="T7" fmla="*/ 75 h 114"/>
                  <a:gd name="T8" fmla="*/ 57 w 142"/>
                  <a:gd name="T9" fmla="*/ 74 h 114"/>
                  <a:gd name="T10" fmla="*/ 42 w 142"/>
                  <a:gd name="T11" fmla="*/ 78 h 114"/>
                  <a:gd name="T12" fmla="*/ 40 w 142"/>
                  <a:gd name="T13" fmla="*/ 78 h 114"/>
                  <a:gd name="T14" fmla="*/ 4 w 142"/>
                  <a:gd name="T15" fmla="*/ 53 h 114"/>
                  <a:gd name="T16" fmla="*/ 0 w 142"/>
                  <a:gd name="T17" fmla="*/ 46 h 114"/>
                  <a:gd name="T18" fmla="*/ 7 w 142"/>
                  <a:gd name="T19" fmla="*/ 40 h 114"/>
                  <a:gd name="T20" fmla="*/ 26 w 142"/>
                  <a:gd name="T21" fmla="*/ 37 h 114"/>
                  <a:gd name="T22" fmla="*/ 31 w 142"/>
                  <a:gd name="T23" fmla="*/ 28 h 114"/>
                  <a:gd name="T24" fmla="*/ 28 w 142"/>
                  <a:gd name="T25" fmla="*/ 8 h 114"/>
                  <a:gd name="T26" fmla="*/ 31 w 142"/>
                  <a:gd name="T27" fmla="*/ 1 h 114"/>
                  <a:gd name="T28" fmla="*/ 39 w 142"/>
                  <a:gd name="T29" fmla="*/ 1 h 114"/>
                  <a:gd name="T30" fmla="*/ 52 w 142"/>
                  <a:gd name="T31" fmla="*/ 11 h 114"/>
                  <a:gd name="T32" fmla="*/ 75 w 142"/>
                  <a:gd name="T33" fmla="*/ 26 h 114"/>
                  <a:gd name="T34" fmla="*/ 76 w 142"/>
                  <a:gd name="T35" fmla="*/ 28 h 114"/>
                  <a:gd name="T36" fmla="*/ 78 w 142"/>
                  <a:gd name="T37" fmla="*/ 45 h 114"/>
                  <a:gd name="T38" fmla="*/ 79 w 142"/>
                  <a:gd name="T39" fmla="*/ 46 h 114"/>
                  <a:gd name="T40" fmla="*/ 122 w 142"/>
                  <a:gd name="T41" fmla="*/ 75 h 114"/>
                  <a:gd name="T42" fmla="*/ 134 w 142"/>
                  <a:gd name="T43" fmla="*/ 83 h 114"/>
                  <a:gd name="T44" fmla="*/ 140 w 142"/>
                  <a:gd name="T45" fmla="*/ 101 h 114"/>
                  <a:gd name="T46" fmla="*/ 126 w 142"/>
                  <a:gd name="T47" fmla="*/ 114 h 114"/>
                  <a:gd name="T48" fmla="*/ 123 w 142"/>
                  <a:gd name="T4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4">
                    <a:moveTo>
                      <a:pt x="123" y="114"/>
                    </a:moveTo>
                    <a:cubicBezTo>
                      <a:pt x="120" y="114"/>
                      <a:pt x="117" y="113"/>
                      <a:pt x="114" y="111"/>
                    </a:cubicBezTo>
                    <a:cubicBezTo>
                      <a:pt x="105" y="105"/>
                      <a:pt x="95" y="98"/>
                      <a:pt x="86" y="92"/>
                    </a:cubicBezTo>
                    <a:cubicBezTo>
                      <a:pt x="77" y="86"/>
                      <a:pt x="69" y="81"/>
                      <a:pt x="60" y="75"/>
                    </a:cubicBezTo>
                    <a:cubicBezTo>
                      <a:pt x="59" y="74"/>
                      <a:pt x="58" y="74"/>
                      <a:pt x="57" y="74"/>
                    </a:cubicBezTo>
                    <a:cubicBezTo>
                      <a:pt x="52" y="76"/>
                      <a:pt x="47" y="77"/>
                      <a:pt x="42" y="78"/>
                    </a:cubicBezTo>
                    <a:cubicBezTo>
                      <a:pt x="41" y="78"/>
                      <a:pt x="40" y="78"/>
                      <a:pt x="40" y="78"/>
                    </a:cubicBezTo>
                    <a:cubicBezTo>
                      <a:pt x="28" y="70"/>
                      <a:pt x="16" y="62"/>
                      <a:pt x="4" y="53"/>
                    </a:cubicBezTo>
                    <a:cubicBezTo>
                      <a:pt x="1" y="51"/>
                      <a:pt x="0" y="49"/>
                      <a:pt x="0" y="46"/>
                    </a:cubicBezTo>
                    <a:cubicBezTo>
                      <a:pt x="1" y="43"/>
                      <a:pt x="3" y="41"/>
                      <a:pt x="7" y="40"/>
                    </a:cubicBezTo>
                    <a:cubicBezTo>
                      <a:pt x="13" y="39"/>
                      <a:pt x="19" y="38"/>
                      <a:pt x="26" y="37"/>
                    </a:cubicBezTo>
                    <a:cubicBezTo>
                      <a:pt x="30" y="36"/>
                      <a:pt x="32" y="32"/>
                      <a:pt x="31" y="28"/>
                    </a:cubicBezTo>
                    <a:cubicBezTo>
                      <a:pt x="30" y="21"/>
                      <a:pt x="29" y="15"/>
                      <a:pt x="28" y="8"/>
                    </a:cubicBezTo>
                    <a:cubicBezTo>
                      <a:pt x="27" y="5"/>
                      <a:pt x="28" y="3"/>
                      <a:pt x="31" y="1"/>
                    </a:cubicBezTo>
                    <a:cubicBezTo>
                      <a:pt x="33" y="0"/>
                      <a:pt x="36" y="0"/>
                      <a:pt x="39" y="1"/>
                    </a:cubicBezTo>
                    <a:cubicBezTo>
                      <a:pt x="43" y="4"/>
                      <a:pt x="48" y="7"/>
                      <a:pt x="52" y="11"/>
                    </a:cubicBezTo>
                    <a:cubicBezTo>
                      <a:pt x="60" y="16"/>
                      <a:pt x="67" y="21"/>
                      <a:pt x="75" y="26"/>
                    </a:cubicBezTo>
                    <a:cubicBezTo>
                      <a:pt x="75" y="26"/>
                      <a:pt x="76" y="27"/>
                      <a:pt x="76" y="28"/>
                    </a:cubicBezTo>
                    <a:cubicBezTo>
                      <a:pt x="77" y="34"/>
                      <a:pt x="77" y="39"/>
                      <a:pt x="78" y="45"/>
                    </a:cubicBezTo>
                    <a:cubicBezTo>
                      <a:pt x="78" y="45"/>
                      <a:pt x="79" y="46"/>
                      <a:pt x="79" y="46"/>
                    </a:cubicBezTo>
                    <a:cubicBezTo>
                      <a:pt x="94" y="56"/>
                      <a:pt x="108" y="65"/>
                      <a:pt x="122" y="75"/>
                    </a:cubicBezTo>
                    <a:cubicBezTo>
                      <a:pt x="126" y="78"/>
                      <a:pt x="130" y="80"/>
                      <a:pt x="134" y="83"/>
                    </a:cubicBezTo>
                    <a:cubicBezTo>
                      <a:pt x="139" y="87"/>
                      <a:pt x="142" y="94"/>
                      <a:pt x="140" y="101"/>
                    </a:cubicBezTo>
                    <a:cubicBezTo>
                      <a:pt x="138" y="107"/>
                      <a:pt x="132" y="113"/>
                      <a:pt x="126" y="114"/>
                    </a:cubicBezTo>
                    <a:cubicBezTo>
                      <a:pt x="125" y="114"/>
                      <a:pt x="124" y="114"/>
                      <a:pt x="12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19"/>
              <p:cNvSpPr>
                <a:spLocks/>
              </p:cNvSpPr>
              <p:nvPr/>
            </p:nvSpPr>
            <p:spPr bwMode="auto">
              <a:xfrm>
                <a:off x="1017" y="589"/>
                <a:ext cx="291" cy="301"/>
              </a:xfrm>
              <a:custGeom>
                <a:avLst/>
                <a:gdLst>
                  <a:gd name="T0" fmla="*/ 2 w 122"/>
                  <a:gd name="T1" fmla="*/ 57 h 126"/>
                  <a:gd name="T2" fmla="*/ 3 w 122"/>
                  <a:gd name="T3" fmla="*/ 58 h 126"/>
                  <a:gd name="T4" fmla="*/ 22 w 122"/>
                  <a:gd name="T5" fmla="*/ 70 h 126"/>
                  <a:gd name="T6" fmla="*/ 23 w 122"/>
                  <a:gd name="T7" fmla="*/ 72 h 126"/>
                  <a:gd name="T8" fmla="*/ 50 w 122"/>
                  <a:gd name="T9" fmla="*/ 98 h 126"/>
                  <a:gd name="T10" fmla="*/ 87 w 122"/>
                  <a:gd name="T11" fmla="*/ 88 h 126"/>
                  <a:gd name="T12" fmla="*/ 97 w 122"/>
                  <a:gd name="T13" fmla="*/ 58 h 126"/>
                  <a:gd name="T14" fmla="*/ 76 w 122"/>
                  <a:gd name="T15" fmla="*/ 29 h 126"/>
                  <a:gd name="T16" fmla="*/ 57 w 122"/>
                  <a:gd name="T17" fmla="*/ 25 h 126"/>
                  <a:gd name="T18" fmla="*/ 56 w 122"/>
                  <a:gd name="T19" fmla="*/ 25 h 126"/>
                  <a:gd name="T20" fmla="*/ 49 w 122"/>
                  <a:gd name="T21" fmla="*/ 23 h 126"/>
                  <a:gd name="T22" fmla="*/ 33 w 122"/>
                  <a:gd name="T23" fmla="*/ 12 h 126"/>
                  <a:gd name="T24" fmla="*/ 32 w 122"/>
                  <a:gd name="T25" fmla="*/ 11 h 126"/>
                  <a:gd name="T26" fmla="*/ 102 w 122"/>
                  <a:gd name="T27" fmla="*/ 23 h 126"/>
                  <a:gd name="T28" fmla="*/ 106 w 122"/>
                  <a:gd name="T29" fmla="*/ 96 h 126"/>
                  <a:gd name="T30" fmla="*/ 35 w 122"/>
                  <a:gd name="T31" fmla="*/ 114 h 126"/>
                  <a:gd name="T32" fmla="*/ 2 w 122"/>
                  <a:gd name="T33" fmla="*/ 5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26">
                    <a:moveTo>
                      <a:pt x="2" y="57"/>
                    </a:moveTo>
                    <a:cubicBezTo>
                      <a:pt x="3" y="57"/>
                      <a:pt x="3" y="57"/>
                      <a:pt x="3" y="58"/>
                    </a:cubicBezTo>
                    <a:cubicBezTo>
                      <a:pt x="9" y="62"/>
                      <a:pt x="16" y="66"/>
                      <a:pt x="22" y="70"/>
                    </a:cubicBezTo>
                    <a:cubicBezTo>
                      <a:pt x="23" y="71"/>
                      <a:pt x="23" y="71"/>
                      <a:pt x="23" y="72"/>
                    </a:cubicBezTo>
                    <a:cubicBezTo>
                      <a:pt x="27" y="85"/>
                      <a:pt x="36" y="95"/>
                      <a:pt x="50" y="98"/>
                    </a:cubicBezTo>
                    <a:cubicBezTo>
                      <a:pt x="64" y="102"/>
                      <a:pt x="77" y="98"/>
                      <a:pt x="87" y="88"/>
                    </a:cubicBezTo>
                    <a:cubicBezTo>
                      <a:pt x="95" y="79"/>
                      <a:pt x="98" y="69"/>
                      <a:pt x="97" y="58"/>
                    </a:cubicBezTo>
                    <a:cubicBezTo>
                      <a:pt x="95" y="45"/>
                      <a:pt x="88" y="35"/>
                      <a:pt x="76" y="29"/>
                    </a:cubicBezTo>
                    <a:cubicBezTo>
                      <a:pt x="70" y="25"/>
                      <a:pt x="64" y="24"/>
                      <a:pt x="57" y="25"/>
                    </a:cubicBezTo>
                    <a:cubicBezTo>
                      <a:pt x="57" y="25"/>
                      <a:pt x="56" y="25"/>
                      <a:pt x="56" y="25"/>
                    </a:cubicBezTo>
                    <a:cubicBezTo>
                      <a:pt x="54" y="26"/>
                      <a:pt x="51" y="25"/>
                      <a:pt x="49" y="23"/>
                    </a:cubicBezTo>
                    <a:cubicBezTo>
                      <a:pt x="44" y="19"/>
                      <a:pt x="39" y="16"/>
                      <a:pt x="33" y="12"/>
                    </a:cubicBezTo>
                    <a:cubicBezTo>
                      <a:pt x="33" y="12"/>
                      <a:pt x="33" y="12"/>
                      <a:pt x="32" y="11"/>
                    </a:cubicBezTo>
                    <a:cubicBezTo>
                      <a:pt x="53" y="0"/>
                      <a:pt x="82" y="2"/>
                      <a:pt x="102" y="23"/>
                    </a:cubicBezTo>
                    <a:cubicBezTo>
                      <a:pt x="120" y="43"/>
                      <a:pt x="122" y="73"/>
                      <a:pt x="106" y="96"/>
                    </a:cubicBezTo>
                    <a:cubicBezTo>
                      <a:pt x="90" y="118"/>
                      <a:pt x="61" y="126"/>
                      <a:pt x="35" y="114"/>
                    </a:cubicBezTo>
                    <a:cubicBezTo>
                      <a:pt x="10" y="102"/>
                      <a:pt x="0" y="77"/>
                      <a:pt x="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41" name="矩形 3"/>
            <p:cNvSpPr>
              <a:spLocks noChangeArrowheads="1"/>
            </p:cNvSpPr>
            <p:nvPr/>
          </p:nvSpPr>
          <p:spPr bwMode="auto">
            <a:xfrm>
              <a:off x="5237608" y="1717988"/>
              <a:ext cx="1234255" cy="369332"/>
            </a:xfrm>
            <a:prstGeom prst="rect">
              <a:avLst/>
            </a:prstGeom>
          </p:spPr>
          <p:txBody>
            <a:bodyPr wrap="square">
              <a:spAutoFit/>
            </a:bodyPr>
            <a:lstStyle/>
            <a:p>
              <a:pPr algn="ct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累计缴费</a:t>
              </a:r>
            </a:p>
          </p:txBody>
        </p:sp>
        <p:sp>
          <p:nvSpPr>
            <p:cNvPr id="42" name="Freeform 13"/>
            <p:cNvSpPr>
              <a:spLocks noEditPoints="1"/>
            </p:cNvSpPr>
            <p:nvPr/>
          </p:nvSpPr>
          <p:spPr bwMode="auto">
            <a:xfrm>
              <a:off x="5674843" y="3383261"/>
              <a:ext cx="336619" cy="329317"/>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矩形 3"/>
            <p:cNvSpPr>
              <a:spLocks noChangeArrowheads="1"/>
            </p:cNvSpPr>
            <p:nvPr/>
          </p:nvSpPr>
          <p:spPr bwMode="auto">
            <a:xfrm>
              <a:off x="5107006" y="4287851"/>
              <a:ext cx="1468280" cy="492443"/>
            </a:xfrm>
            <a:prstGeom prst="rect">
              <a:avLst/>
            </a:prstGeom>
          </p:spPr>
          <p:txBody>
            <a:bodyPr wrap="square">
              <a:spAutoFit/>
            </a:bodyPr>
            <a:lstStyle/>
            <a:p>
              <a:pPr algn="ctr"/>
              <a:r>
                <a:rPr lang="zh-CN" altLang="en-US"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统筹基金</a:t>
              </a:r>
            </a:p>
          </p:txBody>
        </p:sp>
        <p:sp>
          <p:nvSpPr>
            <p:cNvPr id="45" name="矩形 3"/>
            <p:cNvSpPr>
              <a:spLocks noChangeArrowheads="1"/>
            </p:cNvSpPr>
            <p:nvPr/>
          </p:nvSpPr>
          <p:spPr bwMode="auto">
            <a:xfrm>
              <a:off x="3037611" y="2771710"/>
              <a:ext cx="1991635" cy="553997"/>
            </a:xfrm>
            <a:prstGeom prst="rect">
              <a:avLst/>
            </a:prstGeom>
          </p:spPr>
          <p:txBody>
            <a:bodyPr wrap="square">
              <a:spAutoFit/>
            </a:bodyPr>
            <a:lstStyle/>
            <a:p>
              <a:pPr algn="ctr"/>
              <a:r>
                <a:rPr lang="zh-CN" altLang="en-US" sz="21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连续缴费</a:t>
              </a:r>
            </a:p>
          </p:txBody>
        </p:sp>
        <p:sp>
          <p:nvSpPr>
            <p:cNvPr id="15" name="Freeform 5"/>
            <p:cNvSpPr>
              <a:spLocks/>
            </p:cNvSpPr>
            <p:nvPr/>
          </p:nvSpPr>
          <p:spPr bwMode="auto">
            <a:xfrm rot="2700000" flipH="1">
              <a:off x="6237361" y="2211490"/>
              <a:ext cx="1624823" cy="1630060"/>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grpSp>
          <p:nvGrpSpPr>
            <p:cNvPr id="37" name="Group 85"/>
            <p:cNvGrpSpPr>
              <a:grpSpLocks noChangeAspect="1"/>
            </p:cNvGrpSpPr>
            <p:nvPr/>
          </p:nvGrpSpPr>
          <p:grpSpPr bwMode="auto">
            <a:xfrm>
              <a:off x="6204020" y="2881896"/>
              <a:ext cx="299871" cy="264341"/>
              <a:chOff x="2772" y="2067"/>
              <a:chExt cx="211" cy="186"/>
            </a:xfrm>
            <a:solidFill>
              <a:schemeClr val="bg1"/>
            </a:solidFill>
          </p:grpSpPr>
          <p:sp>
            <p:nvSpPr>
              <p:cNvPr id="38" name="Freeform 87"/>
              <p:cNvSpPr>
                <a:spLocks/>
              </p:cNvSpPr>
              <p:nvPr/>
            </p:nvSpPr>
            <p:spPr bwMode="auto">
              <a:xfrm>
                <a:off x="2782" y="2172"/>
                <a:ext cx="191" cy="81"/>
              </a:xfrm>
              <a:custGeom>
                <a:avLst/>
                <a:gdLst>
                  <a:gd name="T0" fmla="*/ 0 w 79"/>
                  <a:gd name="T1" fmla="*/ 0 h 33"/>
                  <a:gd name="T2" fmla="*/ 28 w 79"/>
                  <a:gd name="T3" fmla="*/ 0 h 33"/>
                  <a:gd name="T4" fmla="*/ 28 w 79"/>
                  <a:gd name="T5" fmla="*/ 4 h 33"/>
                  <a:gd name="T6" fmla="*/ 51 w 79"/>
                  <a:gd name="T7" fmla="*/ 4 h 33"/>
                  <a:gd name="T8" fmla="*/ 51 w 79"/>
                  <a:gd name="T9" fmla="*/ 0 h 33"/>
                  <a:gd name="T10" fmla="*/ 79 w 79"/>
                  <a:gd name="T11" fmla="*/ 0 h 33"/>
                  <a:gd name="T12" fmla="*/ 79 w 79"/>
                  <a:gd name="T13" fmla="*/ 1 h 33"/>
                  <a:gd name="T14" fmla="*/ 79 w 79"/>
                  <a:gd name="T15" fmla="*/ 27 h 33"/>
                  <a:gd name="T16" fmla="*/ 74 w 79"/>
                  <a:gd name="T17" fmla="*/ 32 h 33"/>
                  <a:gd name="T18" fmla="*/ 73 w 79"/>
                  <a:gd name="T19" fmla="*/ 33 h 33"/>
                  <a:gd name="T20" fmla="*/ 6 w 79"/>
                  <a:gd name="T21" fmla="*/ 33 h 33"/>
                  <a:gd name="T22" fmla="*/ 0 w 79"/>
                  <a:gd name="T23" fmla="*/ 28 h 33"/>
                  <a:gd name="T24" fmla="*/ 0 w 79"/>
                  <a:gd name="T25" fmla="*/ 27 h 33"/>
                  <a:gd name="T26" fmla="*/ 0 w 79"/>
                  <a:gd name="T27" fmla="*/ 1 h 33"/>
                  <a:gd name="T28" fmla="*/ 0 w 79"/>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3">
                    <a:moveTo>
                      <a:pt x="0" y="0"/>
                    </a:moveTo>
                    <a:cubicBezTo>
                      <a:pt x="10" y="0"/>
                      <a:pt x="19" y="0"/>
                      <a:pt x="28" y="0"/>
                    </a:cubicBezTo>
                    <a:cubicBezTo>
                      <a:pt x="28" y="1"/>
                      <a:pt x="28" y="3"/>
                      <a:pt x="28" y="4"/>
                    </a:cubicBezTo>
                    <a:cubicBezTo>
                      <a:pt x="36" y="4"/>
                      <a:pt x="44" y="4"/>
                      <a:pt x="51" y="4"/>
                    </a:cubicBezTo>
                    <a:cubicBezTo>
                      <a:pt x="51" y="3"/>
                      <a:pt x="51" y="1"/>
                      <a:pt x="51" y="0"/>
                    </a:cubicBezTo>
                    <a:cubicBezTo>
                      <a:pt x="61" y="0"/>
                      <a:pt x="70" y="0"/>
                      <a:pt x="79" y="0"/>
                    </a:cubicBezTo>
                    <a:cubicBezTo>
                      <a:pt x="79" y="0"/>
                      <a:pt x="79" y="0"/>
                      <a:pt x="79" y="1"/>
                    </a:cubicBezTo>
                    <a:cubicBezTo>
                      <a:pt x="79" y="9"/>
                      <a:pt x="79" y="18"/>
                      <a:pt x="79" y="27"/>
                    </a:cubicBezTo>
                    <a:cubicBezTo>
                      <a:pt x="79" y="30"/>
                      <a:pt x="77" y="32"/>
                      <a:pt x="74" y="32"/>
                    </a:cubicBezTo>
                    <a:cubicBezTo>
                      <a:pt x="74" y="33"/>
                      <a:pt x="73" y="33"/>
                      <a:pt x="73" y="33"/>
                    </a:cubicBezTo>
                    <a:cubicBezTo>
                      <a:pt x="51" y="33"/>
                      <a:pt x="29" y="33"/>
                      <a:pt x="6" y="33"/>
                    </a:cubicBezTo>
                    <a:cubicBezTo>
                      <a:pt x="3" y="33"/>
                      <a:pt x="1" y="31"/>
                      <a:pt x="0" y="28"/>
                    </a:cubicBezTo>
                    <a:cubicBezTo>
                      <a:pt x="0" y="28"/>
                      <a:pt x="0" y="27"/>
                      <a:pt x="0" y="27"/>
                    </a:cubicBezTo>
                    <a:cubicBezTo>
                      <a:pt x="0" y="18"/>
                      <a:pt x="0" y="9"/>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9" name="Freeform 88"/>
              <p:cNvSpPr>
                <a:spLocks noEditPoints="1"/>
              </p:cNvSpPr>
              <p:nvPr/>
            </p:nvSpPr>
            <p:spPr bwMode="auto">
              <a:xfrm>
                <a:off x="2772" y="2067"/>
                <a:ext cx="211" cy="96"/>
              </a:xfrm>
              <a:custGeom>
                <a:avLst/>
                <a:gdLst>
                  <a:gd name="T0" fmla="*/ 55 w 87"/>
                  <a:gd name="T1" fmla="*/ 39 h 39"/>
                  <a:gd name="T2" fmla="*/ 55 w 87"/>
                  <a:gd name="T3" fmla="*/ 33 h 39"/>
                  <a:gd name="T4" fmla="*/ 32 w 87"/>
                  <a:gd name="T5" fmla="*/ 33 h 39"/>
                  <a:gd name="T6" fmla="*/ 32 w 87"/>
                  <a:gd name="T7" fmla="*/ 39 h 39"/>
                  <a:gd name="T8" fmla="*/ 31 w 87"/>
                  <a:gd name="T9" fmla="*/ 39 h 39"/>
                  <a:gd name="T10" fmla="*/ 6 w 87"/>
                  <a:gd name="T11" fmla="*/ 39 h 39"/>
                  <a:gd name="T12" fmla="*/ 1 w 87"/>
                  <a:gd name="T13" fmla="*/ 35 h 39"/>
                  <a:gd name="T14" fmla="*/ 0 w 87"/>
                  <a:gd name="T15" fmla="*/ 33 h 39"/>
                  <a:gd name="T16" fmla="*/ 0 w 87"/>
                  <a:gd name="T17" fmla="*/ 17 h 39"/>
                  <a:gd name="T18" fmla="*/ 6 w 87"/>
                  <a:gd name="T19" fmla="*/ 11 h 39"/>
                  <a:gd name="T20" fmla="*/ 27 w 87"/>
                  <a:gd name="T21" fmla="*/ 11 h 39"/>
                  <a:gd name="T22" fmla="*/ 28 w 87"/>
                  <a:gd name="T23" fmla="*/ 11 h 39"/>
                  <a:gd name="T24" fmla="*/ 28 w 87"/>
                  <a:gd name="T25" fmla="*/ 9 h 39"/>
                  <a:gd name="T26" fmla="*/ 32 w 87"/>
                  <a:gd name="T27" fmla="*/ 4 h 39"/>
                  <a:gd name="T28" fmla="*/ 41 w 87"/>
                  <a:gd name="T29" fmla="*/ 1 h 39"/>
                  <a:gd name="T30" fmla="*/ 51 w 87"/>
                  <a:gd name="T31" fmla="*/ 2 h 39"/>
                  <a:gd name="T32" fmla="*/ 57 w 87"/>
                  <a:gd name="T33" fmla="*/ 5 h 39"/>
                  <a:gd name="T34" fmla="*/ 59 w 87"/>
                  <a:gd name="T35" fmla="*/ 10 h 39"/>
                  <a:gd name="T36" fmla="*/ 59 w 87"/>
                  <a:gd name="T37" fmla="*/ 11 h 39"/>
                  <a:gd name="T38" fmla="*/ 60 w 87"/>
                  <a:gd name="T39" fmla="*/ 11 h 39"/>
                  <a:gd name="T40" fmla="*/ 81 w 87"/>
                  <a:gd name="T41" fmla="*/ 11 h 39"/>
                  <a:gd name="T42" fmla="*/ 87 w 87"/>
                  <a:gd name="T43" fmla="*/ 15 h 39"/>
                  <a:gd name="T44" fmla="*/ 87 w 87"/>
                  <a:gd name="T45" fmla="*/ 17 h 39"/>
                  <a:gd name="T46" fmla="*/ 87 w 87"/>
                  <a:gd name="T47" fmla="*/ 33 h 39"/>
                  <a:gd name="T48" fmla="*/ 81 w 87"/>
                  <a:gd name="T49" fmla="*/ 39 h 39"/>
                  <a:gd name="T50" fmla="*/ 56 w 87"/>
                  <a:gd name="T51" fmla="*/ 39 h 39"/>
                  <a:gd name="T52" fmla="*/ 55 w 87"/>
                  <a:gd name="T53" fmla="*/ 39 h 39"/>
                  <a:gd name="T54" fmla="*/ 32 w 87"/>
                  <a:gd name="T55" fmla="*/ 11 h 39"/>
                  <a:gd name="T56" fmla="*/ 55 w 87"/>
                  <a:gd name="T57" fmla="*/ 11 h 39"/>
                  <a:gd name="T58" fmla="*/ 54 w 87"/>
                  <a:gd name="T59" fmla="*/ 8 h 39"/>
                  <a:gd name="T60" fmla="*/ 50 w 87"/>
                  <a:gd name="T61" fmla="*/ 6 h 39"/>
                  <a:gd name="T62" fmla="*/ 39 w 87"/>
                  <a:gd name="T63" fmla="*/ 5 h 39"/>
                  <a:gd name="T64" fmla="*/ 33 w 87"/>
                  <a:gd name="T65" fmla="*/ 8 h 39"/>
                  <a:gd name="T66" fmla="*/ 32 w 87"/>
                  <a:gd name="T6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39">
                    <a:moveTo>
                      <a:pt x="55" y="39"/>
                    </a:moveTo>
                    <a:cubicBezTo>
                      <a:pt x="55" y="37"/>
                      <a:pt x="55" y="35"/>
                      <a:pt x="55" y="33"/>
                    </a:cubicBezTo>
                    <a:cubicBezTo>
                      <a:pt x="48" y="33"/>
                      <a:pt x="40" y="33"/>
                      <a:pt x="32" y="33"/>
                    </a:cubicBezTo>
                    <a:cubicBezTo>
                      <a:pt x="32" y="35"/>
                      <a:pt x="32" y="37"/>
                      <a:pt x="32" y="39"/>
                    </a:cubicBezTo>
                    <a:cubicBezTo>
                      <a:pt x="32" y="39"/>
                      <a:pt x="31" y="39"/>
                      <a:pt x="31" y="39"/>
                    </a:cubicBezTo>
                    <a:cubicBezTo>
                      <a:pt x="23" y="39"/>
                      <a:pt x="15" y="39"/>
                      <a:pt x="6" y="39"/>
                    </a:cubicBezTo>
                    <a:cubicBezTo>
                      <a:pt x="3" y="39"/>
                      <a:pt x="1" y="37"/>
                      <a:pt x="1" y="35"/>
                    </a:cubicBezTo>
                    <a:cubicBezTo>
                      <a:pt x="0" y="34"/>
                      <a:pt x="0" y="34"/>
                      <a:pt x="0" y="33"/>
                    </a:cubicBezTo>
                    <a:cubicBezTo>
                      <a:pt x="0" y="28"/>
                      <a:pt x="0" y="22"/>
                      <a:pt x="0" y="17"/>
                    </a:cubicBezTo>
                    <a:cubicBezTo>
                      <a:pt x="0" y="13"/>
                      <a:pt x="3" y="11"/>
                      <a:pt x="6" y="11"/>
                    </a:cubicBezTo>
                    <a:cubicBezTo>
                      <a:pt x="13" y="11"/>
                      <a:pt x="20" y="11"/>
                      <a:pt x="27" y="11"/>
                    </a:cubicBezTo>
                    <a:cubicBezTo>
                      <a:pt x="27" y="11"/>
                      <a:pt x="28" y="11"/>
                      <a:pt x="28" y="11"/>
                    </a:cubicBezTo>
                    <a:cubicBezTo>
                      <a:pt x="28" y="10"/>
                      <a:pt x="28" y="10"/>
                      <a:pt x="28" y="9"/>
                    </a:cubicBezTo>
                    <a:cubicBezTo>
                      <a:pt x="29" y="7"/>
                      <a:pt x="30" y="5"/>
                      <a:pt x="32" y="4"/>
                    </a:cubicBezTo>
                    <a:cubicBezTo>
                      <a:pt x="34" y="2"/>
                      <a:pt x="38" y="1"/>
                      <a:pt x="41" y="1"/>
                    </a:cubicBezTo>
                    <a:cubicBezTo>
                      <a:pt x="44" y="0"/>
                      <a:pt x="48" y="1"/>
                      <a:pt x="51" y="2"/>
                    </a:cubicBezTo>
                    <a:cubicBezTo>
                      <a:pt x="53" y="2"/>
                      <a:pt x="55" y="4"/>
                      <a:pt x="57" y="5"/>
                    </a:cubicBezTo>
                    <a:cubicBezTo>
                      <a:pt x="59" y="7"/>
                      <a:pt x="59" y="8"/>
                      <a:pt x="59" y="10"/>
                    </a:cubicBezTo>
                    <a:cubicBezTo>
                      <a:pt x="59" y="10"/>
                      <a:pt x="59" y="10"/>
                      <a:pt x="59" y="11"/>
                    </a:cubicBezTo>
                    <a:cubicBezTo>
                      <a:pt x="60" y="11"/>
                      <a:pt x="60" y="11"/>
                      <a:pt x="60" y="11"/>
                    </a:cubicBezTo>
                    <a:cubicBezTo>
                      <a:pt x="67" y="11"/>
                      <a:pt x="74" y="11"/>
                      <a:pt x="81" y="11"/>
                    </a:cubicBezTo>
                    <a:cubicBezTo>
                      <a:pt x="84" y="11"/>
                      <a:pt x="86" y="12"/>
                      <a:pt x="87" y="15"/>
                    </a:cubicBezTo>
                    <a:cubicBezTo>
                      <a:pt x="87" y="16"/>
                      <a:pt x="87" y="16"/>
                      <a:pt x="87" y="17"/>
                    </a:cubicBezTo>
                    <a:cubicBezTo>
                      <a:pt x="87" y="22"/>
                      <a:pt x="87" y="28"/>
                      <a:pt x="87" y="33"/>
                    </a:cubicBezTo>
                    <a:cubicBezTo>
                      <a:pt x="87" y="37"/>
                      <a:pt x="85" y="39"/>
                      <a:pt x="81" y="39"/>
                    </a:cubicBezTo>
                    <a:cubicBezTo>
                      <a:pt x="73" y="39"/>
                      <a:pt x="64" y="39"/>
                      <a:pt x="56" y="39"/>
                    </a:cubicBezTo>
                    <a:cubicBezTo>
                      <a:pt x="56" y="39"/>
                      <a:pt x="56" y="39"/>
                      <a:pt x="55" y="39"/>
                    </a:cubicBezTo>
                    <a:close/>
                    <a:moveTo>
                      <a:pt x="32" y="11"/>
                    </a:moveTo>
                    <a:cubicBezTo>
                      <a:pt x="40" y="11"/>
                      <a:pt x="48" y="11"/>
                      <a:pt x="55" y="11"/>
                    </a:cubicBezTo>
                    <a:cubicBezTo>
                      <a:pt x="55" y="10"/>
                      <a:pt x="55" y="9"/>
                      <a:pt x="54" y="8"/>
                    </a:cubicBezTo>
                    <a:cubicBezTo>
                      <a:pt x="53" y="7"/>
                      <a:pt x="52" y="6"/>
                      <a:pt x="50" y="6"/>
                    </a:cubicBezTo>
                    <a:cubicBezTo>
                      <a:pt x="47" y="4"/>
                      <a:pt x="43" y="4"/>
                      <a:pt x="39" y="5"/>
                    </a:cubicBezTo>
                    <a:cubicBezTo>
                      <a:pt x="37" y="5"/>
                      <a:pt x="35" y="6"/>
                      <a:pt x="33" y="8"/>
                    </a:cubicBezTo>
                    <a:cubicBezTo>
                      <a:pt x="33" y="8"/>
                      <a:pt x="32" y="9"/>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0" name="Freeform 89"/>
              <p:cNvSpPr>
                <a:spLocks/>
              </p:cNvSpPr>
              <p:nvPr/>
            </p:nvSpPr>
            <p:spPr bwMode="auto">
              <a:xfrm>
                <a:off x="2859" y="2158"/>
                <a:ext cx="39" cy="14"/>
              </a:xfrm>
              <a:custGeom>
                <a:avLst/>
                <a:gdLst>
                  <a:gd name="T0" fmla="*/ 16 w 16"/>
                  <a:gd name="T1" fmla="*/ 0 h 6"/>
                  <a:gd name="T2" fmla="*/ 16 w 16"/>
                  <a:gd name="T3" fmla="*/ 6 h 6"/>
                  <a:gd name="T4" fmla="*/ 0 w 16"/>
                  <a:gd name="T5" fmla="*/ 6 h 6"/>
                  <a:gd name="T6" fmla="*/ 0 w 16"/>
                  <a:gd name="T7" fmla="*/ 0 h 6"/>
                  <a:gd name="T8" fmla="*/ 16 w 16"/>
                  <a:gd name="T9" fmla="*/ 0 h 6"/>
                </a:gdLst>
                <a:ahLst/>
                <a:cxnLst>
                  <a:cxn ang="0">
                    <a:pos x="T0" y="T1"/>
                  </a:cxn>
                  <a:cxn ang="0">
                    <a:pos x="T2" y="T3"/>
                  </a:cxn>
                  <a:cxn ang="0">
                    <a:pos x="T4" y="T5"/>
                  </a:cxn>
                  <a:cxn ang="0">
                    <a:pos x="T6" y="T7"/>
                  </a:cxn>
                  <a:cxn ang="0">
                    <a:pos x="T8" y="T9"/>
                  </a:cxn>
                </a:cxnLst>
                <a:rect l="0" t="0" r="r" b="b"/>
                <a:pathLst>
                  <a:path w="16" h="6">
                    <a:moveTo>
                      <a:pt x="16" y="0"/>
                    </a:moveTo>
                    <a:cubicBezTo>
                      <a:pt x="16" y="2"/>
                      <a:pt x="16" y="4"/>
                      <a:pt x="16" y="6"/>
                    </a:cubicBezTo>
                    <a:cubicBezTo>
                      <a:pt x="10" y="6"/>
                      <a:pt x="5" y="6"/>
                      <a:pt x="0" y="6"/>
                    </a:cubicBezTo>
                    <a:cubicBezTo>
                      <a:pt x="0" y="4"/>
                      <a:pt x="0" y="2"/>
                      <a:pt x="0" y="0"/>
                    </a:cubicBezTo>
                    <a:cubicBezTo>
                      <a:pt x="5" y="0"/>
                      <a:pt x="1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43" name="矩形 3"/>
            <p:cNvSpPr>
              <a:spLocks noChangeArrowheads="1"/>
            </p:cNvSpPr>
            <p:nvPr/>
          </p:nvSpPr>
          <p:spPr bwMode="auto">
            <a:xfrm>
              <a:off x="6504139" y="2846751"/>
              <a:ext cx="1234255" cy="369332"/>
            </a:xfrm>
            <a:prstGeom prst="rect">
              <a:avLst/>
            </a:prstGeom>
          </p:spPr>
          <p:txBody>
            <a:bodyPr wrap="square">
              <a:spAutoFit/>
            </a:bodyPr>
            <a:lstStyle/>
            <a:p>
              <a:pPr algn="ct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恢复缴费</a:t>
              </a:r>
            </a:p>
          </p:txBody>
        </p:sp>
      </p:grpSp>
      <p:sp>
        <p:nvSpPr>
          <p:cNvPr id="46" name="文本框 36"/>
          <p:cNvSpPr txBox="1"/>
          <p:nvPr/>
        </p:nvSpPr>
        <p:spPr>
          <a:xfrm flipH="1">
            <a:off x="4911230" y="1006091"/>
            <a:ext cx="2099170" cy="523220"/>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连续中断缴费</a:t>
            </a:r>
            <a:r>
              <a:rPr lang="en-US" altLang="zh-CN" sz="1400" kern="0" dirty="0">
                <a:solidFill>
                  <a:schemeClr val="tx1">
                    <a:lumMod val="85000"/>
                    <a:lumOff val="15000"/>
                  </a:schemeClr>
                </a:solidFill>
                <a:latin typeface="+mn-ea"/>
                <a:cs typeface="+mn-ea"/>
                <a:sym typeface="微软雅黑"/>
              </a:rPr>
              <a:t>3</a:t>
            </a:r>
            <a:r>
              <a:rPr lang="zh-CN" altLang="en-US" sz="1400" kern="0" dirty="0">
                <a:solidFill>
                  <a:schemeClr val="tx1">
                    <a:lumMod val="85000"/>
                    <a:lumOff val="15000"/>
                  </a:schemeClr>
                </a:solidFill>
                <a:latin typeface="+mn-ea"/>
                <a:cs typeface="+mn-ea"/>
                <a:sym typeface="微软雅黑"/>
              </a:rPr>
              <a:t>个月或者累计中断缴费</a:t>
            </a:r>
            <a:r>
              <a:rPr lang="en-US" altLang="zh-CN" sz="1400" kern="0" dirty="0">
                <a:solidFill>
                  <a:schemeClr val="tx1">
                    <a:lumMod val="85000"/>
                    <a:lumOff val="15000"/>
                  </a:schemeClr>
                </a:solidFill>
                <a:latin typeface="+mn-ea"/>
                <a:cs typeface="+mn-ea"/>
                <a:sym typeface="微软雅黑"/>
              </a:rPr>
              <a:t>6</a:t>
            </a:r>
            <a:r>
              <a:rPr lang="zh-CN" altLang="en-US" sz="1400" kern="0" dirty="0">
                <a:solidFill>
                  <a:schemeClr val="tx1">
                    <a:lumMod val="85000"/>
                    <a:lumOff val="15000"/>
                  </a:schemeClr>
                </a:solidFill>
                <a:latin typeface="+mn-ea"/>
                <a:cs typeface="+mn-ea"/>
                <a:sym typeface="微软雅黑"/>
              </a:rPr>
              <a:t>个月的</a:t>
            </a:r>
          </a:p>
        </p:txBody>
      </p:sp>
      <p:sp>
        <p:nvSpPr>
          <p:cNvPr id="47" name="文本框 36"/>
          <p:cNvSpPr txBox="1"/>
          <p:nvPr/>
        </p:nvSpPr>
        <p:spPr>
          <a:xfrm flipH="1">
            <a:off x="5879588" y="2000208"/>
            <a:ext cx="2099170" cy="523220"/>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停止享受基本医疗保险待遇。恢复缴费后</a:t>
            </a:r>
          </a:p>
        </p:txBody>
      </p:sp>
      <p:sp>
        <p:nvSpPr>
          <p:cNvPr id="60" name="文本框 36"/>
          <p:cNvSpPr txBox="1"/>
          <p:nvPr/>
        </p:nvSpPr>
        <p:spPr>
          <a:xfrm flipH="1">
            <a:off x="5100826" y="3557180"/>
            <a:ext cx="2747774" cy="738664"/>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连续中断缴费</a:t>
            </a:r>
            <a:r>
              <a:rPr lang="en-US" altLang="zh-CN" sz="1400" kern="0" dirty="0">
                <a:solidFill>
                  <a:schemeClr val="tx1">
                    <a:lumMod val="85000"/>
                    <a:lumOff val="15000"/>
                  </a:schemeClr>
                </a:solidFill>
                <a:latin typeface="+mn-ea"/>
                <a:cs typeface="+mn-ea"/>
                <a:sym typeface="微软雅黑"/>
              </a:rPr>
              <a:t>3</a:t>
            </a:r>
            <a:r>
              <a:rPr lang="zh-CN" altLang="en-US" sz="1400" kern="0" dirty="0">
                <a:solidFill>
                  <a:schemeClr val="tx1">
                    <a:lumMod val="85000"/>
                    <a:lumOff val="15000"/>
                  </a:schemeClr>
                </a:solidFill>
                <a:latin typeface="+mn-ea"/>
                <a:cs typeface="+mn-ea"/>
                <a:sym typeface="微软雅黑"/>
              </a:rPr>
              <a:t>个月的在连续缴费满</a:t>
            </a:r>
            <a:r>
              <a:rPr lang="en-US" altLang="zh-CN" sz="1400" kern="0" dirty="0">
                <a:solidFill>
                  <a:schemeClr val="tx1">
                    <a:lumMod val="85000"/>
                    <a:lumOff val="15000"/>
                  </a:schemeClr>
                </a:solidFill>
                <a:latin typeface="+mn-ea"/>
                <a:cs typeface="+mn-ea"/>
                <a:sym typeface="微软雅黑"/>
              </a:rPr>
              <a:t>6</a:t>
            </a:r>
            <a:r>
              <a:rPr lang="zh-CN" altLang="en-US" sz="1400" kern="0" dirty="0">
                <a:solidFill>
                  <a:schemeClr val="tx1">
                    <a:lumMod val="85000"/>
                    <a:lumOff val="15000"/>
                  </a:schemeClr>
                </a:solidFill>
                <a:latin typeface="+mn-ea"/>
                <a:cs typeface="+mn-ea"/>
                <a:sym typeface="微软雅黑"/>
              </a:rPr>
              <a:t>个月后方可重新享受统筹基金支付待遇</a:t>
            </a:r>
          </a:p>
        </p:txBody>
      </p:sp>
      <p:sp>
        <p:nvSpPr>
          <p:cNvPr id="61" name="文本框 36"/>
          <p:cNvSpPr txBox="1"/>
          <p:nvPr/>
        </p:nvSpPr>
        <p:spPr>
          <a:xfrm flipH="1">
            <a:off x="399950" y="1878894"/>
            <a:ext cx="1751378" cy="738664"/>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在连续缴费满</a:t>
            </a:r>
            <a:r>
              <a:rPr lang="en-US" altLang="zh-CN" sz="1400" kern="0" dirty="0">
                <a:solidFill>
                  <a:schemeClr val="tx1">
                    <a:lumMod val="85000"/>
                    <a:lumOff val="15000"/>
                  </a:schemeClr>
                </a:solidFill>
                <a:latin typeface="+mn-ea"/>
                <a:cs typeface="+mn-ea"/>
                <a:sym typeface="微软雅黑"/>
              </a:rPr>
              <a:t>1</a:t>
            </a:r>
            <a:r>
              <a:rPr lang="zh-CN" altLang="en-US" sz="1400" kern="0" dirty="0">
                <a:solidFill>
                  <a:schemeClr val="tx1">
                    <a:lumMod val="85000"/>
                    <a:lumOff val="15000"/>
                  </a:schemeClr>
                </a:solidFill>
                <a:latin typeface="+mn-ea"/>
                <a:cs typeface="+mn-ea"/>
                <a:sym typeface="微软雅黑"/>
              </a:rPr>
              <a:t>年后方可重新享受统筹基金支付待遇</a:t>
            </a:r>
          </a:p>
        </p:txBody>
      </p:sp>
    </p:spTree>
    <p:extLst>
      <p:ext uri="{BB962C8B-B14F-4D97-AF65-F5344CB8AC3E}">
        <p14:creationId xmlns:p14="http://schemas.microsoft.com/office/powerpoint/2010/main" val="393585239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left)">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left)">
                                      <p:cBhvr>
                                        <p:cTn id="19" dur="500"/>
                                        <p:tgtEl>
                                          <p:spTgt spid="4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wipe(left)">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left)">
                                      <p:cBhvr>
                                        <p:cTn id="2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60"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A06EA45-ED5F-4BB4-8B35-FFFE31547B66}"/>
              </a:ext>
            </a:extLst>
          </p:cNvPr>
          <p:cNvGrpSpPr/>
          <p:nvPr/>
        </p:nvGrpSpPr>
        <p:grpSpPr>
          <a:xfrm>
            <a:off x="3505200" y="1123950"/>
            <a:ext cx="2353188" cy="3255794"/>
            <a:chOff x="4366409" y="1482557"/>
            <a:chExt cx="2813659" cy="3892886"/>
          </a:xfrm>
        </p:grpSpPr>
        <p:grpSp>
          <p:nvGrpSpPr>
            <p:cNvPr id="16" name="Group 35">
              <a:extLst>
                <a:ext uri="{FF2B5EF4-FFF2-40B4-BE49-F238E27FC236}">
                  <a16:creationId xmlns:a16="http://schemas.microsoft.com/office/drawing/2014/main" id="{034FED61-70FE-4B5B-941A-DB0778BC9517}"/>
                </a:ext>
              </a:extLst>
            </p:cNvPr>
            <p:cNvGrpSpPr/>
            <p:nvPr/>
          </p:nvGrpSpPr>
          <p:grpSpPr>
            <a:xfrm>
              <a:off x="5133187" y="4809324"/>
              <a:ext cx="2046881" cy="566119"/>
              <a:chOff x="2889972" y="3780969"/>
              <a:chExt cx="1860801" cy="514654"/>
            </a:xfrm>
          </p:grpSpPr>
          <p:sp>
            <p:nvSpPr>
              <p:cNvPr id="25" name="Oval 36">
                <a:extLst>
                  <a:ext uri="{FF2B5EF4-FFF2-40B4-BE49-F238E27FC236}">
                    <a16:creationId xmlns:a16="http://schemas.microsoft.com/office/drawing/2014/main" id="{C0791959-0E75-4936-980D-5395537E9901}"/>
                  </a:ext>
                </a:extLst>
              </p:cNvPr>
              <p:cNvSpPr/>
              <p:nvPr/>
            </p:nvSpPr>
            <p:spPr>
              <a:xfrm>
                <a:off x="2889972" y="3780969"/>
                <a:ext cx="1860801" cy="5146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350">
                  <a:cs typeface="+mn-ea"/>
                  <a:sym typeface="+mn-lt"/>
                </a:endParaRPr>
              </a:p>
            </p:txBody>
          </p:sp>
          <p:sp>
            <p:nvSpPr>
              <p:cNvPr id="26" name="Oval 38">
                <a:extLst>
                  <a:ext uri="{FF2B5EF4-FFF2-40B4-BE49-F238E27FC236}">
                    <a16:creationId xmlns:a16="http://schemas.microsoft.com/office/drawing/2014/main" id="{450B5B9A-6AE3-427C-A3FF-D67497296A9E}"/>
                  </a:ext>
                </a:extLst>
              </p:cNvPr>
              <p:cNvSpPr/>
              <p:nvPr/>
            </p:nvSpPr>
            <p:spPr>
              <a:xfrm>
                <a:off x="3138706" y="3887055"/>
                <a:ext cx="1363332" cy="3024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350">
                  <a:cs typeface="+mn-ea"/>
                  <a:sym typeface="+mn-lt"/>
                </a:endParaRPr>
              </a:p>
            </p:txBody>
          </p:sp>
          <p:sp>
            <p:nvSpPr>
              <p:cNvPr id="27" name="Oval 39">
                <a:extLst>
                  <a:ext uri="{FF2B5EF4-FFF2-40B4-BE49-F238E27FC236}">
                    <a16:creationId xmlns:a16="http://schemas.microsoft.com/office/drawing/2014/main" id="{EC61245B-9A73-45D6-87AF-26FE41A47EA5}"/>
                  </a:ext>
                </a:extLst>
              </p:cNvPr>
              <p:cNvSpPr/>
              <p:nvPr/>
            </p:nvSpPr>
            <p:spPr>
              <a:xfrm>
                <a:off x="3538756" y="3975814"/>
                <a:ext cx="563232" cy="1249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350">
                  <a:cs typeface="+mn-ea"/>
                  <a:sym typeface="+mn-lt"/>
                </a:endParaRPr>
              </a:p>
            </p:txBody>
          </p:sp>
        </p:grpSp>
        <p:grpSp>
          <p:nvGrpSpPr>
            <p:cNvPr id="17" name="Group 86">
              <a:extLst>
                <a:ext uri="{FF2B5EF4-FFF2-40B4-BE49-F238E27FC236}">
                  <a16:creationId xmlns:a16="http://schemas.microsoft.com/office/drawing/2014/main" id="{36FCAF59-0AF0-44DE-B155-353E0C3715A9}"/>
                </a:ext>
              </a:extLst>
            </p:cNvPr>
            <p:cNvGrpSpPr/>
            <p:nvPr/>
          </p:nvGrpSpPr>
          <p:grpSpPr>
            <a:xfrm rot="3723659">
              <a:off x="3518057" y="2330909"/>
              <a:ext cx="3739744" cy="2043040"/>
              <a:chOff x="3990975" y="2525713"/>
              <a:chExt cx="1697038" cy="927100"/>
            </a:xfrm>
          </p:grpSpPr>
          <p:sp>
            <p:nvSpPr>
              <p:cNvPr id="18" name="Freeform 17">
                <a:extLst>
                  <a:ext uri="{FF2B5EF4-FFF2-40B4-BE49-F238E27FC236}">
                    <a16:creationId xmlns:a16="http://schemas.microsoft.com/office/drawing/2014/main" id="{66C0D05F-2927-4F1E-A40F-381BE083C9D4}"/>
                  </a:ext>
                </a:extLst>
              </p:cNvPr>
              <p:cNvSpPr>
                <a:spLocks/>
              </p:cNvSpPr>
              <p:nvPr/>
            </p:nvSpPr>
            <p:spPr bwMode="auto">
              <a:xfrm>
                <a:off x="4016375" y="2970213"/>
                <a:ext cx="363538" cy="330200"/>
              </a:xfrm>
              <a:custGeom>
                <a:avLst/>
                <a:gdLst/>
                <a:ahLst/>
                <a:cxnLst>
                  <a:cxn ang="0">
                    <a:pos x="236" y="0"/>
                  </a:cxn>
                  <a:cxn ang="0">
                    <a:pos x="271" y="128"/>
                  </a:cxn>
                  <a:cxn ang="0">
                    <a:pos x="236" y="0"/>
                  </a:cxn>
                </a:cxnLst>
                <a:rect l="0" t="0" r="r" b="b"/>
                <a:pathLst>
                  <a:path w="271" h="245">
                    <a:moveTo>
                      <a:pt x="236" y="0"/>
                    </a:moveTo>
                    <a:cubicBezTo>
                      <a:pt x="23" y="81"/>
                      <a:pt x="0" y="245"/>
                      <a:pt x="271" y="128"/>
                    </a:cubicBezTo>
                    <a:lnTo>
                      <a:pt x="236" y="0"/>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pPr>
                  <a:lnSpc>
                    <a:spcPct val="120000"/>
                  </a:lnSpc>
                </a:pPr>
                <a:endParaRPr lang="en-US" sz="1350" dirty="0">
                  <a:cs typeface="+mn-ea"/>
                  <a:sym typeface="+mn-lt"/>
                </a:endParaRPr>
              </a:p>
            </p:txBody>
          </p:sp>
          <p:sp>
            <p:nvSpPr>
              <p:cNvPr id="19" name="Freeform 18">
                <a:extLst>
                  <a:ext uri="{FF2B5EF4-FFF2-40B4-BE49-F238E27FC236}">
                    <a16:creationId xmlns:a16="http://schemas.microsoft.com/office/drawing/2014/main" id="{EFA0BA18-D6E3-4E00-9AC3-B69DCB8486D6}"/>
                  </a:ext>
                </a:extLst>
              </p:cNvPr>
              <p:cNvSpPr>
                <a:spLocks/>
              </p:cNvSpPr>
              <p:nvPr/>
            </p:nvSpPr>
            <p:spPr bwMode="auto">
              <a:xfrm>
                <a:off x="3990975" y="2651125"/>
                <a:ext cx="404813" cy="327025"/>
              </a:xfrm>
              <a:custGeom>
                <a:avLst/>
                <a:gdLst/>
                <a:ahLst/>
                <a:cxnLst>
                  <a:cxn ang="0">
                    <a:pos x="255" y="244"/>
                  </a:cxn>
                  <a:cxn ang="0">
                    <a:pos x="302" y="121"/>
                  </a:cxn>
                  <a:cxn ang="0">
                    <a:pos x="255" y="244"/>
                  </a:cxn>
                </a:cxnLst>
                <a:rect l="0" t="0" r="r" b="b"/>
                <a:pathLst>
                  <a:path w="302" h="244">
                    <a:moveTo>
                      <a:pt x="255" y="244"/>
                    </a:moveTo>
                    <a:cubicBezTo>
                      <a:pt x="0" y="106"/>
                      <a:pt x="50" y="0"/>
                      <a:pt x="302" y="121"/>
                    </a:cubicBezTo>
                    <a:lnTo>
                      <a:pt x="255" y="244"/>
                    </a:ln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pPr>
                  <a:lnSpc>
                    <a:spcPct val="120000"/>
                  </a:lnSpc>
                </a:pPr>
                <a:endParaRPr lang="en-US" sz="1350" dirty="0">
                  <a:cs typeface="+mn-ea"/>
                  <a:sym typeface="+mn-lt"/>
                </a:endParaRPr>
              </a:p>
            </p:txBody>
          </p:sp>
          <p:sp>
            <p:nvSpPr>
              <p:cNvPr id="20" name="Freeform 19">
                <a:extLst>
                  <a:ext uri="{FF2B5EF4-FFF2-40B4-BE49-F238E27FC236}">
                    <a16:creationId xmlns:a16="http://schemas.microsoft.com/office/drawing/2014/main" id="{43973D31-D231-4C43-94D4-6EFB9F07DB48}"/>
                  </a:ext>
                </a:extLst>
              </p:cNvPr>
              <p:cNvSpPr>
                <a:spLocks/>
              </p:cNvSpPr>
              <p:nvPr/>
            </p:nvSpPr>
            <p:spPr bwMode="auto">
              <a:xfrm>
                <a:off x="5297488" y="3011488"/>
                <a:ext cx="390525" cy="41275"/>
              </a:xfrm>
              <a:custGeom>
                <a:avLst/>
                <a:gdLst/>
                <a:ahLst/>
                <a:cxnLst>
                  <a:cxn ang="0">
                    <a:pos x="73" y="2"/>
                  </a:cxn>
                  <a:cxn ang="0">
                    <a:pos x="0" y="8"/>
                  </a:cxn>
                  <a:cxn ang="0">
                    <a:pos x="72" y="21"/>
                  </a:cxn>
                  <a:cxn ang="0">
                    <a:pos x="291" y="27"/>
                  </a:cxn>
                  <a:cxn ang="0">
                    <a:pos x="292" y="24"/>
                  </a:cxn>
                  <a:cxn ang="0">
                    <a:pos x="73" y="2"/>
                  </a:cxn>
                </a:cxnLst>
                <a:rect l="0" t="0" r="r" b="b"/>
                <a:pathLst>
                  <a:path w="292" h="30">
                    <a:moveTo>
                      <a:pt x="73" y="2"/>
                    </a:moveTo>
                    <a:cubicBezTo>
                      <a:pt x="33" y="0"/>
                      <a:pt x="1" y="2"/>
                      <a:pt x="0" y="8"/>
                    </a:cubicBezTo>
                    <a:cubicBezTo>
                      <a:pt x="0" y="13"/>
                      <a:pt x="32" y="19"/>
                      <a:pt x="72" y="21"/>
                    </a:cubicBezTo>
                    <a:cubicBezTo>
                      <a:pt x="100" y="22"/>
                      <a:pt x="279" y="30"/>
                      <a:pt x="291" y="27"/>
                    </a:cubicBezTo>
                    <a:cubicBezTo>
                      <a:pt x="292" y="26"/>
                      <a:pt x="292" y="26"/>
                      <a:pt x="292" y="24"/>
                    </a:cubicBezTo>
                    <a:cubicBezTo>
                      <a:pt x="280" y="21"/>
                      <a:pt x="101" y="3"/>
                      <a:pt x="73" y="2"/>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pPr>
                  <a:lnSpc>
                    <a:spcPct val="120000"/>
                  </a:lnSpc>
                </a:pPr>
                <a:endParaRPr lang="en-US" sz="1350" dirty="0">
                  <a:cs typeface="+mn-ea"/>
                  <a:sym typeface="+mn-lt"/>
                </a:endParaRPr>
              </a:p>
            </p:txBody>
          </p:sp>
          <p:sp>
            <p:nvSpPr>
              <p:cNvPr id="21" name="Freeform 21">
                <a:extLst>
                  <a:ext uri="{FF2B5EF4-FFF2-40B4-BE49-F238E27FC236}">
                    <a16:creationId xmlns:a16="http://schemas.microsoft.com/office/drawing/2014/main" id="{769BB16B-B632-4300-BB6E-C0362649AE8B}"/>
                  </a:ext>
                </a:extLst>
              </p:cNvPr>
              <p:cNvSpPr>
                <a:spLocks/>
              </p:cNvSpPr>
              <p:nvPr/>
            </p:nvSpPr>
            <p:spPr bwMode="auto">
              <a:xfrm>
                <a:off x="4333875" y="2951163"/>
                <a:ext cx="1028700" cy="134938"/>
              </a:xfrm>
              <a:custGeom>
                <a:avLst/>
                <a:gdLst/>
                <a:ahLst/>
                <a:cxnLst>
                  <a:cxn ang="0">
                    <a:pos x="768" y="10"/>
                  </a:cxn>
                  <a:cxn ang="0">
                    <a:pos x="0" y="9"/>
                  </a:cxn>
                  <a:cxn ang="0">
                    <a:pos x="0" y="26"/>
                  </a:cxn>
                  <a:cxn ang="0">
                    <a:pos x="763" y="100"/>
                  </a:cxn>
                  <a:cxn ang="0">
                    <a:pos x="768" y="10"/>
                  </a:cxn>
                </a:cxnLst>
                <a:rect l="0" t="0" r="r" b="b"/>
                <a:pathLst>
                  <a:path w="768" h="100">
                    <a:moveTo>
                      <a:pt x="768" y="10"/>
                    </a:moveTo>
                    <a:cubicBezTo>
                      <a:pt x="512" y="0"/>
                      <a:pt x="257" y="0"/>
                      <a:pt x="0" y="9"/>
                    </a:cubicBezTo>
                    <a:cubicBezTo>
                      <a:pt x="0" y="26"/>
                      <a:pt x="0" y="26"/>
                      <a:pt x="0" y="26"/>
                    </a:cubicBezTo>
                    <a:cubicBezTo>
                      <a:pt x="254" y="60"/>
                      <a:pt x="508" y="85"/>
                      <a:pt x="763" y="100"/>
                    </a:cubicBezTo>
                    <a:lnTo>
                      <a:pt x="768" y="10"/>
                    </a:ln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pPr>
                  <a:lnSpc>
                    <a:spcPct val="120000"/>
                  </a:lnSpc>
                </a:pPr>
                <a:endParaRPr lang="en-US" sz="1350" dirty="0">
                  <a:cs typeface="+mn-ea"/>
                  <a:sym typeface="+mn-lt"/>
                </a:endParaRPr>
              </a:p>
            </p:txBody>
          </p:sp>
          <p:sp>
            <p:nvSpPr>
              <p:cNvPr id="22" name="Freeform 22">
                <a:extLst>
                  <a:ext uri="{FF2B5EF4-FFF2-40B4-BE49-F238E27FC236}">
                    <a16:creationId xmlns:a16="http://schemas.microsoft.com/office/drawing/2014/main" id="{46FF6FDF-0693-4CE6-A82F-838203AB0C15}"/>
                  </a:ext>
                </a:extLst>
              </p:cNvPr>
              <p:cNvSpPr>
                <a:spLocks/>
              </p:cNvSpPr>
              <p:nvPr/>
            </p:nvSpPr>
            <p:spPr bwMode="auto">
              <a:xfrm>
                <a:off x="5111750" y="2957513"/>
                <a:ext cx="307975" cy="128588"/>
              </a:xfrm>
              <a:custGeom>
                <a:avLst/>
                <a:gdLst/>
                <a:ahLst/>
                <a:cxnLst>
                  <a:cxn ang="0">
                    <a:pos x="187" y="5"/>
                  </a:cxn>
                  <a:cxn ang="0">
                    <a:pos x="10" y="0"/>
                  </a:cxn>
                  <a:cxn ang="0">
                    <a:pos x="0" y="82"/>
                  </a:cxn>
                  <a:cxn ang="0">
                    <a:pos x="182" y="95"/>
                  </a:cxn>
                  <a:cxn ang="0">
                    <a:pos x="187" y="5"/>
                  </a:cxn>
                </a:cxnLst>
                <a:rect l="0" t="0" r="r" b="b"/>
                <a:pathLst>
                  <a:path w="230" h="95">
                    <a:moveTo>
                      <a:pt x="187" y="5"/>
                    </a:moveTo>
                    <a:cubicBezTo>
                      <a:pt x="10" y="0"/>
                      <a:pt x="10" y="0"/>
                      <a:pt x="10" y="0"/>
                    </a:cubicBezTo>
                    <a:cubicBezTo>
                      <a:pt x="44" y="14"/>
                      <a:pt x="40" y="66"/>
                      <a:pt x="0" y="82"/>
                    </a:cubicBezTo>
                    <a:cubicBezTo>
                      <a:pt x="182" y="95"/>
                      <a:pt x="182" y="95"/>
                      <a:pt x="182" y="95"/>
                    </a:cubicBezTo>
                    <a:cubicBezTo>
                      <a:pt x="230" y="85"/>
                      <a:pt x="228" y="17"/>
                      <a:pt x="187" y="5"/>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pPr>
                  <a:lnSpc>
                    <a:spcPct val="120000"/>
                  </a:lnSpc>
                </a:pPr>
                <a:endParaRPr lang="en-US" sz="1350" dirty="0">
                  <a:cs typeface="+mn-ea"/>
                  <a:sym typeface="+mn-lt"/>
                </a:endParaRPr>
              </a:p>
            </p:txBody>
          </p:sp>
          <p:sp>
            <p:nvSpPr>
              <p:cNvPr id="23" name="Freeform 23">
                <a:extLst>
                  <a:ext uri="{FF2B5EF4-FFF2-40B4-BE49-F238E27FC236}">
                    <a16:creationId xmlns:a16="http://schemas.microsoft.com/office/drawing/2014/main" id="{EA74DA92-1C68-4EA5-9121-FACF4A116DFF}"/>
                  </a:ext>
                </a:extLst>
              </p:cNvPr>
              <p:cNvSpPr>
                <a:spLocks/>
              </p:cNvSpPr>
              <p:nvPr/>
            </p:nvSpPr>
            <p:spPr bwMode="auto">
              <a:xfrm>
                <a:off x="4324350" y="2525713"/>
                <a:ext cx="420688" cy="466725"/>
              </a:xfrm>
              <a:custGeom>
                <a:avLst/>
                <a:gdLst/>
                <a:ahLst/>
                <a:cxnLst>
                  <a:cxn ang="0">
                    <a:pos x="314" y="348"/>
                  </a:cxn>
                  <a:cxn ang="0">
                    <a:pos x="0" y="334"/>
                  </a:cxn>
                  <a:cxn ang="0">
                    <a:pos x="314" y="348"/>
                  </a:cxn>
                </a:cxnLst>
                <a:rect l="0" t="0" r="r" b="b"/>
                <a:pathLst>
                  <a:path w="314" h="348">
                    <a:moveTo>
                      <a:pt x="314" y="348"/>
                    </a:moveTo>
                    <a:cubicBezTo>
                      <a:pt x="0" y="334"/>
                      <a:pt x="0" y="334"/>
                      <a:pt x="0" y="334"/>
                    </a:cubicBezTo>
                    <a:cubicBezTo>
                      <a:pt x="78" y="44"/>
                      <a:pt x="280" y="0"/>
                      <a:pt x="314" y="348"/>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pPr>
                  <a:lnSpc>
                    <a:spcPct val="120000"/>
                  </a:lnSpc>
                </a:pPr>
                <a:endParaRPr lang="en-US" sz="1350" dirty="0">
                  <a:cs typeface="+mn-ea"/>
                  <a:sym typeface="+mn-lt"/>
                </a:endParaRPr>
              </a:p>
            </p:txBody>
          </p:sp>
          <p:sp>
            <p:nvSpPr>
              <p:cNvPr id="24" name="Freeform 24">
                <a:extLst>
                  <a:ext uri="{FF2B5EF4-FFF2-40B4-BE49-F238E27FC236}">
                    <a16:creationId xmlns:a16="http://schemas.microsoft.com/office/drawing/2014/main" id="{6A78D381-0371-4506-A642-6FDBADD4332A}"/>
                  </a:ext>
                </a:extLst>
              </p:cNvPr>
              <p:cNvSpPr>
                <a:spLocks/>
              </p:cNvSpPr>
              <p:nvPr/>
            </p:nvSpPr>
            <p:spPr bwMode="auto">
              <a:xfrm>
                <a:off x="4324350" y="2974975"/>
                <a:ext cx="420688" cy="477838"/>
              </a:xfrm>
              <a:custGeom>
                <a:avLst/>
                <a:gdLst/>
                <a:ahLst/>
                <a:cxnLst>
                  <a:cxn ang="0">
                    <a:pos x="314" y="14"/>
                  </a:cxn>
                  <a:cxn ang="0">
                    <a:pos x="0" y="0"/>
                  </a:cxn>
                  <a:cxn ang="0">
                    <a:pos x="314" y="14"/>
                  </a:cxn>
                </a:cxnLst>
                <a:rect l="0" t="0" r="r" b="b"/>
                <a:pathLst>
                  <a:path w="314" h="356">
                    <a:moveTo>
                      <a:pt x="314" y="14"/>
                    </a:moveTo>
                    <a:cubicBezTo>
                      <a:pt x="0" y="0"/>
                      <a:pt x="0" y="0"/>
                      <a:pt x="0" y="0"/>
                    </a:cubicBezTo>
                    <a:cubicBezTo>
                      <a:pt x="49" y="296"/>
                      <a:pt x="247" y="356"/>
                      <a:pt x="314" y="14"/>
                    </a:cubicBez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pPr>
                  <a:lnSpc>
                    <a:spcPct val="120000"/>
                  </a:lnSpc>
                </a:pPr>
                <a:endParaRPr lang="en-US" sz="1350" dirty="0">
                  <a:cs typeface="+mn-ea"/>
                  <a:sym typeface="+mn-lt"/>
                </a:endParaRPr>
              </a:p>
            </p:txBody>
          </p:sp>
        </p:grpSp>
      </p:grpSp>
      <p:grpSp>
        <p:nvGrpSpPr>
          <p:cNvPr id="3" name="组合 2"/>
          <p:cNvGrpSpPr/>
          <p:nvPr/>
        </p:nvGrpSpPr>
        <p:grpSpPr>
          <a:xfrm>
            <a:off x="6019800" y="1094548"/>
            <a:ext cx="2084147" cy="3395890"/>
            <a:chOff x="6019800" y="1094548"/>
            <a:chExt cx="2084147" cy="3395890"/>
          </a:xfrm>
        </p:grpSpPr>
        <p:sp>
          <p:nvSpPr>
            <p:cNvPr id="8" name="TextBox 116">
              <a:extLst>
                <a:ext uri="{FF2B5EF4-FFF2-40B4-BE49-F238E27FC236}">
                  <a16:creationId xmlns:a16="http://schemas.microsoft.com/office/drawing/2014/main" id="{E07B9249-3A06-4DF9-B36D-60D4A1509326}"/>
                </a:ext>
              </a:extLst>
            </p:cNvPr>
            <p:cNvSpPr txBox="1"/>
            <p:nvPr/>
          </p:nvSpPr>
          <p:spPr>
            <a:xfrm>
              <a:off x="6019800" y="1284057"/>
              <a:ext cx="2084147" cy="1333050"/>
            </a:xfrm>
            <a:prstGeom prst="rect">
              <a:avLst/>
            </a:prstGeom>
            <a:noFill/>
            <a:ln>
              <a:solidFill>
                <a:schemeClr val="bg1">
                  <a:lumMod val="85000"/>
                </a:schemeClr>
              </a:solidFill>
            </a:ln>
          </p:spPr>
          <p:txBody>
            <a:bodyPr wrap="square" lIns="0" tIns="0" rIns="0" bIns="0" rtlCol="0" anchor="ctr" anchorCtr="1">
              <a:normAutofit/>
            </a:bodyPr>
            <a:lstStyle>
              <a:defPPr>
                <a:defRPr lang="zh-CN"/>
              </a:defPPr>
              <a:lvl1pPr algn="ctr">
                <a:lnSpc>
                  <a:spcPct val="150000"/>
                </a:lnSpc>
                <a:defRPr sz="1100">
                  <a:solidFill>
                    <a:sysClr val="windowText" lastClr="000000"/>
                  </a:solidFill>
                  <a:cs typeface="+mn-ea"/>
                </a:defRPr>
              </a:lvl1pPr>
            </a:lstStyle>
            <a:p>
              <a:endParaRPr lang="zh-CN" altLang="en-US" sz="1050" dirty="0">
                <a:sym typeface="+mn-lt"/>
              </a:endParaRPr>
            </a:p>
          </p:txBody>
        </p:sp>
        <p:sp>
          <p:nvSpPr>
            <p:cNvPr id="9" name="ergerg">
              <a:extLst>
                <a:ext uri="{FF2B5EF4-FFF2-40B4-BE49-F238E27FC236}">
                  <a16:creationId xmlns:a16="http://schemas.microsoft.com/office/drawing/2014/main" id="{33060581-D678-4CD3-8FB2-CE62AA827EFA}"/>
                </a:ext>
              </a:extLst>
            </p:cNvPr>
            <p:cNvSpPr/>
            <p:nvPr/>
          </p:nvSpPr>
          <p:spPr>
            <a:xfrm>
              <a:off x="6394877" y="1094548"/>
              <a:ext cx="1333993" cy="33428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lnSpc>
                  <a:spcPct val="120000"/>
                </a:lnSpc>
              </a:pPr>
              <a:r>
                <a:rPr lang="zh-CN" altLang="en-US" sz="1200" b="1" dirty="0">
                  <a:cs typeface="+mn-ea"/>
                  <a:sym typeface="+mn-lt"/>
                </a:rPr>
                <a:t>补足差价</a:t>
              </a:r>
              <a:endParaRPr lang="en-US" altLang="zh-CN" sz="1200" b="1" dirty="0">
                <a:cs typeface="+mn-ea"/>
                <a:sym typeface="+mn-lt"/>
              </a:endParaRPr>
            </a:p>
          </p:txBody>
        </p:sp>
        <p:sp>
          <p:nvSpPr>
            <p:cNvPr id="11" name="TextBox 116">
              <a:extLst>
                <a:ext uri="{FF2B5EF4-FFF2-40B4-BE49-F238E27FC236}">
                  <a16:creationId xmlns:a16="http://schemas.microsoft.com/office/drawing/2014/main" id="{E07B9249-3A06-4DF9-B36D-60D4A1509326}"/>
                </a:ext>
              </a:extLst>
            </p:cNvPr>
            <p:cNvSpPr txBox="1"/>
            <p:nvPr/>
          </p:nvSpPr>
          <p:spPr>
            <a:xfrm>
              <a:off x="6019800" y="3157388"/>
              <a:ext cx="2084147" cy="1333050"/>
            </a:xfrm>
            <a:prstGeom prst="rect">
              <a:avLst/>
            </a:prstGeom>
            <a:noFill/>
            <a:ln>
              <a:solidFill>
                <a:schemeClr val="bg1">
                  <a:lumMod val="85000"/>
                </a:schemeClr>
              </a:solidFill>
            </a:ln>
          </p:spPr>
          <p:txBody>
            <a:bodyPr wrap="square" lIns="0" tIns="0" rIns="0" bIns="0" rtlCol="0" anchor="ctr" anchorCtr="1">
              <a:normAutofit/>
            </a:bodyPr>
            <a:lstStyle>
              <a:defPPr>
                <a:defRPr lang="zh-CN"/>
              </a:defPPr>
              <a:lvl1pPr algn="ctr">
                <a:lnSpc>
                  <a:spcPct val="150000"/>
                </a:lnSpc>
                <a:defRPr sz="1100">
                  <a:solidFill>
                    <a:sysClr val="windowText" lastClr="000000"/>
                  </a:solidFill>
                  <a:cs typeface="+mn-ea"/>
                </a:defRPr>
              </a:lvl1pPr>
            </a:lstStyle>
            <a:p>
              <a:endParaRPr lang="zh-CN" altLang="en-US" sz="1050" dirty="0">
                <a:sym typeface="+mn-lt"/>
              </a:endParaRPr>
            </a:p>
          </p:txBody>
        </p:sp>
        <p:sp>
          <p:nvSpPr>
            <p:cNvPr id="12" name="ergerg">
              <a:extLst>
                <a:ext uri="{FF2B5EF4-FFF2-40B4-BE49-F238E27FC236}">
                  <a16:creationId xmlns:a16="http://schemas.microsoft.com/office/drawing/2014/main" id="{33060581-D678-4CD3-8FB2-CE62AA827EFA}"/>
                </a:ext>
              </a:extLst>
            </p:cNvPr>
            <p:cNvSpPr/>
            <p:nvPr/>
          </p:nvSpPr>
          <p:spPr>
            <a:xfrm>
              <a:off x="6394877" y="2967879"/>
              <a:ext cx="1333993" cy="33428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lnSpc>
                  <a:spcPct val="120000"/>
                </a:lnSpc>
              </a:pPr>
              <a:r>
                <a:rPr lang="zh-CN" altLang="en-US" sz="1200" b="1" dirty="0">
                  <a:cs typeface="+mn-ea"/>
                  <a:sym typeface="+mn-lt"/>
                </a:rPr>
                <a:t>个人账户</a:t>
              </a:r>
              <a:endParaRPr lang="en-US" altLang="zh-CN" sz="1200" b="1" dirty="0">
                <a:cs typeface="+mn-ea"/>
                <a:sym typeface="+mn-lt"/>
              </a:endParaRPr>
            </a:p>
          </p:txBody>
        </p:sp>
      </p:grpSp>
      <p:grpSp>
        <p:nvGrpSpPr>
          <p:cNvPr id="15" name="组合 14"/>
          <p:cNvGrpSpPr/>
          <p:nvPr/>
        </p:nvGrpSpPr>
        <p:grpSpPr>
          <a:xfrm>
            <a:off x="1066800" y="1099046"/>
            <a:ext cx="2084147" cy="3391392"/>
            <a:chOff x="1066800" y="1099046"/>
            <a:chExt cx="2084147" cy="3391392"/>
          </a:xfrm>
        </p:grpSpPr>
        <p:sp>
          <p:nvSpPr>
            <p:cNvPr id="5" name="TextBox 52">
              <a:extLst>
                <a:ext uri="{FF2B5EF4-FFF2-40B4-BE49-F238E27FC236}">
                  <a16:creationId xmlns:a16="http://schemas.microsoft.com/office/drawing/2014/main" id="{573E28D2-62A3-419B-8212-2467FC896738}"/>
                </a:ext>
              </a:extLst>
            </p:cNvPr>
            <p:cNvSpPr txBox="1"/>
            <p:nvPr/>
          </p:nvSpPr>
          <p:spPr>
            <a:xfrm>
              <a:off x="1066800" y="1284056"/>
              <a:ext cx="2084147" cy="1333050"/>
            </a:xfrm>
            <a:prstGeom prst="roundRect">
              <a:avLst>
                <a:gd name="adj" fmla="val 3352"/>
              </a:avLst>
            </a:prstGeom>
            <a:noFill/>
            <a:ln>
              <a:solidFill>
                <a:schemeClr val="bg1">
                  <a:lumMod val="85000"/>
                </a:schemeClr>
              </a:solidFill>
            </a:ln>
          </p:spPr>
          <p:txBody>
            <a:bodyPr wrap="square" lIns="0" tIns="0" rIns="0" bIns="0" rtlCol="0" anchor="ctr" anchorCtr="1">
              <a:normAutofit/>
            </a:bodyPr>
            <a:lstStyle/>
            <a:p>
              <a:pPr algn="ctr">
                <a:lnSpc>
                  <a:spcPct val="150000"/>
                </a:lnSpc>
              </a:pPr>
              <a:endParaRPr lang="zh-CN" altLang="en-US" sz="1050" dirty="0">
                <a:solidFill>
                  <a:sysClr val="windowText" lastClr="000000"/>
                </a:solidFill>
                <a:cs typeface="+mn-ea"/>
                <a:sym typeface="+mn-lt"/>
              </a:endParaRPr>
            </a:p>
          </p:txBody>
        </p:sp>
        <p:sp>
          <p:nvSpPr>
            <p:cNvPr id="6" name="ergerg">
              <a:extLst>
                <a:ext uri="{FF2B5EF4-FFF2-40B4-BE49-F238E27FC236}">
                  <a16:creationId xmlns:a16="http://schemas.microsoft.com/office/drawing/2014/main" id="{B0F8ED55-AEA2-4221-8052-DBFB3D847F15}"/>
                </a:ext>
              </a:extLst>
            </p:cNvPr>
            <p:cNvSpPr/>
            <p:nvPr/>
          </p:nvSpPr>
          <p:spPr>
            <a:xfrm>
              <a:off x="1329410" y="1099046"/>
              <a:ext cx="1566320" cy="3342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lnSpc>
                  <a:spcPct val="120000"/>
                </a:lnSpc>
              </a:pPr>
              <a:r>
                <a:rPr lang="zh-CN" altLang="en-US" sz="1200" b="1" dirty="0">
                  <a:cs typeface="+mn-ea"/>
                  <a:sym typeface="+mn-lt"/>
                </a:rPr>
                <a:t>用人单位</a:t>
              </a:r>
              <a:endParaRPr lang="en-US" sz="1200" b="1" dirty="0">
                <a:cs typeface="+mn-ea"/>
                <a:sym typeface="+mn-lt"/>
              </a:endParaRPr>
            </a:p>
          </p:txBody>
        </p:sp>
        <p:sp>
          <p:nvSpPr>
            <p:cNvPr id="13" name="TextBox 52">
              <a:extLst>
                <a:ext uri="{FF2B5EF4-FFF2-40B4-BE49-F238E27FC236}">
                  <a16:creationId xmlns:a16="http://schemas.microsoft.com/office/drawing/2014/main" id="{573E28D2-62A3-419B-8212-2467FC896738}"/>
                </a:ext>
              </a:extLst>
            </p:cNvPr>
            <p:cNvSpPr txBox="1"/>
            <p:nvPr/>
          </p:nvSpPr>
          <p:spPr>
            <a:xfrm>
              <a:off x="1066800" y="3157388"/>
              <a:ext cx="2084147" cy="1333050"/>
            </a:xfrm>
            <a:prstGeom prst="roundRect">
              <a:avLst>
                <a:gd name="adj" fmla="val 3352"/>
              </a:avLst>
            </a:prstGeom>
            <a:noFill/>
            <a:ln>
              <a:solidFill>
                <a:schemeClr val="bg1">
                  <a:lumMod val="85000"/>
                </a:schemeClr>
              </a:solidFill>
            </a:ln>
          </p:spPr>
          <p:txBody>
            <a:bodyPr wrap="square" lIns="0" tIns="0" rIns="0" bIns="0" rtlCol="0" anchor="ctr" anchorCtr="1">
              <a:normAutofit/>
            </a:bodyPr>
            <a:lstStyle/>
            <a:p>
              <a:pPr algn="ctr">
                <a:lnSpc>
                  <a:spcPct val="150000"/>
                </a:lnSpc>
              </a:pPr>
              <a:endParaRPr lang="zh-CN" altLang="en-US" sz="1050" dirty="0">
                <a:solidFill>
                  <a:sysClr val="windowText" lastClr="000000"/>
                </a:solidFill>
                <a:cs typeface="+mn-ea"/>
                <a:sym typeface="+mn-lt"/>
              </a:endParaRPr>
            </a:p>
          </p:txBody>
        </p:sp>
        <p:sp>
          <p:nvSpPr>
            <p:cNvPr id="14" name="ergerg">
              <a:extLst>
                <a:ext uri="{FF2B5EF4-FFF2-40B4-BE49-F238E27FC236}">
                  <a16:creationId xmlns:a16="http://schemas.microsoft.com/office/drawing/2014/main" id="{B0F8ED55-AEA2-4221-8052-DBFB3D847F15}"/>
                </a:ext>
              </a:extLst>
            </p:cNvPr>
            <p:cNvSpPr/>
            <p:nvPr/>
          </p:nvSpPr>
          <p:spPr>
            <a:xfrm>
              <a:off x="1329410" y="2972378"/>
              <a:ext cx="1566320" cy="33428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lnSpc>
                  <a:spcPct val="120000"/>
                </a:lnSpc>
              </a:pPr>
              <a:r>
                <a:rPr lang="zh-CN" altLang="en-US" sz="1200" b="1" dirty="0">
                  <a:cs typeface="+mn-ea"/>
                  <a:sym typeface="+mn-lt"/>
                </a:rPr>
                <a:t>基本医疗</a:t>
              </a:r>
              <a:endParaRPr lang="en-US" altLang="zh-CN" sz="1200" b="1" dirty="0">
                <a:cs typeface="+mn-ea"/>
                <a:sym typeface="+mn-lt"/>
              </a:endParaRPr>
            </a:p>
          </p:txBody>
        </p:sp>
      </p:grpSp>
      <p:sp>
        <p:nvSpPr>
          <p:cNvPr id="32" name="文本框 36"/>
          <p:cNvSpPr txBox="1"/>
          <p:nvPr/>
        </p:nvSpPr>
        <p:spPr>
          <a:xfrm flipH="1">
            <a:off x="1309088" y="1539413"/>
            <a:ext cx="1751378" cy="954107"/>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用人单位和参保人以办理退休手续时的本市上年度职工月平均工资为基数</a:t>
            </a:r>
          </a:p>
        </p:txBody>
      </p:sp>
      <p:sp>
        <p:nvSpPr>
          <p:cNvPr id="35" name="文本框 36"/>
          <p:cNvSpPr txBox="1"/>
          <p:nvPr/>
        </p:nvSpPr>
        <p:spPr>
          <a:xfrm flipH="1">
            <a:off x="1243749" y="3369892"/>
            <a:ext cx="1751378" cy="738664"/>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方可享受退休人员的基本医疗保险待遇。未补足前</a:t>
            </a:r>
          </a:p>
        </p:txBody>
      </p:sp>
      <p:sp>
        <p:nvSpPr>
          <p:cNvPr id="36" name="文本框 36"/>
          <p:cNvSpPr txBox="1"/>
          <p:nvPr/>
        </p:nvSpPr>
        <p:spPr>
          <a:xfrm flipH="1">
            <a:off x="6244610" y="1490451"/>
            <a:ext cx="1751378" cy="738664"/>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一次性补足所差月份的基本医疗保险费后</a:t>
            </a:r>
          </a:p>
        </p:txBody>
      </p:sp>
      <p:sp>
        <p:nvSpPr>
          <p:cNvPr id="37" name="文本框 36"/>
          <p:cNvSpPr txBox="1"/>
          <p:nvPr/>
        </p:nvSpPr>
        <p:spPr>
          <a:xfrm flipH="1">
            <a:off x="6179271" y="3320930"/>
            <a:ext cx="1751378" cy="954107"/>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各人账户金可以继续使用，但暂停享受基本医疗保险待遇。 </a:t>
            </a:r>
          </a:p>
        </p:txBody>
      </p:sp>
    </p:spTree>
    <p:extLst>
      <p:ext uri="{BB962C8B-B14F-4D97-AF65-F5344CB8AC3E}">
        <p14:creationId xmlns:p14="http://schemas.microsoft.com/office/powerpoint/2010/main" val="378884555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4164" y="895350"/>
            <a:ext cx="4621895" cy="3385834"/>
            <a:chOff x="904165" y="948030"/>
            <a:chExt cx="4317536" cy="3162872"/>
          </a:xfrm>
        </p:grpSpPr>
        <p:grpSp>
          <p:nvGrpSpPr>
            <p:cNvPr id="2" name="组合 1"/>
            <p:cNvGrpSpPr/>
            <p:nvPr/>
          </p:nvGrpSpPr>
          <p:grpSpPr>
            <a:xfrm>
              <a:off x="904165" y="948030"/>
              <a:ext cx="3550139" cy="3162872"/>
              <a:chOff x="1280709" y="1301617"/>
              <a:chExt cx="4733518" cy="4217163"/>
            </a:xfrm>
          </p:grpSpPr>
          <p:sp>
            <p:nvSpPr>
              <p:cNvPr id="4" name="Trapezoid 1"/>
              <p:cNvSpPr/>
              <p:nvPr/>
            </p:nvSpPr>
            <p:spPr>
              <a:xfrm>
                <a:off x="1743637" y="4375606"/>
                <a:ext cx="2777582" cy="1143174"/>
              </a:xfrm>
              <a:prstGeom prst="trapezoid">
                <a:avLst>
                  <a:gd name="adj" fmla="val 39642"/>
                </a:avLst>
              </a:prstGeom>
              <a:solidFill>
                <a:schemeClr val="accent2"/>
              </a:solidFill>
              <a:ln w="508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5" name="Oval 3"/>
              <p:cNvSpPr/>
              <p:nvPr/>
            </p:nvSpPr>
            <p:spPr>
              <a:xfrm>
                <a:off x="1280709" y="1301617"/>
                <a:ext cx="3703438" cy="3703438"/>
              </a:xfrm>
              <a:prstGeom prst="ellipse">
                <a:avLst/>
              </a:prstGeom>
              <a:solidFill>
                <a:schemeClr val="accent1"/>
              </a:solidFill>
              <a:ln w="508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 name="Oval 4"/>
              <p:cNvSpPr/>
              <p:nvPr/>
            </p:nvSpPr>
            <p:spPr>
              <a:xfrm>
                <a:off x="1743639" y="1764547"/>
                <a:ext cx="2777579" cy="2777579"/>
              </a:xfrm>
              <a:prstGeom prst="ellipse">
                <a:avLst/>
              </a:prstGeom>
              <a:solidFill>
                <a:schemeClr val="accent2"/>
              </a:solidFill>
              <a:ln w="508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7" name="Oval 5"/>
              <p:cNvSpPr/>
              <p:nvPr/>
            </p:nvSpPr>
            <p:spPr>
              <a:xfrm>
                <a:off x="2206569" y="2227477"/>
                <a:ext cx="1851719" cy="1851719"/>
              </a:xfrm>
              <a:prstGeom prst="ellipse">
                <a:avLst/>
              </a:prstGeom>
              <a:solidFill>
                <a:schemeClr val="accent3"/>
              </a:solidFill>
              <a:ln w="508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8" name="Oval 6"/>
              <p:cNvSpPr/>
              <p:nvPr/>
            </p:nvSpPr>
            <p:spPr>
              <a:xfrm>
                <a:off x="2669498" y="2690406"/>
                <a:ext cx="925860" cy="925860"/>
              </a:xfrm>
              <a:prstGeom prst="ellipse">
                <a:avLst/>
              </a:prstGeom>
              <a:solidFill>
                <a:schemeClr val="bg1"/>
              </a:solidFill>
              <a:ln w="508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10" name="Group 8"/>
              <p:cNvGrpSpPr/>
              <p:nvPr/>
            </p:nvGrpSpPr>
            <p:grpSpPr>
              <a:xfrm>
                <a:off x="3102657" y="2895539"/>
                <a:ext cx="2911570" cy="515592"/>
                <a:chOff x="3607509" y="3510754"/>
                <a:chExt cx="2911570" cy="515592"/>
              </a:xfrm>
              <a:solidFill>
                <a:schemeClr val="accent2"/>
              </a:solidFill>
            </p:grpSpPr>
            <p:sp>
              <p:nvSpPr>
                <p:cNvPr id="49" name="Freeform: Shape 9"/>
                <p:cNvSpPr/>
                <p:nvPr/>
              </p:nvSpPr>
              <p:spPr>
                <a:xfrm>
                  <a:off x="3607509" y="3700767"/>
                  <a:ext cx="2731312" cy="135579"/>
                </a:xfrm>
                <a:custGeom>
                  <a:avLst/>
                  <a:gdLst/>
                  <a:ahLst/>
                  <a:cxnLst/>
                  <a:rect l="l" t="t" r="r" b="b"/>
                  <a:pathLst>
                    <a:path w="3916090" h="166202">
                      <a:moveTo>
                        <a:pt x="83101" y="0"/>
                      </a:moveTo>
                      <a:lnTo>
                        <a:pt x="3916090" y="0"/>
                      </a:lnTo>
                      <a:lnTo>
                        <a:pt x="3916090" y="166201"/>
                      </a:lnTo>
                      <a:lnTo>
                        <a:pt x="83106" y="166201"/>
                      </a:lnTo>
                      <a:cubicBezTo>
                        <a:pt x="83104" y="166202"/>
                        <a:pt x="83103" y="166202"/>
                        <a:pt x="83101" y="166202"/>
                      </a:cubicBezTo>
                      <a:cubicBezTo>
                        <a:pt x="37206" y="166202"/>
                        <a:pt x="0" y="128996"/>
                        <a:pt x="0" y="83101"/>
                      </a:cubicBezTo>
                      <a:cubicBezTo>
                        <a:pt x="0" y="37206"/>
                        <a:pt x="37206" y="0"/>
                        <a:pt x="83101" y="0"/>
                      </a:cubicBezTo>
                      <a:close/>
                    </a:path>
                  </a:pathLst>
                </a:cu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50" name="Oval 10"/>
                <p:cNvSpPr/>
                <p:nvPr/>
              </p:nvSpPr>
              <p:spPr>
                <a:xfrm>
                  <a:off x="6275343" y="3700767"/>
                  <a:ext cx="115918" cy="135579"/>
                </a:xfrm>
                <a:prstGeom prst="ellipse">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51" name="Group 11"/>
                <p:cNvGrpSpPr/>
                <p:nvPr/>
              </p:nvGrpSpPr>
              <p:grpSpPr>
                <a:xfrm>
                  <a:off x="5831398" y="3510754"/>
                  <a:ext cx="687681" cy="190010"/>
                  <a:chOff x="6904653" y="3476743"/>
                  <a:chExt cx="814860" cy="232928"/>
                </a:xfrm>
                <a:grpFill/>
              </p:grpSpPr>
              <p:sp>
                <p:nvSpPr>
                  <p:cNvPr id="57" name="Parallelogram 17"/>
                  <p:cNvSpPr/>
                  <p:nvPr/>
                </p:nvSpPr>
                <p:spPr>
                  <a:xfrm>
                    <a:off x="6904653" y="3476743"/>
                    <a:ext cx="360040" cy="232928"/>
                  </a:xfrm>
                  <a:prstGeom prst="parallelogram">
                    <a:avLst>
                      <a:gd name="adj" fmla="val 90428"/>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58" name="Parallelogram 18"/>
                  <p:cNvSpPr/>
                  <p:nvPr/>
                </p:nvSpPr>
                <p:spPr>
                  <a:xfrm>
                    <a:off x="7056260" y="3476743"/>
                    <a:ext cx="360040" cy="232928"/>
                  </a:xfrm>
                  <a:prstGeom prst="parallelogram">
                    <a:avLst>
                      <a:gd name="adj" fmla="val 90428"/>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59" name="Parallelogram 19"/>
                  <p:cNvSpPr/>
                  <p:nvPr/>
                </p:nvSpPr>
                <p:spPr>
                  <a:xfrm>
                    <a:off x="7207867" y="3476743"/>
                    <a:ext cx="360040" cy="232928"/>
                  </a:xfrm>
                  <a:prstGeom prst="parallelogram">
                    <a:avLst>
                      <a:gd name="adj" fmla="val 90428"/>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0" name="Parallelogram 20"/>
                  <p:cNvSpPr/>
                  <p:nvPr/>
                </p:nvSpPr>
                <p:spPr>
                  <a:xfrm>
                    <a:off x="7359473" y="3476743"/>
                    <a:ext cx="360040" cy="232928"/>
                  </a:xfrm>
                  <a:prstGeom prst="parallelogram">
                    <a:avLst>
                      <a:gd name="adj" fmla="val 90428"/>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grpSp>
              <p:nvGrpSpPr>
                <p:cNvPr id="52" name="Group 12"/>
                <p:cNvGrpSpPr/>
                <p:nvPr/>
              </p:nvGrpSpPr>
              <p:grpSpPr>
                <a:xfrm flipV="1">
                  <a:off x="5831398" y="3836336"/>
                  <a:ext cx="687681" cy="190010"/>
                  <a:chOff x="6904653" y="3476743"/>
                  <a:chExt cx="814860" cy="232928"/>
                </a:xfrm>
                <a:grpFill/>
              </p:grpSpPr>
              <p:sp>
                <p:nvSpPr>
                  <p:cNvPr id="53" name="Parallelogram 13"/>
                  <p:cNvSpPr/>
                  <p:nvPr/>
                </p:nvSpPr>
                <p:spPr>
                  <a:xfrm>
                    <a:off x="6904653" y="3476743"/>
                    <a:ext cx="360040" cy="232928"/>
                  </a:xfrm>
                  <a:prstGeom prst="parallelogram">
                    <a:avLst>
                      <a:gd name="adj" fmla="val 90428"/>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54" name="Parallelogram 14"/>
                  <p:cNvSpPr/>
                  <p:nvPr/>
                </p:nvSpPr>
                <p:spPr>
                  <a:xfrm>
                    <a:off x="7056260" y="3476743"/>
                    <a:ext cx="360040" cy="232928"/>
                  </a:xfrm>
                  <a:prstGeom prst="parallelogram">
                    <a:avLst>
                      <a:gd name="adj" fmla="val 90428"/>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55" name="Parallelogram 15"/>
                  <p:cNvSpPr/>
                  <p:nvPr/>
                </p:nvSpPr>
                <p:spPr>
                  <a:xfrm>
                    <a:off x="7207867" y="3476743"/>
                    <a:ext cx="360040" cy="232928"/>
                  </a:xfrm>
                  <a:prstGeom prst="parallelogram">
                    <a:avLst>
                      <a:gd name="adj" fmla="val 90428"/>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56" name="Parallelogram 16"/>
                  <p:cNvSpPr/>
                  <p:nvPr/>
                </p:nvSpPr>
                <p:spPr>
                  <a:xfrm>
                    <a:off x="7359473" y="3476743"/>
                    <a:ext cx="360040" cy="232928"/>
                  </a:xfrm>
                  <a:prstGeom prst="parallelogram">
                    <a:avLst>
                      <a:gd name="adj" fmla="val 90428"/>
                    </a:avLst>
                  </a:prstGeom>
                  <a:grpFill/>
                  <a:ln w="1270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grpSp>
        </p:grpSp>
        <p:grpSp>
          <p:nvGrpSpPr>
            <p:cNvPr id="13" name="Group 23"/>
            <p:cNvGrpSpPr/>
            <p:nvPr/>
          </p:nvGrpSpPr>
          <p:grpSpPr>
            <a:xfrm>
              <a:off x="3377230" y="1555978"/>
              <a:ext cx="1844471" cy="433643"/>
              <a:chOff x="5082982" y="2727431"/>
              <a:chExt cx="2459294" cy="578190"/>
            </a:xfrm>
            <a:solidFill>
              <a:schemeClr val="accent2"/>
            </a:solidFill>
          </p:grpSpPr>
          <p:sp>
            <p:nvSpPr>
              <p:cNvPr id="37" name="Freeform: Shape 24"/>
              <p:cNvSpPr/>
              <p:nvPr/>
            </p:nvSpPr>
            <p:spPr>
              <a:xfrm>
                <a:off x="5082982" y="2727431"/>
                <a:ext cx="2273518" cy="578190"/>
              </a:xfrm>
              <a:custGeom>
                <a:avLst/>
                <a:gdLst/>
                <a:ahLst/>
                <a:cxnLst/>
                <a:rect l="l" t="t" r="r" b="b"/>
                <a:pathLst>
                  <a:path w="2693980" h="578190">
                    <a:moveTo>
                      <a:pt x="635968" y="0"/>
                    </a:moveTo>
                    <a:lnTo>
                      <a:pt x="552495" y="221306"/>
                    </a:lnTo>
                    <a:lnTo>
                      <a:pt x="2693980" y="221306"/>
                    </a:lnTo>
                    <a:lnTo>
                      <a:pt x="2693980" y="356884"/>
                    </a:lnTo>
                    <a:lnTo>
                      <a:pt x="552497" y="356884"/>
                    </a:lnTo>
                    <a:lnTo>
                      <a:pt x="635970" y="578190"/>
                    </a:lnTo>
                    <a:lnTo>
                      <a:pt x="2" y="289095"/>
                    </a:lnTo>
                    <a:lnTo>
                      <a:pt x="0" y="289095"/>
                    </a:lnTo>
                    <a:close/>
                  </a:path>
                </a:pathLst>
              </a:cu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8" name="Oval 25"/>
              <p:cNvSpPr/>
              <p:nvPr/>
            </p:nvSpPr>
            <p:spPr>
              <a:xfrm>
                <a:off x="7298540" y="2948738"/>
                <a:ext cx="115918" cy="135579"/>
              </a:xfrm>
              <a:prstGeom prst="ellipse">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39" name="Group 26"/>
              <p:cNvGrpSpPr/>
              <p:nvPr/>
            </p:nvGrpSpPr>
            <p:grpSpPr>
              <a:xfrm>
                <a:off x="6854595" y="2758725"/>
                <a:ext cx="687681" cy="190010"/>
                <a:chOff x="6904653" y="3476743"/>
                <a:chExt cx="814860" cy="232928"/>
              </a:xfrm>
              <a:grpFill/>
            </p:grpSpPr>
            <p:sp>
              <p:nvSpPr>
                <p:cNvPr id="45" name="Parallelogram 32"/>
                <p:cNvSpPr/>
                <p:nvPr/>
              </p:nvSpPr>
              <p:spPr>
                <a:xfrm>
                  <a:off x="6904653" y="3476743"/>
                  <a:ext cx="360040" cy="232928"/>
                </a:xfrm>
                <a:prstGeom prst="parallelogram">
                  <a:avLst>
                    <a:gd name="adj" fmla="val 90428"/>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6" name="Parallelogram 33"/>
                <p:cNvSpPr/>
                <p:nvPr/>
              </p:nvSpPr>
              <p:spPr>
                <a:xfrm>
                  <a:off x="7056260" y="3476743"/>
                  <a:ext cx="360040" cy="232928"/>
                </a:xfrm>
                <a:prstGeom prst="parallelogram">
                  <a:avLst>
                    <a:gd name="adj" fmla="val 90428"/>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7" name="Parallelogram 34"/>
                <p:cNvSpPr/>
                <p:nvPr/>
              </p:nvSpPr>
              <p:spPr>
                <a:xfrm>
                  <a:off x="7207867" y="3476743"/>
                  <a:ext cx="360040" cy="232928"/>
                </a:xfrm>
                <a:prstGeom prst="parallelogram">
                  <a:avLst>
                    <a:gd name="adj" fmla="val 90428"/>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8" name="Parallelogram 35"/>
                <p:cNvSpPr/>
                <p:nvPr/>
              </p:nvSpPr>
              <p:spPr>
                <a:xfrm>
                  <a:off x="7359473" y="3476743"/>
                  <a:ext cx="360040" cy="232928"/>
                </a:xfrm>
                <a:prstGeom prst="parallelogram">
                  <a:avLst>
                    <a:gd name="adj" fmla="val 90428"/>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grpSp>
            <p:nvGrpSpPr>
              <p:cNvPr id="40" name="Group 27"/>
              <p:cNvGrpSpPr/>
              <p:nvPr/>
            </p:nvGrpSpPr>
            <p:grpSpPr>
              <a:xfrm flipV="1">
                <a:off x="6854595" y="3084309"/>
                <a:ext cx="687681" cy="190010"/>
                <a:chOff x="6904653" y="3476743"/>
                <a:chExt cx="814860" cy="232928"/>
              </a:xfrm>
              <a:grpFill/>
            </p:grpSpPr>
            <p:sp>
              <p:nvSpPr>
                <p:cNvPr id="41" name="Parallelogram 28"/>
                <p:cNvSpPr/>
                <p:nvPr/>
              </p:nvSpPr>
              <p:spPr>
                <a:xfrm>
                  <a:off x="6904653" y="3476743"/>
                  <a:ext cx="360040" cy="232928"/>
                </a:xfrm>
                <a:prstGeom prst="parallelogram">
                  <a:avLst>
                    <a:gd name="adj" fmla="val 90428"/>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2" name="Parallelogram 29"/>
                <p:cNvSpPr/>
                <p:nvPr/>
              </p:nvSpPr>
              <p:spPr>
                <a:xfrm>
                  <a:off x="7056260" y="3476743"/>
                  <a:ext cx="360040" cy="232928"/>
                </a:xfrm>
                <a:prstGeom prst="parallelogram">
                  <a:avLst>
                    <a:gd name="adj" fmla="val 90428"/>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3" name="Parallelogram 30"/>
                <p:cNvSpPr/>
                <p:nvPr/>
              </p:nvSpPr>
              <p:spPr>
                <a:xfrm>
                  <a:off x="7207867" y="3476743"/>
                  <a:ext cx="360040" cy="232928"/>
                </a:xfrm>
                <a:prstGeom prst="parallelogram">
                  <a:avLst>
                    <a:gd name="adj" fmla="val 90428"/>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4" name="Parallelogram 31"/>
                <p:cNvSpPr/>
                <p:nvPr/>
              </p:nvSpPr>
              <p:spPr>
                <a:xfrm>
                  <a:off x="7359473" y="3476743"/>
                  <a:ext cx="360040" cy="232928"/>
                </a:xfrm>
                <a:prstGeom prst="parallelogram">
                  <a:avLst>
                    <a:gd name="adj" fmla="val 90428"/>
                  </a:avLst>
                </a:prstGeom>
                <a:grpFill/>
                <a:ln w="19050" cap="rnd">
                  <a:solidFill>
                    <a:schemeClr val="bg1"/>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grpSp>
      </p:grpSp>
      <p:grpSp>
        <p:nvGrpSpPr>
          <p:cNvPr id="61" name="组合 60"/>
          <p:cNvGrpSpPr/>
          <p:nvPr/>
        </p:nvGrpSpPr>
        <p:grpSpPr>
          <a:xfrm>
            <a:off x="4953000" y="2243856"/>
            <a:ext cx="496860" cy="1954182"/>
            <a:chOff x="6112516" y="2423767"/>
            <a:chExt cx="662480" cy="2605576"/>
          </a:xfrm>
        </p:grpSpPr>
        <p:sp>
          <p:nvSpPr>
            <p:cNvPr id="62" name="Freeform 46"/>
            <p:cNvSpPr>
              <a:spLocks noEditPoints="1"/>
            </p:cNvSpPr>
            <p:nvPr/>
          </p:nvSpPr>
          <p:spPr bwMode="auto">
            <a:xfrm>
              <a:off x="6112516" y="2423767"/>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6"/>
            <p:cNvSpPr>
              <a:spLocks noEditPoints="1"/>
            </p:cNvSpPr>
            <p:nvPr/>
          </p:nvSpPr>
          <p:spPr bwMode="auto">
            <a:xfrm>
              <a:off x="6112516" y="3401601"/>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6"/>
            <p:cNvSpPr>
              <a:spLocks noEditPoints="1"/>
            </p:cNvSpPr>
            <p:nvPr/>
          </p:nvSpPr>
          <p:spPr bwMode="auto">
            <a:xfrm>
              <a:off x="6112516" y="4366863"/>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ln>
          </p:spPr>
          <p:txBody>
            <a:bodyPr vert="horz" wrap="square" lIns="91435" tIns="45717" rIns="91435" bIns="45717" numCol="1" anchor="t" anchorCtr="0" compatLnSpc="1"/>
            <a:lstStyle/>
            <a:p>
              <a:pPr>
                <a:lnSpc>
                  <a:spcPct val="120000"/>
                </a:lnSpc>
              </a:pPr>
              <a:endParaRPr lang="en-US" sz="570">
                <a:solidFill>
                  <a:srgbClr val="7F7F7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5" name="文本框 36"/>
          <p:cNvSpPr txBox="1"/>
          <p:nvPr/>
        </p:nvSpPr>
        <p:spPr>
          <a:xfrm flipH="1">
            <a:off x="5505871" y="2137769"/>
            <a:ext cx="3077062" cy="523220"/>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购买、建造、翻建、大修自住住房</a:t>
            </a:r>
            <a:r>
              <a:rPr lang="en-US" altLang="zh-CN" sz="1400" kern="0" dirty="0">
                <a:solidFill>
                  <a:schemeClr val="tx1">
                    <a:lumMod val="85000"/>
                    <a:lumOff val="15000"/>
                  </a:schemeClr>
                </a:solidFill>
                <a:latin typeface="+mn-ea"/>
                <a:cs typeface="+mn-ea"/>
                <a:sym typeface="微软雅黑"/>
              </a:rPr>
              <a:t>,</a:t>
            </a:r>
            <a:r>
              <a:rPr lang="zh-CN" altLang="en-US" sz="1400" kern="0" dirty="0">
                <a:solidFill>
                  <a:schemeClr val="tx1">
                    <a:lumMod val="85000"/>
                    <a:lumOff val="15000"/>
                  </a:schemeClr>
                </a:solidFill>
                <a:latin typeface="+mn-ea"/>
                <a:cs typeface="+mn-ea"/>
                <a:sym typeface="微软雅黑"/>
              </a:rPr>
              <a:t>在签订购房合同或批准建造</a:t>
            </a:r>
          </a:p>
        </p:txBody>
      </p:sp>
      <p:sp>
        <p:nvSpPr>
          <p:cNvPr id="76" name="文本框 36"/>
          <p:cNvSpPr txBox="1"/>
          <p:nvPr/>
        </p:nvSpPr>
        <p:spPr>
          <a:xfrm flipH="1">
            <a:off x="5505871" y="2909584"/>
            <a:ext cx="3077062" cy="523220"/>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属于中低收入家庭房租占家庭收入比例</a:t>
            </a:r>
            <a:r>
              <a:rPr lang="en-US" altLang="zh-CN" sz="1400" kern="0" dirty="0">
                <a:solidFill>
                  <a:schemeClr val="tx1">
                    <a:lumMod val="85000"/>
                    <a:lumOff val="15000"/>
                  </a:schemeClr>
                </a:solidFill>
                <a:latin typeface="+mn-ea"/>
                <a:cs typeface="+mn-ea"/>
                <a:sym typeface="微软雅黑"/>
              </a:rPr>
              <a:t>30%</a:t>
            </a:r>
            <a:r>
              <a:rPr lang="zh-CN" altLang="en-US" sz="1400" kern="0" dirty="0">
                <a:solidFill>
                  <a:schemeClr val="tx1">
                    <a:lumMod val="85000"/>
                    <a:lumOff val="15000"/>
                  </a:schemeClr>
                </a:solidFill>
                <a:latin typeface="+mn-ea"/>
                <a:cs typeface="+mn-ea"/>
                <a:sym typeface="微软雅黑"/>
              </a:rPr>
              <a:t>以上的</a:t>
            </a:r>
          </a:p>
        </p:txBody>
      </p:sp>
      <p:sp>
        <p:nvSpPr>
          <p:cNvPr id="77" name="文本框 36"/>
          <p:cNvSpPr txBox="1"/>
          <p:nvPr/>
        </p:nvSpPr>
        <p:spPr>
          <a:xfrm flipH="1">
            <a:off x="5505871" y="3671584"/>
            <a:ext cx="3077062" cy="523220"/>
          </a:xfrm>
          <a:prstGeom prst="rect">
            <a:avLst/>
          </a:prstGeom>
          <a:noFill/>
        </p:spPr>
        <p:txBody>
          <a:bodyPr wrap="square" rtlCol="0">
            <a:spAutoFit/>
          </a:bodyPr>
          <a:lstStyle/>
          <a:p>
            <a:pPr defTabSz="617220">
              <a:defRPr/>
            </a:pPr>
            <a:r>
              <a:rPr lang="zh-CN" altLang="en-US" sz="1400" kern="0" dirty="0">
                <a:solidFill>
                  <a:schemeClr val="tx1">
                    <a:lumMod val="85000"/>
                    <a:lumOff val="15000"/>
                  </a:schemeClr>
                </a:solidFill>
                <a:latin typeface="+mn-ea"/>
                <a:cs typeface="+mn-ea"/>
                <a:sym typeface="微软雅黑"/>
              </a:rPr>
              <a:t>职工或其直系亲属患重大疾病或遇到不可预见的事故</a:t>
            </a:r>
          </a:p>
        </p:txBody>
      </p:sp>
    </p:spTree>
    <p:extLst>
      <p:ext uri="{BB962C8B-B14F-4D97-AF65-F5344CB8AC3E}">
        <p14:creationId xmlns:p14="http://schemas.microsoft.com/office/powerpoint/2010/main" val="389075780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1+#ppt_w/2"/>
                                          </p:val>
                                        </p:tav>
                                        <p:tav tm="100000">
                                          <p:val>
                                            <p:strVal val="#ppt_x"/>
                                          </p:val>
                                        </p:tav>
                                      </p:tavLst>
                                    </p:anim>
                                    <p:anim calcmode="lin" valueType="num">
                                      <p:cBhvr additive="base">
                                        <p:cTn id="14"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500"/>
                                        <p:tgtEl>
                                          <p:spTgt spid="6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wipe(left)">
                                      <p:cBhvr>
                                        <p:cTn id="22" dur="500"/>
                                        <p:tgtEl>
                                          <p:spTgt spid="7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left)">
                                      <p:cBhvr>
                                        <p:cTn id="2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6" grpId="0"/>
      <p:bldP spid="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flipH="1">
            <a:off x="4267201" y="0"/>
            <a:ext cx="3266201" cy="2341418"/>
            <a:chOff x="1752600" y="0"/>
            <a:chExt cx="4650474" cy="3333750"/>
          </a:xfrm>
        </p:grpSpPr>
        <p:sp>
          <p:nvSpPr>
            <p:cNvPr id="13" name="Freeform 11"/>
            <p:cNvSpPr>
              <a:spLocks/>
            </p:cNvSpPr>
            <p:nvPr/>
          </p:nvSpPr>
          <p:spPr bwMode="auto">
            <a:xfrm>
              <a:off x="1752600" y="7036"/>
              <a:ext cx="4650474" cy="3326714"/>
            </a:xfrm>
            <a:custGeom>
              <a:avLst/>
              <a:gdLst>
                <a:gd name="T0" fmla="*/ 123 w 275"/>
                <a:gd name="T1" fmla="*/ 186 h 196"/>
                <a:gd name="T2" fmla="*/ 9 w 275"/>
                <a:gd name="T3" fmla="*/ 37 h 196"/>
                <a:gd name="T4" fmla="*/ 20 w 275"/>
                <a:gd name="T5" fmla="*/ 0 h 196"/>
                <a:gd name="T6" fmla="*/ 261 w 275"/>
                <a:gd name="T7" fmla="*/ 0 h 196"/>
                <a:gd name="T8" fmla="*/ 272 w 275"/>
                <a:gd name="T9" fmla="*/ 72 h 196"/>
                <a:gd name="T10" fmla="*/ 123 w 275"/>
                <a:gd name="T11" fmla="*/ 186 h 196"/>
              </a:gdLst>
              <a:ahLst/>
              <a:cxnLst>
                <a:cxn ang="0">
                  <a:pos x="T0" y="T1"/>
                </a:cxn>
                <a:cxn ang="0">
                  <a:pos x="T2" y="T3"/>
                </a:cxn>
                <a:cxn ang="0">
                  <a:pos x="T4" y="T5"/>
                </a:cxn>
                <a:cxn ang="0">
                  <a:pos x="T6" y="T7"/>
                </a:cxn>
                <a:cxn ang="0">
                  <a:pos x="T8" y="T9"/>
                </a:cxn>
                <a:cxn ang="0">
                  <a:pos x="T10" y="T11"/>
                </a:cxn>
              </a:cxnLst>
              <a:rect l="0" t="0" r="r" b="b"/>
              <a:pathLst>
                <a:path w="275" h="196">
                  <a:moveTo>
                    <a:pt x="123" y="186"/>
                  </a:moveTo>
                  <a:cubicBezTo>
                    <a:pt x="51" y="177"/>
                    <a:pt x="0" y="110"/>
                    <a:pt x="9" y="37"/>
                  </a:cubicBezTo>
                  <a:cubicBezTo>
                    <a:pt x="11" y="24"/>
                    <a:pt x="15" y="11"/>
                    <a:pt x="20" y="0"/>
                  </a:cubicBezTo>
                  <a:cubicBezTo>
                    <a:pt x="261" y="0"/>
                    <a:pt x="261" y="0"/>
                    <a:pt x="261" y="0"/>
                  </a:cubicBezTo>
                  <a:cubicBezTo>
                    <a:pt x="271" y="21"/>
                    <a:pt x="275" y="46"/>
                    <a:pt x="272" y="72"/>
                  </a:cubicBezTo>
                  <a:cubicBezTo>
                    <a:pt x="263" y="144"/>
                    <a:pt x="196" y="196"/>
                    <a:pt x="123" y="186"/>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2039694" y="0"/>
              <a:ext cx="4109799" cy="3089889"/>
            </a:xfrm>
            <a:custGeom>
              <a:avLst/>
              <a:gdLst>
                <a:gd name="T0" fmla="*/ 108 w 243"/>
                <a:gd name="T1" fmla="*/ 174 h 182"/>
                <a:gd name="T2" fmla="*/ 8 w 243"/>
                <a:gd name="T3" fmla="*/ 43 h 182"/>
                <a:gd name="T4" fmla="*/ 23 w 243"/>
                <a:gd name="T5" fmla="*/ 0 h 182"/>
                <a:gd name="T6" fmla="*/ 225 w 243"/>
                <a:gd name="T7" fmla="*/ 0 h 182"/>
                <a:gd name="T8" fmla="*/ 239 w 243"/>
                <a:gd name="T9" fmla="*/ 74 h 182"/>
                <a:gd name="T10" fmla="*/ 108 w 243"/>
                <a:gd name="T11" fmla="*/ 174 h 182"/>
              </a:gdLst>
              <a:ahLst/>
              <a:cxnLst>
                <a:cxn ang="0">
                  <a:pos x="T0" y="T1"/>
                </a:cxn>
                <a:cxn ang="0">
                  <a:pos x="T2" y="T3"/>
                </a:cxn>
                <a:cxn ang="0">
                  <a:pos x="T4" y="T5"/>
                </a:cxn>
                <a:cxn ang="0">
                  <a:pos x="T6" y="T7"/>
                </a:cxn>
                <a:cxn ang="0">
                  <a:pos x="T8" y="T9"/>
                </a:cxn>
                <a:cxn ang="0">
                  <a:pos x="T10" y="T11"/>
                </a:cxn>
              </a:cxnLst>
              <a:rect l="0" t="0" r="r" b="b"/>
              <a:pathLst>
                <a:path w="243" h="182">
                  <a:moveTo>
                    <a:pt x="108" y="174"/>
                  </a:moveTo>
                  <a:cubicBezTo>
                    <a:pt x="45" y="166"/>
                    <a:pt x="0" y="107"/>
                    <a:pt x="8" y="43"/>
                  </a:cubicBezTo>
                  <a:cubicBezTo>
                    <a:pt x="10" y="27"/>
                    <a:pt x="15" y="13"/>
                    <a:pt x="23" y="0"/>
                  </a:cubicBezTo>
                  <a:cubicBezTo>
                    <a:pt x="225" y="0"/>
                    <a:pt x="225" y="0"/>
                    <a:pt x="225" y="0"/>
                  </a:cubicBezTo>
                  <a:cubicBezTo>
                    <a:pt x="237" y="21"/>
                    <a:pt x="243" y="47"/>
                    <a:pt x="239" y="74"/>
                  </a:cubicBezTo>
                  <a:cubicBezTo>
                    <a:pt x="231" y="137"/>
                    <a:pt x="172" y="182"/>
                    <a:pt x="108" y="1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0" y="0"/>
            <a:ext cx="6846211" cy="5162550"/>
            <a:chOff x="0" y="0"/>
            <a:chExt cx="6846211" cy="5162550"/>
          </a:xfrm>
        </p:grpSpPr>
        <p:sp>
          <p:nvSpPr>
            <p:cNvPr id="23" name="任意多边形 22"/>
            <p:cNvSpPr>
              <a:spLocks/>
            </p:cNvSpPr>
            <p:nvPr/>
          </p:nvSpPr>
          <p:spPr bwMode="auto">
            <a:xfrm flipH="1">
              <a:off x="0" y="0"/>
              <a:ext cx="6846211" cy="5143500"/>
            </a:xfrm>
            <a:custGeom>
              <a:avLst/>
              <a:gdLst>
                <a:gd name="connsiteX0" fmla="*/ 3616499 w 6846211"/>
                <a:gd name="connsiteY0" fmla="*/ 0 h 5143500"/>
                <a:gd name="connsiteX1" fmla="*/ 6811827 w 6846211"/>
                <a:gd name="connsiteY1" fmla="*/ 0 h 5143500"/>
                <a:gd name="connsiteX2" fmla="*/ 6846211 w 6846211"/>
                <a:gd name="connsiteY2" fmla="*/ 0 h 5143500"/>
                <a:gd name="connsiteX3" fmla="*/ 6846211 w 6846211"/>
                <a:gd name="connsiteY3" fmla="*/ 5143500 h 5143500"/>
                <a:gd name="connsiteX4" fmla="*/ 702 w 6846211"/>
                <a:gd name="connsiteY4" fmla="*/ 5143500 h 5143500"/>
                <a:gd name="connsiteX5" fmla="*/ 0 w 6846211"/>
                <a:gd name="connsiteY5" fmla="*/ 5034675 h 5143500"/>
                <a:gd name="connsiteX6" fmla="*/ 48971 w 6846211"/>
                <a:gd name="connsiteY6" fmla="*/ 4386673 h 5143500"/>
                <a:gd name="connsiteX7" fmla="*/ 3616499 w 6846211"/>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6211" h="5143500">
                  <a:moveTo>
                    <a:pt x="3616499" y="0"/>
                  </a:moveTo>
                  <a:cubicBezTo>
                    <a:pt x="5578139" y="0"/>
                    <a:pt x="6436357" y="0"/>
                    <a:pt x="6811827" y="0"/>
                  </a:cubicBezTo>
                  <a:lnTo>
                    <a:pt x="6846211" y="0"/>
                  </a:lnTo>
                  <a:lnTo>
                    <a:pt x="6846211" y="5143500"/>
                  </a:lnTo>
                  <a:lnTo>
                    <a:pt x="702" y="5143500"/>
                  </a:lnTo>
                  <a:lnTo>
                    <a:pt x="0" y="5034675"/>
                  </a:lnTo>
                  <a:cubicBezTo>
                    <a:pt x="2936" y="4821504"/>
                    <a:pt x="18907" y="4605503"/>
                    <a:pt x="48971" y="4386673"/>
                  </a:cubicBezTo>
                  <a:cubicBezTo>
                    <a:pt x="329563" y="2293948"/>
                    <a:pt x="1752566" y="643916"/>
                    <a:pt x="36164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26"/>
            <p:cNvSpPr>
              <a:spLocks/>
            </p:cNvSpPr>
            <p:nvPr/>
          </p:nvSpPr>
          <p:spPr bwMode="auto">
            <a:xfrm flipH="1">
              <a:off x="0" y="61885"/>
              <a:ext cx="6556589" cy="5100665"/>
            </a:xfrm>
            <a:custGeom>
              <a:avLst/>
              <a:gdLst>
                <a:gd name="connsiteX0" fmla="*/ 4804908 w 6556589"/>
                <a:gd name="connsiteY0" fmla="*/ 1123 h 5100665"/>
                <a:gd name="connsiteX1" fmla="*/ 5556111 w 6556589"/>
                <a:gd name="connsiteY1" fmla="*/ 42539 h 5100665"/>
                <a:gd name="connsiteX2" fmla="*/ 6366425 w 6556589"/>
                <a:gd name="connsiteY2" fmla="*/ 228529 h 5100665"/>
                <a:gd name="connsiteX3" fmla="*/ 6556589 w 6556589"/>
                <a:gd name="connsiteY3" fmla="*/ 290862 h 5100665"/>
                <a:gd name="connsiteX4" fmla="*/ 6556589 w 6556589"/>
                <a:gd name="connsiteY4" fmla="*/ 5100665 h 5100665"/>
                <a:gd name="connsiteX5" fmla="*/ 3327 w 6556589"/>
                <a:gd name="connsiteY5" fmla="*/ 5100665 h 5100665"/>
                <a:gd name="connsiteX6" fmla="*/ 21 w 6556589"/>
                <a:gd name="connsiteY6" fmla="*/ 4971632 h 5100665"/>
                <a:gd name="connsiteX7" fmla="*/ 47079 w 6556589"/>
                <a:gd name="connsiteY7" fmla="*/ 4306438 h 5100665"/>
                <a:gd name="connsiteX8" fmla="*/ 4804908 w 6556589"/>
                <a:gd name="connsiteY8" fmla="*/ 1123 h 510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6589" h="5100665">
                  <a:moveTo>
                    <a:pt x="4804908" y="1123"/>
                  </a:moveTo>
                  <a:cubicBezTo>
                    <a:pt x="5052149" y="-4175"/>
                    <a:pt x="5303060" y="9228"/>
                    <a:pt x="5556111" y="42539"/>
                  </a:cubicBezTo>
                  <a:cubicBezTo>
                    <a:pt x="5832668" y="86955"/>
                    <a:pt x="6103695" y="148026"/>
                    <a:pt x="6366425" y="228529"/>
                  </a:cubicBezTo>
                  <a:lnTo>
                    <a:pt x="6556589" y="290862"/>
                  </a:lnTo>
                  <a:lnTo>
                    <a:pt x="6556589" y="5100665"/>
                  </a:lnTo>
                  <a:lnTo>
                    <a:pt x="3327" y="5100665"/>
                  </a:lnTo>
                  <a:lnTo>
                    <a:pt x="21" y="4971632"/>
                  </a:lnTo>
                  <a:cubicBezTo>
                    <a:pt x="-627" y="4753024"/>
                    <a:pt x="13892" y="4531293"/>
                    <a:pt x="47079" y="4306438"/>
                  </a:cubicBezTo>
                  <a:cubicBezTo>
                    <a:pt x="367886" y="1851088"/>
                    <a:pt x="2414911" y="52342"/>
                    <a:pt x="4804908" y="1123"/>
                  </a:cubicBezTo>
                  <a:close/>
                </a:path>
              </a:pathLst>
            </a:custGeom>
            <a:pattFill prst="ltHorz">
              <a:fgClr>
                <a:schemeClr val="bg1">
                  <a:lumMod val="95000"/>
                </a:schemeClr>
              </a:fgClr>
              <a:bgClr>
                <a:schemeClr val="bg1"/>
              </a:bgClr>
            </a:patt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组合 40"/>
          <p:cNvGrpSpPr/>
          <p:nvPr/>
        </p:nvGrpSpPr>
        <p:grpSpPr>
          <a:xfrm>
            <a:off x="5943600" y="736966"/>
            <a:ext cx="3200399" cy="4408028"/>
            <a:chOff x="5943600" y="725391"/>
            <a:chExt cx="3200399" cy="4408028"/>
          </a:xfrm>
        </p:grpSpPr>
        <p:sp>
          <p:nvSpPr>
            <p:cNvPr id="9" name="Freeform 7"/>
            <p:cNvSpPr>
              <a:spLocks/>
            </p:cNvSpPr>
            <p:nvPr/>
          </p:nvSpPr>
          <p:spPr bwMode="auto">
            <a:xfrm flipH="1">
              <a:off x="5943600" y="725391"/>
              <a:ext cx="3195949" cy="4408028"/>
            </a:xfrm>
            <a:custGeom>
              <a:avLst/>
              <a:gdLst>
                <a:gd name="T0" fmla="*/ 0 w 163"/>
                <a:gd name="T1" fmla="*/ 9 h 224"/>
                <a:gd name="T2" fmla="*/ 54 w 163"/>
                <a:gd name="T3" fmla="*/ 3 h 224"/>
                <a:gd name="T4" fmla="*/ 155 w 163"/>
                <a:gd name="T5" fmla="*/ 134 h 224"/>
                <a:gd name="T6" fmla="*/ 89 w 163"/>
                <a:gd name="T7" fmla="*/ 224 h 224"/>
                <a:gd name="T8" fmla="*/ 0 w 163"/>
                <a:gd name="T9" fmla="*/ 224 h 224"/>
                <a:gd name="T10" fmla="*/ 0 w 163"/>
                <a:gd name="T11" fmla="*/ 9 h 224"/>
              </a:gdLst>
              <a:ahLst/>
              <a:cxnLst>
                <a:cxn ang="0">
                  <a:pos x="T0" y="T1"/>
                </a:cxn>
                <a:cxn ang="0">
                  <a:pos x="T2" y="T3"/>
                </a:cxn>
                <a:cxn ang="0">
                  <a:pos x="T4" y="T5"/>
                </a:cxn>
                <a:cxn ang="0">
                  <a:pos x="T6" y="T7"/>
                </a:cxn>
                <a:cxn ang="0">
                  <a:pos x="T8" y="T9"/>
                </a:cxn>
                <a:cxn ang="0">
                  <a:pos x="T10" y="T11"/>
                </a:cxn>
              </a:cxnLst>
              <a:rect l="0" t="0" r="r" b="b"/>
              <a:pathLst>
                <a:path w="163" h="224">
                  <a:moveTo>
                    <a:pt x="0" y="9"/>
                  </a:moveTo>
                  <a:cubicBezTo>
                    <a:pt x="17" y="3"/>
                    <a:pt x="35" y="0"/>
                    <a:pt x="54" y="3"/>
                  </a:cubicBezTo>
                  <a:cubicBezTo>
                    <a:pt x="118" y="11"/>
                    <a:pt x="163" y="70"/>
                    <a:pt x="155" y="134"/>
                  </a:cubicBezTo>
                  <a:cubicBezTo>
                    <a:pt x="149" y="175"/>
                    <a:pt x="123" y="208"/>
                    <a:pt x="89" y="224"/>
                  </a:cubicBezTo>
                  <a:cubicBezTo>
                    <a:pt x="0" y="224"/>
                    <a:pt x="0" y="224"/>
                    <a:pt x="0" y="224"/>
                  </a:cubicBezTo>
                  <a:lnTo>
                    <a:pt x="0"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39"/>
            <p:cNvSpPr>
              <a:spLocks/>
            </p:cNvSpPr>
            <p:nvPr/>
          </p:nvSpPr>
          <p:spPr bwMode="auto">
            <a:xfrm flipH="1">
              <a:off x="6261903" y="909396"/>
              <a:ext cx="2882096" cy="4224023"/>
            </a:xfrm>
            <a:custGeom>
              <a:avLst/>
              <a:gdLst>
                <a:gd name="connsiteX0" fmla="*/ 712407 w 2907789"/>
                <a:gd name="connsiteY0" fmla="*/ 49 h 4261679"/>
                <a:gd name="connsiteX1" fmla="*/ 61089 w 2907789"/>
                <a:gd name="connsiteY1" fmla="*/ 104941 h 4261679"/>
                <a:gd name="connsiteX2" fmla="*/ 0 w 2907789"/>
                <a:gd name="connsiteY2" fmla="*/ 128502 h 4261679"/>
                <a:gd name="connsiteX3" fmla="*/ 0 w 2907789"/>
                <a:gd name="connsiteY3" fmla="*/ 4234594 h 4261679"/>
                <a:gd name="connsiteX4" fmla="*/ 84604 w 2907789"/>
                <a:gd name="connsiteY4" fmla="*/ 4261679 h 4261679"/>
                <a:gd name="connsiteX5" fmla="*/ 1412642 w 2907789"/>
                <a:gd name="connsiteY5" fmla="*/ 4261679 h 4261679"/>
                <a:gd name="connsiteX6" fmla="*/ 1521344 w 2907789"/>
                <a:gd name="connsiteY6" fmla="*/ 4224966 h 4261679"/>
                <a:gd name="connsiteX7" fmla="*/ 2888700 w 2907789"/>
                <a:gd name="connsiteY7" fmla="*/ 2460302 h 4261679"/>
                <a:gd name="connsiteX8" fmla="*/ 1024409 w 2907789"/>
                <a:gd name="connsiteY8" fmla="*/ 26110 h 4261679"/>
                <a:gd name="connsiteX9" fmla="*/ 712407 w 2907789"/>
                <a:gd name="connsiteY9" fmla="*/ 49 h 426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7789" h="4261679">
                  <a:moveTo>
                    <a:pt x="712407" y="49"/>
                  </a:moveTo>
                  <a:cubicBezTo>
                    <a:pt x="484196" y="-1536"/>
                    <a:pt x="268423" y="36103"/>
                    <a:pt x="61089" y="104941"/>
                  </a:cubicBezTo>
                  <a:lnTo>
                    <a:pt x="0" y="128502"/>
                  </a:lnTo>
                  <a:lnTo>
                    <a:pt x="0" y="4234594"/>
                  </a:lnTo>
                  <a:lnTo>
                    <a:pt x="84604" y="4261679"/>
                  </a:lnTo>
                  <a:lnTo>
                    <a:pt x="1412642" y="4261679"/>
                  </a:lnTo>
                  <a:lnTo>
                    <a:pt x="1521344" y="4224966"/>
                  </a:lnTo>
                  <a:cubicBezTo>
                    <a:pt x="2237233" y="3943022"/>
                    <a:pt x="2780605" y="3281560"/>
                    <a:pt x="2888700" y="2460302"/>
                  </a:cubicBezTo>
                  <a:cubicBezTo>
                    <a:pt x="3045929" y="1265745"/>
                    <a:pt x="2214860" y="161343"/>
                    <a:pt x="1024409" y="26110"/>
                  </a:cubicBezTo>
                  <a:cubicBezTo>
                    <a:pt x="917718" y="9205"/>
                    <a:pt x="813834" y="753"/>
                    <a:pt x="712407" y="49"/>
                  </a:cubicBezTo>
                  <a:close/>
                </a:path>
              </a:pathLst>
            </a:custGeom>
            <a:blipFill dpi="0" rotWithShape="0">
              <a:blip r:embed="rId2"/>
              <a:srcRect/>
              <a:stretch>
                <a:fillRect l="-66000" t="-1000" r="-92000" b="-8000"/>
              </a:stretch>
            </a:blip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p:cNvGrpSpPr/>
          <p:nvPr/>
        </p:nvGrpSpPr>
        <p:grpSpPr>
          <a:xfrm flipH="1">
            <a:off x="7370618" y="1"/>
            <a:ext cx="1773382" cy="1509884"/>
            <a:chOff x="0" y="0"/>
            <a:chExt cx="1894596" cy="1613087"/>
          </a:xfrm>
        </p:grpSpPr>
        <p:sp>
          <p:nvSpPr>
            <p:cNvPr id="7" name="Freeform 5"/>
            <p:cNvSpPr>
              <a:spLocks/>
            </p:cNvSpPr>
            <p:nvPr/>
          </p:nvSpPr>
          <p:spPr bwMode="auto">
            <a:xfrm>
              <a:off x="0" y="0"/>
              <a:ext cx="1894596" cy="1613087"/>
            </a:xfrm>
            <a:custGeom>
              <a:avLst/>
              <a:gdLst>
                <a:gd name="T0" fmla="*/ 112 w 112"/>
                <a:gd name="T1" fmla="*/ 0 h 95"/>
                <a:gd name="T2" fmla="*/ 0 w 112"/>
                <a:gd name="T3" fmla="*/ 91 h 95"/>
                <a:gd name="T4" fmla="*/ 0 w 112"/>
                <a:gd name="T5" fmla="*/ 0 h 95"/>
                <a:gd name="T6" fmla="*/ 112 w 112"/>
                <a:gd name="T7" fmla="*/ 0 h 95"/>
              </a:gdLst>
              <a:ahLst/>
              <a:cxnLst>
                <a:cxn ang="0">
                  <a:pos x="T0" y="T1"/>
                </a:cxn>
                <a:cxn ang="0">
                  <a:pos x="T2" y="T3"/>
                </a:cxn>
                <a:cxn ang="0">
                  <a:pos x="T4" y="T5"/>
                </a:cxn>
                <a:cxn ang="0">
                  <a:pos x="T6" y="T7"/>
                </a:cxn>
              </a:cxnLst>
              <a:rect l="0" t="0" r="r" b="b"/>
              <a:pathLst>
                <a:path w="112" h="95">
                  <a:moveTo>
                    <a:pt x="112" y="0"/>
                  </a:moveTo>
                  <a:cubicBezTo>
                    <a:pt x="104" y="55"/>
                    <a:pt x="55" y="95"/>
                    <a:pt x="0" y="91"/>
                  </a:cubicBezTo>
                  <a:cubicBezTo>
                    <a:pt x="0" y="0"/>
                    <a:pt x="0" y="0"/>
                    <a:pt x="0" y="0"/>
                  </a:cubicBezTo>
                  <a:lnTo>
                    <a:pt x="11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0" y="0"/>
              <a:ext cx="1589629" cy="1308120"/>
            </a:xfrm>
            <a:custGeom>
              <a:avLst/>
              <a:gdLst>
                <a:gd name="T0" fmla="*/ 94 w 94"/>
                <a:gd name="T1" fmla="*/ 0 h 77"/>
                <a:gd name="T2" fmla="*/ 0 w 94"/>
                <a:gd name="T3" fmla="*/ 73 h 77"/>
                <a:gd name="T4" fmla="*/ 0 w 94"/>
                <a:gd name="T5" fmla="*/ 0 h 77"/>
                <a:gd name="T6" fmla="*/ 94 w 94"/>
                <a:gd name="T7" fmla="*/ 0 h 77"/>
              </a:gdLst>
              <a:ahLst/>
              <a:cxnLst>
                <a:cxn ang="0">
                  <a:pos x="T0" y="T1"/>
                </a:cxn>
                <a:cxn ang="0">
                  <a:pos x="T2" y="T3"/>
                </a:cxn>
                <a:cxn ang="0">
                  <a:pos x="T4" y="T5"/>
                </a:cxn>
                <a:cxn ang="0">
                  <a:pos x="T6" y="T7"/>
                </a:cxn>
              </a:cxnLst>
              <a:rect l="0" t="0" r="r" b="b"/>
              <a:pathLst>
                <a:path w="94" h="77">
                  <a:moveTo>
                    <a:pt x="94" y="0"/>
                  </a:moveTo>
                  <a:cubicBezTo>
                    <a:pt x="86" y="45"/>
                    <a:pt x="45" y="77"/>
                    <a:pt x="0" y="73"/>
                  </a:cubicBezTo>
                  <a:cubicBezTo>
                    <a:pt x="0" y="0"/>
                    <a:pt x="0" y="0"/>
                    <a:pt x="0" y="0"/>
                  </a:cubicBezTo>
                  <a:lnTo>
                    <a:pt x="9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flipH="1">
            <a:off x="682456" y="2935873"/>
            <a:ext cx="4418209" cy="523220"/>
          </a:xfrm>
          <a:prstGeom prst="rect">
            <a:avLst/>
          </a:prstGeom>
          <a:noFill/>
        </p:spPr>
        <p:txBody>
          <a:bodyPr wrap="square" rtlCol="0">
            <a:spAutoFit/>
          </a:bodyPr>
          <a:lstStyle/>
          <a:p>
            <a:r>
              <a:rPr lang="en-US" altLang="zh-CN" sz="1400" dirty="0">
                <a:solidFill>
                  <a:schemeClr val="accent1"/>
                </a:solidFill>
                <a:latin typeface="微软雅黑"/>
              </a:rPr>
              <a:t>basic knowledge training of five insurances and</a:t>
            </a:r>
          </a:p>
          <a:p>
            <a:r>
              <a:rPr lang="en-US" altLang="zh-CN" sz="1400" dirty="0">
                <a:solidFill>
                  <a:schemeClr val="accent1"/>
                </a:solidFill>
                <a:latin typeface="微软雅黑"/>
              </a:rPr>
              <a:t>knowledge training of five insurances</a:t>
            </a:r>
          </a:p>
        </p:txBody>
      </p:sp>
      <p:sp>
        <p:nvSpPr>
          <p:cNvPr id="30" name="文本框 29"/>
          <p:cNvSpPr txBox="1"/>
          <p:nvPr/>
        </p:nvSpPr>
        <p:spPr>
          <a:xfrm flipH="1">
            <a:off x="609600" y="1223579"/>
            <a:ext cx="3910874" cy="1107996"/>
          </a:xfrm>
          <a:prstGeom prst="rect">
            <a:avLst/>
          </a:prstGeom>
          <a:noFill/>
        </p:spPr>
        <p:txBody>
          <a:bodyPr wrap="square" rtlCol="0">
            <a:spAutoFit/>
          </a:bodyPr>
          <a:lstStyle/>
          <a:p>
            <a:r>
              <a:rPr lang="zh-CN" altLang="en-US" sz="6600" b="1" spc="600" dirty="0">
                <a:solidFill>
                  <a:schemeClr val="accent1"/>
                </a:solidFill>
                <a:latin typeface="汉仪锐智W" panose="00020600040101010101" pitchFamily="18" charset="-122"/>
                <a:ea typeface="汉仪锐智W" panose="00020600040101010101" pitchFamily="18" charset="-122"/>
              </a:rPr>
              <a:t>保</a:t>
            </a:r>
            <a:r>
              <a:rPr lang="zh-CN" altLang="en-US" sz="6600" b="1" spc="600" dirty="0">
                <a:solidFill>
                  <a:schemeClr val="accent2"/>
                </a:solidFill>
                <a:latin typeface="汉仪锐智W" panose="00020600040101010101" pitchFamily="18" charset="-122"/>
                <a:ea typeface="汉仪锐智W" panose="00020600040101010101" pitchFamily="18" charset="-122"/>
              </a:rPr>
              <a:t>险</a:t>
            </a:r>
            <a:r>
              <a:rPr lang="zh-CN" altLang="en-US" sz="6600" b="1" spc="600" dirty="0">
                <a:solidFill>
                  <a:schemeClr val="accent1"/>
                </a:solidFill>
                <a:latin typeface="汉仪锐智W" panose="00020600040101010101" pitchFamily="18" charset="-122"/>
                <a:ea typeface="汉仪锐智W" panose="00020600040101010101" pitchFamily="18" charset="-122"/>
              </a:rPr>
              <a:t>培训</a:t>
            </a:r>
          </a:p>
        </p:txBody>
      </p:sp>
      <p:grpSp>
        <p:nvGrpSpPr>
          <p:cNvPr id="35" name="组合 34"/>
          <p:cNvGrpSpPr/>
          <p:nvPr/>
        </p:nvGrpSpPr>
        <p:grpSpPr>
          <a:xfrm>
            <a:off x="657424" y="2343150"/>
            <a:ext cx="4623902" cy="523220"/>
            <a:chOff x="632507" y="2223024"/>
            <a:chExt cx="4623902" cy="523220"/>
          </a:xfrm>
        </p:grpSpPr>
        <p:sp>
          <p:nvSpPr>
            <p:cNvPr id="28" name="文本框 27"/>
            <p:cNvSpPr txBox="1"/>
            <p:nvPr/>
          </p:nvSpPr>
          <p:spPr>
            <a:xfrm flipH="1">
              <a:off x="632507" y="2223024"/>
              <a:ext cx="4623902" cy="523220"/>
            </a:xfrm>
            <a:prstGeom prst="rect">
              <a:avLst/>
            </a:prstGeom>
            <a:noFill/>
          </p:spPr>
          <p:txBody>
            <a:bodyPr wrap="square" rtlCol="0">
              <a:spAutoFit/>
            </a:bodyPr>
            <a:lstStyle/>
            <a:p>
              <a:r>
                <a:rPr lang="zh-CN" altLang="en-US" sz="2800" spc="600" dirty="0">
                  <a:solidFill>
                    <a:schemeClr val="accent1"/>
                  </a:solidFill>
                  <a:latin typeface="微软雅黑"/>
                </a:rPr>
                <a:t>五险一金基础知识培训</a:t>
              </a:r>
            </a:p>
          </p:txBody>
        </p:sp>
        <p:cxnSp>
          <p:nvCxnSpPr>
            <p:cNvPr id="33" name="直接连接符 32"/>
            <p:cNvCxnSpPr/>
            <p:nvPr/>
          </p:nvCxnSpPr>
          <p:spPr>
            <a:xfrm>
              <a:off x="713187" y="2695816"/>
              <a:ext cx="423533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flipH="1">
            <a:off x="632750" y="3501405"/>
            <a:ext cx="3633303" cy="369332"/>
          </a:xfrm>
          <a:prstGeom prst="rect">
            <a:avLst/>
          </a:prstGeom>
          <a:noFill/>
        </p:spPr>
        <p:txBody>
          <a:bodyPr wrap="square" rtlCol="0">
            <a:spAutoFit/>
          </a:bodyPr>
          <a:lstStyle/>
          <a:p>
            <a:r>
              <a:rPr lang="zh-CN" altLang="en-US" spc="300" dirty="0">
                <a:solidFill>
                  <a:schemeClr val="accent1"/>
                </a:solidFill>
                <a:latin typeface="+mn-ea"/>
              </a:rPr>
              <a:t>演示完毕感谢您的观看</a:t>
            </a:r>
            <a:endParaRPr lang="en-US" altLang="zh-CN" spc="300" dirty="0">
              <a:solidFill>
                <a:schemeClr val="accent1"/>
              </a:solidFill>
              <a:latin typeface="+mn-ea"/>
            </a:endParaRPr>
          </a:p>
        </p:txBody>
      </p:sp>
      <p:sp>
        <p:nvSpPr>
          <p:cNvPr id="57" name="矩形 56"/>
          <p:cNvSpPr/>
          <p:nvPr/>
        </p:nvSpPr>
        <p:spPr>
          <a:xfrm>
            <a:off x="5094236" y="438150"/>
            <a:ext cx="1606530" cy="646331"/>
          </a:xfrm>
          <a:prstGeom prst="rect">
            <a:avLst/>
          </a:prstGeom>
        </p:spPr>
        <p:txBody>
          <a:bodyPr wrap="none">
            <a:spAutoFit/>
          </a:bodyPr>
          <a:lstStyle/>
          <a:p>
            <a:pPr algn="ctr"/>
            <a:r>
              <a:rPr lang="zh-CN" altLang="en-US" sz="1600" dirty="0">
                <a:solidFill>
                  <a:schemeClr val="accent2"/>
                </a:solidFill>
                <a:latin typeface="汉仪锐智W" panose="00020600040101010101" pitchFamily="18" charset="-122"/>
                <a:ea typeface="汉仪锐智W" panose="00020600040101010101" pitchFamily="18" charset="-122"/>
              </a:rPr>
              <a:t> INSURANCE </a:t>
            </a:r>
            <a:endParaRPr lang="en-US" altLang="zh-CN" sz="1600" dirty="0">
              <a:solidFill>
                <a:schemeClr val="accent2"/>
              </a:solidFill>
              <a:latin typeface="汉仪锐智W" panose="00020600040101010101" pitchFamily="18" charset="-122"/>
              <a:ea typeface="汉仪锐智W" panose="00020600040101010101" pitchFamily="18" charset="-122"/>
            </a:endParaRPr>
          </a:p>
          <a:p>
            <a:pPr algn="ctr"/>
            <a:r>
              <a:rPr lang="zh-CN" altLang="en-US" sz="2000" dirty="0">
                <a:solidFill>
                  <a:schemeClr val="accent1"/>
                </a:solidFill>
                <a:latin typeface="汉仪锐智W" panose="00020600040101010101" pitchFamily="18" charset="-122"/>
                <a:ea typeface="汉仪锐智W" panose="00020600040101010101" pitchFamily="18" charset="-122"/>
              </a:rPr>
              <a:t>TRAINING</a:t>
            </a:r>
          </a:p>
        </p:txBody>
      </p:sp>
      <p:grpSp>
        <p:nvGrpSpPr>
          <p:cNvPr id="63" name="组合 62"/>
          <p:cNvGrpSpPr/>
          <p:nvPr/>
        </p:nvGrpSpPr>
        <p:grpSpPr>
          <a:xfrm>
            <a:off x="771248" y="4021479"/>
            <a:ext cx="1690678" cy="150471"/>
            <a:chOff x="787078" y="3993518"/>
            <a:chExt cx="1690678" cy="150471"/>
          </a:xfrm>
        </p:grpSpPr>
        <p:sp>
          <p:nvSpPr>
            <p:cNvPr id="58" name="椭圆 57"/>
            <p:cNvSpPr/>
            <p:nvPr/>
          </p:nvSpPr>
          <p:spPr>
            <a:xfrm>
              <a:off x="787078" y="3993518"/>
              <a:ext cx="150471" cy="150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2130" y="3993518"/>
              <a:ext cx="150471" cy="150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557182" y="3993518"/>
              <a:ext cx="150471" cy="150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942234" y="3993518"/>
              <a:ext cx="150471" cy="150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327285" y="3993518"/>
              <a:ext cx="150471" cy="150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082508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6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0-#ppt_w/2"/>
                                          </p:val>
                                        </p:tav>
                                        <p:tav tm="100000">
                                          <p:val>
                                            <p:strVal val="#ppt_x"/>
                                          </p:val>
                                        </p:tav>
                                      </p:tavLst>
                                    </p:anim>
                                    <p:anim calcmode="lin" valueType="num">
                                      <p:cBhvr additive="base">
                                        <p:cTn id="8" dur="1000" fill="hold"/>
                                        <p:tgtEl>
                                          <p:spTgt spid="64"/>
                                        </p:tgtEl>
                                        <p:attrNameLst>
                                          <p:attrName>ppt_y</p:attrName>
                                        </p:attrNameLst>
                                      </p:cBhvr>
                                      <p:tavLst>
                                        <p:tav tm="0">
                                          <p:val>
                                            <p:strVal val="#ppt_y"/>
                                          </p:val>
                                        </p:tav>
                                        <p:tav tm="100000">
                                          <p:val>
                                            <p:strVal val="#ppt_y"/>
                                          </p:val>
                                        </p:tav>
                                      </p:tavLst>
                                    </p:anim>
                                  </p:childTnLst>
                                </p:cTn>
                              </p:par>
                              <p:par>
                                <p:cTn id="9" presetID="2" presetClass="entr" presetSubtype="3" decel="6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6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2" decel="6000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000" fill="hold"/>
                                        <p:tgtEl>
                                          <p:spTgt spid="41"/>
                                        </p:tgtEl>
                                        <p:attrNameLst>
                                          <p:attrName>ppt_x</p:attrName>
                                        </p:attrNameLst>
                                      </p:cBhvr>
                                      <p:tavLst>
                                        <p:tav tm="0">
                                          <p:val>
                                            <p:strVal val="1+#ppt_w/2"/>
                                          </p:val>
                                        </p:tav>
                                        <p:tav tm="100000">
                                          <p:val>
                                            <p:strVal val="#ppt_x"/>
                                          </p:val>
                                        </p:tav>
                                      </p:tavLst>
                                    </p:anim>
                                    <p:anim calcmode="lin" valueType="num">
                                      <p:cBhvr additive="base">
                                        <p:cTn id="20" dur="1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30"/>
                                        </p:tgtEl>
                                        <p:attrNameLst>
                                          <p:attrName>style.visibility</p:attrName>
                                        </p:attrNameLst>
                                      </p:cBhvr>
                                      <p:to>
                                        <p:strVal val="visible"/>
                                      </p:to>
                                    </p:set>
                                    <p:anim by="(-#ppt_w*2)" calcmode="lin" valueType="num">
                                      <p:cBhvr rctx="PPT">
                                        <p:cTn id="32" dur="500" autoRev="1" fill="hold">
                                          <p:stCondLst>
                                            <p:cond delay="0"/>
                                          </p:stCondLst>
                                        </p:cTn>
                                        <p:tgtEl>
                                          <p:spTgt spid="30"/>
                                        </p:tgtEl>
                                        <p:attrNameLst>
                                          <p:attrName>ppt_w</p:attrName>
                                        </p:attrNameLst>
                                      </p:cBhvr>
                                    </p:anim>
                                    <p:anim by="(#ppt_w*0.50)" calcmode="lin" valueType="num">
                                      <p:cBhvr>
                                        <p:cTn id="33" dur="500" decel="50000" autoRev="1" fill="hold">
                                          <p:stCondLst>
                                            <p:cond delay="0"/>
                                          </p:stCondLst>
                                        </p:cTn>
                                        <p:tgtEl>
                                          <p:spTgt spid="30"/>
                                        </p:tgtEl>
                                        <p:attrNameLst>
                                          <p:attrName>ppt_x</p:attrName>
                                        </p:attrNameLst>
                                      </p:cBhvr>
                                    </p:anim>
                                    <p:anim from="(-#ppt_h/2)" to="(#ppt_y)" calcmode="lin" valueType="num">
                                      <p:cBhvr>
                                        <p:cTn id="34" dur="1000" fill="hold">
                                          <p:stCondLst>
                                            <p:cond delay="0"/>
                                          </p:stCondLst>
                                        </p:cTn>
                                        <p:tgtEl>
                                          <p:spTgt spid="30"/>
                                        </p:tgtEl>
                                        <p:attrNameLst>
                                          <p:attrName>ppt_y</p:attrName>
                                        </p:attrNameLst>
                                      </p:cBhvr>
                                    </p:anim>
                                    <p:animRot by="21600000">
                                      <p:cBhvr>
                                        <p:cTn id="35" dur="1000" fill="hold">
                                          <p:stCondLst>
                                            <p:cond delay="0"/>
                                          </p:stCondLst>
                                        </p:cTn>
                                        <p:tgtEl>
                                          <p:spTgt spid="30"/>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arn(inVertical)">
                                      <p:cBhvr>
                                        <p:cTn id="5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6"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flipH="1">
            <a:off x="4267201" y="0"/>
            <a:ext cx="3266201" cy="2341418"/>
            <a:chOff x="1752600" y="0"/>
            <a:chExt cx="4650474" cy="3333750"/>
          </a:xfrm>
        </p:grpSpPr>
        <p:sp>
          <p:nvSpPr>
            <p:cNvPr id="13" name="Freeform 11"/>
            <p:cNvSpPr>
              <a:spLocks/>
            </p:cNvSpPr>
            <p:nvPr/>
          </p:nvSpPr>
          <p:spPr bwMode="auto">
            <a:xfrm>
              <a:off x="1752600" y="7036"/>
              <a:ext cx="4650474" cy="3326714"/>
            </a:xfrm>
            <a:custGeom>
              <a:avLst/>
              <a:gdLst>
                <a:gd name="T0" fmla="*/ 123 w 275"/>
                <a:gd name="T1" fmla="*/ 186 h 196"/>
                <a:gd name="T2" fmla="*/ 9 w 275"/>
                <a:gd name="T3" fmla="*/ 37 h 196"/>
                <a:gd name="T4" fmla="*/ 20 w 275"/>
                <a:gd name="T5" fmla="*/ 0 h 196"/>
                <a:gd name="T6" fmla="*/ 261 w 275"/>
                <a:gd name="T7" fmla="*/ 0 h 196"/>
                <a:gd name="T8" fmla="*/ 272 w 275"/>
                <a:gd name="T9" fmla="*/ 72 h 196"/>
                <a:gd name="T10" fmla="*/ 123 w 275"/>
                <a:gd name="T11" fmla="*/ 186 h 196"/>
              </a:gdLst>
              <a:ahLst/>
              <a:cxnLst>
                <a:cxn ang="0">
                  <a:pos x="T0" y="T1"/>
                </a:cxn>
                <a:cxn ang="0">
                  <a:pos x="T2" y="T3"/>
                </a:cxn>
                <a:cxn ang="0">
                  <a:pos x="T4" y="T5"/>
                </a:cxn>
                <a:cxn ang="0">
                  <a:pos x="T6" y="T7"/>
                </a:cxn>
                <a:cxn ang="0">
                  <a:pos x="T8" y="T9"/>
                </a:cxn>
                <a:cxn ang="0">
                  <a:pos x="T10" y="T11"/>
                </a:cxn>
              </a:cxnLst>
              <a:rect l="0" t="0" r="r" b="b"/>
              <a:pathLst>
                <a:path w="275" h="196">
                  <a:moveTo>
                    <a:pt x="123" y="186"/>
                  </a:moveTo>
                  <a:cubicBezTo>
                    <a:pt x="51" y="177"/>
                    <a:pt x="0" y="110"/>
                    <a:pt x="9" y="37"/>
                  </a:cubicBezTo>
                  <a:cubicBezTo>
                    <a:pt x="11" y="24"/>
                    <a:pt x="15" y="11"/>
                    <a:pt x="20" y="0"/>
                  </a:cubicBezTo>
                  <a:cubicBezTo>
                    <a:pt x="261" y="0"/>
                    <a:pt x="261" y="0"/>
                    <a:pt x="261" y="0"/>
                  </a:cubicBezTo>
                  <a:cubicBezTo>
                    <a:pt x="271" y="21"/>
                    <a:pt x="275" y="46"/>
                    <a:pt x="272" y="72"/>
                  </a:cubicBezTo>
                  <a:cubicBezTo>
                    <a:pt x="263" y="144"/>
                    <a:pt x="196" y="196"/>
                    <a:pt x="123" y="186"/>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2039694" y="0"/>
              <a:ext cx="4109799" cy="3089889"/>
            </a:xfrm>
            <a:custGeom>
              <a:avLst/>
              <a:gdLst>
                <a:gd name="T0" fmla="*/ 108 w 243"/>
                <a:gd name="T1" fmla="*/ 174 h 182"/>
                <a:gd name="T2" fmla="*/ 8 w 243"/>
                <a:gd name="T3" fmla="*/ 43 h 182"/>
                <a:gd name="T4" fmla="*/ 23 w 243"/>
                <a:gd name="T5" fmla="*/ 0 h 182"/>
                <a:gd name="T6" fmla="*/ 225 w 243"/>
                <a:gd name="T7" fmla="*/ 0 h 182"/>
                <a:gd name="T8" fmla="*/ 239 w 243"/>
                <a:gd name="T9" fmla="*/ 74 h 182"/>
                <a:gd name="T10" fmla="*/ 108 w 243"/>
                <a:gd name="T11" fmla="*/ 174 h 182"/>
              </a:gdLst>
              <a:ahLst/>
              <a:cxnLst>
                <a:cxn ang="0">
                  <a:pos x="T0" y="T1"/>
                </a:cxn>
                <a:cxn ang="0">
                  <a:pos x="T2" y="T3"/>
                </a:cxn>
                <a:cxn ang="0">
                  <a:pos x="T4" y="T5"/>
                </a:cxn>
                <a:cxn ang="0">
                  <a:pos x="T6" y="T7"/>
                </a:cxn>
                <a:cxn ang="0">
                  <a:pos x="T8" y="T9"/>
                </a:cxn>
                <a:cxn ang="0">
                  <a:pos x="T10" y="T11"/>
                </a:cxn>
              </a:cxnLst>
              <a:rect l="0" t="0" r="r" b="b"/>
              <a:pathLst>
                <a:path w="243" h="182">
                  <a:moveTo>
                    <a:pt x="108" y="174"/>
                  </a:moveTo>
                  <a:cubicBezTo>
                    <a:pt x="45" y="166"/>
                    <a:pt x="0" y="107"/>
                    <a:pt x="8" y="43"/>
                  </a:cubicBezTo>
                  <a:cubicBezTo>
                    <a:pt x="10" y="27"/>
                    <a:pt x="15" y="13"/>
                    <a:pt x="23" y="0"/>
                  </a:cubicBezTo>
                  <a:cubicBezTo>
                    <a:pt x="225" y="0"/>
                    <a:pt x="225" y="0"/>
                    <a:pt x="225" y="0"/>
                  </a:cubicBezTo>
                  <a:cubicBezTo>
                    <a:pt x="237" y="21"/>
                    <a:pt x="243" y="47"/>
                    <a:pt x="239" y="74"/>
                  </a:cubicBezTo>
                  <a:cubicBezTo>
                    <a:pt x="231" y="137"/>
                    <a:pt x="172" y="182"/>
                    <a:pt x="108" y="1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0" y="0"/>
            <a:ext cx="6846211" cy="5162550"/>
            <a:chOff x="0" y="0"/>
            <a:chExt cx="6846211" cy="5162550"/>
          </a:xfrm>
        </p:grpSpPr>
        <p:sp>
          <p:nvSpPr>
            <p:cNvPr id="23" name="任意多边形 22"/>
            <p:cNvSpPr>
              <a:spLocks/>
            </p:cNvSpPr>
            <p:nvPr/>
          </p:nvSpPr>
          <p:spPr bwMode="auto">
            <a:xfrm flipH="1">
              <a:off x="0" y="0"/>
              <a:ext cx="6846211" cy="5143500"/>
            </a:xfrm>
            <a:custGeom>
              <a:avLst/>
              <a:gdLst>
                <a:gd name="connsiteX0" fmla="*/ 3616499 w 6846211"/>
                <a:gd name="connsiteY0" fmla="*/ 0 h 5143500"/>
                <a:gd name="connsiteX1" fmla="*/ 6811827 w 6846211"/>
                <a:gd name="connsiteY1" fmla="*/ 0 h 5143500"/>
                <a:gd name="connsiteX2" fmla="*/ 6846211 w 6846211"/>
                <a:gd name="connsiteY2" fmla="*/ 0 h 5143500"/>
                <a:gd name="connsiteX3" fmla="*/ 6846211 w 6846211"/>
                <a:gd name="connsiteY3" fmla="*/ 5143500 h 5143500"/>
                <a:gd name="connsiteX4" fmla="*/ 702 w 6846211"/>
                <a:gd name="connsiteY4" fmla="*/ 5143500 h 5143500"/>
                <a:gd name="connsiteX5" fmla="*/ 0 w 6846211"/>
                <a:gd name="connsiteY5" fmla="*/ 5034675 h 5143500"/>
                <a:gd name="connsiteX6" fmla="*/ 48971 w 6846211"/>
                <a:gd name="connsiteY6" fmla="*/ 4386673 h 5143500"/>
                <a:gd name="connsiteX7" fmla="*/ 3616499 w 6846211"/>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6211" h="5143500">
                  <a:moveTo>
                    <a:pt x="3616499" y="0"/>
                  </a:moveTo>
                  <a:cubicBezTo>
                    <a:pt x="5578139" y="0"/>
                    <a:pt x="6436357" y="0"/>
                    <a:pt x="6811827" y="0"/>
                  </a:cubicBezTo>
                  <a:lnTo>
                    <a:pt x="6846211" y="0"/>
                  </a:lnTo>
                  <a:lnTo>
                    <a:pt x="6846211" y="5143500"/>
                  </a:lnTo>
                  <a:lnTo>
                    <a:pt x="702" y="5143500"/>
                  </a:lnTo>
                  <a:lnTo>
                    <a:pt x="0" y="5034675"/>
                  </a:lnTo>
                  <a:cubicBezTo>
                    <a:pt x="2936" y="4821504"/>
                    <a:pt x="18907" y="4605503"/>
                    <a:pt x="48971" y="4386673"/>
                  </a:cubicBezTo>
                  <a:cubicBezTo>
                    <a:pt x="329563" y="2293948"/>
                    <a:pt x="1752566" y="643916"/>
                    <a:pt x="36164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26"/>
            <p:cNvSpPr>
              <a:spLocks/>
            </p:cNvSpPr>
            <p:nvPr/>
          </p:nvSpPr>
          <p:spPr bwMode="auto">
            <a:xfrm flipH="1">
              <a:off x="0" y="61885"/>
              <a:ext cx="6556589" cy="5100665"/>
            </a:xfrm>
            <a:custGeom>
              <a:avLst/>
              <a:gdLst>
                <a:gd name="connsiteX0" fmla="*/ 4804908 w 6556589"/>
                <a:gd name="connsiteY0" fmla="*/ 1123 h 5100665"/>
                <a:gd name="connsiteX1" fmla="*/ 5556111 w 6556589"/>
                <a:gd name="connsiteY1" fmla="*/ 42539 h 5100665"/>
                <a:gd name="connsiteX2" fmla="*/ 6366425 w 6556589"/>
                <a:gd name="connsiteY2" fmla="*/ 228529 h 5100665"/>
                <a:gd name="connsiteX3" fmla="*/ 6556589 w 6556589"/>
                <a:gd name="connsiteY3" fmla="*/ 290862 h 5100665"/>
                <a:gd name="connsiteX4" fmla="*/ 6556589 w 6556589"/>
                <a:gd name="connsiteY4" fmla="*/ 5100665 h 5100665"/>
                <a:gd name="connsiteX5" fmla="*/ 3327 w 6556589"/>
                <a:gd name="connsiteY5" fmla="*/ 5100665 h 5100665"/>
                <a:gd name="connsiteX6" fmla="*/ 21 w 6556589"/>
                <a:gd name="connsiteY6" fmla="*/ 4971632 h 5100665"/>
                <a:gd name="connsiteX7" fmla="*/ 47079 w 6556589"/>
                <a:gd name="connsiteY7" fmla="*/ 4306438 h 5100665"/>
                <a:gd name="connsiteX8" fmla="*/ 4804908 w 6556589"/>
                <a:gd name="connsiteY8" fmla="*/ 1123 h 510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6589" h="5100665">
                  <a:moveTo>
                    <a:pt x="4804908" y="1123"/>
                  </a:moveTo>
                  <a:cubicBezTo>
                    <a:pt x="5052149" y="-4175"/>
                    <a:pt x="5303060" y="9228"/>
                    <a:pt x="5556111" y="42539"/>
                  </a:cubicBezTo>
                  <a:cubicBezTo>
                    <a:pt x="5832668" y="86955"/>
                    <a:pt x="6103695" y="148026"/>
                    <a:pt x="6366425" y="228529"/>
                  </a:cubicBezTo>
                  <a:lnTo>
                    <a:pt x="6556589" y="290862"/>
                  </a:lnTo>
                  <a:lnTo>
                    <a:pt x="6556589" y="5100665"/>
                  </a:lnTo>
                  <a:lnTo>
                    <a:pt x="3327" y="5100665"/>
                  </a:lnTo>
                  <a:lnTo>
                    <a:pt x="21" y="4971632"/>
                  </a:lnTo>
                  <a:cubicBezTo>
                    <a:pt x="-627" y="4753024"/>
                    <a:pt x="13892" y="4531293"/>
                    <a:pt x="47079" y="4306438"/>
                  </a:cubicBezTo>
                  <a:cubicBezTo>
                    <a:pt x="367886" y="1851088"/>
                    <a:pt x="2414911" y="52342"/>
                    <a:pt x="4804908" y="1123"/>
                  </a:cubicBezTo>
                  <a:close/>
                </a:path>
              </a:pathLst>
            </a:custGeom>
            <a:pattFill prst="ltHorz">
              <a:fgClr>
                <a:schemeClr val="bg1">
                  <a:lumMod val="95000"/>
                </a:schemeClr>
              </a:fgClr>
              <a:bgClr>
                <a:schemeClr val="bg1"/>
              </a:bgClr>
            </a:patt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组合 40"/>
          <p:cNvGrpSpPr/>
          <p:nvPr/>
        </p:nvGrpSpPr>
        <p:grpSpPr>
          <a:xfrm>
            <a:off x="5943600" y="736966"/>
            <a:ext cx="3200399" cy="4408028"/>
            <a:chOff x="5943600" y="725391"/>
            <a:chExt cx="3200399" cy="4408028"/>
          </a:xfrm>
        </p:grpSpPr>
        <p:sp>
          <p:nvSpPr>
            <p:cNvPr id="9" name="Freeform 7"/>
            <p:cNvSpPr>
              <a:spLocks/>
            </p:cNvSpPr>
            <p:nvPr/>
          </p:nvSpPr>
          <p:spPr bwMode="auto">
            <a:xfrm flipH="1">
              <a:off x="5943600" y="725391"/>
              <a:ext cx="3195949" cy="4408028"/>
            </a:xfrm>
            <a:custGeom>
              <a:avLst/>
              <a:gdLst>
                <a:gd name="T0" fmla="*/ 0 w 163"/>
                <a:gd name="T1" fmla="*/ 9 h 224"/>
                <a:gd name="T2" fmla="*/ 54 w 163"/>
                <a:gd name="T3" fmla="*/ 3 h 224"/>
                <a:gd name="T4" fmla="*/ 155 w 163"/>
                <a:gd name="T5" fmla="*/ 134 h 224"/>
                <a:gd name="T6" fmla="*/ 89 w 163"/>
                <a:gd name="T7" fmla="*/ 224 h 224"/>
                <a:gd name="T8" fmla="*/ 0 w 163"/>
                <a:gd name="T9" fmla="*/ 224 h 224"/>
                <a:gd name="T10" fmla="*/ 0 w 163"/>
                <a:gd name="T11" fmla="*/ 9 h 224"/>
              </a:gdLst>
              <a:ahLst/>
              <a:cxnLst>
                <a:cxn ang="0">
                  <a:pos x="T0" y="T1"/>
                </a:cxn>
                <a:cxn ang="0">
                  <a:pos x="T2" y="T3"/>
                </a:cxn>
                <a:cxn ang="0">
                  <a:pos x="T4" y="T5"/>
                </a:cxn>
                <a:cxn ang="0">
                  <a:pos x="T6" y="T7"/>
                </a:cxn>
                <a:cxn ang="0">
                  <a:pos x="T8" y="T9"/>
                </a:cxn>
                <a:cxn ang="0">
                  <a:pos x="T10" y="T11"/>
                </a:cxn>
              </a:cxnLst>
              <a:rect l="0" t="0" r="r" b="b"/>
              <a:pathLst>
                <a:path w="163" h="224">
                  <a:moveTo>
                    <a:pt x="0" y="9"/>
                  </a:moveTo>
                  <a:cubicBezTo>
                    <a:pt x="17" y="3"/>
                    <a:pt x="35" y="0"/>
                    <a:pt x="54" y="3"/>
                  </a:cubicBezTo>
                  <a:cubicBezTo>
                    <a:pt x="118" y="11"/>
                    <a:pt x="163" y="70"/>
                    <a:pt x="155" y="134"/>
                  </a:cubicBezTo>
                  <a:cubicBezTo>
                    <a:pt x="149" y="175"/>
                    <a:pt x="123" y="208"/>
                    <a:pt x="89" y="224"/>
                  </a:cubicBezTo>
                  <a:cubicBezTo>
                    <a:pt x="0" y="224"/>
                    <a:pt x="0" y="224"/>
                    <a:pt x="0" y="224"/>
                  </a:cubicBezTo>
                  <a:lnTo>
                    <a:pt x="0"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39"/>
            <p:cNvSpPr>
              <a:spLocks/>
            </p:cNvSpPr>
            <p:nvPr/>
          </p:nvSpPr>
          <p:spPr bwMode="auto">
            <a:xfrm flipH="1">
              <a:off x="6261903" y="909396"/>
              <a:ext cx="2882096" cy="4224023"/>
            </a:xfrm>
            <a:custGeom>
              <a:avLst/>
              <a:gdLst>
                <a:gd name="connsiteX0" fmla="*/ 712407 w 2907789"/>
                <a:gd name="connsiteY0" fmla="*/ 49 h 4261679"/>
                <a:gd name="connsiteX1" fmla="*/ 61089 w 2907789"/>
                <a:gd name="connsiteY1" fmla="*/ 104941 h 4261679"/>
                <a:gd name="connsiteX2" fmla="*/ 0 w 2907789"/>
                <a:gd name="connsiteY2" fmla="*/ 128502 h 4261679"/>
                <a:gd name="connsiteX3" fmla="*/ 0 w 2907789"/>
                <a:gd name="connsiteY3" fmla="*/ 4234594 h 4261679"/>
                <a:gd name="connsiteX4" fmla="*/ 84604 w 2907789"/>
                <a:gd name="connsiteY4" fmla="*/ 4261679 h 4261679"/>
                <a:gd name="connsiteX5" fmla="*/ 1412642 w 2907789"/>
                <a:gd name="connsiteY5" fmla="*/ 4261679 h 4261679"/>
                <a:gd name="connsiteX6" fmla="*/ 1521344 w 2907789"/>
                <a:gd name="connsiteY6" fmla="*/ 4224966 h 4261679"/>
                <a:gd name="connsiteX7" fmla="*/ 2888700 w 2907789"/>
                <a:gd name="connsiteY7" fmla="*/ 2460302 h 4261679"/>
                <a:gd name="connsiteX8" fmla="*/ 1024409 w 2907789"/>
                <a:gd name="connsiteY8" fmla="*/ 26110 h 4261679"/>
                <a:gd name="connsiteX9" fmla="*/ 712407 w 2907789"/>
                <a:gd name="connsiteY9" fmla="*/ 49 h 426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7789" h="4261679">
                  <a:moveTo>
                    <a:pt x="712407" y="49"/>
                  </a:moveTo>
                  <a:cubicBezTo>
                    <a:pt x="484196" y="-1536"/>
                    <a:pt x="268423" y="36103"/>
                    <a:pt x="61089" y="104941"/>
                  </a:cubicBezTo>
                  <a:lnTo>
                    <a:pt x="0" y="128502"/>
                  </a:lnTo>
                  <a:lnTo>
                    <a:pt x="0" y="4234594"/>
                  </a:lnTo>
                  <a:lnTo>
                    <a:pt x="84604" y="4261679"/>
                  </a:lnTo>
                  <a:lnTo>
                    <a:pt x="1412642" y="4261679"/>
                  </a:lnTo>
                  <a:lnTo>
                    <a:pt x="1521344" y="4224966"/>
                  </a:lnTo>
                  <a:cubicBezTo>
                    <a:pt x="2237233" y="3943022"/>
                    <a:pt x="2780605" y="3281560"/>
                    <a:pt x="2888700" y="2460302"/>
                  </a:cubicBezTo>
                  <a:cubicBezTo>
                    <a:pt x="3045929" y="1265745"/>
                    <a:pt x="2214860" y="161343"/>
                    <a:pt x="1024409" y="26110"/>
                  </a:cubicBezTo>
                  <a:cubicBezTo>
                    <a:pt x="917718" y="9205"/>
                    <a:pt x="813834" y="753"/>
                    <a:pt x="712407" y="49"/>
                  </a:cubicBezTo>
                  <a:close/>
                </a:path>
              </a:pathLst>
            </a:custGeom>
            <a:blipFill dpi="0" rotWithShape="1">
              <a:blip r:embed="rId10"/>
              <a:srcRect/>
              <a:stretch>
                <a:fillRect l="-75000" t="-1000" r="-130000" b="-37000"/>
              </a:stretch>
            </a:blip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p:cNvGrpSpPr/>
          <p:nvPr/>
        </p:nvGrpSpPr>
        <p:grpSpPr>
          <a:xfrm flipH="1">
            <a:off x="7370618" y="1"/>
            <a:ext cx="1773382" cy="1509884"/>
            <a:chOff x="0" y="0"/>
            <a:chExt cx="1894596" cy="1613087"/>
          </a:xfrm>
        </p:grpSpPr>
        <p:sp>
          <p:nvSpPr>
            <p:cNvPr id="7" name="Freeform 5"/>
            <p:cNvSpPr>
              <a:spLocks/>
            </p:cNvSpPr>
            <p:nvPr/>
          </p:nvSpPr>
          <p:spPr bwMode="auto">
            <a:xfrm>
              <a:off x="0" y="0"/>
              <a:ext cx="1894596" cy="1613087"/>
            </a:xfrm>
            <a:custGeom>
              <a:avLst/>
              <a:gdLst>
                <a:gd name="T0" fmla="*/ 112 w 112"/>
                <a:gd name="T1" fmla="*/ 0 h 95"/>
                <a:gd name="T2" fmla="*/ 0 w 112"/>
                <a:gd name="T3" fmla="*/ 91 h 95"/>
                <a:gd name="T4" fmla="*/ 0 w 112"/>
                <a:gd name="T5" fmla="*/ 0 h 95"/>
                <a:gd name="T6" fmla="*/ 112 w 112"/>
                <a:gd name="T7" fmla="*/ 0 h 95"/>
              </a:gdLst>
              <a:ahLst/>
              <a:cxnLst>
                <a:cxn ang="0">
                  <a:pos x="T0" y="T1"/>
                </a:cxn>
                <a:cxn ang="0">
                  <a:pos x="T2" y="T3"/>
                </a:cxn>
                <a:cxn ang="0">
                  <a:pos x="T4" y="T5"/>
                </a:cxn>
                <a:cxn ang="0">
                  <a:pos x="T6" y="T7"/>
                </a:cxn>
              </a:cxnLst>
              <a:rect l="0" t="0" r="r" b="b"/>
              <a:pathLst>
                <a:path w="112" h="95">
                  <a:moveTo>
                    <a:pt x="112" y="0"/>
                  </a:moveTo>
                  <a:cubicBezTo>
                    <a:pt x="104" y="55"/>
                    <a:pt x="55" y="95"/>
                    <a:pt x="0" y="91"/>
                  </a:cubicBezTo>
                  <a:cubicBezTo>
                    <a:pt x="0" y="0"/>
                    <a:pt x="0" y="0"/>
                    <a:pt x="0" y="0"/>
                  </a:cubicBezTo>
                  <a:lnTo>
                    <a:pt x="11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0" y="0"/>
              <a:ext cx="1589629" cy="1308120"/>
            </a:xfrm>
            <a:custGeom>
              <a:avLst/>
              <a:gdLst>
                <a:gd name="T0" fmla="*/ 94 w 94"/>
                <a:gd name="T1" fmla="*/ 0 h 77"/>
                <a:gd name="T2" fmla="*/ 0 w 94"/>
                <a:gd name="T3" fmla="*/ 73 h 77"/>
                <a:gd name="T4" fmla="*/ 0 w 94"/>
                <a:gd name="T5" fmla="*/ 0 h 77"/>
                <a:gd name="T6" fmla="*/ 94 w 94"/>
                <a:gd name="T7" fmla="*/ 0 h 77"/>
              </a:gdLst>
              <a:ahLst/>
              <a:cxnLst>
                <a:cxn ang="0">
                  <a:pos x="T0" y="T1"/>
                </a:cxn>
                <a:cxn ang="0">
                  <a:pos x="T2" y="T3"/>
                </a:cxn>
                <a:cxn ang="0">
                  <a:pos x="T4" y="T5"/>
                </a:cxn>
                <a:cxn ang="0">
                  <a:pos x="T6" y="T7"/>
                </a:cxn>
              </a:cxnLst>
              <a:rect l="0" t="0" r="r" b="b"/>
              <a:pathLst>
                <a:path w="94" h="77">
                  <a:moveTo>
                    <a:pt x="94" y="0"/>
                  </a:moveTo>
                  <a:cubicBezTo>
                    <a:pt x="86" y="45"/>
                    <a:pt x="45" y="77"/>
                    <a:pt x="0" y="73"/>
                  </a:cubicBezTo>
                  <a:cubicBezTo>
                    <a:pt x="0" y="0"/>
                    <a:pt x="0" y="0"/>
                    <a:pt x="0" y="0"/>
                  </a:cubicBezTo>
                  <a:lnTo>
                    <a:pt x="9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7" name="矩形 56"/>
          <p:cNvSpPr/>
          <p:nvPr/>
        </p:nvSpPr>
        <p:spPr>
          <a:xfrm>
            <a:off x="5246097" y="416064"/>
            <a:ext cx="1210589" cy="707886"/>
          </a:xfrm>
          <a:prstGeom prst="rect">
            <a:avLst/>
          </a:prstGeom>
        </p:spPr>
        <p:txBody>
          <a:bodyPr wrap="none">
            <a:spAutoFit/>
          </a:bodyPr>
          <a:lstStyle/>
          <a:p>
            <a:pPr algn="ctr"/>
            <a:r>
              <a:rPr lang="zh-CN" altLang="en-US" sz="4000" b="1" dirty="0">
                <a:solidFill>
                  <a:schemeClr val="accent1"/>
                </a:solidFill>
                <a:latin typeface="+mn-ea"/>
              </a:rPr>
              <a:t>目录</a:t>
            </a:r>
          </a:p>
        </p:txBody>
      </p:sp>
      <p:grpSp>
        <p:nvGrpSpPr>
          <p:cNvPr id="3" name="组合 2"/>
          <p:cNvGrpSpPr/>
          <p:nvPr/>
        </p:nvGrpSpPr>
        <p:grpSpPr>
          <a:xfrm>
            <a:off x="1143921" y="1200150"/>
            <a:ext cx="3047079" cy="3124200"/>
            <a:chOff x="1371600" y="1200150"/>
            <a:chExt cx="3047079" cy="3124200"/>
          </a:xfrm>
        </p:grpSpPr>
        <p:sp>
          <p:nvSpPr>
            <p:cNvPr id="2" name="圆角矩形 1"/>
            <p:cNvSpPr/>
            <p:nvPr/>
          </p:nvSpPr>
          <p:spPr>
            <a:xfrm>
              <a:off x="1515068" y="1241067"/>
              <a:ext cx="2891379" cy="44883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48" name="圆角矩形 47"/>
            <p:cNvSpPr/>
            <p:nvPr/>
          </p:nvSpPr>
          <p:spPr>
            <a:xfrm>
              <a:off x="1515068" y="2122091"/>
              <a:ext cx="2891379" cy="44883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49" name="圆角矩形 48"/>
            <p:cNvSpPr/>
            <p:nvPr/>
          </p:nvSpPr>
          <p:spPr>
            <a:xfrm>
              <a:off x="1515068" y="2930321"/>
              <a:ext cx="2891379" cy="44883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0" name="圆角矩形 49"/>
            <p:cNvSpPr/>
            <p:nvPr/>
          </p:nvSpPr>
          <p:spPr>
            <a:xfrm>
              <a:off x="1515068" y="3843873"/>
              <a:ext cx="2891379" cy="448836"/>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nvGrpSpPr>
            <p:cNvPr id="31" name="组合 30"/>
            <p:cNvGrpSpPr/>
            <p:nvPr/>
          </p:nvGrpSpPr>
          <p:grpSpPr>
            <a:xfrm>
              <a:off x="1371600" y="1200150"/>
              <a:ext cx="3047079" cy="512117"/>
              <a:chOff x="3122325" y="2093839"/>
              <a:chExt cx="3047079" cy="512117"/>
            </a:xfrm>
          </p:grpSpPr>
          <p:sp>
            <p:nvSpPr>
              <p:cNvPr id="32" name="MH_Other_1">
                <a:extLst>
                  <a:ext uri="{FF2B5EF4-FFF2-40B4-BE49-F238E27FC236}">
                    <a16:creationId xmlns:a16="http://schemas.microsoft.com/office/drawing/2014/main" id="{AD4D6BEC-2488-46EE-95AC-728E82F8093C}"/>
                  </a:ext>
                </a:extLst>
              </p:cNvPr>
              <p:cNvSpPr>
                <a:spLocks noChangeAspect="1"/>
              </p:cNvSpPr>
              <p:nvPr>
                <p:custDataLst>
                  <p:tags r:id="rId7"/>
                </p:custDataLst>
              </p:nvPr>
            </p:nvSpPr>
            <p:spPr>
              <a:xfrm>
                <a:off x="3122325" y="2093839"/>
                <a:ext cx="511025" cy="512117"/>
              </a:xfrm>
              <a:prstGeom prst="ellipse">
                <a:avLst/>
              </a:prstGeom>
              <a:solidFill>
                <a:schemeClr val="bg1"/>
              </a:solidFill>
              <a:ln w="57150" cap="flat" cmpd="sng" algn="ctr">
                <a:solidFill>
                  <a:schemeClr val="accent1"/>
                </a:solidFill>
                <a:prstDash val="solid"/>
              </a:ln>
              <a:effectLst/>
            </p:spPr>
            <p:txBody>
              <a:bodyPr lIns="0" tIns="0" rIns="0" bIns="0" anchor="ctr"/>
              <a:lstStyle/>
              <a:p>
                <a:pPr algn="ctr">
                  <a:defRPr/>
                </a:pPr>
                <a:r>
                  <a:rPr lang="en-US" altLang="zh-CN" sz="3001" kern="0"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34" name="MH_Text_1">
                <a:extLst>
                  <a:ext uri="{FF2B5EF4-FFF2-40B4-BE49-F238E27FC236}">
                    <a16:creationId xmlns:a16="http://schemas.microsoft.com/office/drawing/2014/main" id="{E2DF345A-E7BD-4EFF-9230-4119B61EB8EC}"/>
                  </a:ext>
                </a:extLst>
              </p:cNvPr>
              <p:cNvSpPr/>
              <p:nvPr>
                <p:custDataLst>
                  <p:tags r:id="rId8"/>
                </p:custDataLst>
              </p:nvPr>
            </p:nvSpPr>
            <p:spPr>
              <a:xfrm>
                <a:off x="3751347" y="2182544"/>
                <a:ext cx="2418057" cy="334707"/>
              </a:xfrm>
              <a:prstGeom prst="rect">
                <a:avLst/>
              </a:prstGeom>
            </p:spPr>
            <p:txBody>
              <a:bodyPr wrap="square" lIns="0" tIns="0" rIns="0" bIns="0" anchor="ctr">
                <a:spAutoFit/>
              </a:bodyPr>
              <a:lstStyle/>
              <a:p>
                <a:r>
                  <a:rPr lang="zh-CN" altLang="en-US" sz="2175"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社会保险概述</a:t>
                </a:r>
              </a:p>
            </p:txBody>
          </p:sp>
        </p:grpSp>
        <p:grpSp>
          <p:nvGrpSpPr>
            <p:cNvPr id="37" name="组合 36"/>
            <p:cNvGrpSpPr/>
            <p:nvPr/>
          </p:nvGrpSpPr>
          <p:grpSpPr>
            <a:xfrm>
              <a:off x="1371600" y="2070844"/>
              <a:ext cx="3047079" cy="512117"/>
              <a:chOff x="3122325" y="2093839"/>
              <a:chExt cx="3047079" cy="512117"/>
            </a:xfrm>
          </p:grpSpPr>
          <p:sp>
            <p:nvSpPr>
              <p:cNvPr id="38" name="MH_Other_1">
                <a:extLst>
                  <a:ext uri="{FF2B5EF4-FFF2-40B4-BE49-F238E27FC236}">
                    <a16:creationId xmlns:a16="http://schemas.microsoft.com/office/drawing/2014/main" id="{AD4D6BEC-2488-46EE-95AC-728E82F8093C}"/>
                  </a:ext>
                </a:extLst>
              </p:cNvPr>
              <p:cNvSpPr>
                <a:spLocks noChangeAspect="1"/>
              </p:cNvSpPr>
              <p:nvPr>
                <p:custDataLst>
                  <p:tags r:id="rId5"/>
                </p:custDataLst>
              </p:nvPr>
            </p:nvSpPr>
            <p:spPr>
              <a:xfrm>
                <a:off x="3122325" y="2093839"/>
                <a:ext cx="511025" cy="512117"/>
              </a:xfrm>
              <a:prstGeom prst="ellipse">
                <a:avLst/>
              </a:prstGeom>
              <a:solidFill>
                <a:schemeClr val="bg1"/>
              </a:solidFill>
              <a:ln w="57150" cap="flat" cmpd="sng" algn="ctr">
                <a:solidFill>
                  <a:schemeClr val="accent1"/>
                </a:solidFill>
                <a:prstDash val="solid"/>
              </a:ln>
              <a:effectLst/>
            </p:spPr>
            <p:txBody>
              <a:bodyPr lIns="0" tIns="0" rIns="0" bIns="0" anchor="ctr"/>
              <a:lstStyle/>
              <a:p>
                <a:pPr algn="ctr">
                  <a:defRPr/>
                </a:pPr>
                <a:r>
                  <a:rPr lang="en-US" altLang="zh-CN" sz="3001" kern="0" dirty="0">
                    <a:solidFill>
                      <a:schemeClr val="accent1"/>
                    </a:solidFill>
                    <a:latin typeface="Arial" panose="020B0604020202020204" pitchFamily="34" charset="0"/>
                    <a:ea typeface="微软雅黑" panose="020B0503020204020204" pitchFamily="34" charset="-122"/>
                    <a:sym typeface="Arial" panose="020B0604020202020204" pitchFamily="34" charset="0"/>
                  </a:rPr>
                  <a:t>2</a:t>
                </a:r>
              </a:p>
            </p:txBody>
          </p:sp>
          <p:sp>
            <p:nvSpPr>
              <p:cNvPr id="39" name="MH_Text_1">
                <a:extLst>
                  <a:ext uri="{FF2B5EF4-FFF2-40B4-BE49-F238E27FC236}">
                    <a16:creationId xmlns:a16="http://schemas.microsoft.com/office/drawing/2014/main" id="{E2DF345A-E7BD-4EFF-9230-4119B61EB8EC}"/>
                  </a:ext>
                </a:extLst>
              </p:cNvPr>
              <p:cNvSpPr/>
              <p:nvPr>
                <p:custDataLst>
                  <p:tags r:id="rId6"/>
                </p:custDataLst>
              </p:nvPr>
            </p:nvSpPr>
            <p:spPr>
              <a:xfrm>
                <a:off x="3751347" y="2182544"/>
                <a:ext cx="2418057" cy="334707"/>
              </a:xfrm>
              <a:prstGeom prst="rect">
                <a:avLst/>
              </a:prstGeom>
            </p:spPr>
            <p:txBody>
              <a:bodyPr wrap="square" lIns="0" tIns="0" rIns="0" bIns="0" anchor="ctr">
                <a:spAutoFit/>
              </a:bodyPr>
              <a:lstStyle/>
              <a:p>
                <a:r>
                  <a:rPr lang="zh-CN" altLang="en-US" sz="2175"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五项保险分述</a:t>
                </a:r>
              </a:p>
            </p:txBody>
          </p:sp>
        </p:grpSp>
        <p:grpSp>
          <p:nvGrpSpPr>
            <p:cNvPr id="42" name="组合 41"/>
            <p:cNvGrpSpPr/>
            <p:nvPr/>
          </p:nvGrpSpPr>
          <p:grpSpPr>
            <a:xfrm>
              <a:off x="1371600" y="2941538"/>
              <a:ext cx="3047079" cy="512117"/>
              <a:chOff x="3122325" y="2093839"/>
              <a:chExt cx="3047079" cy="512117"/>
            </a:xfrm>
          </p:grpSpPr>
          <p:sp>
            <p:nvSpPr>
              <p:cNvPr id="43" name="MH_Other_1">
                <a:extLst>
                  <a:ext uri="{FF2B5EF4-FFF2-40B4-BE49-F238E27FC236}">
                    <a16:creationId xmlns:a16="http://schemas.microsoft.com/office/drawing/2014/main" id="{AD4D6BEC-2488-46EE-95AC-728E82F8093C}"/>
                  </a:ext>
                </a:extLst>
              </p:cNvPr>
              <p:cNvSpPr>
                <a:spLocks noChangeAspect="1"/>
              </p:cNvSpPr>
              <p:nvPr>
                <p:custDataLst>
                  <p:tags r:id="rId3"/>
                </p:custDataLst>
              </p:nvPr>
            </p:nvSpPr>
            <p:spPr>
              <a:xfrm>
                <a:off x="3122325" y="2093839"/>
                <a:ext cx="511025" cy="512117"/>
              </a:xfrm>
              <a:prstGeom prst="ellipse">
                <a:avLst/>
              </a:prstGeom>
              <a:solidFill>
                <a:schemeClr val="bg1"/>
              </a:solidFill>
              <a:ln w="57150" cap="flat" cmpd="sng" algn="ctr">
                <a:solidFill>
                  <a:schemeClr val="accent1"/>
                </a:solidFill>
                <a:prstDash val="solid"/>
              </a:ln>
              <a:effectLst/>
            </p:spPr>
            <p:txBody>
              <a:bodyPr lIns="0" tIns="0" rIns="0" bIns="0" anchor="ctr"/>
              <a:lstStyle/>
              <a:p>
                <a:pPr algn="ctr">
                  <a:defRPr/>
                </a:pPr>
                <a:r>
                  <a:rPr lang="en-US" altLang="zh-CN" sz="3001" kern="0" dirty="0">
                    <a:solidFill>
                      <a:schemeClr val="accent1"/>
                    </a:solidFill>
                    <a:latin typeface="Arial" panose="020B0604020202020204" pitchFamily="34" charset="0"/>
                    <a:ea typeface="微软雅黑" panose="020B0503020204020204" pitchFamily="34" charset="-122"/>
                    <a:sym typeface="Arial" panose="020B0604020202020204" pitchFamily="34" charset="0"/>
                  </a:rPr>
                  <a:t>3</a:t>
                </a:r>
              </a:p>
            </p:txBody>
          </p:sp>
          <p:sp>
            <p:nvSpPr>
              <p:cNvPr id="44" name="MH_Text_1">
                <a:extLst>
                  <a:ext uri="{FF2B5EF4-FFF2-40B4-BE49-F238E27FC236}">
                    <a16:creationId xmlns:a16="http://schemas.microsoft.com/office/drawing/2014/main" id="{E2DF345A-E7BD-4EFF-9230-4119B61EB8EC}"/>
                  </a:ext>
                </a:extLst>
              </p:cNvPr>
              <p:cNvSpPr/>
              <p:nvPr>
                <p:custDataLst>
                  <p:tags r:id="rId4"/>
                </p:custDataLst>
              </p:nvPr>
            </p:nvSpPr>
            <p:spPr>
              <a:xfrm>
                <a:off x="3751347" y="2182544"/>
                <a:ext cx="2418057" cy="334707"/>
              </a:xfrm>
              <a:prstGeom prst="rect">
                <a:avLst/>
              </a:prstGeom>
            </p:spPr>
            <p:txBody>
              <a:bodyPr wrap="square" lIns="0" tIns="0" rIns="0" bIns="0" anchor="ctr">
                <a:spAutoFit/>
              </a:bodyPr>
              <a:lstStyle/>
              <a:p>
                <a:r>
                  <a:rPr lang="zh-CN" altLang="en-US" sz="2175"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公积金的概述</a:t>
                </a:r>
              </a:p>
            </p:txBody>
          </p:sp>
        </p:grpSp>
        <p:grpSp>
          <p:nvGrpSpPr>
            <p:cNvPr id="45" name="组合 44"/>
            <p:cNvGrpSpPr/>
            <p:nvPr/>
          </p:nvGrpSpPr>
          <p:grpSpPr>
            <a:xfrm>
              <a:off x="1371600" y="3812233"/>
              <a:ext cx="3047079" cy="512117"/>
              <a:chOff x="3122325" y="2093839"/>
              <a:chExt cx="3047079" cy="512117"/>
            </a:xfrm>
          </p:grpSpPr>
          <p:sp>
            <p:nvSpPr>
              <p:cNvPr id="46" name="MH_Other_1">
                <a:extLst>
                  <a:ext uri="{FF2B5EF4-FFF2-40B4-BE49-F238E27FC236}">
                    <a16:creationId xmlns:a16="http://schemas.microsoft.com/office/drawing/2014/main" id="{AD4D6BEC-2488-46EE-95AC-728E82F8093C}"/>
                  </a:ext>
                </a:extLst>
              </p:cNvPr>
              <p:cNvSpPr>
                <a:spLocks noChangeAspect="1"/>
              </p:cNvSpPr>
              <p:nvPr>
                <p:custDataLst>
                  <p:tags r:id="rId1"/>
                </p:custDataLst>
              </p:nvPr>
            </p:nvSpPr>
            <p:spPr>
              <a:xfrm>
                <a:off x="3122325" y="2093839"/>
                <a:ext cx="511025" cy="512117"/>
              </a:xfrm>
              <a:prstGeom prst="ellipse">
                <a:avLst/>
              </a:prstGeom>
              <a:solidFill>
                <a:schemeClr val="bg1"/>
              </a:solidFill>
              <a:ln w="57150" cap="flat" cmpd="sng" algn="ctr">
                <a:solidFill>
                  <a:schemeClr val="accent1"/>
                </a:solidFill>
                <a:prstDash val="solid"/>
              </a:ln>
              <a:effectLst/>
            </p:spPr>
            <p:txBody>
              <a:bodyPr lIns="0" tIns="0" rIns="0" bIns="0" anchor="ctr"/>
              <a:lstStyle/>
              <a:p>
                <a:pPr algn="ctr">
                  <a:defRPr/>
                </a:pPr>
                <a:r>
                  <a:rPr lang="en-US" altLang="zh-CN" sz="3001" kern="0" dirty="0">
                    <a:solidFill>
                      <a:schemeClr val="accent1"/>
                    </a:solidFill>
                    <a:latin typeface="Arial" panose="020B0604020202020204" pitchFamily="34" charset="0"/>
                    <a:ea typeface="微软雅黑" panose="020B0503020204020204" pitchFamily="34" charset="-122"/>
                    <a:sym typeface="Arial" panose="020B0604020202020204" pitchFamily="34" charset="0"/>
                  </a:rPr>
                  <a:t>4</a:t>
                </a:r>
              </a:p>
            </p:txBody>
          </p:sp>
          <p:sp>
            <p:nvSpPr>
              <p:cNvPr id="47" name="MH_Text_1">
                <a:extLst>
                  <a:ext uri="{FF2B5EF4-FFF2-40B4-BE49-F238E27FC236}">
                    <a16:creationId xmlns:a16="http://schemas.microsoft.com/office/drawing/2014/main" id="{E2DF345A-E7BD-4EFF-9230-4119B61EB8EC}"/>
                  </a:ext>
                </a:extLst>
              </p:cNvPr>
              <p:cNvSpPr/>
              <p:nvPr>
                <p:custDataLst>
                  <p:tags r:id="rId2"/>
                </p:custDataLst>
              </p:nvPr>
            </p:nvSpPr>
            <p:spPr>
              <a:xfrm>
                <a:off x="3751347" y="2182544"/>
                <a:ext cx="2418057" cy="334707"/>
              </a:xfrm>
              <a:prstGeom prst="rect">
                <a:avLst/>
              </a:prstGeom>
            </p:spPr>
            <p:txBody>
              <a:bodyPr wrap="square" lIns="0" tIns="0" rIns="0" bIns="0" anchor="ctr">
                <a:spAutoFit/>
              </a:bodyPr>
              <a:lstStyle/>
              <a:p>
                <a:r>
                  <a:rPr lang="zh-CN" altLang="en-US" sz="2175"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社保缴费查询</a:t>
                </a:r>
              </a:p>
            </p:txBody>
          </p:sp>
        </p:grpSp>
      </p:grpSp>
    </p:spTree>
    <p:extLst>
      <p:ext uri="{BB962C8B-B14F-4D97-AF65-F5344CB8AC3E}">
        <p14:creationId xmlns:p14="http://schemas.microsoft.com/office/powerpoint/2010/main" val="187475581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6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0-#ppt_w/2"/>
                                          </p:val>
                                        </p:tav>
                                        <p:tav tm="100000">
                                          <p:val>
                                            <p:strVal val="#ppt_x"/>
                                          </p:val>
                                        </p:tav>
                                      </p:tavLst>
                                    </p:anim>
                                    <p:anim calcmode="lin" valueType="num">
                                      <p:cBhvr additive="base">
                                        <p:cTn id="8" dur="1000" fill="hold"/>
                                        <p:tgtEl>
                                          <p:spTgt spid="64"/>
                                        </p:tgtEl>
                                        <p:attrNameLst>
                                          <p:attrName>ppt_y</p:attrName>
                                        </p:attrNameLst>
                                      </p:cBhvr>
                                      <p:tavLst>
                                        <p:tav tm="0">
                                          <p:val>
                                            <p:strVal val="#ppt_y"/>
                                          </p:val>
                                        </p:tav>
                                        <p:tav tm="100000">
                                          <p:val>
                                            <p:strVal val="#ppt_y"/>
                                          </p:val>
                                        </p:tav>
                                      </p:tavLst>
                                    </p:anim>
                                  </p:childTnLst>
                                </p:cTn>
                              </p:par>
                              <p:par>
                                <p:cTn id="9" presetID="2" presetClass="entr" presetSubtype="3" decel="6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6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2" decel="6000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000" fill="hold"/>
                                        <p:tgtEl>
                                          <p:spTgt spid="41"/>
                                        </p:tgtEl>
                                        <p:attrNameLst>
                                          <p:attrName>ppt_x</p:attrName>
                                        </p:attrNameLst>
                                      </p:cBhvr>
                                      <p:tavLst>
                                        <p:tav tm="0">
                                          <p:val>
                                            <p:strVal val="1+#ppt_w/2"/>
                                          </p:val>
                                        </p:tav>
                                        <p:tav tm="100000">
                                          <p:val>
                                            <p:strVal val="#ppt_x"/>
                                          </p:val>
                                        </p:tav>
                                      </p:tavLst>
                                    </p:anim>
                                    <p:anim calcmode="lin" valueType="num">
                                      <p:cBhvr additive="base">
                                        <p:cTn id="20" dur="1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flipH="1">
            <a:off x="4267201" y="0"/>
            <a:ext cx="3266201" cy="2341418"/>
            <a:chOff x="1752600" y="0"/>
            <a:chExt cx="4650474" cy="3333750"/>
          </a:xfrm>
        </p:grpSpPr>
        <p:sp>
          <p:nvSpPr>
            <p:cNvPr id="13" name="Freeform 11"/>
            <p:cNvSpPr>
              <a:spLocks/>
            </p:cNvSpPr>
            <p:nvPr/>
          </p:nvSpPr>
          <p:spPr bwMode="auto">
            <a:xfrm>
              <a:off x="1752600" y="7036"/>
              <a:ext cx="4650474" cy="3326714"/>
            </a:xfrm>
            <a:custGeom>
              <a:avLst/>
              <a:gdLst>
                <a:gd name="T0" fmla="*/ 123 w 275"/>
                <a:gd name="T1" fmla="*/ 186 h 196"/>
                <a:gd name="T2" fmla="*/ 9 w 275"/>
                <a:gd name="T3" fmla="*/ 37 h 196"/>
                <a:gd name="T4" fmla="*/ 20 w 275"/>
                <a:gd name="T5" fmla="*/ 0 h 196"/>
                <a:gd name="T6" fmla="*/ 261 w 275"/>
                <a:gd name="T7" fmla="*/ 0 h 196"/>
                <a:gd name="T8" fmla="*/ 272 w 275"/>
                <a:gd name="T9" fmla="*/ 72 h 196"/>
                <a:gd name="T10" fmla="*/ 123 w 275"/>
                <a:gd name="T11" fmla="*/ 186 h 196"/>
              </a:gdLst>
              <a:ahLst/>
              <a:cxnLst>
                <a:cxn ang="0">
                  <a:pos x="T0" y="T1"/>
                </a:cxn>
                <a:cxn ang="0">
                  <a:pos x="T2" y="T3"/>
                </a:cxn>
                <a:cxn ang="0">
                  <a:pos x="T4" y="T5"/>
                </a:cxn>
                <a:cxn ang="0">
                  <a:pos x="T6" y="T7"/>
                </a:cxn>
                <a:cxn ang="0">
                  <a:pos x="T8" y="T9"/>
                </a:cxn>
                <a:cxn ang="0">
                  <a:pos x="T10" y="T11"/>
                </a:cxn>
              </a:cxnLst>
              <a:rect l="0" t="0" r="r" b="b"/>
              <a:pathLst>
                <a:path w="275" h="196">
                  <a:moveTo>
                    <a:pt x="123" y="186"/>
                  </a:moveTo>
                  <a:cubicBezTo>
                    <a:pt x="51" y="177"/>
                    <a:pt x="0" y="110"/>
                    <a:pt x="9" y="37"/>
                  </a:cubicBezTo>
                  <a:cubicBezTo>
                    <a:pt x="11" y="24"/>
                    <a:pt x="15" y="11"/>
                    <a:pt x="20" y="0"/>
                  </a:cubicBezTo>
                  <a:cubicBezTo>
                    <a:pt x="261" y="0"/>
                    <a:pt x="261" y="0"/>
                    <a:pt x="261" y="0"/>
                  </a:cubicBezTo>
                  <a:cubicBezTo>
                    <a:pt x="271" y="21"/>
                    <a:pt x="275" y="46"/>
                    <a:pt x="272" y="72"/>
                  </a:cubicBezTo>
                  <a:cubicBezTo>
                    <a:pt x="263" y="144"/>
                    <a:pt x="196" y="196"/>
                    <a:pt x="123" y="186"/>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2039694" y="0"/>
              <a:ext cx="4109799" cy="3089889"/>
            </a:xfrm>
            <a:custGeom>
              <a:avLst/>
              <a:gdLst>
                <a:gd name="T0" fmla="*/ 108 w 243"/>
                <a:gd name="T1" fmla="*/ 174 h 182"/>
                <a:gd name="T2" fmla="*/ 8 w 243"/>
                <a:gd name="T3" fmla="*/ 43 h 182"/>
                <a:gd name="T4" fmla="*/ 23 w 243"/>
                <a:gd name="T5" fmla="*/ 0 h 182"/>
                <a:gd name="T6" fmla="*/ 225 w 243"/>
                <a:gd name="T7" fmla="*/ 0 h 182"/>
                <a:gd name="T8" fmla="*/ 239 w 243"/>
                <a:gd name="T9" fmla="*/ 74 h 182"/>
                <a:gd name="T10" fmla="*/ 108 w 243"/>
                <a:gd name="T11" fmla="*/ 174 h 182"/>
              </a:gdLst>
              <a:ahLst/>
              <a:cxnLst>
                <a:cxn ang="0">
                  <a:pos x="T0" y="T1"/>
                </a:cxn>
                <a:cxn ang="0">
                  <a:pos x="T2" y="T3"/>
                </a:cxn>
                <a:cxn ang="0">
                  <a:pos x="T4" y="T5"/>
                </a:cxn>
                <a:cxn ang="0">
                  <a:pos x="T6" y="T7"/>
                </a:cxn>
                <a:cxn ang="0">
                  <a:pos x="T8" y="T9"/>
                </a:cxn>
                <a:cxn ang="0">
                  <a:pos x="T10" y="T11"/>
                </a:cxn>
              </a:cxnLst>
              <a:rect l="0" t="0" r="r" b="b"/>
              <a:pathLst>
                <a:path w="243" h="182">
                  <a:moveTo>
                    <a:pt x="108" y="174"/>
                  </a:moveTo>
                  <a:cubicBezTo>
                    <a:pt x="45" y="166"/>
                    <a:pt x="0" y="107"/>
                    <a:pt x="8" y="43"/>
                  </a:cubicBezTo>
                  <a:cubicBezTo>
                    <a:pt x="10" y="27"/>
                    <a:pt x="15" y="13"/>
                    <a:pt x="23" y="0"/>
                  </a:cubicBezTo>
                  <a:cubicBezTo>
                    <a:pt x="225" y="0"/>
                    <a:pt x="225" y="0"/>
                    <a:pt x="225" y="0"/>
                  </a:cubicBezTo>
                  <a:cubicBezTo>
                    <a:pt x="237" y="21"/>
                    <a:pt x="243" y="47"/>
                    <a:pt x="239" y="74"/>
                  </a:cubicBezTo>
                  <a:cubicBezTo>
                    <a:pt x="231" y="137"/>
                    <a:pt x="172" y="182"/>
                    <a:pt x="108" y="1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0" y="0"/>
            <a:ext cx="6846211" cy="5162550"/>
            <a:chOff x="0" y="0"/>
            <a:chExt cx="6846211" cy="5162550"/>
          </a:xfrm>
        </p:grpSpPr>
        <p:sp>
          <p:nvSpPr>
            <p:cNvPr id="23" name="任意多边形 22"/>
            <p:cNvSpPr>
              <a:spLocks/>
            </p:cNvSpPr>
            <p:nvPr/>
          </p:nvSpPr>
          <p:spPr bwMode="auto">
            <a:xfrm flipH="1">
              <a:off x="0" y="0"/>
              <a:ext cx="6846211" cy="5143500"/>
            </a:xfrm>
            <a:custGeom>
              <a:avLst/>
              <a:gdLst>
                <a:gd name="connsiteX0" fmla="*/ 3616499 w 6846211"/>
                <a:gd name="connsiteY0" fmla="*/ 0 h 5143500"/>
                <a:gd name="connsiteX1" fmla="*/ 6811827 w 6846211"/>
                <a:gd name="connsiteY1" fmla="*/ 0 h 5143500"/>
                <a:gd name="connsiteX2" fmla="*/ 6846211 w 6846211"/>
                <a:gd name="connsiteY2" fmla="*/ 0 h 5143500"/>
                <a:gd name="connsiteX3" fmla="*/ 6846211 w 6846211"/>
                <a:gd name="connsiteY3" fmla="*/ 5143500 h 5143500"/>
                <a:gd name="connsiteX4" fmla="*/ 702 w 6846211"/>
                <a:gd name="connsiteY4" fmla="*/ 5143500 h 5143500"/>
                <a:gd name="connsiteX5" fmla="*/ 0 w 6846211"/>
                <a:gd name="connsiteY5" fmla="*/ 5034675 h 5143500"/>
                <a:gd name="connsiteX6" fmla="*/ 48971 w 6846211"/>
                <a:gd name="connsiteY6" fmla="*/ 4386673 h 5143500"/>
                <a:gd name="connsiteX7" fmla="*/ 3616499 w 6846211"/>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6211" h="5143500">
                  <a:moveTo>
                    <a:pt x="3616499" y="0"/>
                  </a:moveTo>
                  <a:cubicBezTo>
                    <a:pt x="5578139" y="0"/>
                    <a:pt x="6436357" y="0"/>
                    <a:pt x="6811827" y="0"/>
                  </a:cubicBezTo>
                  <a:lnTo>
                    <a:pt x="6846211" y="0"/>
                  </a:lnTo>
                  <a:lnTo>
                    <a:pt x="6846211" y="5143500"/>
                  </a:lnTo>
                  <a:lnTo>
                    <a:pt x="702" y="5143500"/>
                  </a:lnTo>
                  <a:lnTo>
                    <a:pt x="0" y="5034675"/>
                  </a:lnTo>
                  <a:cubicBezTo>
                    <a:pt x="2936" y="4821504"/>
                    <a:pt x="18907" y="4605503"/>
                    <a:pt x="48971" y="4386673"/>
                  </a:cubicBezTo>
                  <a:cubicBezTo>
                    <a:pt x="329563" y="2293948"/>
                    <a:pt x="1752566" y="643916"/>
                    <a:pt x="36164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26"/>
            <p:cNvSpPr>
              <a:spLocks/>
            </p:cNvSpPr>
            <p:nvPr/>
          </p:nvSpPr>
          <p:spPr bwMode="auto">
            <a:xfrm flipH="1">
              <a:off x="0" y="61885"/>
              <a:ext cx="6556589" cy="5100665"/>
            </a:xfrm>
            <a:custGeom>
              <a:avLst/>
              <a:gdLst>
                <a:gd name="connsiteX0" fmla="*/ 4804908 w 6556589"/>
                <a:gd name="connsiteY0" fmla="*/ 1123 h 5100665"/>
                <a:gd name="connsiteX1" fmla="*/ 5556111 w 6556589"/>
                <a:gd name="connsiteY1" fmla="*/ 42539 h 5100665"/>
                <a:gd name="connsiteX2" fmla="*/ 6366425 w 6556589"/>
                <a:gd name="connsiteY2" fmla="*/ 228529 h 5100665"/>
                <a:gd name="connsiteX3" fmla="*/ 6556589 w 6556589"/>
                <a:gd name="connsiteY3" fmla="*/ 290862 h 5100665"/>
                <a:gd name="connsiteX4" fmla="*/ 6556589 w 6556589"/>
                <a:gd name="connsiteY4" fmla="*/ 5100665 h 5100665"/>
                <a:gd name="connsiteX5" fmla="*/ 3327 w 6556589"/>
                <a:gd name="connsiteY5" fmla="*/ 5100665 h 5100665"/>
                <a:gd name="connsiteX6" fmla="*/ 21 w 6556589"/>
                <a:gd name="connsiteY6" fmla="*/ 4971632 h 5100665"/>
                <a:gd name="connsiteX7" fmla="*/ 47079 w 6556589"/>
                <a:gd name="connsiteY7" fmla="*/ 4306438 h 5100665"/>
                <a:gd name="connsiteX8" fmla="*/ 4804908 w 6556589"/>
                <a:gd name="connsiteY8" fmla="*/ 1123 h 510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6589" h="5100665">
                  <a:moveTo>
                    <a:pt x="4804908" y="1123"/>
                  </a:moveTo>
                  <a:cubicBezTo>
                    <a:pt x="5052149" y="-4175"/>
                    <a:pt x="5303060" y="9228"/>
                    <a:pt x="5556111" y="42539"/>
                  </a:cubicBezTo>
                  <a:cubicBezTo>
                    <a:pt x="5832668" y="86955"/>
                    <a:pt x="6103695" y="148026"/>
                    <a:pt x="6366425" y="228529"/>
                  </a:cubicBezTo>
                  <a:lnTo>
                    <a:pt x="6556589" y="290862"/>
                  </a:lnTo>
                  <a:lnTo>
                    <a:pt x="6556589" y="5100665"/>
                  </a:lnTo>
                  <a:lnTo>
                    <a:pt x="3327" y="5100665"/>
                  </a:lnTo>
                  <a:lnTo>
                    <a:pt x="21" y="4971632"/>
                  </a:lnTo>
                  <a:cubicBezTo>
                    <a:pt x="-627" y="4753024"/>
                    <a:pt x="13892" y="4531293"/>
                    <a:pt x="47079" y="4306438"/>
                  </a:cubicBezTo>
                  <a:cubicBezTo>
                    <a:pt x="367886" y="1851088"/>
                    <a:pt x="2414911" y="52342"/>
                    <a:pt x="4804908" y="1123"/>
                  </a:cubicBezTo>
                  <a:close/>
                </a:path>
              </a:pathLst>
            </a:custGeom>
            <a:pattFill prst="ltHorz">
              <a:fgClr>
                <a:schemeClr val="bg1">
                  <a:lumMod val="95000"/>
                </a:schemeClr>
              </a:fgClr>
              <a:bgClr>
                <a:schemeClr val="bg1"/>
              </a:bgClr>
            </a:patt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组合 40"/>
          <p:cNvGrpSpPr/>
          <p:nvPr/>
        </p:nvGrpSpPr>
        <p:grpSpPr>
          <a:xfrm>
            <a:off x="5943600" y="736966"/>
            <a:ext cx="3200399" cy="4408028"/>
            <a:chOff x="5943600" y="725391"/>
            <a:chExt cx="3200399" cy="4408028"/>
          </a:xfrm>
        </p:grpSpPr>
        <p:sp>
          <p:nvSpPr>
            <p:cNvPr id="9" name="Freeform 7"/>
            <p:cNvSpPr>
              <a:spLocks/>
            </p:cNvSpPr>
            <p:nvPr/>
          </p:nvSpPr>
          <p:spPr bwMode="auto">
            <a:xfrm flipH="1">
              <a:off x="5943600" y="725391"/>
              <a:ext cx="3195949" cy="4408028"/>
            </a:xfrm>
            <a:custGeom>
              <a:avLst/>
              <a:gdLst>
                <a:gd name="T0" fmla="*/ 0 w 163"/>
                <a:gd name="T1" fmla="*/ 9 h 224"/>
                <a:gd name="T2" fmla="*/ 54 w 163"/>
                <a:gd name="T3" fmla="*/ 3 h 224"/>
                <a:gd name="T4" fmla="*/ 155 w 163"/>
                <a:gd name="T5" fmla="*/ 134 h 224"/>
                <a:gd name="T6" fmla="*/ 89 w 163"/>
                <a:gd name="T7" fmla="*/ 224 h 224"/>
                <a:gd name="T8" fmla="*/ 0 w 163"/>
                <a:gd name="T9" fmla="*/ 224 h 224"/>
                <a:gd name="T10" fmla="*/ 0 w 163"/>
                <a:gd name="T11" fmla="*/ 9 h 224"/>
              </a:gdLst>
              <a:ahLst/>
              <a:cxnLst>
                <a:cxn ang="0">
                  <a:pos x="T0" y="T1"/>
                </a:cxn>
                <a:cxn ang="0">
                  <a:pos x="T2" y="T3"/>
                </a:cxn>
                <a:cxn ang="0">
                  <a:pos x="T4" y="T5"/>
                </a:cxn>
                <a:cxn ang="0">
                  <a:pos x="T6" y="T7"/>
                </a:cxn>
                <a:cxn ang="0">
                  <a:pos x="T8" y="T9"/>
                </a:cxn>
                <a:cxn ang="0">
                  <a:pos x="T10" y="T11"/>
                </a:cxn>
              </a:cxnLst>
              <a:rect l="0" t="0" r="r" b="b"/>
              <a:pathLst>
                <a:path w="163" h="224">
                  <a:moveTo>
                    <a:pt x="0" y="9"/>
                  </a:moveTo>
                  <a:cubicBezTo>
                    <a:pt x="17" y="3"/>
                    <a:pt x="35" y="0"/>
                    <a:pt x="54" y="3"/>
                  </a:cubicBezTo>
                  <a:cubicBezTo>
                    <a:pt x="118" y="11"/>
                    <a:pt x="163" y="70"/>
                    <a:pt x="155" y="134"/>
                  </a:cubicBezTo>
                  <a:cubicBezTo>
                    <a:pt x="149" y="175"/>
                    <a:pt x="123" y="208"/>
                    <a:pt x="89" y="224"/>
                  </a:cubicBezTo>
                  <a:cubicBezTo>
                    <a:pt x="0" y="224"/>
                    <a:pt x="0" y="224"/>
                    <a:pt x="0" y="224"/>
                  </a:cubicBezTo>
                  <a:lnTo>
                    <a:pt x="0"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39"/>
            <p:cNvSpPr>
              <a:spLocks/>
            </p:cNvSpPr>
            <p:nvPr/>
          </p:nvSpPr>
          <p:spPr bwMode="auto">
            <a:xfrm flipH="1">
              <a:off x="6261903" y="909396"/>
              <a:ext cx="2882096" cy="4224023"/>
            </a:xfrm>
            <a:custGeom>
              <a:avLst/>
              <a:gdLst>
                <a:gd name="connsiteX0" fmla="*/ 712407 w 2907789"/>
                <a:gd name="connsiteY0" fmla="*/ 49 h 4261679"/>
                <a:gd name="connsiteX1" fmla="*/ 61089 w 2907789"/>
                <a:gd name="connsiteY1" fmla="*/ 104941 h 4261679"/>
                <a:gd name="connsiteX2" fmla="*/ 0 w 2907789"/>
                <a:gd name="connsiteY2" fmla="*/ 128502 h 4261679"/>
                <a:gd name="connsiteX3" fmla="*/ 0 w 2907789"/>
                <a:gd name="connsiteY3" fmla="*/ 4234594 h 4261679"/>
                <a:gd name="connsiteX4" fmla="*/ 84604 w 2907789"/>
                <a:gd name="connsiteY4" fmla="*/ 4261679 h 4261679"/>
                <a:gd name="connsiteX5" fmla="*/ 1412642 w 2907789"/>
                <a:gd name="connsiteY5" fmla="*/ 4261679 h 4261679"/>
                <a:gd name="connsiteX6" fmla="*/ 1521344 w 2907789"/>
                <a:gd name="connsiteY6" fmla="*/ 4224966 h 4261679"/>
                <a:gd name="connsiteX7" fmla="*/ 2888700 w 2907789"/>
                <a:gd name="connsiteY7" fmla="*/ 2460302 h 4261679"/>
                <a:gd name="connsiteX8" fmla="*/ 1024409 w 2907789"/>
                <a:gd name="connsiteY8" fmla="*/ 26110 h 4261679"/>
                <a:gd name="connsiteX9" fmla="*/ 712407 w 2907789"/>
                <a:gd name="connsiteY9" fmla="*/ 49 h 426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7789" h="4261679">
                  <a:moveTo>
                    <a:pt x="712407" y="49"/>
                  </a:moveTo>
                  <a:cubicBezTo>
                    <a:pt x="484196" y="-1536"/>
                    <a:pt x="268423" y="36103"/>
                    <a:pt x="61089" y="104941"/>
                  </a:cubicBezTo>
                  <a:lnTo>
                    <a:pt x="0" y="128502"/>
                  </a:lnTo>
                  <a:lnTo>
                    <a:pt x="0" y="4234594"/>
                  </a:lnTo>
                  <a:lnTo>
                    <a:pt x="84604" y="4261679"/>
                  </a:lnTo>
                  <a:lnTo>
                    <a:pt x="1412642" y="4261679"/>
                  </a:lnTo>
                  <a:lnTo>
                    <a:pt x="1521344" y="4224966"/>
                  </a:lnTo>
                  <a:cubicBezTo>
                    <a:pt x="2237233" y="3943022"/>
                    <a:pt x="2780605" y="3281560"/>
                    <a:pt x="2888700" y="2460302"/>
                  </a:cubicBezTo>
                  <a:cubicBezTo>
                    <a:pt x="3045929" y="1265745"/>
                    <a:pt x="2214860" y="161343"/>
                    <a:pt x="1024409" y="26110"/>
                  </a:cubicBezTo>
                  <a:cubicBezTo>
                    <a:pt x="917718" y="9205"/>
                    <a:pt x="813834" y="753"/>
                    <a:pt x="712407" y="49"/>
                  </a:cubicBezTo>
                  <a:close/>
                </a:path>
              </a:pathLst>
            </a:custGeom>
            <a:blipFill dpi="0" rotWithShape="1">
              <a:blip r:embed="rId4"/>
              <a:srcRect/>
              <a:stretch>
                <a:fillRect l="-38000" t="-3000" r="-98000" b="-50000"/>
              </a:stretch>
            </a:blip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p:cNvGrpSpPr/>
          <p:nvPr/>
        </p:nvGrpSpPr>
        <p:grpSpPr>
          <a:xfrm flipH="1">
            <a:off x="7370618" y="1"/>
            <a:ext cx="1773382" cy="1509884"/>
            <a:chOff x="0" y="0"/>
            <a:chExt cx="1894596" cy="1613087"/>
          </a:xfrm>
        </p:grpSpPr>
        <p:sp>
          <p:nvSpPr>
            <p:cNvPr id="7" name="Freeform 5"/>
            <p:cNvSpPr>
              <a:spLocks/>
            </p:cNvSpPr>
            <p:nvPr/>
          </p:nvSpPr>
          <p:spPr bwMode="auto">
            <a:xfrm>
              <a:off x="0" y="0"/>
              <a:ext cx="1894596" cy="1613087"/>
            </a:xfrm>
            <a:custGeom>
              <a:avLst/>
              <a:gdLst>
                <a:gd name="T0" fmla="*/ 112 w 112"/>
                <a:gd name="T1" fmla="*/ 0 h 95"/>
                <a:gd name="T2" fmla="*/ 0 w 112"/>
                <a:gd name="T3" fmla="*/ 91 h 95"/>
                <a:gd name="T4" fmla="*/ 0 w 112"/>
                <a:gd name="T5" fmla="*/ 0 h 95"/>
                <a:gd name="T6" fmla="*/ 112 w 112"/>
                <a:gd name="T7" fmla="*/ 0 h 95"/>
              </a:gdLst>
              <a:ahLst/>
              <a:cxnLst>
                <a:cxn ang="0">
                  <a:pos x="T0" y="T1"/>
                </a:cxn>
                <a:cxn ang="0">
                  <a:pos x="T2" y="T3"/>
                </a:cxn>
                <a:cxn ang="0">
                  <a:pos x="T4" y="T5"/>
                </a:cxn>
                <a:cxn ang="0">
                  <a:pos x="T6" y="T7"/>
                </a:cxn>
              </a:cxnLst>
              <a:rect l="0" t="0" r="r" b="b"/>
              <a:pathLst>
                <a:path w="112" h="95">
                  <a:moveTo>
                    <a:pt x="112" y="0"/>
                  </a:moveTo>
                  <a:cubicBezTo>
                    <a:pt x="104" y="55"/>
                    <a:pt x="55" y="95"/>
                    <a:pt x="0" y="91"/>
                  </a:cubicBezTo>
                  <a:cubicBezTo>
                    <a:pt x="0" y="0"/>
                    <a:pt x="0" y="0"/>
                    <a:pt x="0" y="0"/>
                  </a:cubicBezTo>
                  <a:lnTo>
                    <a:pt x="11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0" y="0"/>
              <a:ext cx="1589629" cy="1308120"/>
            </a:xfrm>
            <a:custGeom>
              <a:avLst/>
              <a:gdLst>
                <a:gd name="T0" fmla="*/ 94 w 94"/>
                <a:gd name="T1" fmla="*/ 0 h 77"/>
                <a:gd name="T2" fmla="*/ 0 w 94"/>
                <a:gd name="T3" fmla="*/ 73 h 77"/>
                <a:gd name="T4" fmla="*/ 0 w 94"/>
                <a:gd name="T5" fmla="*/ 0 h 77"/>
                <a:gd name="T6" fmla="*/ 94 w 94"/>
                <a:gd name="T7" fmla="*/ 0 h 77"/>
              </a:gdLst>
              <a:ahLst/>
              <a:cxnLst>
                <a:cxn ang="0">
                  <a:pos x="T0" y="T1"/>
                </a:cxn>
                <a:cxn ang="0">
                  <a:pos x="T2" y="T3"/>
                </a:cxn>
                <a:cxn ang="0">
                  <a:pos x="T4" y="T5"/>
                </a:cxn>
                <a:cxn ang="0">
                  <a:pos x="T6" y="T7"/>
                </a:cxn>
              </a:cxnLst>
              <a:rect l="0" t="0" r="r" b="b"/>
              <a:pathLst>
                <a:path w="94" h="77">
                  <a:moveTo>
                    <a:pt x="94" y="0"/>
                  </a:moveTo>
                  <a:cubicBezTo>
                    <a:pt x="86" y="45"/>
                    <a:pt x="45" y="77"/>
                    <a:pt x="0" y="73"/>
                  </a:cubicBezTo>
                  <a:cubicBezTo>
                    <a:pt x="0" y="0"/>
                    <a:pt x="0" y="0"/>
                    <a:pt x="0" y="0"/>
                  </a:cubicBezTo>
                  <a:lnTo>
                    <a:pt x="9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7" name="矩形 56"/>
          <p:cNvSpPr/>
          <p:nvPr/>
        </p:nvSpPr>
        <p:spPr>
          <a:xfrm>
            <a:off x="5363337" y="429220"/>
            <a:ext cx="1037463" cy="923330"/>
          </a:xfrm>
          <a:prstGeom prst="rect">
            <a:avLst/>
          </a:prstGeom>
        </p:spPr>
        <p:txBody>
          <a:bodyPr wrap="none">
            <a:spAutoFit/>
          </a:bodyPr>
          <a:lstStyle/>
          <a:p>
            <a:pPr algn="ctr"/>
            <a:r>
              <a:rPr lang="en-US" altLang="zh-CN" sz="5400" b="1" dirty="0">
                <a:solidFill>
                  <a:schemeClr val="accent1"/>
                </a:solidFill>
                <a:latin typeface="+mn-ea"/>
              </a:rPr>
              <a:t>01</a:t>
            </a:r>
            <a:endParaRPr lang="zh-CN" altLang="en-US" sz="5400" b="1" dirty="0">
              <a:solidFill>
                <a:schemeClr val="accent1"/>
              </a:solidFill>
              <a:latin typeface="+mn-ea"/>
            </a:endParaRPr>
          </a:p>
        </p:txBody>
      </p:sp>
      <p:sp>
        <p:nvSpPr>
          <p:cNvPr id="33" name="标题 5"/>
          <p:cNvSpPr txBox="1">
            <a:spLocks/>
          </p:cNvSpPr>
          <p:nvPr>
            <p:custDataLst>
              <p:tags r:id="rId1"/>
            </p:custDataLst>
          </p:nvPr>
        </p:nvSpPr>
        <p:spPr>
          <a:xfrm>
            <a:off x="838200" y="2293263"/>
            <a:ext cx="4038600" cy="70634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51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社会保险概述</a:t>
            </a:r>
          </a:p>
        </p:txBody>
      </p:sp>
      <p:sp>
        <p:nvSpPr>
          <p:cNvPr id="35" name="标题 5"/>
          <p:cNvSpPr txBox="1">
            <a:spLocks/>
          </p:cNvSpPr>
          <p:nvPr>
            <p:custDataLst>
              <p:tags r:id="rId2"/>
            </p:custDataLst>
          </p:nvPr>
        </p:nvSpPr>
        <p:spPr>
          <a:xfrm>
            <a:off x="867715" y="1683663"/>
            <a:ext cx="2180285" cy="4985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3600"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第一部分</a:t>
            </a:r>
          </a:p>
        </p:txBody>
      </p:sp>
      <p:sp>
        <p:nvSpPr>
          <p:cNvPr id="36" name="文本框 35"/>
          <p:cNvSpPr txBox="1"/>
          <p:nvPr/>
        </p:nvSpPr>
        <p:spPr>
          <a:xfrm flipH="1">
            <a:off x="792484" y="3055263"/>
            <a:ext cx="4008116" cy="430887"/>
          </a:xfrm>
          <a:prstGeom prst="rect">
            <a:avLst/>
          </a:prstGeom>
          <a:noFill/>
        </p:spPr>
        <p:txBody>
          <a:bodyPr wrap="square" rtlCol="0">
            <a:spAutoFit/>
          </a:bodyPr>
          <a:lstStyle/>
          <a:p>
            <a:r>
              <a:rPr lang="en-US" altLang="zh-CN" sz="1050" dirty="0">
                <a:solidFill>
                  <a:schemeClr val="accent1"/>
                </a:solidFill>
                <a:latin typeface="微软雅黑"/>
              </a:rPr>
              <a:t>basic knowledge training of five insurances and knowledge </a:t>
            </a:r>
          </a:p>
          <a:p>
            <a:r>
              <a:rPr lang="en-US" altLang="zh-CN" sz="1050" dirty="0">
                <a:solidFill>
                  <a:schemeClr val="accent1"/>
                </a:solidFill>
                <a:latin typeface="微软雅黑"/>
              </a:rPr>
              <a:t>training of five insurances</a:t>
            </a:r>
          </a:p>
        </p:txBody>
      </p:sp>
    </p:spTree>
    <p:extLst>
      <p:ext uri="{BB962C8B-B14F-4D97-AF65-F5344CB8AC3E}">
        <p14:creationId xmlns:p14="http://schemas.microsoft.com/office/powerpoint/2010/main" val="59684865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6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0-#ppt_w/2"/>
                                          </p:val>
                                        </p:tav>
                                        <p:tav tm="100000">
                                          <p:val>
                                            <p:strVal val="#ppt_x"/>
                                          </p:val>
                                        </p:tav>
                                      </p:tavLst>
                                    </p:anim>
                                    <p:anim calcmode="lin" valueType="num">
                                      <p:cBhvr additive="base">
                                        <p:cTn id="8" dur="1000" fill="hold"/>
                                        <p:tgtEl>
                                          <p:spTgt spid="64"/>
                                        </p:tgtEl>
                                        <p:attrNameLst>
                                          <p:attrName>ppt_y</p:attrName>
                                        </p:attrNameLst>
                                      </p:cBhvr>
                                      <p:tavLst>
                                        <p:tav tm="0">
                                          <p:val>
                                            <p:strVal val="#ppt_y"/>
                                          </p:val>
                                        </p:tav>
                                        <p:tav tm="100000">
                                          <p:val>
                                            <p:strVal val="#ppt_y"/>
                                          </p:val>
                                        </p:tav>
                                      </p:tavLst>
                                    </p:anim>
                                  </p:childTnLst>
                                </p:cTn>
                              </p:par>
                              <p:par>
                                <p:cTn id="9" presetID="2" presetClass="entr" presetSubtype="3" decel="6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6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2" decel="6000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000" fill="hold"/>
                                        <p:tgtEl>
                                          <p:spTgt spid="41"/>
                                        </p:tgtEl>
                                        <p:attrNameLst>
                                          <p:attrName>ppt_x</p:attrName>
                                        </p:attrNameLst>
                                      </p:cBhvr>
                                      <p:tavLst>
                                        <p:tav tm="0">
                                          <p:val>
                                            <p:strVal val="1+#ppt_w/2"/>
                                          </p:val>
                                        </p:tav>
                                        <p:tav tm="100000">
                                          <p:val>
                                            <p:strVal val="#ppt_x"/>
                                          </p:val>
                                        </p:tav>
                                      </p:tavLst>
                                    </p:anim>
                                    <p:anim calcmode="lin" valueType="num">
                                      <p:cBhvr additive="base">
                                        <p:cTn id="20" dur="1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33"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85800" y="1123950"/>
            <a:ext cx="7695720" cy="2972246"/>
            <a:chOff x="753532" y="1142126"/>
            <a:chExt cx="7695720" cy="2972246"/>
          </a:xfrm>
        </p:grpSpPr>
        <p:sp>
          <p:nvSpPr>
            <p:cNvPr id="38" name="椭圆 37"/>
            <p:cNvSpPr/>
            <p:nvPr/>
          </p:nvSpPr>
          <p:spPr>
            <a:xfrm>
              <a:off x="2562733" y="1276397"/>
              <a:ext cx="1215000" cy="1215000"/>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39" name="椭圆 38"/>
            <p:cNvSpPr/>
            <p:nvPr/>
          </p:nvSpPr>
          <p:spPr>
            <a:xfrm>
              <a:off x="969556" y="2899372"/>
              <a:ext cx="1215000" cy="1215000"/>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40" name="椭圆 39"/>
            <p:cNvSpPr/>
            <p:nvPr/>
          </p:nvSpPr>
          <p:spPr>
            <a:xfrm>
              <a:off x="5568559" y="1276397"/>
              <a:ext cx="1215000" cy="1215000"/>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41" name="椭圆 40"/>
            <p:cNvSpPr/>
            <p:nvPr/>
          </p:nvSpPr>
          <p:spPr>
            <a:xfrm>
              <a:off x="4012402" y="2899372"/>
              <a:ext cx="1215000" cy="1215000"/>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42" name="椭圆 41"/>
            <p:cNvSpPr/>
            <p:nvPr/>
          </p:nvSpPr>
          <p:spPr>
            <a:xfrm>
              <a:off x="7018228" y="2899372"/>
              <a:ext cx="1215000" cy="1215000"/>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43" name="椭圆 42"/>
            <p:cNvSpPr/>
            <p:nvPr/>
          </p:nvSpPr>
          <p:spPr>
            <a:xfrm>
              <a:off x="753532" y="3682324"/>
              <a:ext cx="432048" cy="432048"/>
            </a:xfrm>
            <a:prstGeom prst="ellipse">
              <a:avLst/>
            </a:prstGeom>
            <a:solidFill>
              <a:schemeClr val="accent1"/>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783">
                <a:defRPr/>
              </a:pPr>
              <a:r>
                <a:rPr lang="en-US" altLang="zh-CN" sz="1350" b="1" kern="0" dirty="0">
                  <a:solidFill>
                    <a:prstClr val="white"/>
                  </a:solidFill>
                  <a:latin typeface="微软雅黑" panose="020B0503020204020204" pitchFamily="34" charset="-122"/>
                  <a:ea typeface="微软雅黑" panose="020B0503020204020204" pitchFamily="34" charset="-122"/>
                </a:rPr>
                <a:t>01</a:t>
              </a:r>
              <a:endParaRPr lang="zh-CN" altLang="en-US" sz="1350" b="1" kern="0" dirty="0">
                <a:solidFill>
                  <a:prstClr val="white"/>
                </a:solidFill>
                <a:latin typeface="微软雅黑" panose="020B0503020204020204" pitchFamily="34" charset="-122"/>
                <a:ea typeface="微软雅黑" panose="020B0503020204020204" pitchFamily="34" charset="-122"/>
              </a:endParaRPr>
            </a:p>
          </p:txBody>
        </p:sp>
        <p:sp>
          <p:nvSpPr>
            <p:cNvPr id="44" name="椭圆 43"/>
            <p:cNvSpPr/>
            <p:nvPr/>
          </p:nvSpPr>
          <p:spPr>
            <a:xfrm>
              <a:off x="3796378" y="3682324"/>
              <a:ext cx="432048" cy="432048"/>
            </a:xfrm>
            <a:prstGeom prst="ellipse">
              <a:avLst/>
            </a:prstGeom>
            <a:solidFill>
              <a:schemeClr val="accent1"/>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783">
                <a:defRPr/>
              </a:pPr>
              <a:r>
                <a:rPr lang="en-US" altLang="zh-CN" sz="1350" b="1" kern="0" dirty="0">
                  <a:solidFill>
                    <a:prstClr val="white"/>
                  </a:solidFill>
                  <a:latin typeface="微软雅黑" panose="020B0503020204020204" pitchFamily="34" charset="-122"/>
                  <a:ea typeface="微软雅黑" panose="020B0503020204020204" pitchFamily="34" charset="-122"/>
                </a:rPr>
                <a:t>03</a:t>
              </a:r>
              <a:endParaRPr lang="zh-CN" altLang="en-US" sz="1350" b="1" kern="0" dirty="0">
                <a:solidFill>
                  <a:prstClr val="white"/>
                </a:solidFill>
                <a:latin typeface="微软雅黑" panose="020B0503020204020204" pitchFamily="34" charset="-122"/>
                <a:ea typeface="微软雅黑" panose="020B0503020204020204" pitchFamily="34" charset="-122"/>
              </a:endParaRPr>
            </a:p>
          </p:txBody>
        </p:sp>
        <p:sp>
          <p:nvSpPr>
            <p:cNvPr id="45" name="椭圆 44"/>
            <p:cNvSpPr/>
            <p:nvPr/>
          </p:nvSpPr>
          <p:spPr>
            <a:xfrm>
              <a:off x="8017204" y="3682324"/>
              <a:ext cx="432048" cy="432048"/>
            </a:xfrm>
            <a:prstGeom prst="ellipse">
              <a:avLst/>
            </a:prstGeom>
            <a:solidFill>
              <a:schemeClr val="accent1"/>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783">
                <a:defRPr/>
              </a:pPr>
              <a:r>
                <a:rPr lang="en-US" altLang="zh-CN" sz="1350" b="1" kern="0" dirty="0">
                  <a:solidFill>
                    <a:prstClr val="white"/>
                  </a:solidFill>
                  <a:latin typeface="微软雅黑" panose="020B0503020204020204" pitchFamily="34" charset="-122"/>
                  <a:ea typeface="微软雅黑" panose="020B0503020204020204" pitchFamily="34" charset="-122"/>
                </a:rPr>
                <a:t>05</a:t>
              </a:r>
              <a:endParaRPr lang="zh-CN" altLang="en-US" sz="1350" b="1" kern="0" dirty="0">
                <a:solidFill>
                  <a:prstClr val="white"/>
                </a:solidFill>
                <a:latin typeface="微软雅黑" panose="020B0503020204020204" pitchFamily="34" charset="-122"/>
                <a:ea typeface="微软雅黑" panose="020B0503020204020204" pitchFamily="34" charset="-122"/>
              </a:endParaRPr>
            </a:p>
          </p:txBody>
        </p:sp>
        <p:sp>
          <p:nvSpPr>
            <p:cNvPr id="46" name="椭圆 45"/>
            <p:cNvSpPr/>
            <p:nvPr/>
          </p:nvSpPr>
          <p:spPr>
            <a:xfrm>
              <a:off x="3474775" y="1142126"/>
              <a:ext cx="432048" cy="432048"/>
            </a:xfrm>
            <a:prstGeom prst="ellipse">
              <a:avLst/>
            </a:prstGeom>
            <a:solidFill>
              <a:schemeClr val="accent1"/>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783">
                <a:defRPr/>
              </a:pPr>
              <a:r>
                <a:rPr lang="en-US" altLang="zh-CN" sz="1350" b="1" kern="0" dirty="0">
                  <a:solidFill>
                    <a:prstClr val="white"/>
                  </a:solidFill>
                  <a:latin typeface="微软雅黑" panose="020B0503020204020204" pitchFamily="34" charset="-122"/>
                  <a:ea typeface="微软雅黑" panose="020B0503020204020204" pitchFamily="34" charset="-122"/>
                </a:rPr>
                <a:t>02</a:t>
              </a:r>
              <a:endParaRPr lang="zh-CN" altLang="en-US" sz="1350" b="1" kern="0" dirty="0">
                <a:solidFill>
                  <a:prstClr val="white"/>
                </a:solidFill>
                <a:latin typeface="微软雅黑" panose="020B0503020204020204" pitchFamily="34" charset="-122"/>
                <a:ea typeface="微软雅黑" panose="020B0503020204020204" pitchFamily="34" charset="-122"/>
              </a:endParaRPr>
            </a:p>
          </p:txBody>
        </p:sp>
        <p:sp>
          <p:nvSpPr>
            <p:cNvPr id="47" name="椭圆 46"/>
            <p:cNvSpPr/>
            <p:nvPr/>
          </p:nvSpPr>
          <p:spPr>
            <a:xfrm>
              <a:off x="5460547" y="1142126"/>
              <a:ext cx="432048" cy="432048"/>
            </a:xfrm>
            <a:prstGeom prst="ellipse">
              <a:avLst/>
            </a:prstGeom>
            <a:solidFill>
              <a:schemeClr val="accent1"/>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783">
                <a:defRPr/>
              </a:pPr>
              <a:r>
                <a:rPr lang="en-US" altLang="zh-CN" sz="1350" b="1" kern="0" dirty="0">
                  <a:solidFill>
                    <a:prstClr val="white"/>
                  </a:solidFill>
                  <a:latin typeface="微软雅黑" panose="020B0503020204020204" pitchFamily="34" charset="-122"/>
                  <a:ea typeface="微软雅黑" panose="020B0503020204020204" pitchFamily="34" charset="-122"/>
                </a:rPr>
                <a:t>04</a:t>
              </a:r>
              <a:endParaRPr lang="zh-CN" altLang="en-US" sz="1350" b="1" kern="0" dirty="0">
                <a:solidFill>
                  <a:prstClr val="white"/>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006624" y="2364674"/>
              <a:ext cx="688947" cy="703725"/>
              <a:chOff x="2675497" y="3358613"/>
              <a:chExt cx="918596" cy="938300"/>
            </a:xfrm>
            <a:solidFill>
              <a:schemeClr val="accent1"/>
            </a:solidFill>
          </p:grpSpPr>
          <p:cxnSp>
            <p:nvCxnSpPr>
              <p:cNvPr id="34" name="直接连接符 33"/>
              <p:cNvCxnSpPr>
                <a:stCxn id="39" idx="7"/>
                <a:endCxn id="48" idx="3"/>
              </p:cNvCxnSpPr>
              <p:nvPr/>
            </p:nvCxnSpPr>
            <p:spPr>
              <a:xfrm flipV="1">
                <a:off x="2675497" y="3507742"/>
                <a:ext cx="763154" cy="789171"/>
              </a:xfrm>
              <a:prstGeom prst="line">
                <a:avLst/>
              </a:prstGeom>
              <a:grpFill/>
              <a:ln w="28575" cap="rnd" cmpd="sng" algn="ctr">
                <a:solidFill>
                  <a:srgbClr val="093B5C"/>
                </a:solidFill>
                <a:prstDash val="sysDot"/>
              </a:ln>
              <a:effectLst/>
            </p:spPr>
          </p:cxnSp>
          <p:sp>
            <p:nvSpPr>
              <p:cNvPr id="48" name="椭圆 47"/>
              <p:cNvSpPr/>
              <p:nvPr/>
            </p:nvSpPr>
            <p:spPr>
              <a:xfrm>
                <a:off x="3411981" y="3358613"/>
                <a:ext cx="182112" cy="174716"/>
              </a:xfrm>
              <a:prstGeom prst="ellipse">
                <a:avLst/>
              </a:prstGeom>
              <a:grp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783">
                  <a:defRPr/>
                </a:pPr>
                <a:endParaRPr lang="zh-CN" altLang="en-US" sz="1350" kern="0">
                  <a:solidFill>
                    <a:prstClr val="white"/>
                  </a:solidFill>
                  <a:latin typeface="Calibri"/>
                  <a:ea typeface="宋体" panose="02010600030101010101" pitchFamily="2" charset="-122"/>
                </a:endParaRPr>
              </a:p>
            </p:txBody>
          </p:sp>
        </p:grpSp>
        <p:grpSp>
          <p:nvGrpSpPr>
            <p:cNvPr id="3" name="组合 2"/>
            <p:cNvGrpSpPr/>
            <p:nvPr/>
          </p:nvGrpSpPr>
          <p:grpSpPr>
            <a:xfrm>
              <a:off x="3599801" y="2304558"/>
              <a:ext cx="667395" cy="677474"/>
              <a:chOff x="4799733" y="3278458"/>
              <a:chExt cx="889860" cy="903298"/>
            </a:xfrm>
            <a:solidFill>
              <a:schemeClr val="accent1"/>
            </a:solidFill>
          </p:grpSpPr>
          <p:cxnSp>
            <p:nvCxnSpPr>
              <p:cNvPr id="35" name="直接连接符 34"/>
              <p:cNvCxnSpPr>
                <a:stCxn id="38" idx="5"/>
                <a:endCxn id="49" idx="1"/>
              </p:cNvCxnSpPr>
              <p:nvPr/>
            </p:nvCxnSpPr>
            <p:spPr>
              <a:xfrm>
                <a:off x="4799733" y="3278458"/>
                <a:ext cx="734418" cy="754169"/>
              </a:xfrm>
              <a:prstGeom prst="line">
                <a:avLst/>
              </a:prstGeom>
              <a:grpFill/>
              <a:ln w="28575" cap="rnd" cmpd="sng" algn="ctr">
                <a:solidFill>
                  <a:srgbClr val="093B5C"/>
                </a:solidFill>
                <a:prstDash val="sysDot"/>
              </a:ln>
              <a:effectLst/>
            </p:spPr>
          </p:cxnSp>
          <p:sp>
            <p:nvSpPr>
              <p:cNvPr id="49" name="椭圆 48"/>
              <p:cNvSpPr/>
              <p:nvPr/>
            </p:nvSpPr>
            <p:spPr>
              <a:xfrm>
                <a:off x="5507481" y="4007040"/>
                <a:ext cx="182112" cy="174716"/>
              </a:xfrm>
              <a:prstGeom prst="ellipse">
                <a:avLst/>
              </a:prstGeom>
              <a:grp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783">
                  <a:defRPr/>
                </a:pPr>
                <a:endParaRPr lang="zh-CN" altLang="en-US" sz="1350" kern="0">
                  <a:solidFill>
                    <a:prstClr val="white"/>
                  </a:solidFill>
                  <a:latin typeface="Calibri"/>
                  <a:ea typeface="宋体" panose="02010600030101010101" pitchFamily="2" charset="-122"/>
                </a:endParaRPr>
              </a:p>
            </p:txBody>
          </p:sp>
        </p:grpSp>
        <p:grpSp>
          <p:nvGrpSpPr>
            <p:cNvPr id="4" name="组合 3"/>
            <p:cNvGrpSpPr/>
            <p:nvPr/>
          </p:nvGrpSpPr>
          <p:grpSpPr>
            <a:xfrm>
              <a:off x="5049469" y="2364674"/>
              <a:ext cx="695394" cy="703725"/>
              <a:chOff x="6732625" y="3358613"/>
              <a:chExt cx="927192" cy="938300"/>
            </a:xfrm>
            <a:solidFill>
              <a:schemeClr val="accent1"/>
            </a:solidFill>
          </p:grpSpPr>
          <p:cxnSp>
            <p:nvCxnSpPr>
              <p:cNvPr id="36" name="直接连接符 35"/>
              <p:cNvCxnSpPr>
                <a:stCxn id="41" idx="7"/>
                <a:endCxn id="50" idx="3"/>
              </p:cNvCxnSpPr>
              <p:nvPr/>
            </p:nvCxnSpPr>
            <p:spPr>
              <a:xfrm flipV="1">
                <a:off x="6732625" y="3507742"/>
                <a:ext cx="771750" cy="789171"/>
              </a:xfrm>
              <a:prstGeom prst="line">
                <a:avLst/>
              </a:prstGeom>
              <a:grpFill/>
              <a:ln w="28575" cap="rnd" cmpd="sng" algn="ctr">
                <a:solidFill>
                  <a:srgbClr val="093B5C"/>
                </a:solidFill>
                <a:prstDash val="sysDot"/>
              </a:ln>
              <a:effectLst/>
            </p:spPr>
          </p:cxnSp>
          <p:sp>
            <p:nvSpPr>
              <p:cNvPr id="50" name="椭圆 49"/>
              <p:cNvSpPr/>
              <p:nvPr/>
            </p:nvSpPr>
            <p:spPr>
              <a:xfrm>
                <a:off x="7477705" y="3358613"/>
                <a:ext cx="182112" cy="174716"/>
              </a:xfrm>
              <a:prstGeom prst="ellipse">
                <a:avLst/>
              </a:prstGeom>
              <a:grp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783">
                  <a:defRPr/>
                </a:pPr>
                <a:endParaRPr lang="zh-CN" altLang="en-US" sz="1350" kern="0">
                  <a:solidFill>
                    <a:prstClr val="white"/>
                  </a:solidFill>
                  <a:latin typeface="Calibri"/>
                  <a:ea typeface="宋体" panose="02010600030101010101" pitchFamily="2" charset="-122"/>
                </a:endParaRPr>
              </a:p>
            </p:txBody>
          </p:sp>
        </p:grpSp>
        <p:grpSp>
          <p:nvGrpSpPr>
            <p:cNvPr id="5" name="组合 4"/>
            <p:cNvGrpSpPr/>
            <p:nvPr/>
          </p:nvGrpSpPr>
          <p:grpSpPr>
            <a:xfrm>
              <a:off x="6605627" y="2304558"/>
              <a:ext cx="603274" cy="677474"/>
              <a:chOff x="8807501" y="3278458"/>
              <a:chExt cx="804365" cy="903298"/>
            </a:xfrm>
            <a:solidFill>
              <a:schemeClr val="accent1"/>
            </a:solidFill>
          </p:grpSpPr>
          <p:cxnSp>
            <p:nvCxnSpPr>
              <p:cNvPr id="37" name="直接连接符 36"/>
              <p:cNvCxnSpPr>
                <a:stCxn id="40" idx="5"/>
                <a:endCxn id="51" idx="1"/>
              </p:cNvCxnSpPr>
              <p:nvPr/>
            </p:nvCxnSpPr>
            <p:spPr>
              <a:xfrm>
                <a:off x="8807501" y="3278458"/>
                <a:ext cx="648923" cy="754169"/>
              </a:xfrm>
              <a:prstGeom prst="line">
                <a:avLst/>
              </a:prstGeom>
              <a:grpFill/>
              <a:ln w="28575" cap="rnd" cmpd="sng" algn="ctr">
                <a:solidFill>
                  <a:srgbClr val="093B5C"/>
                </a:solidFill>
                <a:prstDash val="sysDot"/>
              </a:ln>
              <a:effectLst/>
            </p:spPr>
          </p:cxnSp>
          <p:sp>
            <p:nvSpPr>
              <p:cNvPr id="51" name="椭圆 50"/>
              <p:cNvSpPr/>
              <p:nvPr/>
            </p:nvSpPr>
            <p:spPr>
              <a:xfrm>
                <a:off x="9429754" y="4007040"/>
                <a:ext cx="182112" cy="174716"/>
              </a:xfrm>
              <a:prstGeom prst="ellipse">
                <a:avLst/>
              </a:prstGeom>
              <a:grp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783">
                  <a:defRPr/>
                </a:pPr>
                <a:endParaRPr lang="zh-CN" altLang="en-US" sz="1350" kern="0">
                  <a:solidFill>
                    <a:prstClr val="white"/>
                  </a:solidFill>
                  <a:latin typeface="Calibri"/>
                  <a:ea typeface="宋体" panose="02010600030101010101" pitchFamily="2" charset="-122"/>
                </a:endParaRPr>
              </a:p>
            </p:txBody>
          </p:sp>
        </p:grpSp>
        <p:sp>
          <p:nvSpPr>
            <p:cNvPr id="29" name="文本框 28"/>
            <p:cNvSpPr txBox="1"/>
            <p:nvPr/>
          </p:nvSpPr>
          <p:spPr>
            <a:xfrm>
              <a:off x="969556" y="3459578"/>
              <a:ext cx="1215000" cy="367280"/>
            </a:xfrm>
            <a:prstGeom prst="rect">
              <a:avLst/>
            </a:prstGeom>
            <a:noFill/>
          </p:spPr>
          <p:txBody>
            <a:bodyPr wrap="square" rtlCol="0">
              <a:spAutoFit/>
            </a:bodyPr>
            <a:lstStyle/>
            <a:p>
              <a:pPr algn="ctr" defTabSz="685783">
                <a:lnSpc>
                  <a:spcPct val="15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社会保险</a:t>
              </a:r>
            </a:p>
          </p:txBody>
        </p:sp>
        <p:sp>
          <p:nvSpPr>
            <p:cNvPr id="30" name="文本框 29"/>
            <p:cNvSpPr txBox="1"/>
            <p:nvPr/>
          </p:nvSpPr>
          <p:spPr>
            <a:xfrm>
              <a:off x="4012402" y="3459578"/>
              <a:ext cx="1215000" cy="367280"/>
            </a:xfrm>
            <a:prstGeom prst="rect">
              <a:avLst/>
            </a:prstGeom>
            <a:noFill/>
            <a:effectLst/>
          </p:spPr>
          <p:txBody>
            <a:bodyPr wrap="square" rtlCol="0">
              <a:spAutoFit/>
            </a:bodyPr>
            <a:lstStyle/>
            <a:p>
              <a:pPr algn="ctr" defTabSz="685783">
                <a:lnSpc>
                  <a:spcPct val="15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经济补偿</a:t>
              </a:r>
            </a:p>
          </p:txBody>
        </p:sp>
        <p:sp>
          <p:nvSpPr>
            <p:cNvPr id="31" name="文本框 30"/>
            <p:cNvSpPr txBox="1"/>
            <p:nvPr/>
          </p:nvSpPr>
          <p:spPr>
            <a:xfrm>
              <a:off x="7018228" y="3459578"/>
              <a:ext cx="1215000" cy="367280"/>
            </a:xfrm>
            <a:prstGeom prst="rect">
              <a:avLst/>
            </a:prstGeom>
            <a:noFill/>
          </p:spPr>
          <p:txBody>
            <a:bodyPr wrap="square" rtlCol="0">
              <a:spAutoFit/>
            </a:bodyPr>
            <a:lstStyle/>
            <a:p>
              <a:pPr algn="ctr" defTabSz="685783">
                <a:lnSpc>
                  <a:spcPct val="15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特定主体</a:t>
              </a:r>
            </a:p>
          </p:txBody>
        </p:sp>
        <p:sp>
          <p:nvSpPr>
            <p:cNvPr id="32" name="文本框 31"/>
            <p:cNvSpPr txBox="1"/>
            <p:nvPr/>
          </p:nvSpPr>
          <p:spPr>
            <a:xfrm>
              <a:off x="2578988" y="1857095"/>
              <a:ext cx="1215000" cy="367280"/>
            </a:xfrm>
            <a:prstGeom prst="rect">
              <a:avLst/>
            </a:prstGeom>
            <a:noFill/>
          </p:spPr>
          <p:txBody>
            <a:bodyPr wrap="square" rtlCol="0">
              <a:spAutoFit/>
            </a:bodyPr>
            <a:lstStyle/>
            <a:p>
              <a:pPr algn="ctr" defTabSz="685783">
                <a:lnSpc>
                  <a:spcPct val="15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筹集资金</a:t>
              </a:r>
            </a:p>
          </p:txBody>
        </p:sp>
        <p:sp>
          <p:nvSpPr>
            <p:cNvPr id="33" name="文本框 32"/>
            <p:cNvSpPr txBox="1"/>
            <p:nvPr/>
          </p:nvSpPr>
          <p:spPr>
            <a:xfrm>
              <a:off x="5568559" y="1857095"/>
              <a:ext cx="1215000" cy="367280"/>
            </a:xfrm>
            <a:prstGeom prst="rect">
              <a:avLst/>
            </a:prstGeom>
            <a:noFill/>
          </p:spPr>
          <p:txBody>
            <a:bodyPr wrap="square" rtlCol="0">
              <a:spAutoFit/>
            </a:bodyPr>
            <a:lstStyle/>
            <a:p>
              <a:pPr algn="ctr" defTabSz="685783">
                <a:lnSpc>
                  <a:spcPct val="15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社会保障</a:t>
              </a:r>
            </a:p>
          </p:txBody>
        </p:sp>
        <p:grpSp>
          <p:nvGrpSpPr>
            <p:cNvPr id="55" name="Group 85"/>
            <p:cNvGrpSpPr>
              <a:grpSpLocks noChangeAspect="1"/>
            </p:cNvGrpSpPr>
            <p:nvPr/>
          </p:nvGrpSpPr>
          <p:grpSpPr bwMode="auto">
            <a:xfrm>
              <a:off x="6050469" y="1631333"/>
              <a:ext cx="251224" cy="221457"/>
              <a:chOff x="2772" y="2067"/>
              <a:chExt cx="211" cy="186"/>
            </a:xfrm>
            <a:solidFill>
              <a:schemeClr val="bg1"/>
            </a:solidFill>
          </p:grpSpPr>
          <p:sp>
            <p:nvSpPr>
              <p:cNvPr id="56" name="Freeform 87"/>
              <p:cNvSpPr>
                <a:spLocks/>
              </p:cNvSpPr>
              <p:nvPr/>
            </p:nvSpPr>
            <p:spPr bwMode="auto">
              <a:xfrm>
                <a:off x="2782" y="2172"/>
                <a:ext cx="191" cy="81"/>
              </a:xfrm>
              <a:custGeom>
                <a:avLst/>
                <a:gdLst>
                  <a:gd name="T0" fmla="*/ 0 w 79"/>
                  <a:gd name="T1" fmla="*/ 0 h 33"/>
                  <a:gd name="T2" fmla="*/ 28 w 79"/>
                  <a:gd name="T3" fmla="*/ 0 h 33"/>
                  <a:gd name="T4" fmla="*/ 28 w 79"/>
                  <a:gd name="T5" fmla="*/ 4 h 33"/>
                  <a:gd name="T6" fmla="*/ 51 w 79"/>
                  <a:gd name="T7" fmla="*/ 4 h 33"/>
                  <a:gd name="T8" fmla="*/ 51 w 79"/>
                  <a:gd name="T9" fmla="*/ 0 h 33"/>
                  <a:gd name="T10" fmla="*/ 79 w 79"/>
                  <a:gd name="T11" fmla="*/ 0 h 33"/>
                  <a:gd name="T12" fmla="*/ 79 w 79"/>
                  <a:gd name="T13" fmla="*/ 1 h 33"/>
                  <a:gd name="T14" fmla="*/ 79 w 79"/>
                  <a:gd name="T15" fmla="*/ 27 h 33"/>
                  <a:gd name="T16" fmla="*/ 74 w 79"/>
                  <a:gd name="T17" fmla="*/ 32 h 33"/>
                  <a:gd name="T18" fmla="*/ 73 w 79"/>
                  <a:gd name="T19" fmla="*/ 33 h 33"/>
                  <a:gd name="T20" fmla="*/ 6 w 79"/>
                  <a:gd name="T21" fmla="*/ 33 h 33"/>
                  <a:gd name="T22" fmla="*/ 0 w 79"/>
                  <a:gd name="T23" fmla="*/ 28 h 33"/>
                  <a:gd name="T24" fmla="*/ 0 w 79"/>
                  <a:gd name="T25" fmla="*/ 27 h 33"/>
                  <a:gd name="T26" fmla="*/ 0 w 79"/>
                  <a:gd name="T27" fmla="*/ 1 h 33"/>
                  <a:gd name="T28" fmla="*/ 0 w 79"/>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3">
                    <a:moveTo>
                      <a:pt x="0" y="0"/>
                    </a:moveTo>
                    <a:cubicBezTo>
                      <a:pt x="10" y="0"/>
                      <a:pt x="19" y="0"/>
                      <a:pt x="28" y="0"/>
                    </a:cubicBezTo>
                    <a:cubicBezTo>
                      <a:pt x="28" y="1"/>
                      <a:pt x="28" y="3"/>
                      <a:pt x="28" y="4"/>
                    </a:cubicBezTo>
                    <a:cubicBezTo>
                      <a:pt x="36" y="4"/>
                      <a:pt x="44" y="4"/>
                      <a:pt x="51" y="4"/>
                    </a:cubicBezTo>
                    <a:cubicBezTo>
                      <a:pt x="51" y="3"/>
                      <a:pt x="51" y="1"/>
                      <a:pt x="51" y="0"/>
                    </a:cubicBezTo>
                    <a:cubicBezTo>
                      <a:pt x="61" y="0"/>
                      <a:pt x="70" y="0"/>
                      <a:pt x="79" y="0"/>
                    </a:cubicBezTo>
                    <a:cubicBezTo>
                      <a:pt x="79" y="0"/>
                      <a:pt x="79" y="0"/>
                      <a:pt x="79" y="1"/>
                    </a:cubicBezTo>
                    <a:cubicBezTo>
                      <a:pt x="79" y="9"/>
                      <a:pt x="79" y="18"/>
                      <a:pt x="79" y="27"/>
                    </a:cubicBezTo>
                    <a:cubicBezTo>
                      <a:pt x="79" y="30"/>
                      <a:pt x="77" y="32"/>
                      <a:pt x="74" y="32"/>
                    </a:cubicBezTo>
                    <a:cubicBezTo>
                      <a:pt x="74" y="33"/>
                      <a:pt x="73" y="33"/>
                      <a:pt x="73" y="33"/>
                    </a:cubicBezTo>
                    <a:cubicBezTo>
                      <a:pt x="51" y="33"/>
                      <a:pt x="29" y="33"/>
                      <a:pt x="6" y="33"/>
                    </a:cubicBezTo>
                    <a:cubicBezTo>
                      <a:pt x="3" y="33"/>
                      <a:pt x="1" y="31"/>
                      <a:pt x="0" y="28"/>
                    </a:cubicBezTo>
                    <a:cubicBezTo>
                      <a:pt x="0" y="28"/>
                      <a:pt x="0" y="27"/>
                      <a:pt x="0" y="27"/>
                    </a:cubicBezTo>
                    <a:cubicBezTo>
                      <a:pt x="0" y="18"/>
                      <a:pt x="0" y="9"/>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sp>
            <p:nvSpPr>
              <p:cNvPr id="57" name="Freeform 88"/>
              <p:cNvSpPr>
                <a:spLocks noEditPoints="1"/>
              </p:cNvSpPr>
              <p:nvPr/>
            </p:nvSpPr>
            <p:spPr bwMode="auto">
              <a:xfrm>
                <a:off x="2772" y="2067"/>
                <a:ext cx="211" cy="96"/>
              </a:xfrm>
              <a:custGeom>
                <a:avLst/>
                <a:gdLst>
                  <a:gd name="T0" fmla="*/ 55 w 87"/>
                  <a:gd name="T1" fmla="*/ 39 h 39"/>
                  <a:gd name="T2" fmla="*/ 55 w 87"/>
                  <a:gd name="T3" fmla="*/ 33 h 39"/>
                  <a:gd name="T4" fmla="*/ 32 w 87"/>
                  <a:gd name="T5" fmla="*/ 33 h 39"/>
                  <a:gd name="T6" fmla="*/ 32 w 87"/>
                  <a:gd name="T7" fmla="*/ 39 h 39"/>
                  <a:gd name="T8" fmla="*/ 31 w 87"/>
                  <a:gd name="T9" fmla="*/ 39 h 39"/>
                  <a:gd name="T10" fmla="*/ 6 w 87"/>
                  <a:gd name="T11" fmla="*/ 39 h 39"/>
                  <a:gd name="T12" fmla="*/ 1 w 87"/>
                  <a:gd name="T13" fmla="*/ 35 h 39"/>
                  <a:gd name="T14" fmla="*/ 0 w 87"/>
                  <a:gd name="T15" fmla="*/ 33 h 39"/>
                  <a:gd name="T16" fmla="*/ 0 w 87"/>
                  <a:gd name="T17" fmla="*/ 17 h 39"/>
                  <a:gd name="T18" fmla="*/ 6 w 87"/>
                  <a:gd name="T19" fmla="*/ 11 h 39"/>
                  <a:gd name="T20" fmla="*/ 27 w 87"/>
                  <a:gd name="T21" fmla="*/ 11 h 39"/>
                  <a:gd name="T22" fmla="*/ 28 w 87"/>
                  <a:gd name="T23" fmla="*/ 11 h 39"/>
                  <a:gd name="T24" fmla="*/ 28 w 87"/>
                  <a:gd name="T25" fmla="*/ 9 h 39"/>
                  <a:gd name="T26" fmla="*/ 32 w 87"/>
                  <a:gd name="T27" fmla="*/ 4 h 39"/>
                  <a:gd name="T28" fmla="*/ 41 w 87"/>
                  <a:gd name="T29" fmla="*/ 1 h 39"/>
                  <a:gd name="T30" fmla="*/ 51 w 87"/>
                  <a:gd name="T31" fmla="*/ 2 h 39"/>
                  <a:gd name="T32" fmla="*/ 57 w 87"/>
                  <a:gd name="T33" fmla="*/ 5 h 39"/>
                  <a:gd name="T34" fmla="*/ 59 w 87"/>
                  <a:gd name="T35" fmla="*/ 10 h 39"/>
                  <a:gd name="T36" fmla="*/ 59 w 87"/>
                  <a:gd name="T37" fmla="*/ 11 h 39"/>
                  <a:gd name="T38" fmla="*/ 60 w 87"/>
                  <a:gd name="T39" fmla="*/ 11 h 39"/>
                  <a:gd name="T40" fmla="*/ 81 w 87"/>
                  <a:gd name="T41" fmla="*/ 11 h 39"/>
                  <a:gd name="T42" fmla="*/ 87 w 87"/>
                  <a:gd name="T43" fmla="*/ 15 h 39"/>
                  <a:gd name="T44" fmla="*/ 87 w 87"/>
                  <a:gd name="T45" fmla="*/ 17 h 39"/>
                  <a:gd name="T46" fmla="*/ 87 w 87"/>
                  <a:gd name="T47" fmla="*/ 33 h 39"/>
                  <a:gd name="T48" fmla="*/ 81 w 87"/>
                  <a:gd name="T49" fmla="*/ 39 h 39"/>
                  <a:gd name="T50" fmla="*/ 56 w 87"/>
                  <a:gd name="T51" fmla="*/ 39 h 39"/>
                  <a:gd name="T52" fmla="*/ 55 w 87"/>
                  <a:gd name="T53" fmla="*/ 39 h 39"/>
                  <a:gd name="T54" fmla="*/ 32 w 87"/>
                  <a:gd name="T55" fmla="*/ 11 h 39"/>
                  <a:gd name="T56" fmla="*/ 55 w 87"/>
                  <a:gd name="T57" fmla="*/ 11 h 39"/>
                  <a:gd name="T58" fmla="*/ 54 w 87"/>
                  <a:gd name="T59" fmla="*/ 8 h 39"/>
                  <a:gd name="T60" fmla="*/ 50 w 87"/>
                  <a:gd name="T61" fmla="*/ 6 h 39"/>
                  <a:gd name="T62" fmla="*/ 39 w 87"/>
                  <a:gd name="T63" fmla="*/ 5 h 39"/>
                  <a:gd name="T64" fmla="*/ 33 w 87"/>
                  <a:gd name="T65" fmla="*/ 8 h 39"/>
                  <a:gd name="T66" fmla="*/ 32 w 87"/>
                  <a:gd name="T6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39">
                    <a:moveTo>
                      <a:pt x="55" y="39"/>
                    </a:moveTo>
                    <a:cubicBezTo>
                      <a:pt x="55" y="37"/>
                      <a:pt x="55" y="35"/>
                      <a:pt x="55" y="33"/>
                    </a:cubicBezTo>
                    <a:cubicBezTo>
                      <a:pt x="48" y="33"/>
                      <a:pt x="40" y="33"/>
                      <a:pt x="32" y="33"/>
                    </a:cubicBezTo>
                    <a:cubicBezTo>
                      <a:pt x="32" y="35"/>
                      <a:pt x="32" y="37"/>
                      <a:pt x="32" y="39"/>
                    </a:cubicBezTo>
                    <a:cubicBezTo>
                      <a:pt x="32" y="39"/>
                      <a:pt x="31" y="39"/>
                      <a:pt x="31" y="39"/>
                    </a:cubicBezTo>
                    <a:cubicBezTo>
                      <a:pt x="23" y="39"/>
                      <a:pt x="15" y="39"/>
                      <a:pt x="6" y="39"/>
                    </a:cubicBezTo>
                    <a:cubicBezTo>
                      <a:pt x="3" y="39"/>
                      <a:pt x="1" y="37"/>
                      <a:pt x="1" y="35"/>
                    </a:cubicBezTo>
                    <a:cubicBezTo>
                      <a:pt x="0" y="34"/>
                      <a:pt x="0" y="34"/>
                      <a:pt x="0" y="33"/>
                    </a:cubicBezTo>
                    <a:cubicBezTo>
                      <a:pt x="0" y="28"/>
                      <a:pt x="0" y="22"/>
                      <a:pt x="0" y="17"/>
                    </a:cubicBezTo>
                    <a:cubicBezTo>
                      <a:pt x="0" y="13"/>
                      <a:pt x="3" y="11"/>
                      <a:pt x="6" y="11"/>
                    </a:cubicBezTo>
                    <a:cubicBezTo>
                      <a:pt x="13" y="11"/>
                      <a:pt x="20" y="11"/>
                      <a:pt x="27" y="11"/>
                    </a:cubicBezTo>
                    <a:cubicBezTo>
                      <a:pt x="27" y="11"/>
                      <a:pt x="28" y="11"/>
                      <a:pt x="28" y="11"/>
                    </a:cubicBezTo>
                    <a:cubicBezTo>
                      <a:pt x="28" y="10"/>
                      <a:pt x="28" y="10"/>
                      <a:pt x="28" y="9"/>
                    </a:cubicBezTo>
                    <a:cubicBezTo>
                      <a:pt x="29" y="7"/>
                      <a:pt x="30" y="5"/>
                      <a:pt x="32" y="4"/>
                    </a:cubicBezTo>
                    <a:cubicBezTo>
                      <a:pt x="34" y="2"/>
                      <a:pt x="38" y="1"/>
                      <a:pt x="41" y="1"/>
                    </a:cubicBezTo>
                    <a:cubicBezTo>
                      <a:pt x="44" y="0"/>
                      <a:pt x="48" y="1"/>
                      <a:pt x="51" y="2"/>
                    </a:cubicBezTo>
                    <a:cubicBezTo>
                      <a:pt x="53" y="2"/>
                      <a:pt x="55" y="4"/>
                      <a:pt x="57" y="5"/>
                    </a:cubicBezTo>
                    <a:cubicBezTo>
                      <a:pt x="59" y="7"/>
                      <a:pt x="59" y="8"/>
                      <a:pt x="59" y="10"/>
                    </a:cubicBezTo>
                    <a:cubicBezTo>
                      <a:pt x="59" y="10"/>
                      <a:pt x="59" y="10"/>
                      <a:pt x="59" y="11"/>
                    </a:cubicBezTo>
                    <a:cubicBezTo>
                      <a:pt x="60" y="11"/>
                      <a:pt x="60" y="11"/>
                      <a:pt x="60" y="11"/>
                    </a:cubicBezTo>
                    <a:cubicBezTo>
                      <a:pt x="67" y="11"/>
                      <a:pt x="74" y="11"/>
                      <a:pt x="81" y="11"/>
                    </a:cubicBezTo>
                    <a:cubicBezTo>
                      <a:pt x="84" y="11"/>
                      <a:pt x="86" y="12"/>
                      <a:pt x="87" y="15"/>
                    </a:cubicBezTo>
                    <a:cubicBezTo>
                      <a:pt x="87" y="16"/>
                      <a:pt x="87" y="16"/>
                      <a:pt x="87" y="17"/>
                    </a:cubicBezTo>
                    <a:cubicBezTo>
                      <a:pt x="87" y="22"/>
                      <a:pt x="87" y="28"/>
                      <a:pt x="87" y="33"/>
                    </a:cubicBezTo>
                    <a:cubicBezTo>
                      <a:pt x="87" y="37"/>
                      <a:pt x="85" y="39"/>
                      <a:pt x="81" y="39"/>
                    </a:cubicBezTo>
                    <a:cubicBezTo>
                      <a:pt x="73" y="39"/>
                      <a:pt x="64" y="39"/>
                      <a:pt x="56" y="39"/>
                    </a:cubicBezTo>
                    <a:cubicBezTo>
                      <a:pt x="56" y="39"/>
                      <a:pt x="56" y="39"/>
                      <a:pt x="55" y="39"/>
                    </a:cubicBezTo>
                    <a:close/>
                    <a:moveTo>
                      <a:pt x="32" y="11"/>
                    </a:moveTo>
                    <a:cubicBezTo>
                      <a:pt x="40" y="11"/>
                      <a:pt x="48" y="11"/>
                      <a:pt x="55" y="11"/>
                    </a:cubicBezTo>
                    <a:cubicBezTo>
                      <a:pt x="55" y="10"/>
                      <a:pt x="55" y="9"/>
                      <a:pt x="54" y="8"/>
                    </a:cubicBezTo>
                    <a:cubicBezTo>
                      <a:pt x="53" y="7"/>
                      <a:pt x="52" y="6"/>
                      <a:pt x="50" y="6"/>
                    </a:cubicBezTo>
                    <a:cubicBezTo>
                      <a:pt x="47" y="4"/>
                      <a:pt x="43" y="4"/>
                      <a:pt x="39" y="5"/>
                    </a:cubicBezTo>
                    <a:cubicBezTo>
                      <a:pt x="37" y="5"/>
                      <a:pt x="35" y="6"/>
                      <a:pt x="33" y="8"/>
                    </a:cubicBezTo>
                    <a:cubicBezTo>
                      <a:pt x="33" y="8"/>
                      <a:pt x="32" y="9"/>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sp>
            <p:nvSpPr>
              <p:cNvPr id="58" name="Freeform 89"/>
              <p:cNvSpPr>
                <a:spLocks/>
              </p:cNvSpPr>
              <p:nvPr/>
            </p:nvSpPr>
            <p:spPr bwMode="auto">
              <a:xfrm>
                <a:off x="2859" y="2158"/>
                <a:ext cx="39" cy="14"/>
              </a:xfrm>
              <a:custGeom>
                <a:avLst/>
                <a:gdLst>
                  <a:gd name="T0" fmla="*/ 16 w 16"/>
                  <a:gd name="T1" fmla="*/ 0 h 6"/>
                  <a:gd name="T2" fmla="*/ 16 w 16"/>
                  <a:gd name="T3" fmla="*/ 6 h 6"/>
                  <a:gd name="T4" fmla="*/ 0 w 16"/>
                  <a:gd name="T5" fmla="*/ 6 h 6"/>
                  <a:gd name="T6" fmla="*/ 0 w 16"/>
                  <a:gd name="T7" fmla="*/ 0 h 6"/>
                  <a:gd name="T8" fmla="*/ 16 w 16"/>
                  <a:gd name="T9" fmla="*/ 0 h 6"/>
                </a:gdLst>
                <a:ahLst/>
                <a:cxnLst>
                  <a:cxn ang="0">
                    <a:pos x="T0" y="T1"/>
                  </a:cxn>
                  <a:cxn ang="0">
                    <a:pos x="T2" y="T3"/>
                  </a:cxn>
                  <a:cxn ang="0">
                    <a:pos x="T4" y="T5"/>
                  </a:cxn>
                  <a:cxn ang="0">
                    <a:pos x="T6" y="T7"/>
                  </a:cxn>
                  <a:cxn ang="0">
                    <a:pos x="T8" y="T9"/>
                  </a:cxn>
                </a:cxnLst>
                <a:rect l="0" t="0" r="r" b="b"/>
                <a:pathLst>
                  <a:path w="16" h="6">
                    <a:moveTo>
                      <a:pt x="16" y="0"/>
                    </a:moveTo>
                    <a:cubicBezTo>
                      <a:pt x="16" y="2"/>
                      <a:pt x="16" y="4"/>
                      <a:pt x="16" y="6"/>
                    </a:cubicBezTo>
                    <a:cubicBezTo>
                      <a:pt x="10" y="6"/>
                      <a:pt x="5" y="6"/>
                      <a:pt x="0" y="6"/>
                    </a:cubicBezTo>
                    <a:cubicBezTo>
                      <a:pt x="0" y="4"/>
                      <a:pt x="0" y="2"/>
                      <a:pt x="0" y="0"/>
                    </a:cubicBezTo>
                    <a:cubicBezTo>
                      <a:pt x="5" y="0"/>
                      <a:pt x="1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grpSp>
        <p:grpSp>
          <p:nvGrpSpPr>
            <p:cNvPr id="59" name="Group 11"/>
            <p:cNvGrpSpPr>
              <a:grpSpLocks noChangeAspect="1"/>
            </p:cNvGrpSpPr>
            <p:nvPr/>
          </p:nvGrpSpPr>
          <p:grpSpPr bwMode="auto">
            <a:xfrm>
              <a:off x="7469399" y="3230281"/>
              <a:ext cx="312621" cy="290243"/>
              <a:chOff x="3605" y="1602"/>
              <a:chExt cx="447" cy="415"/>
            </a:xfrm>
            <a:solidFill>
              <a:schemeClr val="bg1"/>
            </a:solidFill>
          </p:grpSpPr>
          <p:sp>
            <p:nvSpPr>
              <p:cNvPr id="60" name="Freeform 13"/>
              <p:cNvSpPr>
                <a:spLocks noEditPoints="1"/>
              </p:cNvSpPr>
              <p:nvPr/>
            </p:nvSpPr>
            <p:spPr bwMode="auto">
              <a:xfrm>
                <a:off x="3691" y="1602"/>
                <a:ext cx="361" cy="353"/>
              </a:xfrm>
              <a:custGeom>
                <a:avLst/>
                <a:gdLst>
                  <a:gd name="T0" fmla="*/ 1 w 150"/>
                  <a:gd name="T1" fmla="*/ 77 h 147"/>
                  <a:gd name="T2" fmla="*/ 1 w 150"/>
                  <a:gd name="T3" fmla="*/ 57 h 147"/>
                  <a:gd name="T4" fmla="*/ 12 w 150"/>
                  <a:gd name="T5" fmla="*/ 43 h 147"/>
                  <a:gd name="T6" fmla="*/ 51 w 150"/>
                  <a:gd name="T7" fmla="*/ 35 h 147"/>
                  <a:gd name="T8" fmla="*/ 100 w 150"/>
                  <a:gd name="T9" fmla="*/ 13 h 147"/>
                  <a:gd name="T10" fmla="*/ 135 w 150"/>
                  <a:gd name="T11" fmla="*/ 22 h 147"/>
                  <a:gd name="T12" fmla="*/ 138 w 150"/>
                  <a:gd name="T13" fmla="*/ 124 h 147"/>
                  <a:gd name="T14" fmla="*/ 127 w 150"/>
                  <a:gd name="T15" fmla="*/ 141 h 147"/>
                  <a:gd name="T16" fmla="*/ 109 w 150"/>
                  <a:gd name="T17" fmla="*/ 143 h 147"/>
                  <a:gd name="T18" fmla="*/ 34 w 150"/>
                  <a:gd name="T19" fmla="*/ 114 h 147"/>
                  <a:gd name="T20" fmla="*/ 7 w 150"/>
                  <a:gd name="T21" fmla="*/ 110 h 147"/>
                  <a:gd name="T22" fmla="*/ 1 w 150"/>
                  <a:gd name="T23" fmla="*/ 102 h 147"/>
                  <a:gd name="T24" fmla="*/ 1 w 150"/>
                  <a:gd name="T25" fmla="*/ 77 h 147"/>
                  <a:gd name="T26" fmla="*/ 137 w 150"/>
                  <a:gd name="T27" fmla="*/ 75 h 147"/>
                  <a:gd name="T28" fmla="*/ 136 w 150"/>
                  <a:gd name="T29" fmla="*/ 75 h 147"/>
                  <a:gd name="T30" fmla="*/ 135 w 150"/>
                  <a:gd name="T31" fmla="*/ 56 h 147"/>
                  <a:gd name="T32" fmla="*/ 127 w 150"/>
                  <a:gd name="T33" fmla="*/ 28 h 147"/>
                  <a:gd name="T34" fmla="*/ 119 w 150"/>
                  <a:gd name="T35" fmla="*/ 19 h 147"/>
                  <a:gd name="T36" fmla="*/ 112 w 150"/>
                  <a:gd name="T37" fmla="*/ 29 h 147"/>
                  <a:gd name="T38" fmla="*/ 109 w 150"/>
                  <a:gd name="T39" fmla="*/ 39 h 147"/>
                  <a:gd name="T40" fmla="*/ 106 w 150"/>
                  <a:gd name="T41" fmla="*/ 92 h 147"/>
                  <a:gd name="T42" fmla="*/ 112 w 150"/>
                  <a:gd name="T43" fmla="*/ 124 h 147"/>
                  <a:gd name="T44" fmla="*/ 119 w 150"/>
                  <a:gd name="T45" fmla="*/ 131 h 147"/>
                  <a:gd name="T46" fmla="*/ 127 w 150"/>
                  <a:gd name="T47" fmla="*/ 124 h 147"/>
                  <a:gd name="T48" fmla="*/ 130 w 150"/>
                  <a:gd name="T49" fmla="*/ 115 h 147"/>
                  <a:gd name="T50" fmla="*/ 137 w 150"/>
                  <a:gd name="T51" fmla="*/ 7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 h="147">
                    <a:moveTo>
                      <a:pt x="1" y="77"/>
                    </a:moveTo>
                    <a:cubicBezTo>
                      <a:pt x="1" y="70"/>
                      <a:pt x="2" y="63"/>
                      <a:pt x="1" y="57"/>
                    </a:cubicBezTo>
                    <a:cubicBezTo>
                      <a:pt x="0" y="48"/>
                      <a:pt x="4" y="45"/>
                      <a:pt x="12" y="43"/>
                    </a:cubicBezTo>
                    <a:cubicBezTo>
                      <a:pt x="25" y="41"/>
                      <a:pt x="38" y="38"/>
                      <a:pt x="51" y="35"/>
                    </a:cubicBezTo>
                    <a:cubicBezTo>
                      <a:pt x="69" y="31"/>
                      <a:pt x="85" y="24"/>
                      <a:pt x="100" y="13"/>
                    </a:cubicBezTo>
                    <a:cubicBezTo>
                      <a:pt x="116" y="0"/>
                      <a:pt x="128" y="3"/>
                      <a:pt x="135" y="22"/>
                    </a:cubicBezTo>
                    <a:cubicBezTo>
                      <a:pt x="147" y="56"/>
                      <a:pt x="150" y="90"/>
                      <a:pt x="138" y="124"/>
                    </a:cubicBezTo>
                    <a:cubicBezTo>
                      <a:pt x="135" y="130"/>
                      <a:pt x="131" y="136"/>
                      <a:pt x="127" y="141"/>
                    </a:cubicBezTo>
                    <a:cubicBezTo>
                      <a:pt x="122" y="147"/>
                      <a:pt x="114" y="147"/>
                      <a:pt x="109" y="143"/>
                    </a:cubicBezTo>
                    <a:cubicBezTo>
                      <a:pt x="88" y="121"/>
                      <a:pt x="61" y="119"/>
                      <a:pt x="34" y="114"/>
                    </a:cubicBezTo>
                    <a:cubicBezTo>
                      <a:pt x="25" y="113"/>
                      <a:pt x="16" y="111"/>
                      <a:pt x="7" y="110"/>
                    </a:cubicBezTo>
                    <a:cubicBezTo>
                      <a:pt x="3" y="109"/>
                      <a:pt x="1" y="107"/>
                      <a:pt x="1" y="102"/>
                    </a:cubicBezTo>
                    <a:cubicBezTo>
                      <a:pt x="1" y="94"/>
                      <a:pt x="1" y="86"/>
                      <a:pt x="1" y="77"/>
                    </a:cubicBezTo>
                    <a:close/>
                    <a:moveTo>
                      <a:pt x="137" y="75"/>
                    </a:moveTo>
                    <a:cubicBezTo>
                      <a:pt x="137" y="75"/>
                      <a:pt x="136" y="75"/>
                      <a:pt x="136" y="75"/>
                    </a:cubicBezTo>
                    <a:cubicBezTo>
                      <a:pt x="136" y="69"/>
                      <a:pt x="136" y="62"/>
                      <a:pt x="135" y="56"/>
                    </a:cubicBezTo>
                    <a:cubicBezTo>
                      <a:pt x="133" y="47"/>
                      <a:pt x="131" y="37"/>
                      <a:pt x="127" y="28"/>
                    </a:cubicBezTo>
                    <a:cubicBezTo>
                      <a:pt x="126" y="25"/>
                      <a:pt x="122" y="22"/>
                      <a:pt x="119" y="19"/>
                    </a:cubicBezTo>
                    <a:cubicBezTo>
                      <a:pt x="117" y="22"/>
                      <a:pt x="113" y="25"/>
                      <a:pt x="112" y="29"/>
                    </a:cubicBezTo>
                    <a:cubicBezTo>
                      <a:pt x="110" y="32"/>
                      <a:pt x="109" y="36"/>
                      <a:pt x="109" y="39"/>
                    </a:cubicBezTo>
                    <a:cubicBezTo>
                      <a:pt x="107" y="57"/>
                      <a:pt x="106" y="74"/>
                      <a:pt x="106" y="92"/>
                    </a:cubicBezTo>
                    <a:cubicBezTo>
                      <a:pt x="106" y="103"/>
                      <a:pt x="109" y="113"/>
                      <a:pt x="112" y="124"/>
                    </a:cubicBezTo>
                    <a:cubicBezTo>
                      <a:pt x="113" y="127"/>
                      <a:pt x="117" y="131"/>
                      <a:pt x="119" y="131"/>
                    </a:cubicBezTo>
                    <a:cubicBezTo>
                      <a:pt x="122" y="131"/>
                      <a:pt x="125" y="127"/>
                      <a:pt x="127" y="124"/>
                    </a:cubicBezTo>
                    <a:cubicBezTo>
                      <a:pt x="128" y="122"/>
                      <a:pt x="130" y="118"/>
                      <a:pt x="130" y="115"/>
                    </a:cubicBezTo>
                    <a:cubicBezTo>
                      <a:pt x="133" y="102"/>
                      <a:pt x="135" y="89"/>
                      <a:pt x="137"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sp>
            <p:nvSpPr>
              <p:cNvPr id="61" name="Freeform 14"/>
              <p:cNvSpPr>
                <a:spLocks/>
              </p:cNvSpPr>
              <p:nvPr/>
            </p:nvSpPr>
            <p:spPr bwMode="auto">
              <a:xfrm>
                <a:off x="3694" y="1890"/>
                <a:ext cx="129" cy="127"/>
              </a:xfrm>
              <a:custGeom>
                <a:avLst/>
                <a:gdLst>
                  <a:gd name="T0" fmla="*/ 0 w 54"/>
                  <a:gd name="T1" fmla="*/ 0 h 53"/>
                  <a:gd name="T2" fmla="*/ 26 w 54"/>
                  <a:gd name="T3" fmla="*/ 6 h 53"/>
                  <a:gd name="T4" fmla="*/ 29 w 54"/>
                  <a:gd name="T5" fmla="*/ 9 h 53"/>
                  <a:gd name="T6" fmla="*/ 49 w 54"/>
                  <a:gd name="T7" fmla="*/ 40 h 53"/>
                  <a:gd name="T8" fmla="*/ 42 w 54"/>
                  <a:gd name="T9" fmla="*/ 52 h 53"/>
                  <a:gd name="T10" fmla="*/ 17 w 54"/>
                  <a:gd name="T11" fmla="*/ 41 h 53"/>
                  <a:gd name="T12" fmla="*/ 0 w 54"/>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0" y="0"/>
                    </a:moveTo>
                    <a:cubicBezTo>
                      <a:pt x="9" y="2"/>
                      <a:pt x="18" y="4"/>
                      <a:pt x="26" y="6"/>
                    </a:cubicBezTo>
                    <a:cubicBezTo>
                      <a:pt x="28" y="7"/>
                      <a:pt x="29" y="8"/>
                      <a:pt x="29" y="9"/>
                    </a:cubicBezTo>
                    <a:cubicBezTo>
                      <a:pt x="36" y="19"/>
                      <a:pt x="43" y="30"/>
                      <a:pt x="49" y="40"/>
                    </a:cubicBezTo>
                    <a:cubicBezTo>
                      <a:pt x="54" y="49"/>
                      <a:pt x="52" y="52"/>
                      <a:pt x="42" y="52"/>
                    </a:cubicBezTo>
                    <a:cubicBezTo>
                      <a:pt x="31" y="53"/>
                      <a:pt x="23" y="50"/>
                      <a:pt x="17" y="41"/>
                    </a:cubicBezTo>
                    <a:cubicBezTo>
                      <a:pt x="8" y="29"/>
                      <a:pt x="0" y="1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sp>
            <p:nvSpPr>
              <p:cNvPr id="62" name="Freeform 15"/>
              <p:cNvSpPr>
                <a:spLocks/>
              </p:cNvSpPr>
              <p:nvPr/>
            </p:nvSpPr>
            <p:spPr bwMode="auto">
              <a:xfrm>
                <a:off x="3605" y="1719"/>
                <a:ext cx="60" cy="128"/>
              </a:xfrm>
              <a:custGeom>
                <a:avLst/>
                <a:gdLst>
                  <a:gd name="T0" fmla="*/ 25 w 25"/>
                  <a:gd name="T1" fmla="*/ 53 h 53"/>
                  <a:gd name="T2" fmla="*/ 14 w 25"/>
                  <a:gd name="T3" fmla="*/ 53 h 53"/>
                  <a:gd name="T4" fmla="*/ 0 w 25"/>
                  <a:gd name="T5" fmla="*/ 40 h 53"/>
                  <a:gd name="T6" fmla="*/ 0 w 25"/>
                  <a:gd name="T7" fmla="*/ 18 h 53"/>
                  <a:gd name="T8" fmla="*/ 18 w 25"/>
                  <a:gd name="T9" fmla="*/ 0 h 53"/>
                  <a:gd name="T10" fmla="*/ 25 w 25"/>
                  <a:gd name="T11" fmla="*/ 1 h 53"/>
                  <a:gd name="T12" fmla="*/ 25 w 2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5" h="53">
                    <a:moveTo>
                      <a:pt x="25" y="53"/>
                    </a:moveTo>
                    <a:cubicBezTo>
                      <a:pt x="20" y="53"/>
                      <a:pt x="17" y="53"/>
                      <a:pt x="14" y="53"/>
                    </a:cubicBezTo>
                    <a:cubicBezTo>
                      <a:pt x="5" y="53"/>
                      <a:pt x="1" y="48"/>
                      <a:pt x="0" y="40"/>
                    </a:cubicBezTo>
                    <a:cubicBezTo>
                      <a:pt x="0" y="32"/>
                      <a:pt x="0" y="25"/>
                      <a:pt x="0" y="18"/>
                    </a:cubicBezTo>
                    <a:cubicBezTo>
                      <a:pt x="0" y="4"/>
                      <a:pt x="4" y="0"/>
                      <a:pt x="18" y="0"/>
                    </a:cubicBezTo>
                    <a:cubicBezTo>
                      <a:pt x="20" y="0"/>
                      <a:pt x="22" y="1"/>
                      <a:pt x="25" y="1"/>
                    </a:cubicBezTo>
                    <a:cubicBezTo>
                      <a:pt x="25" y="18"/>
                      <a:pt x="25" y="35"/>
                      <a:pt x="25"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grpSp>
        <p:grpSp>
          <p:nvGrpSpPr>
            <p:cNvPr id="63" name="Group 15"/>
            <p:cNvGrpSpPr>
              <a:grpSpLocks noChangeAspect="1"/>
            </p:cNvGrpSpPr>
            <p:nvPr/>
          </p:nvGrpSpPr>
          <p:grpSpPr bwMode="auto">
            <a:xfrm>
              <a:off x="4458772" y="3165795"/>
              <a:ext cx="310903" cy="293783"/>
              <a:chOff x="864" y="477"/>
              <a:chExt cx="563" cy="532"/>
            </a:xfrm>
            <a:solidFill>
              <a:schemeClr val="bg1"/>
            </a:solidFill>
          </p:grpSpPr>
          <p:sp>
            <p:nvSpPr>
              <p:cNvPr id="64" name="Freeform 17"/>
              <p:cNvSpPr>
                <a:spLocks/>
              </p:cNvSpPr>
              <p:nvPr/>
            </p:nvSpPr>
            <p:spPr bwMode="auto">
              <a:xfrm>
                <a:off x="912" y="477"/>
                <a:ext cx="515" cy="532"/>
              </a:xfrm>
              <a:custGeom>
                <a:avLst/>
                <a:gdLst>
                  <a:gd name="T0" fmla="*/ 66 w 216"/>
                  <a:gd name="T1" fmla="*/ 37 h 223"/>
                  <a:gd name="T2" fmla="*/ 65 w 216"/>
                  <a:gd name="T3" fmla="*/ 36 h 223"/>
                  <a:gd name="T4" fmla="*/ 62 w 216"/>
                  <a:gd name="T5" fmla="*/ 32 h 223"/>
                  <a:gd name="T6" fmla="*/ 50 w 216"/>
                  <a:gd name="T7" fmla="*/ 24 h 223"/>
                  <a:gd name="T8" fmla="*/ 49 w 216"/>
                  <a:gd name="T9" fmla="*/ 23 h 223"/>
                  <a:gd name="T10" fmla="*/ 172 w 216"/>
                  <a:gd name="T11" fmla="*/ 34 h 223"/>
                  <a:gd name="T12" fmla="*/ 185 w 216"/>
                  <a:gd name="T13" fmla="*/ 170 h 223"/>
                  <a:gd name="T14" fmla="*/ 52 w 216"/>
                  <a:gd name="T15" fmla="*/ 197 h 223"/>
                  <a:gd name="T16" fmla="*/ 6 w 216"/>
                  <a:gd name="T17" fmla="*/ 140 h 223"/>
                  <a:gd name="T18" fmla="*/ 3 w 216"/>
                  <a:gd name="T19" fmla="*/ 92 h 223"/>
                  <a:gd name="T20" fmla="*/ 15 w 216"/>
                  <a:gd name="T21" fmla="*/ 99 h 223"/>
                  <a:gd name="T22" fmla="*/ 18 w 216"/>
                  <a:gd name="T23" fmla="*/ 102 h 223"/>
                  <a:gd name="T24" fmla="*/ 22 w 216"/>
                  <a:gd name="T25" fmla="*/ 102 h 223"/>
                  <a:gd name="T26" fmla="*/ 55 w 216"/>
                  <a:gd name="T27" fmla="*/ 175 h 223"/>
                  <a:gd name="T28" fmla="*/ 116 w 216"/>
                  <a:gd name="T29" fmla="*/ 190 h 223"/>
                  <a:gd name="T30" fmla="*/ 183 w 216"/>
                  <a:gd name="T31" fmla="*/ 88 h 223"/>
                  <a:gd name="T32" fmla="*/ 166 w 216"/>
                  <a:gd name="T33" fmla="*/ 56 h 223"/>
                  <a:gd name="T34" fmla="*/ 136 w 216"/>
                  <a:gd name="T35" fmla="*/ 34 h 223"/>
                  <a:gd name="T36" fmla="*/ 101 w 216"/>
                  <a:gd name="T37" fmla="*/ 27 h 223"/>
                  <a:gd name="T38" fmla="*/ 66 w 216"/>
                  <a:gd name="T39" fmla="*/ 3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223">
                    <a:moveTo>
                      <a:pt x="66" y="37"/>
                    </a:moveTo>
                    <a:cubicBezTo>
                      <a:pt x="65" y="36"/>
                      <a:pt x="65" y="36"/>
                      <a:pt x="65" y="36"/>
                    </a:cubicBezTo>
                    <a:cubicBezTo>
                      <a:pt x="66" y="34"/>
                      <a:pt x="64" y="33"/>
                      <a:pt x="62" y="32"/>
                    </a:cubicBezTo>
                    <a:cubicBezTo>
                      <a:pt x="58" y="30"/>
                      <a:pt x="54" y="27"/>
                      <a:pt x="50" y="24"/>
                    </a:cubicBezTo>
                    <a:cubicBezTo>
                      <a:pt x="50" y="24"/>
                      <a:pt x="50" y="23"/>
                      <a:pt x="49" y="23"/>
                    </a:cubicBezTo>
                    <a:cubicBezTo>
                      <a:pt x="83" y="1"/>
                      <a:pt x="135" y="0"/>
                      <a:pt x="172" y="34"/>
                    </a:cubicBezTo>
                    <a:cubicBezTo>
                      <a:pt x="211" y="70"/>
                      <a:pt x="216" y="129"/>
                      <a:pt x="185" y="170"/>
                    </a:cubicBezTo>
                    <a:cubicBezTo>
                      <a:pt x="154" y="212"/>
                      <a:pt x="97" y="223"/>
                      <a:pt x="52" y="197"/>
                    </a:cubicBezTo>
                    <a:cubicBezTo>
                      <a:pt x="29" y="183"/>
                      <a:pt x="14" y="164"/>
                      <a:pt x="6" y="140"/>
                    </a:cubicBezTo>
                    <a:cubicBezTo>
                      <a:pt x="2" y="126"/>
                      <a:pt x="0" y="100"/>
                      <a:pt x="3" y="92"/>
                    </a:cubicBezTo>
                    <a:cubicBezTo>
                      <a:pt x="7" y="94"/>
                      <a:pt x="11" y="97"/>
                      <a:pt x="15" y="99"/>
                    </a:cubicBezTo>
                    <a:cubicBezTo>
                      <a:pt x="16" y="100"/>
                      <a:pt x="17" y="101"/>
                      <a:pt x="18" y="102"/>
                    </a:cubicBezTo>
                    <a:cubicBezTo>
                      <a:pt x="19" y="102"/>
                      <a:pt x="21" y="102"/>
                      <a:pt x="22" y="102"/>
                    </a:cubicBezTo>
                    <a:cubicBezTo>
                      <a:pt x="20" y="132"/>
                      <a:pt x="31" y="156"/>
                      <a:pt x="55" y="175"/>
                    </a:cubicBezTo>
                    <a:cubicBezTo>
                      <a:pt x="73" y="188"/>
                      <a:pt x="94" y="193"/>
                      <a:pt x="116" y="190"/>
                    </a:cubicBezTo>
                    <a:cubicBezTo>
                      <a:pt x="164" y="182"/>
                      <a:pt x="195" y="135"/>
                      <a:pt x="183" y="88"/>
                    </a:cubicBezTo>
                    <a:cubicBezTo>
                      <a:pt x="179" y="76"/>
                      <a:pt x="174" y="65"/>
                      <a:pt x="166" y="56"/>
                    </a:cubicBezTo>
                    <a:cubicBezTo>
                      <a:pt x="158" y="47"/>
                      <a:pt x="148" y="39"/>
                      <a:pt x="136" y="34"/>
                    </a:cubicBezTo>
                    <a:cubicBezTo>
                      <a:pt x="125" y="29"/>
                      <a:pt x="113" y="27"/>
                      <a:pt x="101" y="27"/>
                    </a:cubicBezTo>
                    <a:cubicBezTo>
                      <a:pt x="88" y="28"/>
                      <a:pt x="77" y="31"/>
                      <a:pt x="6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sp>
            <p:nvSpPr>
              <p:cNvPr id="65" name="Freeform 18"/>
              <p:cNvSpPr>
                <a:spLocks/>
              </p:cNvSpPr>
              <p:nvPr/>
            </p:nvSpPr>
            <p:spPr bwMode="auto">
              <a:xfrm>
                <a:off x="864" y="508"/>
                <a:ext cx="339" cy="272"/>
              </a:xfrm>
              <a:custGeom>
                <a:avLst/>
                <a:gdLst>
                  <a:gd name="T0" fmla="*/ 123 w 142"/>
                  <a:gd name="T1" fmla="*/ 114 h 114"/>
                  <a:gd name="T2" fmla="*/ 114 w 142"/>
                  <a:gd name="T3" fmla="*/ 111 h 114"/>
                  <a:gd name="T4" fmla="*/ 86 w 142"/>
                  <a:gd name="T5" fmla="*/ 92 h 114"/>
                  <a:gd name="T6" fmla="*/ 60 w 142"/>
                  <a:gd name="T7" fmla="*/ 75 h 114"/>
                  <a:gd name="T8" fmla="*/ 57 w 142"/>
                  <a:gd name="T9" fmla="*/ 74 h 114"/>
                  <a:gd name="T10" fmla="*/ 42 w 142"/>
                  <a:gd name="T11" fmla="*/ 78 h 114"/>
                  <a:gd name="T12" fmla="*/ 40 w 142"/>
                  <a:gd name="T13" fmla="*/ 78 h 114"/>
                  <a:gd name="T14" fmla="*/ 4 w 142"/>
                  <a:gd name="T15" fmla="*/ 53 h 114"/>
                  <a:gd name="T16" fmla="*/ 0 w 142"/>
                  <a:gd name="T17" fmla="*/ 46 h 114"/>
                  <a:gd name="T18" fmla="*/ 7 w 142"/>
                  <a:gd name="T19" fmla="*/ 40 h 114"/>
                  <a:gd name="T20" fmla="*/ 26 w 142"/>
                  <a:gd name="T21" fmla="*/ 37 h 114"/>
                  <a:gd name="T22" fmla="*/ 31 w 142"/>
                  <a:gd name="T23" fmla="*/ 28 h 114"/>
                  <a:gd name="T24" fmla="*/ 28 w 142"/>
                  <a:gd name="T25" fmla="*/ 8 h 114"/>
                  <a:gd name="T26" fmla="*/ 31 w 142"/>
                  <a:gd name="T27" fmla="*/ 1 h 114"/>
                  <a:gd name="T28" fmla="*/ 39 w 142"/>
                  <a:gd name="T29" fmla="*/ 1 h 114"/>
                  <a:gd name="T30" fmla="*/ 52 w 142"/>
                  <a:gd name="T31" fmla="*/ 11 h 114"/>
                  <a:gd name="T32" fmla="*/ 75 w 142"/>
                  <a:gd name="T33" fmla="*/ 26 h 114"/>
                  <a:gd name="T34" fmla="*/ 76 w 142"/>
                  <a:gd name="T35" fmla="*/ 28 h 114"/>
                  <a:gd name="T36" fmla="*/ 78 w 142"/>
                  <a:gd name="T37" fmla="*/ 45 h 114"/>
                  <a:gd name="T38" fmla="*/ 79 w 142"/>
                  <a:gd name="T39" fmla="*/ 46 h 114"/>
                  <a:gd name="T40" fmla="*/ 122 w 142"/>
                  <a:gd name="T41" fmla="*/ 75 h 114"/>
                  <a:gd name="T42" fmla="*/ 134 w 142"/>
                  <a:gd name="T43" fmla="*/ 83 h 114"/>
                  <a:gd name="T44" fmla="*/ 140 w 142"/>
                  <a:gd name="T45" fmla="*/ 101 h 114"/>
                  <a:gd name="T46" fmla="*/ 126 w 142"/>
                  <a:gd name="T47" fmla="*/ 114 h 114"/>
                  <a:gd name="T48" fmla="*/ 123 w 142"/>
                  <a:gd name="T4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4">
                    <a:moveTo>
                      <a:pt x="123" y="114"/>
                    </a:moveTo>
                    <a:cubicBezTo>
                      <a:pt x="120" y="114"/>
                      <a:pt x="117" y="113"/>
                      <a:pt x="114" y="111"/>
                    </a:cubicBezTo>
                    <a:cubicBezTo>
                      <a:pt x="105" y="105"/>
                      <a:pt x="95" y="98"/>
                      <a:pt x="86" y="92"/>
                    </a:cubicBezTo>
                    <a:cubicBezTo>
                      <a:pt x="77" y="86"/>
                      <a:pt x="69" y="81"/>
                      <a:pt x="60" y="75"/>
                    </a:cubicBezTo>
                    <a:cubicBezTo>
                      <a:pt x="59" y="74"/>
                      <a:pt x="58" y="74"/>
                      <a:pt x="57" y="74"/>
                    </a:cubicBezTo>
                    <a:cubicBezTo>
                      <a:pt x="52" y="76"/>
                      <a:pt x="47" y="77"/>
                      <a:pt x="42" y="78"/>
                    </a:cubicBezTo>
                    <a:cubicBezTo>
                      <a:pt x="41" y="78"/>
                      <a:pt x="40" y="78"/>
                      <a:pt x="40" y="78"/>
                    </a:cubicBezTo>
                    <a:cubicBezTo>
                      <a:pt x="28" y="70"/>
                      <a:pt x="16" y="62"/>
                      <a:pt x="4" y="53"/>
                    </a:cubicBezTo>
                    <a:cubicBezTo>
                      <a:pt x="1" y="51"/>
                      <a:pt x="0" y="49"/>
                      <a:pt x="0" y="46"/>
                    </a:cubicBezTo>
                    <a:cubicBezTo>
                      <a:pt x="1" y="43"/>
                      <a:pt x="3" y="41"/>
                      <a:pt x="7" y="40"/>
                    </a:cubicBezTo>
                    <a:cubicBezTo>
                      <a:pt x="13" y="39"/>
                      <a:pt x="19" y="38"/>
                      <a:pt x="26" y="37"/>
                    </a:cubicBezTo>
                    <a:cubicBezTo>
                      <a:pt x="30" y="36"/>
                      <a:pt x="32" y="32"/>
                      <a:pt x="31" y="28"/>
                    </a:cubicBezTo>
                    <a:cubicBezTo>
                      <a:pt x="30" y="21"/>
                      <a:pt x="29" y="15"/>
                      <a:pt x="28" y="8"/>
                    </a:cubicBezTo>
                    <a:cubicBezTo>
                      <a:pt x="27" y="5"/>
                      <a:pt x="28" y="3"/>
                      <a:pt x="31" y="1"/>
                    </a:cubicBezTo>
                    <a:cubicBezTo>
                      <a:pt x="33" y="0"/>
                      <a:pt x="36" y="0"/>
                      <a:pt x="39" y="1"/>
                    </a:cubicBezTo>
                    <a:cubicBezTo>
                      <a:pt x="43" y="4"/>
                      <a:pt x="48" y="7"/>
                      <a:pt x="52" y="11"/>
                    </a:cubicBezTo>
                    <a:cubicBezTo>
                      <a:pt x="60" y="16"/>
                      <a:pt x="67" y="21"/>
                      <a:pt x="75" y="26"/>
                    </a:cubicBezTo>
                    <a:cubicBezTo>
                      <a:pt x="75" y="26"/>
                      <a:pt x="76" y="27"/>
                      <a:pt x="76" y="28"/>
                    </a:cubicBezTo>
                    <a:cubicBezTo>
                      <a:pt x="77" y="34"/>
                      <a:pt x="77" y="39"/>
                      <a:pt x="78" y="45"/>
                    </a:cubicBezTo>
                    <a:cubicBezTo>
                      <a:pt x="78" y="45"/>
                      <a:pt x="79" y="46"/>
                      <a:pt x="79" y="46"/>
                    </a:cubicBezTo>
                    <a:cubicBezTo>
                      <a:pt x="94" y="56"/>
                      <a:pt x="108" y="65"/>
                      <a:pt x="122" y="75"/>
                    </a:cubicBezTo>
                    <a:cubicBezTo>
                      <a:pt x="126" y="78"/>
                      <a:pt x="130" y="80"/>
                      <a:pt x="134" y="83"/>
                    </a:cubicBezTo>
                    <a:cubicBezTo>
                      <a:pt x="139" y="87"/>
                      <a:pt x="142" y="94"/>
                      <a:pt x="140" y="101"/>
                    </a:cubicBezTo>
                    <a:cubicBezTo>
                      <a:pt x="138" y="107"/>
                      <a:pt x="132" y="113"/>
                      <a:pt x="126" y="114"/>
                    </a:cubicBezTo>
                    <a:cubicBezTo>
                      <a:pt x="125" y="114"/>
                      <a:pt x="124" y="114"/>
                      <a:pt x="12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sp>
            <p:nvSpPr>
              <p:cNvPr id="66" name="Freeform 19"/>
              <p:cNvSpPr>
                <a:spLocks/>
              </p:cNvSpPr>
              <p:nvPr/>
            </p:nvSpPr>
            <p:spPr bwMode="auto">
              <a:xfrm>
                <a:off x="1017" y="589"/>
                <a:ext cx="291" cy="301"/>
              </a:xfrm>
              <a:custGeom>
                <a:avLst/>
                <a:gdLst>
                  <a:gd name="T0" fmla="*/ 2 w 122"/>
                  <a:gd name="T1" fmla="*/ 57 h 126"/>
                  <a:gd name="T2" fmla="*/ 3 w 122"/>
                  <a:gd name="T3" fmla="*/ 58 h 126"/>
                  <a:gd name="T4" fmla="*/ 22 w 122"/>
                  <a:gd name="T5" fmla="*/ 70 h 126"/>
                  <a:gd name="T6" fmla="*/ 23 w 122"/>
                  <a:gd name="T7" fmla="*/ 72 h 126"/>
                  <a:gd name="T8" fmla="*/ 50 w 122"/>
                  <a:gd name="T9" fmla="*/ 98 h 126"/>
                  <a:gd name="T10" fmla="*/ 87 w 122"/>
                  <a:gd name="T11" fmla="*/ 88 h 126"/>
                  <a:gd name="T12" fmla="*/ 97 w 122"/>
                  <a:gd name="T13" fmla="*/ 58 h 126"/>
                  <a:gd name="T14" fmla="*/ 76 w 122"/>
                  <a:gd name="T15" fmla="*/ 29 h 126"/>
                  <a:gd name="T16" fmla="*/ 57 w 122"/>
                  <a:gd name="T17" fmla="*/ 25 h 126"/>
                  <a:gd name="T18" fmla="*/ 56 w 122"/>
                  <a:gd name="T19" fmla="*/ 25 h 126"/>
                  <a:gd name="T20" fmla="*/ 49 w 122"/>
                  <a:gd name="T21" fmla="*/ 23 h 126"/>
                  <a:gd name="T22" fmla="*/ 33 w 122"/>
                  <a:gd name="T23" fmla="*/ 12 h 126"/>
                  <a:gd name="T24" fmla="*/ 32 w 122"/>
                  <a:gd name="T25" fmla="*/ 11 h 126"/>
                  <a:gd name="T26" fmla="*/ 102 w 122"/>
                  <a:gd name="T27" fmla="*/ 23 h 126"/>
                  <a:gd name="T28" fmla="*/ 106 w 122"/>
                  <a:gd name="T29" fmla="*/ 96 h 126"/>
                  <a:gd name="T30" fmla="*/ 35 w 122"/>
                  <a:gd name="T31" fmla="*/ 114 h 126"/>
                  <a:gd name="T32" fmla="*/ 2 w 122"/>
                  <a:gd name="T33" fmla="*/ 5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26">
                    <a:moveTo>
                      <a:pt x="2" y="57"/>
                    </a:moveTo>
                    <a:cubicBezTo>
                      <a:pt x="3" y="57"/>
                      <a:pt x="3" y="57"/>
                      <a:pt x="3" y="58"/>
                    </a:cubicBezTo>
                    <a:cubicBezTo>
                      <a:pt x="9" y="62"/>
                      <a:pt x="16" y="66"/>
                      <a:pt x="22" y="70"/>
                    </a:cubicBezTo>
                    <a:cubicBezTo>
                      <a:pt x="23" y="71"/>
                      <a:pt x="23" y="71"/>
                      <a:pt x="23" y="72"/>
                    </a:cubicBezTo>
                    <a:cubicBezTo>
                      <a:pt x="27" y="85"/>
                      <a:pt x="36" y="95"/>
                      <a:pt x="50" y="98"/>
                    </a:cubicBezTo>
                    <a:cubicBezTo>
                      <a:pt x="64" y="102"/>
                      <a:pt x="77" y="98"/>
                      <a:pt x="87" y="88"/>
                    </a:cubicBezTo>
                    <a:cubicBezTo>
                      <a:pt x="95" y="79"/>
                      <a:pt x="98" y="69"/>
                      <a:pt x="97" y="58"/>
                    </a:cubicBezTo>
                    <a:cubicBezTo>
                      <a:pt x="95" y="45"/>
                      <a:pt x="88" y="35"/>
                      <a:pt x="76" y="29"/>
                    </a:cubicBezTo>
                    <a:cubicBezTo>
                      <a:pt x="70" y="25"/>
                      <a:pt x="64" y="24"/>
                      <a:pt x="57" y="25"/>
                    </a:cubicBezTo>
                    <a:cubicBezTo>
                      <a:pt x="57" y="25"/>
                      <a:pt x="56" y="25"/>
                      <a:pt x="56" y="25"/>
                    </a:cubicBezTo>
                    <a:cubicBezTo>
                      <a:pt x="54" y="26"/>
                      <a:pt x="51" y="25"/>
                      <a:pt x="49" y="23"/>
                    </a:cubicBezTo>
                    <a:cubicBezTo>
                      <a:pt x="44" y="19"/>
                      <a:pt x="39" y="16"/>
                      <a:pt x="33" y="12"/>
                    </a:cubicBezTo>
                    <a:cubicBezTo>
                      <a:pt x="33" y="12"/>
                      <a:pt x="33" y="12"/>
                      <a:pt x="32" y="11"/>
                    </a:cubicBezTo>
                    <a:cubicBezTo>
                      <a:pt x="53" y="0"/>
                      <a:pt x="82" y="2"/>
                      <a:pt x="102" y="23"/>
                    </a:cubicBezTo>
                    <a:cubicBezTo>
                      <a:pt x="120" y="43"/>
                      <a:pt x="122" y="73"/>
                      <a:pt x="106" y="96"/>
                    </a:cubicBezTo>
                    <a:cubicBezTo>
                      <a:pt x="90" y="118"/>
                      <a:pt x="61" y="126"/>
                      <a:pt x="35" y="114"/>
                    </a:cubicBezTo>
                    <a:cubicBezTo>
                      <a:pt x="10" y="102"/>
                      <a:pt x="0" y="77"/>
                      <a:pt x="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grpSp>
        <p:sp>
          <p:nvSpPr>
            <p:cNvPr id="67" name="Freeform 23"/>
            <p:cNvSpPr>
              <a:spLocks noEditPoints="1"/>
            </p:cNvSpPr>
            <p:nvPr/>
          </p:nvSpPr>
          <p:spPr bwMode="auto">
            <a:xfrm>
              <a:off x="1401604" y="3185656"/>
              <a:ext cx="307698" cy="306704"/>
            </a:xfrm>
            <a:custGeom>
              <a:avLst/>
              <a:gdLst>
                <a:gd name="T0" fmla="*/ 390 w 390"/>
                <a:gd name="T1" fmla="*/ 389 h 389"/>
                <a:gd name="T2" fmla="*/ 317 w 390"/>
                <a:gd name="T3" fmla="*/ 389 h 389"/>
                <a:gd name="T4" fmla="*/ 317 w 390"/>
                <a:gd name="T5" fmla="*/ 340 h 389"/>
                <a:gd name="T6" fmla="*/ 268 w 390"/>
                <a:gd name="T7" fmla="*/ 340 h 389"/>
                <a:gd name="T8" fmla="*/ 268 w 390"/>
                <a:gd name="T9" fmla="*/ 292 h 389"/>
                <a:gd name="T10" fmla="*/ 219 w 390"/>
                <a:gd name="T11" fmla="*/ 292 h 389"/>
                <a:gd name="T12" fmla="*/ 219 w 390"/>
                <a:gd name="T13" fmla="*/ 267 h 389"/>
                <a:gd name="T14" fmla="*/ 171 w 390"/>
                <a:gd name="T15" fmla="*/ 267 h 389"/>
                <a:gd name="T16" fmla="*/ 171 w 390"/>
                <a:gd name="T17" fmla="*/ 233 h 389"/>
                <a:gd name="T18" fmla="*/ 170 w 390"/>
                <a:gd name="T19" fmla="*/ 233 h 389"/>
                <a:gd name="T20" fmla="*/ 169 w 390"/>
                <a:gd name="T21" fmla="*/ 234 h 389"/>
                <a:gd name="T22" fmla="*/ 113 w 390"/>
                <a:gd name="T23" fmla="*/ 243 h 389"/>
                <a:gd name="T24" fmla="*/ 74 w 390"/>
                <a:gd name="T25" fmla="*/ 233 h 389"/>
                <a:gd name="T26" fmla="*/ 13 w 390"/>
                <a:gd name="T27" fmla="*/ 175 h 389"/>
                <a:gd name="T28" fmla="*/ 2 w 390"/>
                <a:gd name="T29" fmla="*/ 138 h 389"/>
                <a:gd name="T30" fmla="*/ 0 w 390"/>
                <a:gd name="T31" fmla="*/ 129 h 389"/>
                <a:gd name="T32" fmla="*/ 0 w 390"/>
                <a:gd name="T33" fmla="*/ 114 h 389"/>
                <a:gd name="T34" fmla="*/ 1 w 390"/>
                <a:gd name="T35" fmla="*/ 108 h 389"/>
                <a:gd name="T36" fmla="*/ 10 w 390"/>
                <a:gd name="T37" fmla="*/ 73 h 389"/>
                <a:gd name="T38" fmla="*/ 69 w 390"/>
                <a:gd name="T39" fmla="*/ 12 h 389"/>
                <a:gd name="T40" fmla="*/ 106 w 390"/>
                <a:gd name="T41" fmla="*/ 1 h 389"/>
                <a:gd name="T42" fmla="*/ 114 w 390"/>
                <a:gd name="T43" fmla="*/ 0 h 389"/>
                <a:gd name="T44" fmla="*/ 130 w 390"/>
                <a:gd name="T45" fmla="*/ 0 h 389"/>
                <a:gd name="T46" fmla="*/ 131 w 390"/>
                <a:gd name="T47" fmla="*/ 0 h 389"/>
                <a:gd name="T48" fmla="*/ 152 w 390"/>
                <a:gd name="T49" fmla="*/ 4 h 389"/>
                <a:gd name="T50" fmla="*/ 218 w 390"/>
                <a:gd name="T51" fmla="*/ 47 h 389"/>
                <a:gd name="T52" fmla="*/ 244 w 390"/>
                <a:gd name="T53" fmla="*/ 116 h 389"/>
                <a:gd name="T54" fmla="*/ 234 w 390"/>
                <a:gd name="T55" fmla="*/ 168 h 389"/>
                <a:gd name="T56" fmla="*/ 234 w 390"/>
                <a:gd name="T57" fmla="*/ 170 h 389"/>
                <a:gd name="T58" fmla="*/ 268 w 390"/>
                <a:gd name="T59" fmla="*/ 170 h 389"/>
                <a:gd name="T60" fmla="*/ 268 w 390"/>
                <a:gd name="T61" fmla="*/ 172 h 389"/>
                <a:gd name="T62" fmla="*/ 268 w 390"/>
                <a:gd name="T63" fmla="*/ 217 h 389"/>
                <a:gd name="T64" fmla="*/ 269 w 390"/>
                <a:gd name="T65" fmla="*/ 220 h 389"/>
                <a:gd name="T66" fmla="*/ 279 w 390"/>
                <a:gd name="T67" fmla="*/ 228 h 389"/>
                <a:gd name="T68" fmla="*/ 388 w 390"/>
                <a:gd name="T69" fmla="*/ 315 h 389"/>
                <a:gd name="T70" fmla="*/ 390 w 390"/>
                <a:gd name="T71" fmla="*/ 318 h 389"/>
                <a:gd name="T72" fmla="*/ 390 w 390"/>
                <a:gd name="T73" fmla="*/ 389 h 389"/>
                <a:gd name="T74" fmla="*/ 146 w 390"/>
                <a:gd name="T75" fmla="*/ 98 h 389"/>
                <a:gd name="T76" fmla="*/ 98 w 390"/>
                <a:gd name="T77" fmla="*/ 49 h 389"/>
                <a:gd name="T78" fmla="*/ 49 w 390"/>
                <a:gd name="T79" fmla="*/ 97 h 389"/>
                <a:gd name="T80" fmla="*/ 97 w 390"/>
                <a:gd name="T81" fmla="*/ 146 h 389"/>
                <a:gd name="T82" fmla="*/ 146 w 390"/>
                <a:gd name="T83" fmla="*/ 98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 h="389">
                  <a:moveTo>
                    <a:pt x="390" y="389"/>
                  </a:moveTo>
                  <a:cubicBezTo>
                    <a:pt x="365" y="389"/>
                    <a:pt x="341" y="389"/>
                    <a:pt x="317" y="389"/>
                  </a:cubicBezTo>
                  <a:cubicBezTo>
                    <a:pt x="317" y="373"/>
                    <a:pt x="317" y="357"/>
                    <a:pt x="317" y="340"/>
                  </a:cubicBezTo>
                  <a:cubicBezTo>
                    <a:pt x="300" y="340"/>
                    <a:pt x="284" y="340"/>
                    <a:pt x="268" y="340"/>
                  </a:cubicBezTo>
                  <a:cubicBezTo>
                    <a:pt x="268" y="324"/>
                    <a:pt x="268" y="308"/>
                    <a:pt x="268" y="292"/>
                  </a:cubicBezTo>
                  <a:cubicBezTo>
                    <a:pt x="252" y="292"/>
                    <a:pt x="236" y="292"/>
                    <a:pt x="219" y="292"/>
                  </a:cubicBezTo>
                  <a:cubicBezTo>
                    <a:pt x="219" y="284"/>
                    <a:pt x="219" y="276"/>
                    <a:pt x="219" y="267"/>
                  </a:cubicBezTo>
                  <a:cubicBezTo>
                    <a:pt x="203" y="267"/>
                    <a:pt x="187" y="267"/>
                    <a:pt x="171" y="267"/>
                  </a:cubicBezTo>
                  <a:cubicBezTo>
                    <a:pt x="171" y="256"/>
                    <a:pt x="171" y="245"/>
                    <a:pt x="171" y="233"/>
                  </a:cubicBezTo>
                  <a:cubicBezTo>
                    <a:pt x="170" y="233"/>
                    <a:pt x="170" y="233"/>
                    <a:pt x="170" y="233"/>
                  </a:cubicBezTo>
                  <a:cubicBezTo>
                    <a:pt x="170" y="233"/>
                    <a:pt x="170" y="233"/>
                    <a:pt x="169" y="234"/>
                  </a:cubicBezTo>
                  <a:cubicBezTo>
                    <a:pt x="151" y="241"/>
                    <a:pt x="132" y="244"/>
                    <a:pt x="113" y="243"/>
                  </a:cubicBezTo>
                  <a:cubicBezTo>
                    <a:pt x="99" y="242"/>
                    <a:pt x="87" y="239"/>
                    <a:pt x="74" y="233"/>
                  </a:cubicBezTo>
                  <a:cubicBezTo>
                    <a:pt x="47" y="221"/>
                    <a:pt x="26" y="202"/>
                    <a:pt x="13" y="175"/>
                  </a:cubicBezTo>
                  <a:cubicBezTo>
                    <a:pt x="7" y="163"/>
                    <a:pt x="3" y="151"/>
                    <a:pt x="2" y="138"/>
                  </a:cubicBezTo>
                  <a:cubicBezTo>
                    <a:pt x="1" y="135"/>
                    <a:pt x="1" y="132"/>
                    <a:pt x="0" y="129"/>
                  </a:cubicBezTo>
                  <a:cubicBezTo>
                    <a:pt x="0" y="124"/>
                    <a:pt x="0" y="119"/>
                    <a:pt x="0" y="114"/>
                  </a:cubicBezTo>
                  <a:cubicBezTo>
                    <a:pt x="1" y="112"/>
                    <a:pt x="1" y="110"/>
                    <a:pt x="1" y="108"/>
                  </a:cubicBezTo>
                  <a:cubicBezTo>
                    <a:pt x="3" y="96"/>
                    <a:pt x="6" y="84"/>
                    <a:pt x="10" y="73"/>
                  </a:cubicBezTo>
                  <a:cubicBezTo>
                    <a:pt x="23" y="46"/>
                    <a:pt x="42" y="26"/>
                    <a:pt x="69" y="12"/>
                  </a:cubicBezTo>
                  <a:cubicBezTo>
                    <a:pt x="80" y="7"/>
                    <a:pt x="93" y="3"/>
                    <a:pt x="106" y="1"/>
                  </a:cubicBezTo>
                  <a:cubicBezTo>
                    <a:pt x="109" y="1"/>
                    <a:pt x="112" y="0"/>
                    <a:pt x="114" y="0"/>
                  </a:cubicBezTo>
                  <a:cubicBezTo>
                    <a:pt x="120" y="0"/>
                    <a:pt x="125" y="0"/>
                    <a:pt x="130" y="0"/>
                  </a:cubicBezTo>
                  <a:cubicBezTo>
                    <a:pt x="130" y="0"/>
                    <a:pt x="131" y="0"/>
                    <a:pt x="131" y="0"/>
                  </a:cubicBezTo>
                  <a:cubicBezTo>
                    <a:pt x="138" y="1"/>
                    <a:pt x="145" y="2"/>
                    <a:pt x="152" y="4"/>
                  </a:cubicBezTo>
                  <a:cubicBezTo>
                    <a:pt x="179" y="11"/>
                    <a:pt x="201" y="25"/>
                    <a:pt x="218" y="47"/>
                  </a:cubicBezTo>
                  <a:cubicBezTo>
                    <a:pt x="234" y="67"/>
                    <a:pt x="242" y="90"/>
                    <a:pt x="244" y="116"/>
                  </a:cubicBezTo>
                  <a:cubicBezTo>
                    <a:pt x="245" y="134"/>
                    <a:pt x="241" y="151"/>
                    <a:pt x="234" y="168"/>
                  </a:cubicBezTo>
                  <a:cubicBezTo>
                    <a:pt x="234" y="169"/>
                    <a:pt x="234" y="169"/>
                    <a:pt x="234" y="170"/>
                  </a:cubicBezTo>
                  <a:cubicBezTo>
                    <a:pt x="245" y="170"/>
                    <a:pt x="257" y="170"/>
                    <a:pt x="268" y="170"/>
                  </a:cubicBezTo>
                  <a:cubicBezTo>
                    <a:pt x="268" y="171"/>
                    <a:pt x="268" y="172"/>
                    <a:pt x="268" y="172"/>
                  </a:cubicBezTo>
                  <a:cubicBezTo>
                    <a:pt x="268" y="187"/>
                    <a:pt x="268" y="202"/>
                    <a:pt x="268" y="217"/>
                  </a:cubicBezTo>
                  <a:cubicBezTo>
                    <a:pt x="268" y="218"/>
                    <a:pt x="268" y="219"/>
                    <a:pt x="269" y="220"/>
                  </a:cubicBezTo>
                  <a:cubicBezTo>
                    <a:pt x="273" y="222"/>
                    <a:pt x="276" y="225"/>
                    <a:pt x="279" y="228"/>
                  </a:cubicBezTo>
                  <a:cubicBezTo>
                    <a:pt x="315" y="257"/>
                    <a:pt x="352" y="286"/>
                    <a:pt x="388" y="315"/>
                  </a:cubicBezTo>
                  <a:cubicBezTo>
                    <a:pt x="389" y="316"/>
                    <a:pt x="390" y="317"/>
                    <a:pt x="390" y="318"/>
                  </a:cubicBezTo>
                  <a:cubicBezTo>
                    <a:pt x="390" y="342"/>
                    <a:pt x="390" y="365"/>
                    <a:pt x="390" y="389"/>
                  </a:cubicBezTo>
                  <a:close/>
                  <a:moveTo>
                    <a:pt x="146" y="98"/>
                  </a:moveTo>
                  <a:cubicBezTo>
                    <a:pt x="146" y="71"/>
                    <a:pt x="126" y="49"/>
                    <a:pt x="98" y="49"/>
                  </a:cubicBezTo>
                  <a:cubicBezTo>
                    <a:pt x="72" y="48"/>
                    <a:pt x="49" y="69"/>
                    <a:pt x="49" y="97"/>
                  </a:cubicBezTo>
                  <a:cubicBezTo>
                    <a:pt x="49" y="124"/>
                    <a:pt x="70" y="146"/>
                    <a:pt x="97" y="146"/>
                  </a:cubicBezTo>
                  <a:cubicBezTo>
                    <a:pt x="124" y="146"/>
                    <a:pt x="146" y="125"/>
                    <a:pt x="146" y="9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783">
                <a:defRPr/>
              </a:pPr>
              <a:endParaRPr lang="zh-CN" altLang="en-US" sz="1350" kern="0">
                <a:solidFill>
                  <a:prstClr val="black"/>
                </a:solidFill>
              </a:endParaRPr>
            </a:p>
          </p:txBody>
        </p:sp>
        <p:grpSp>
          <p:nvGrpSpPr>
            <p:cNvPr id="69" name="Group 23"/>
            <p:cNvGrpSpPr/>
            <p:nvPr/>
          </p:nvGrpSpPr>
          <p:grpSpPr>
            <a:xfrm>
              <a:off x="2997007" y="1572807"/>
              <a:ext cx="337280" cy="257206"/>
              <a:chOff x="4914900" y="1812925"/>
              <a:chExt cx="441326" cy="336550"/>
            </a:xfrm>
            <a:solidFill>
              <a:schemeClr val="bg1"/>
            </a:solidFill>
          </p:grpSpPr>
          <p:sp>
            <p:nvSpPr>
              <p:cNvPr id="70" name="Freeform 5"/>
              <p:cNvSpPr>
                <a:spLocks/>
              </p:cNvSpPr>
              <p:nvPr/>
            </p:nvSpPr>
            <p:spPr bwMode="auto">
              <a:xfrm>
                <a:off x="4914900" y="1849438"/>
                <a:ext cx="230188" cy="257175"/>
              </a:xfrm>
              <a:custGeom>
                <a:avLst/>
                <a:gdLst>
                  <a:gd name="T0" fmla="*/ 18 w 145"/>
                  <a:gd name="T1" fmla="*/ 143 h 162"/>
                  <a:gd name="T2" fmla="*/ 18 w 145"/>
                  <a:gd name="T3" fmla="*/ 21 h 162"/>
                  <a:gd name="T4" fmla="*/ 124 w 145"/>
                  <a:gd name="T5" fmla="*/ 21 h 162"/>
                  <a:gd name="T6" fmla="*/ 145 w 145"/>
                  <a:gd name="T7" fmla="*/ 0 h 162"/>
                  <a:gd name="T8" fmla="*/ 0 w 145"/>
                  <a:gd name="T9" fmla="*/ 0 h 162"/>
                  <a:gd name="T10" fmla="*/ 0 w 145"/>
                  <a:gd name="T11" fmla="*/ 162 h 162"/>
                  <a:gd name="T12" fmla="*/ 68 w 145"/>
                  <a:gd name="T13" fmla="*/ 162 h 162"/>
                  <a:gd name="T14" fmla="*/ 77 w 145"/>
                  <a:gd name="T15" fmla="*/ 143 h 162"/>
                  <a:gd name="T16" fmla="*/ 18 w 145"/>
                  <a:gd name="T17" fmla="*/ 14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62">
                    <a:moveTo>
                      <a:pt x="18" y="143"/>
                    </a:moveTo>
                    <a:lnTo>
                      <a:pt x="18" y="21"/>
                    </a:lnTo>
                    <a:lnTo>
                      <a:pt x="124" y="21"/>
                    </a:lnTo>
                    <a:lnTo>
                      <a:pt x="145" y="0"/>
                    </a:lnTo>
                    <a:lnTo>
                      <a:pt x="0" y="0"/>
                    </a:lnTo>
                    <a:lnTo>
                      <a:pt x="0" y="162"/>
                    </a:lnTo>
                    <a:lnTo>
                      <a:pt x="68" y="162"/>
                    </a:lnTo>
                    <a:lnTo>
                      <a:pt x="77" y="143"/>
                    </a:lnTo>
                    <a:lnTo>
                      <a:pt x="18"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en-US" sz="1350" kern="0">
                  <a:solidFill>
                    <a:prstClr val="black"/>
                  </a:solidFill>
                </a:endParaRPr>
              </a:p>
            </p:txBody>
          </p:sp>
          <p:sp>
            <p:nvSpPr>
              <p:cNvPr id="71" name="Freeform 6"/>
              <p:cNvSpPr>
                <a:spLocks/>
              </p:cNvSpPr>
              <p:nvPr/>
            </p:nvSpPr>
            <p:spPr bwMode="auto">
              <a:xfrm>
                <a:off x="5065713" y="1849438"/>
                <a:ext cx="290513" cy="257175"/>
              </a:xfrm>
              <a:custGeom>
                <a:avLst/>
                <a:gdLst>
                  <a:gd name="T0" fmla="*/ 76 w 88"/>
                  <a:gd name="T1" fmla="*/ 18 h 78"/>
                  <a:gd name="T2" fmla="*/ 76 w 88"/>
                  <a:gd name="T3" fmla="*/ 0 h 78"/>
                  <a:gd name="T4" fmla="*/ 40 w 88"/>
                  <a:gd name="T5" fmla="*/ 0 h 78"/>
                  <a:gd name="T6" fmla="*/ 37 w 88"/>
                  <a:gd name="T7" fmla="*/ 10 h 78"/>
                  <a:gd name="T8" fmla="*/ 67 w 88"/>
                  <a:gd name="T9" fmla="*/ 10 h 78"/>
                  <a:gd name="T10" fmla="*/ 67 w 88"/>
                  <a:gd name="T11" fmla="*/ 69 h 78"/>
                  <a:gd name="T12" fmla="*/ 10 w 88"/>
                  <a:gd name="T13" fmla="*/ 69 h 78"/>
                  <a:gd name="T14" fmla="*/ 0 w 88"/>
                  <a:gd name="T15" fmla="*/ 78 h 78"/>
                  <a:gd name="T16" fmla="*/ 76 w 88"/>
                  <a:gd name="T17" fmla="*/ 78 h 78"/>
                  <a:gd name="T18" fmla="*/ 76 w 88"/>
                  <a:gd name="T19" fmla="*/ 60 h 78"/>
                  <a:gd name="T20" fmla="*/ 88 w 88"/>
                  <a:gd name="T21" fmla="*/ 54 h 78"/>
                  <a:gd name="T22" fmla="*/ 88 w 88"/>
                  <a:gd name="T23" fmla="*/ 26 h 78"/>
                  <a:gd name="T24" fmla="*/ 76 w 88"/>
                  <a:gd name="T25"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8">
                    <a:moveTo>
                      <a:pt x="76" y="18"/>
                    </a:moveTo>
                    <a:cubicBezTo>
                      <a:pt x="76" y="0"/>
                      <a:pt x="76" y="0"/>
                      <a:pt x="76" y="0"/>
                    </a:cubicBezTo>
                    <a:cubicBezTo>
                      <a:pt x="40" y="0"/>
                      <a:pt x="40" y="0"/>
                      <a:pt x="40" y="0"/>
                    </a:cubicBezTo>
                    <a:cubicBezTo>
                      <a:pt x="37" y="10"/>
                      <a:pt x="37" y="10"/>
                      <a:pt x="37" y="10"/>
                    </a:cubicBezTo>
                    <a:cubicBezTo>
                      <a:pt x="67" y="10"/>
                      <a:pt x="67" y="10"/>
                      <a:pt x="67" y="10"/>
                    </a:cubicBezTo>
                    <a:cubicBezTo>
                      <a:pt x="67" y="69"/>
                      <a:pt x="67" y="69"/>
                      <a:pt x="67" y="69"/>
                    </a:cubicBezTo>
                    <a:cubicBezTo>
                      <a:pt x="10" y="69"/>
                      <a:pt x="10" y="69"/>
                      <a:pt x="10" y="69"/>
                    </a:cubicBezTo>
                    <a:cubicBezTo>
                      <a:pt x="0" y="78"/>
                      <a:pt x="0" y="78"/>
                      <a:pt x="0" y="78"/>
                    </a:cubicBezTo>
                    <a:cubicBezTo>
                      <a:pt x="76" y="78"/>
                      <a:pt x="76" y="78"/>
                      <a:pt x="76" y="78"/>
                    </a:cubicBezTo>
                    <a:cubicBezTo>
                      <a:pt x="76" y="60"/>
                      <a:pt x="76" y="60"/>
                      <a:pt x="76" y="60"/>
                    </a:cubicBezTo>
                    <a:cubicBezTo>
                      <a:pt x="80" y="60"/>
                      <a:pt x="88" y="61"/>
                      <a:pt x="88" y="54"/>
                    </a:cubicBezTo>
                    <a:cubicBezTo>
                      <a:pt x="88" y="26"/>
                      <a:pt x="88" y="26"/>
                      <a:pt x="88" y="26"/>
                    </a:cubicBezTo>
                    <a:cubicBezTo>
                      <a:pt x="88" y="17"/>
                      <a:pt x="79" y="18"/>
                      <a:pt x="7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en-US" sz="1350" kern="0">
                  <a:solidFill>
                    <a:prstClr val="black"/>
                  </a:solidFill>
                </a:endParaRPr>
              </a:p>
            </p:txBody>
          </p:sp>
          <p:sp>
            <p:nvSpPr>
              <p:cNvPr id="72" name="Freeform 7"/>
              <p:cNvSpPr>
                <a:spLocks/>
              </p:cNvSpPr>
              <p:nvPr/>
            </p:nvSpPr>
            <p:spPr bwMode="auto">
              <a:xfrm>
                <a:off x="4970463" y="1905000"/>
                <a:ext cx="115888" cy="144463"/>
              </a:xfrm>
              <a:custGeom>
                <a:avLst/>
                <a:gdLst>
                  <a:gd name="T0" fmla="*/ 0 w 73"/>
                  <a:gd name="T1" fmla="*/ 0 h 91"/>
                  <a:gd name="T2" fmla="*/ 0 w 73"/>
                  <a:gd name="T3" fmla="*/ 91 h 91"/>
                  <a:gd name="T4" fmla="*/ 0 w 73"/>
                  <a:gd name="T5" fmla="*/ 91 h 91"/>
                  <a:gd name="T6" fmla="*/ 48 w 73"/>
                  <a:gd name="T7" fmla="*/ 91 h 91"/>
                  <a:gd name="T8" fmla="*/ 60 w 73"/>
                  <a:gd name="T9" fmla="*/ 60 h 91"/>
                  <a:gd name="T10" fmla="*/ 19 w 73"/>
                  <a:gd name="T11" fmla="*/ 60 h 91"/>
                  <a:gd name="T12" fmla="*/ 73 w 73"/>
                  <a:gd name="T13" fmla="*/ 0 h 91"/>
                  <a:gd name="T14" fmla="*/ 0 w 73"/>
                  <a:gd name="T15" fmla="*/ 0 h 91"/>
                  <a:gd name="T16" fmla="*/ 0 w 73"/>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91">
                    <a:moveTo>
                      <a:pt x="0" y="0"/>
                    </a:moveTo>
                    <a:lnTo>
                      <a:pt x="0" y="91"/>
                    </a:lnTo>
                    <a:lnTo>
                      <a:pt x="0" y="91"/>
                    </a:lnTo>
                    <a:lnTo>
                      <a:pt x="48" y="91"/>
                    </a:lnTo>
                    <a:lnTo>
                      <a:pt x="60" y="60"/>
                    </a:lnTo>
                    <a:lnTo>
                      <a:pt x="19" y="60"/>
                    </a:lnTo>
                    <a:lnTo>
                      <a:pt x="73"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en-US" sz="1350" kern="0">
                  <a:solidFill>
                    <a:prstClr val="black"/>
                  </a:solidFill>
                </a:endParaRPr>
              </a:p>
            </p:txBody>
          </p:sp>
          <p:sp>
            <p:nvSpPr>
              <p:cNvPr id="73" name="Freeform 8"/>
              <p:cNvSpPr>
                <a:spLocks/>
              </p:cNvSpPr>
              <p:nvPr/>
            </p:nvSpPr>
            <p:spPr bwMode="auto">
              <a:xfrm>
                <a:off x="5126038" y="1905000"/>
                <a:ext cx="138113" cy="144463"/>
              </a:xfrm>
              <a:custGeom>
                <a:avLst/>
                <a:gdLst>
                  <a:gd name="T0" fmla="*/ 66 w 87"/>
                  <a:gd name="T1" fmla="*/ 21 h 91"/>
                  <a:gd name="T2" fmla="*/ 0 w 87"/>
                  <a:gd name="T3" fmla="*/ 91 h 91"/>
                  <a:gd name="T4" fmla="*/ 87 w 87"/>
                  <a:gd name="T5" fmla="*/ 91 h 91"/>
                  <a:gd name="T6" fmla="*/ 87 w 87"/>
                  <a:gd name="T7" fmla="*/ 0 h 91"/>
                  <a:gd name="T8" fmla="*/ 31 w 87"/>
                  <a:gd name="T9" fmla="*/ 0 h 91"/>
                  <a:gd name="T10" fmla="*/ 24 w 87"/>
                  <a:gd name="T11" fmla="*/ 21 h 91"/>
                  <a:gd name="T12" fmla="*/ 66 w 87"/>
                  <a:gd name="T13" fmla="*/ 21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66" y="21"/>
                    </a:moveTo>
                    <a:lnTo>
                      <a:pt x="0" y="91"/>
                    </a:lnTo>
                    <a:lnTo>
                      <a:pt x="87" y="91"/>
                    </a:lnTo>
                    <a:lnTo>
                      <a:pt x="87" y="0"/>
                    </a:lnTo>
                    <a:lnTo>
                      <a:pt x="31" y="0"/>
                    </a:lnTo>
                    <a:lnTo>
                      <a:pt x="24" y="21"/>
                    </a:lnTo>
                    <a:lnTo>
                      <a:pt x="6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en-US" sz="1350" kern="0">
                  <a:solidFill>
                    <a:prstClr val="black"/>
                  </a:solidFill>
                </a:endParaRPr>
              </a:p>
            </p:txBody>
          </p:sp>
          <p:sp>
            <p:nvSpPr>
              <p:cNvPr id="74" name="Freeform 9"/>
              <p:cNvSpPr>
                <a:spLocks/>
              </p:cNvSpPr>
              <p:nvPr/>
            </p:nvSpPr>
            <p:spPr bwMode="auto">
              <a:xfrm>
                <a:off x="5019675" y="1812925"/>
                <a:ext cx="180975" cy="336550"/>
              </a:xfrm>
              <a:custGeom>
                <a:avLst/>
                <a:gdLst>
                  <a:gd name="T0" fmla="*/ 79 w 114"/>
                  <a:gd name="T1" fmla="*/ 87 h 212"/>
                  <a:gd name="T2" fmla="*/ 112 w 114"/>
                  <a:gd name="T3" fmla="*/ 0 h 212"/>
                  <a:gd name="T4" fmla="*/ 8 w 114"/>
                  <a:gd name="T5" fmla="*/ 110 h 212"/>
                  <a:gd name="T6" fmla="*/ 44 w 114"/>
                  <a:gd name="T7" fmla="*/ 110 h 212"/>
                  <a:gd name="T8" fmla="*/ 0 w 114"/>
                  <a:gd name="T9" fmla="*/ 212 h 212"/>
                  <a:gd name="T10" fmla="*/ 114 w 114"/>
                  <a:gd name="T11" fmla="*/ 85 h 212"/>
                  <a:gd name="T12" fmla="*/ 79 w 114"/>
                  <a:gd name="T13" fmla="*/ 87 h 212"/>
                </a:gdLst>
                <a:ahLst/>
                <a:cxnLst>
                  <a:cxn ang="0">
                    <a:pos x="T0" y="T1"/>
                  </a:cxn>
                  <a:cxn ang="0">
                    <a:pos x="T2" y="T3"/>
                  </a:cxn>
                  <a:cxn ang="0">
                    <a:pos x="T4" y="T5"/>
                  </a:cxn>
                  <a:cxn ang="0">
                    <a:pos x="T6" y="T7"/>
                  </a:cxn>
                  <a:cxn ang="0">
                    <a:pos x="T8" y="T9"/>
                  </a:cxn>
                  <a:cxn ang="0">
                    <a:pos x="T10" y="T11"/>
                  </a:cxn>
                  <a:cxn ang="0">
                    <a:pos x="T12" y="T13"/>
                  </a:cxn>
                </a:cxnLst>
                <a:rect l="0" t="0" r="r" b="b"/>
                <a:pathLst>
                  <a:path w="114" h="212">
                    <a:moveTo>
                      <a:pt x="79" y="87"/>
                    </a:moveTo>
                    <a:lnTo>
                      <a:pt x="112" y="0"/>
                    </a:lnTo>
                    <a:lnTo>
                      <a:pt x="8" y="110"/>
                    </a:lnTo>
                    <a:lnTo>
                      <a:pt x="44" y="110"/>
                    </a:lnTo>
                    <a:lnTo>
                      <a:pt x="0" y="212"/>
                    </a:lnTo>
                    <a:lnTo>
                      <a:pt x="114" y="85"/>
                    </a:lnTo>
                    <a:lnTo>
                      <a:pt x="7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783">
                  <a:defRPr/>
                </a:pPr>
                <a:endParaRPr lang="en-US" sz="1350" kern="0">
                  <a:solidFill>
                    <a:prstClr val="black"/>
                  </a:solidFill>
                </a:endParaRPr>
              </a:p>
            </p:txBody>
          </p:sp>
        </p:grpSp>
      </p:grpSp>
      <p:sp>
        <p:nvSpPr>
          <p:cNvPr id="76" name="矩形 75"/>
          <p:cNvSpPr/>
          <p:nvPr/>
        </p:nvSpPr>
        <p:spPr>
          <a:xfrm>
            <a:off x="907547" y="2289741"/>
            <a:ext cx="1257725" cy="535531"/>
          </a:xfrm>
          <a:prstGeom prst="rect">
            <a:avLst/>
          </a:prstGeom>
        </p:spPr>
        <p:txBody>
          <a:bodyPr wrap="square">
            <a:spAutoFit/>
          </a:bodyPr>
          <a:lstStyle/>
          <a:p>
            <a:pPr algn="ct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社保就是社会保险的简称</a:t>
            </a:r>
          </a:p>
        </p:txBody>
      </p:sp>
      <p:sp>
        <p:nvSpPr>
          <p:cNvPr id="79" name="矩形 78"/>
          <p:cNvSpPr/>
          <p:nvPr/>
        </p:nvSpPr>
        <p:spPr>
          <a:xfrm>
            <a:off x="2491608" y="2600349"/>
            <a:ext cx="1257725" cy="738344"/>
          </a:xfrm>
          <a:prstGeom prst="rect">
            <a:avLst/>
          </a:prstGeom>
        </p:spPr>
        <p:txBody>
          <a:bodyPr wrap="square">
            <a:spAutoFit/>
          </a:bodyPr>
          <a:lstStyle/>
          <a:p>
            <a:pPr algn="ct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国家通过多渠道筹集资金，对劳动者在因年老</a:t>
            </a:r>
          </a:p>
        </p:txBody>
      </p:sp>
      <p:sp>
        <p:nvSpPr>
          <p:cNvPr id="80" name="矩形 79"/>
          <p:cNvSpPr/>
          <p:nvPr/>
        </p:nvSpPr>
        <p:spPr>
          <a:xfrm>
            <a:off x="3970868" y="1809284"/>
            <a:ext cx="1257725" cy="959943"/>
          </a:xfrm>
          <a:prstGeom prst="rect">
            <a:avLst/>
          </a:prstGeom>
        </p:spPr>
        <p:txBody>
          <a:bodyPr wrap="square">
            <a:spAutoFit/>
          </a:bodyPr>
          <a:lstStyle/>
          <a:p>
            <a:pPr algn="ct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失业、患病、工伤、生育而减少劳动收入时给予经济补偿</a:t>
            </a:r>
          </a:p>
        </p:txBody>
      </p:sp>
      <p:sp>
        <p:nvSpPr>
          <p:cNvPr id="81" name="矩形 80"/>
          <p:cNvSpPr/>
          <p:nvPr/>
        </p:nvSpPr>
        <p:spPr>
          <a:xfrm>
            <a:off x="5490152" y="2541127"/>
            <a:ext cx="1300149" cy="978729"/>
          </a:xfrm>
          <a:prstGeom prst="rect">
            <a:avLst/>
          </a:prstGeom>
        </p:spPr>
        <p:txBody>
          <a:bodyPr wrap="square">
            <a:spAutoFit/>
          </a:bodyPr>
          <a:lstStyle/>
          <a:p>
            <a:pPr algn="ct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使他们能够享有</a:t>
            </a:r>
          </a:p>
          <a:p>
            <a:pPr algn="ct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基本生活保障的一项社会保障制度</a:t>
            </a:r>
          </a:p>
        </p:txBody>
      </p:sp>
      <p:sp>
        <p:nvSpPr>
          <p:cNvPr id="82" name="矩形 81"/>
          <p:cNvSpPr/>
          <p:nvPr/>
        </p:nvSpPr>
        <p:spPr>
          <a:xfrm>
            <a:off x="7014119" y="1803445"/>
            <a:ext cx="1300149" cy="978729"/>
          </a:xfrm>
          <a:prstGeom prst="rect">
            <a:avLst/>
          </a:prstGeom>
        </p:spPr>
        <p:txBody>
          <a:bodyPr wrap="square">
            <a:spAutoFit/>
          </a:bodyPr>
          <a:lstStyle/>
          <a:p>
            <a:pPr algn="ct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社会保险的主体是特定的。包括劳动者（含其亲属）与用人单位</a:t>
            </a:r>
          </a:p>
        </p:txBody>
      </p:sp>
    </p:spTree>
    <p:extLst>
      <p:ext uri="{BB962C8B-B14F-4D97-AF65-F5344CB8AC3E}">
        <p14:creationId xmlns:p14="http://schemas.microsoft.com/office/powerpoint/2010/main" val="20615587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anim calcmode="lin" valueType="num">
                                      <p:cBhvr>
                                        <p:cTn id="17" dur="500" fill="hold"/>
                                        <p:tgtEl>
                                          <p:spTgt spid="79"/>
                                        </p:tgtEl>
                                        <p:attrNameLst>
                                          <p:attrName>ppt_w</p:attrName>
                                        </p:attrNameLst>
                                      </p:cBhvr>
                                      <p:tavLst>
                                        <p:tav tm="0">
                                          <p:val>
                                            <p:fltVal val="0"/>
                                          </p:val>
                                        </p:tav>
                                        <p:tav tm="100000">
                                          <p:val>
                                            <p:strVal val="#ppt_w"/>
                                          </p:val>
                                        </p:tav>
                                      </p:tavLst>
                                    </p:anim>
                                    <p:anim calcmode="lin" valueType="num">
                                      <p:cBhvr>
                                        <p:cTn id="18" dur="500" fill="hold"/>
                                        <p:tgtEl>
                                          <p:spTgt spid="79"/>
                                        </p:tgtEl>
                                        <p:attrNameLst>
                                          <p:attrName>ppt_h</p:attrName>
                                        </p:attrNameLst>
                                      </p:cBhvr>
                                      <p:tavLst>
                                        <p:tav tm="0">
                                          <p:val>
                                            <p:fltVal val="0"/>
                                          </p:val>
                                        </p:tav>
                                        <p:tav tm="100000">
                                          <p:val>
                                            <p:strVal val="#ppt_h"/>
                                          </p:val>
                                        </p:tav>
                                      </p:tavLst>
                                    </p:anim>
                                    <p:animEffect transition="in" filter="fade">
                                      <p:cBhvr>
                                        <p:cTn id="19" dur="500"/>
                                        <p:tgtEl>
                                          <p:spTgt spid="7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p:cTn id="22" dur="500" fill="hold"/>
                                        <p:tgtEl>
                                          <p:spTgt spid="80"/>
                                        </p:tgtEl>
                                        <p:attrNameLst>
                                          <p:attrName>ppt_w</p:attrName>
                                        </p:attrNameLst>
                                      </p:cBhvr>
                                      <p:tavLst>
                                        <p:tav tm="0">
                                          <p:val>
                                            <p:fltVal val="0"/>
                                          </p:val>
                                        </p:tav>
                                        <p:tav tm="100000">
                                          <p:val>
                                            <p:strVal val="#ppt_w"/>
                                          </p:val>
                                        </p:tav>
                                      </p:tavLst>
                                    </p:anim>
                                    <p:anim calcmode="lin" valueType="num">
                                      <p:cBhvr>
                                        <p:cTn id="23" dur="500" fill="hold"/>
                                        <p:tgtEl>
                                          <p:spTgt spid="80"/>
                                        </p:tgtEl>
                                        <p:attrNameLst>
                                          <p:attrName>ppt_h</p:attrName>
                                        </p:attrNameLst>
                                      </p:cBhvr>
                                      <p:tavLst>
                                        <p:tav tm="0">
                                          <p:val>
                                            <p:fltVal val="0"/>
                                          </p:val>
                                        </p:tav>
                                        <p:tav tm="100000">
                                          <p:val>
                                            <p:strVal val="#ppt_h"/>
                                          </p:val>
                                        </p:tav>
                                      </p:tavLst>
                                    </p:anim>
                                    <p:animEffect transition="in" filter="fade">
                                      <p:cBhvr>
                                        <p:cTn id="24" dur="500"/>
                                        <p:tgtEl>
                                          <p:spTgt spid="8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p:cTn id="27" dur="500" fill="hold"/>
                                        <p:tgtEl>
                                          <p:spTgt spid="81"/>
                                        </p:tgtEl>
                                        <p:attrNameLst>
                                          <p:attrName>ppt_w</p:attrName>
                                        </p:attrNameLst>
                                      </p:cBhvr>
                                      <p:tavLst>
                                        <p:tav tm="0">
                                          <p:val>
                                            <p:fltVal val="0"/>
                                          </p:val>
                                        </p:tav>
                                        <p:tav tm="100000">
                                          <p:val>
                                            <p:strVal val="#ppt_w"/>
                                          </p:val>
                                        </p:tav>
                                      </p:tavLst>
                                    </p:anim>
                                    <p:anim calcmode="lin" valueType="num">
                                      <p:cBhvr>
                                        <p:cTn id="28" dur="500" fill="hold"/>
                                        <p:tgtEl>
                                          <p:spTgt spid="81"/>
                                        </p:tgtEl>
                                        <p:attrNameLst>
                                          <p:attrName>ppt_h</p:attrName>
                                        </p:attrNameLst>
                                      </p:cBhvr>
                                      <p:tavLst>
                                        <p:tav tm="0">
                                          <p:val>
                                            <p:fltVal val="0"/>
                                          </p:val>
                                        </p:tav>
                                        <p:tav tm="100000">
                                          <p:val>
                                            <p:strVal val="#ppt_h"/>
                                          </p:val>
                                        </p:tav>
                                      </p:tavLst>
                                    </p:anim>
                                    <p:animEffect transition="in" filter="fade">
                                      <p:cBhvr>
                                        <p:cTn id="29" dur="500"/>
                                        <p:tgtEl>
                                          <p:spTgt spid="8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Effect transition="in" filter="fade">
                                      <p:cBhvr>
                                        <p:cTn id="3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9" grpId="0"/>
      <p:bldP spid="80" grpId="0"/>
      <p:bldP spid="81" grpId="0"/>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40759" y="971550"/>
            <a:ext cx="1969538" cy="3447198"/>
            <a:chOff x="4092479" y="1096306"/>
            <a:chExt cx="2626050" cy="4596264"/>
          </a:xfrm>
        </p:grpSpPr>
        <p:cxnSp>
          <p:nvCxnSpPr>
            <p:cNvPr id="5" name="直线1"/>
            <p:cNvCxnSpPr>
              <a:cxnSpLocks noChangeShapeType="1"/>
            </p:cNvCxnSpPr>
            <p:nvPr/>
          </p:nvCxnSpPr>
          <p:spPr bwMode="auto">
            <a:xfrm>
              <a:off x="4092479" y="3399032"/>
              <a:ext cx="1276183" cy="0"/>
            </a:xfrm>
            <a:prstGeom prst="line">
              <a:avLst/>
            </a:prstGeom>
            <a:noFill/>
            <a:ln w="19050">
              <a:solidFill>
                <a:srgbClr val="093B5C"/>
              </a:solidFill>
              <a:round/>
              <a:headEnd/>
              <a:tailEnd/>
            </a:ln>
            <a:extLst>
              <a:ext uri="{909E8E84-426E-40DD-AFC4-6F175D3DCCD1}">
                <a14:hiddenFill xmlns:a14="http://schemas.microsoft.com/office/drawing/2010/main">
                  <a:noFill/>
                </a14:hiddenFill>
              </a:ext>
            </a:extLst>
          </p:spPr>
        </p:cxnSp>
        <p:cxnSp>
          <p:nvCxnSpPr>
            <p:cNvPr id="6" name="直线2"/>
            <p:cNvCxnSpPr>
              <a:cxnSpLocks noChangeShapeType="1"/>
            </p:cNvCxnSpPr>
            <p:nvPr/>
          </p:nvCxnSpPr>
          <p:spPr bwMode="auto">
            <a:xfrm flipV="1">
              <a:off x="5368661" y="1527494"/>
              <a:ext cx="0" cy="3741604"/>
            </a:xfrm>
            <a:prstGeom prst="line">
              <a:avLst/>
            </a:prstGeom>
            <a:noFill/>
            <a:ln w="19050">
              <a:solidFill>
                <a:srgbClr val="093B5C"/>
              </a:solidFill>
              <a:round/>
              <a:headEnd/>
              <a:tailEnd/>
            </a:ln>
            <a:extLst>
              <a:ext uri="{909E8E84-426E-40DD-AFC4-6F175D3DCCD1}">
                <a14:hiddenFill xmlns:a14="http://schemas.microsoft.com/office/drawing/2010/main">
                  <a:noFill/>
                </a14:hiddenFill>
              </a:ext>
            </a:extLst>
          </p:spPr>
        </p:cxnSp>
        <p:sp>
          <p:nvSpPr>
            <p:cNvPr id="9" name="圆2"/>
            <p:cNvSpPr>
              <a:spLocks noChangeArrowheads="1"/>
            </p:cNvSpPr>
            <p:nvPr/>
          </p:nvSpPr>
          <p:spPr bwMode="auto">
            <a:xfrm>
              <a:off x="5875600" y="2313541"/>
              <a:ext cx="842929" cy="844403"/>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50">
                <a:sym typeface="Arial" panose="020B0604020202020204" pitchFamily="34" charset="0"/>
              </a:endParaRPr>
            </a:p>
          </p:txBody>
        </p:sp>
        <p:cxnSp>
          <p:nvCxnSpPr>
            <p:cNvPr id="14" name="箭头2"/>
            <p:cNvCxnSpPr>
              <a:cxnSpLocks noChangeShapeType="1"/>
            </p:cNvCxnSpPr>
            <p:nvPr/>
          </p:nvCxnSpPr>
          <p:spPr bwMode="auto">
            <a:xfrm>
              <a:off x="5368661" y="2735888"/>
              <a:ext cx="394939" cy="0"/>
            </a:xfrm>
            <a:prstGeom prst="straightConnector1">
              <a:avLst/>
            </a:prstGeom>
            <a:noFill/>
            <a:ln w="19050">
              <a:solidFill>
                <a:srgbClr val="093B5C"/>
              </a:solidFill>
              <a:round/>
              <a:headEnd/>
              <a:tailEnd type="triangle" w="med" len="med"/>
            </a:ln>
            <a:extLst>
              <a:ext uri="{909E8E84-426E-40DD-AFC4-6F175D3DCCD1}">
                <a14:hiddenFill xmlns:a14="http://schemas.microsoft.com/office/drawing/2010/main">
                  <a:noFill/>
                </a14:hiddenFill>
              </a:ext>
            </a:extLst>
          </p:spPr>
        </p:cxnSp>
        <p:cxnSp>
          <p:nvCxnSpPr>
            <p:cNvPr id="15" name="箭头3"/>
            <p:cNvCxnSpPr>
              <a:cxnSpLocks noChangeShapeType="1"/>
            </p:cNvCxnSpPr>
            <p:nvPr/>
          </p:nvCxnSpPr>
          <p:spPr bwMode="auto">
            <a:xfrm>
              <a:off x="5368661" y="4037123"/>
              <a:ext cx="394939" cy="0"/>
            </a:xfrm>
            <a:prstGeom prst="straightConnector1">
              <a:avLst/>
            </a:prstGeom>
            <a:noFill/>
            <a:ln w="19050">
              <a:solidFill>
                <a:srgbClr val="093B5C"/>
              </a:solidFill>
              <a:round/>
              <a:headEnd/>
              <a:tailEnd type="triangle" w="med" len="med"/>
            </a:ln>
            <a:extLst>
              <a:ext uri="{909E8E84-426E-40DD-AFC4-6F175D3DCCD1}">
                <a14:hiddenFill xmlns:a14="http://schemas.microsoft.com/office/drawing/2010/main">
                  <a:noFill/>
                </a14:hiddenFill>
              </a:ext>
            </a:extLst>
          </p:spPr>
        </p:cxnSp>
        <p:cxnSp>
          <p:nvCxnSpPr>
            <p:cNvPr id="33" name="箭头1"/>
            <p:cNvCxnSpPr>
              <a:cxnSpLocks noChangeShapeType="1"/>
            </p:cNvCxnSpPr>
            <p:nvPr/>
          </p:nvCxnSpPr>
          <p:spPr bwMode="auto">
            <a:xfrm>
              <a:off x="5368661" y="1527493"/>
              <a:ext cx="394939" cy="0"/>
            </a:xfrm>
            <a:prstGeom prst="straightConnector1">
              <a:avLst/>
            </a:prstGeom>
            <a:noFill/>
            <a:ln w="19050">
              <a:solidFill>
                <a:srgbClr val="093B5C"/>
              </a:solidFill>
              <a:round/>
              <a:headEnd/>
              <a:tailEnd type="triangle" w="med" len="med"/>
            </a:ln>
            <a:extLst>
              <a:ext uri="{909E8E84-426E-40DD-AFC4-6F175D3DCCD1}">
                <a14:hiddenFill xmlns:a14="http://schemas.microsoft.com/office/drawing/2010/main">
                  <a:noFill/>
                </a14:hiddenFill>
              </a:ext>
            </a:extLst>
          </p:spPr>
        </p:cxnSp>
        <p:cxnSp>
          <p:nvCxnSpPr>
            <p:cNvPr id="34" name="箭头4"/>
            <p:cNvCxnSpPr>
              <a:cxnSpLocks noChangeShapeType="1"/>
            </p:cNvCxnSpPr>
            <p:nvPr/>
          </p:nvCxnSpPr>
          <p:spPr bwMode="auto">
            <a:xfrm flipV="1">
              <a:off x="5368661" y="5269097"/>
              <a:ext cx="394939" cy="0"/>
            </a:xfrm>
            <a:prstGeom prst="straightConnector1">
              <a:avLst/>
            </a:prstGeom>
            <a:noFill/>
            <a:ln w="19050">
              <a:solidFill>
                <a:srgbClr val="093B5C"/>
              </a:solidFill>
              <a:round/>
              <a:headEnd/>
              <a:tailEnd type="triangle" w="med" len="med"/>
            </a:ln>
            <a:extLst>
              <a:ext uri="{909E8E84-426E-40DD-AFC4-6F175D3DCCD1}">
                <a14:hiddenFill xmlns:a14="http://schemas.microsoft.com/office/drawing/2010/main">
                  <a:noFill/>
                </a14:hiddenFill>
              </a:ext>
            </a:extLst>
          </p:spPr>
        </p:cxnSp>
        <p:sp>
          <p:nvSpPr>
            <p:cNvPr id="17" name="圆3"/>
            <p:cNvSpPr>
              <a:spLocks noChangeArrowheads="1"/>
            </p:cNvSpPr>
            <p:nvPr/>
          </p:nvSpPr>
          <p:spPr bwMode="auto">
            <a:xfrm>
              <a:off x="5875600" y="3602165"/>
              <a:ext cx="842929" cy="844403"/>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50">
                <a:sym typeface="Arial" panose="020B0604020202020204" pitchFamily="34" charset="0"/>
              </a:endParaRPr>
            </a:p>
          </p:txBody>
        </p:sp>
        <p:sp>
          <p:nvSpPr>
            <p:cNvPr id="18" name="圆4"/>
            <p:cNvSpPr>
              <a:spLocks noChangeArrowheads="1"/>
            </p:cNvSpPr>
            <p:nvPr/>
          </p:nvSpPr>
          <p:spPr bwMode="auto">
            <a:xfrm>
              <a:off x="5875600" y="4848167"/>
              <a:ext cx="842929" cy="844403"/>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50">
                <a:sym typeface="Arial" panose="020B0604020202020204" pitchFamily="34" charset="0"/>
              </a:endParaRPr>
            </a:p>
          </p:txBody>
        </p:sp>
        <p:sp>
          <p:nvSpPr>
            <p:cNvPr id="19" name="圆1"/>
            <p:cNvSpPr>
              <a:spLocks noChangeArrowheads="1"/>
            </p:cNvSpPr>
            <p:nvPr/>
          </p:nvSpPr>
          <p:spPr bwMode="auto">
            <a:xfrm>
              <a:off x="5875600" y="1096306"/>
              <a:ext cx="842929" cy="842929"/>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50">
                <a:sym typeface="Arial" panose="020B0604020202020204" pitchFamily="34" charset="0"/>
              </a:endParaRPr>
            </a:p>
          </p:txBody>
        </p:sp>
        <p:sp>
          <p:nvSpPr>
            <p:cNvPr id="21" name="Freeform 31"/>
            <p:cNvSpPr>
              <a:spLocks/>
            </p:cNvSpPr>
            <p:nvPr/>
          </p:nvSpPr>
          <p:spPr bwMode="auto">
            <a:xfrm>
              <a:off x="6127704" y="1336785"/>
              <a:ext cx="338721" cy="335079"/>
            </a:xfrm>
            <a:custGeom>
              <a:avLst/>
              <a:gdLst>
                <a:gd name="T0" fmla="*/ 58 w 116"/>
                <a:gd name="T1" fmla="*/ 100 h 115"/>
                <a:gd name="T2" fmla="*/ 48 w 116"/>
                <a:gd name="T3" fmla="*/ 103 h 115"/>
                <a:gd name="T4" fmla="*/ 29 w 116"/>
                <a:gd name="T5" fmla="*/ 114 h 115"/>
                <a:gd name="T6" fmla="*/ 26 w 116"/>
                <a:gd name="T7" fmla="*/ 115 h 115"/>
                <a:gd name="T8" fmla="*/ 21 w 116"/>
                <a:gd name="T9" fmla="*/ 111 h 115"/>
                <a:gd name="T10" fmla="*/ 22 w 116"/>
                <a:gd name="T11" fmla="*/ 105 h 115"/>
                <a:gd name="T12" fmla="*/ 25 w 116"/>
                <a:gd name="T13" fmla="*/ 83 h 115"/>
                <a:gd name="T14" fmla="*/ 24 w 116"/>
                <a:gd name="T15" fmla="*/ 74 h 115"/>
                <a:gd name="T16" fmla="*/ 19 w 116"/>
                <a:gd name="T17" fmla="*/ 65 h 115"/>
                <a:gd name="T18" fmla="*/ 4 w 116"/>
                <a:gd name="T19" fmla="*/ 50 h 115"/>
                <a:gd name="T20" fmla="*/ 1 w 116"/>
                <a:gd name="T21" fmla="*/ 47 h 115"/>
                <a:gd name="T22" fmla="*/ 3 w 116"/>
                <a:gd name="T23" fmla="*/ 42 h 115"/>
                <a:gd name="T24" fmla="*/ 8 w 116"/>
                <a:gd name="T25" fmla="*/ 40 h 115"/>
                <a:gd name="T26" fmla="*/ 29 w 116"/>
                <a:gd name="T27" fmla="*/ 37 h 115"/>
                <a:gd name="T28" fmla="*/ 39 w 116"/>
                <a:gd name="T29" fmla="*/ 32 h 115"/>
                <a:gd name="T30" fmla="*/ 44 w 116"/>
                <a:gd name="T31" fmla="*/ 25 h 115"/>
                <a:gd name="T32" fmla="*/ 54 w 116"/>
                <a:gd name="T33" fmla="*/ 5 h 115"/>
                <a:gd name="T34" fmla="*/ 55 w 116"/>
                <a:gd name="T35" fmla="*/ 2 h 115"/>
                <a:gd name="T36" fmla="*/ 61 w 116"/>
                <a:gd name="T37" fmla="*/ 2 h 115"/>
                <a:gd name="T38" fmla="*/ 63 w 116"/>
                <a:gd name="T39" fmla="*/ 5 h 115"/>
                <a:gd name="T40" fmla="*/ 73 w 116"/>
                <a:gd name="T41" fmla="*/ 26 h 115"/>
                <a:gd name="T42" fmla="*/ 89 w 116"/>
                <a:gd name="T43" fmla="*/ 37 h 115"/>
                <a:gd name="T44" fmla="*/ 111 w 116"/>
                <a:gd name="T45" fmla="*/ 41 h 115"/>
                <a:gd name="T46" fmla="*/ 113 w 116"/>
                <a:gd name="T47" fmla="*/ 42 h 115"/>
                <a:gd name="T48" fmla="*/ 115 w 116"/>
                <a:gd name="T49" fmla="*/ 47 h 115"/>
                <a:gd name="T50" fmla="*/ 113 w 116"/>
                <a:gd name="T51" fmla="*/ 50 h 115"/>
                <a:gd name="T52" fmla="*/ 97 w 116"/>
                <a:gd name="T53" fmla="*/ 66 h 115"/>
                <a:gd name="T54" fmla="*/ 91 w 116"/>
                <a:gd name="T55" fmla="*/ 85 h 115"/>
                <a:gd name="T56" fmla="*/ 95 w 116"/>
                <a:gd name="T57" fmla="*/ 109 h 115"/>
                <a:gd name="T58" fmla="*/ 95 w 116"/>
                <a:gd name="T59" fmla="*/ 111 h 115"/>
                <a:gd name="T60" fmla="*/ 90 w 116"/>
                <a:gd name="T61" fmla="*/ 115 h 115"/>
                <a:gd name="T62" fmla="*/ 87 w 116"/>
                <a:gd name="T63" fmla="*/ 113 h 115"/>
                <a:gd name="T64" fmla="*/ 68 w 116"/>
                <a:gd name="T65" fmla="*/ 103 h 115"/>
                <a:gd name="T66" fmla="*/ 58 w 116"/>
                <a:gd name="T67" fmla="*/ 10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15">
                  <a:moveTo>
                    <a:pt x="58" y="100"/>
                  </a:moveTo>
                  <a:cubicBezTo>
                    <a:pt x="55" y="101"/>
                    <a:pt x="51" y="101"/>
                    <a:pt x="48" y="103"/>
                  </a:cubicBezTo>
                  <a:cubicBezTo>
                    <a:pt x="42" y="107"/>
                    <a:pt x="35" y="110"/>
                    <a:pt x="29" y="114"/>
                  </a:cubicBezTo>
                  <a:cubicBezTo>
                    <a:pt x="28" y="114"/>
                    <a:pt x="27" y="115"/>
                    <a:pt x="26" y="115"/>
                  </a:cubicBezTo>
                  <a:cubicBezTo>
                    <a:pt x="23" y="115"/>
                    <a:pt x="21" y="114"/>
                    <a:pt x="21" y="111"/>
                  </a:cubicBezTo>
                  <a:cubicBezTo>
                    <a:pt x="21" y="109"/>
                    <a:pt x="22" y="107"/>
                    <a:pt x="22" y="105"/>
                  </a:cubicBezTo>
                  <a:cubicBezTo>
                    <a:pt x="23" y="98"/>
                    <a:pt x="24" y="91"/>
                    <a:pt x="25" y="83"/>
                  </a:cubicBezTo>
                  <a:cubicBezTo>
                    <a:pt x="26" y="80"/>
                    <a:pt x="25" y="77"/>
                    <a:pt x="24" y="74"/>
                  </a:cubicBezTo>
                  <a:cubicBezTo>
                    <a:pt x="23" y="71"/>
                    <a:pt x="21" y="68"/>
                    <a:pt x="19" y="65"/>
                  </a:cubicBezTo>
                  <a:cubicBezTo>
                    <a:pt x="14" y="60"/>
                    <a:pt x="9" y="55"/>
                    <a:pt x="4" y="50"/>
                  </a:cubicBezTo>
                  <a:cubicBezTo>
                    <a:pt x="3" y="49"/>
                    <a:pt x="2" y="48"/>
                    <a:pt x="1" y="47"/>
                  </a:cubicBezTo>
                  <a:cubicBezTo>
                    <a:pt x="0" y="45"/>
                    <a:pt x="1" y="43"/>
                    <a:pt x="3" y="42"/>
                  </a:cubicBezTo>
                  <a:cubicBezTo>
                    <a:pt x="5" y="41"/>
                    <a:pt x="6" y="41"/>
                    <a:pt x="8" y="40"/>
                  </a:cubicBezTo>
                  <a:cubicBezTo>
                    <a:pt x="15" y="39"/>
                    <a:pt x="22" y="38"/>
                    <a:pt x="29" y="37"/>
                  </a:cubicBezTo>
                  <a:cubicBezTo>
                    <a:pt x="33" y="36"/>
                    <a:pt x="37" y="34"/>
                    <a:pt x="39" y="32"/>
                  </a:cubicBezTo>
                  <a:cubicBezTo>
                    <a:pt x="41" y="30"/>
                    <a:pt x="43" y="28"/>
                    <a:pt x="44" y="25"/>
                  </a:cubicBezTo>
                  <a:cubicBezTo>
                    <a:pt x="47" y="18"/>
                    <a:pt x="50" y="11"/>
                    <a:pt x="54" y="5"/>
                  </a:cubicBezTo>
                  <a:cubicBezTo>
                    <a:pt x="54" y="4"/>
                    <a:pt x="55" y="3"/>
                    <a:pt x="55" y="2"/>
                  </a:cubicBezTo>
                  <a:cubicBezTo>
                    <a:pt x="57" y="0"/>
                    <a:pt x="59" y="0"/>
                    <a:pt x="61" y="2"/>
                  </a:cubicBezTo>
                  <a:cubicBezTo>
                    <a:pt x="62" y="3"/>
                    <a:pt x="62" y="4"/>
                    <a:pt x="63" y="5"/>
                  </a:cubicBezTo>
                  <a:cubicBezTo>
                    <a:pt x="66" y="12"/>
                    <a:pt x="69" y="19"/>
                    <a:pt x="73" y="26"/>
                  </a:cubicBezTo>
                  <a:cubicBezTo>
                    <a:pt x="76" y="32"/>
                    <a:pt x="81" y="36"/>
                    <a:pt x="89" y="37"/>
                  </a:cubicBezTo>
                  <a:cubicBezTo>
                    <a:pt x="96" y="39"/>
                    <a:pt x="104" y="40"/>
                    <a:pt x="111" y="41"/>
                  </a:cubicBezTo>
                  <a:cubicBezTo>
                    <a:pt x="112" y="41"/>
                    <a:pt x="113" y="41"/>
                    <a:pt x="113" y="42"/>
                  </a:cubicBezTo>
                  <a:cubicBezTo>
                    <a:pt x="115" y="43"/>
                    <a:pt x="116" y="45"/>
                    <a:pt x="115" y="47"/>
                  </a:cubicBezTo>
                  <a:cubicBezTo>
                    <a:pt x="114" y="48"/>
                    <a:pt x="114" y="49"/>
                    <a:pt x="113" y="50"/>
                  </a:cubicBezTo>
                  <a:cubicBezTo>
                    <a:pt x="108" y="55"/>
                    <a:pt x="102" y="61"/>
                    <a:pt x="97" y="66"/>
                  </a:cubicBezTo>
                  <a:cubicBezTo>
                    <a:pt x="92" y="71"/>
                    <a:pt x="90" y="78"/>
                    <a:pt x="91" y="85"/>
                  </a:cubicBezTo>
                  <a:cubicBezTo>
                    <a:pt x="92" y="93"/>
                    <a:pt x="94" y="101"/>
                    <a:pt x="95" y="109"/>
                  </a:cubicBezTo>
                  <a:cubicBezTo>
                    <a:pt x="95" y="109"/>
                    <a:pt x="95" y="110"/>
                    <a:pt x="95" y="111"/>
                  </a:cubicBezTo>
                  <a:cubicBezTo>
                    <a:pt x="95" y="114"/>
                    <a:pt x="93" y="115"/>
                    <a:pt x="90" y="115"/>
                  </a:cubicBezTo>
                  <a:cubicBezTo>
                    <a:pt x="89" y="114"/>
                    <a:pt x="88" y="114"/>
                    <a:pt x="87" y="113"/>
                  </a:cubicBezTo>
                  <a:cubicBezTo>
                    <a:pt x="81" y="110"/>
                    <a:pt x="75" y="107"/>
                    <a:pt x="68" y="103"/>
                  </a:cubicBezTo>
                  <a:cubicBezTo>
                    <a:pt x="65" y="101"/>
                    <a:pt x="62" y="101"/>
                    <a:pt x="58" y="10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dirty="0"/>
            </a:p>
          </p:txBody>
        </p:sp>
        <p:grpSp>
          <p:nvGrpSpPr>
            <p:cNvPr id="22" name="Group 18"/>
            <p:cNvGrpSpPr>
              <a:grpSpLocks noChangeAspect="1"/>
            </p:cNvGrpSpPr>
            <p:nvPr/>
          </p:nvGrpSpPr>
          <p:grpSpPr bwMode="auto">
            <a:xfrm>
              <a:off x="6135797" y="5118751"/>
              <a:ext cx="322535" cy="303235"/>
              <a:chOff x="2647" y="2985"/>
              <a:chExt cx="518" cy="487"/>
            </a:xfrm>
            <a:solidFill>
              <a:schemeClr val="bg1"/>
            </a:solidFill>
          </p:grpSpPr>
          <p:sp>
            <p:nvSpPr>
              <p:cNvPr id="29" name="Freeform 20"/>
              <p:cNvSpPr>
                <a:spLocks/>
              </p:cNvSpPr>
              <p:nvPr/>
            </p:nvSpPr>
            <p:spPr bwMode="auto">
              <a:xfrm>
                <a:off x="2852" y="2985"/>
                <a:ext cx="103" cy="382"/>
              </a:xfrm>
              <a:custGeom>
                <a:avLst/>
                <a:gdLst>
                  <a:gd name="T0" fmla="*/ 43 w 43"/>
                  <a:gd name="T1" fmla="*/ 160 h 160"/>
                  <a:gd name="T2" fmla="*/ 0 w 43"/>
                  <a:gd name="T3" fmla="*/ 160 h 160"/>
                  <a:gd name="T4" fmla="*/ 0 w 43"/>
                  <a:gd name="T5" fmla="*/ 0 h 160"/>
                  <a:gd name="T6" fmla="*/ 43 w 43"/>
                  <a:gd name="T7" fmla="*/ 0 h 160"/>
                  <a:gd name="T8" fmla="*/ 43 w 43"/>
                  <a:gd name="T9" fmla="*/ 160 h 160"/>
                </a:gdLst>
                <a:ahLst/>
                <a:cxnLst>
                  <a:cxn ang="0">
                    <a:pos x="T0" y="T1"/>
                  </a:cxn>
                  <a:cxn ang="0">
                    <a:pos x="T2" y="T3"/>
                  </a:cxn>
                  <a:cxn ang="0">
                    <a:pos x="T4" y="T5"/>
                  </a:cxn>
                  <a:cxn ang="0">
                    <a:pos x="T6" y="T7"/>
                  </a:cxn>
                  <a:cxn ang="0">
                    <a:pos x="T8" y="T9"/>
                  </a:cxn>
                </a:cxnLst>
                <a:rect l="0" t="0" r="r" b="b"/>
                <a:pathLst>
                  <a:path w="43" h="160">
                    <a:moveTo>
                      <a:pt x="43" y="160"/>
                    </a:moveTo>
                    <a:cubicBezTo>
                      <a:pt x="29" y="160"/>
                      <a:pt x="15" y="160"/>
                      <a:pt x="0" y="160"/>
                    </a:cubicBezTo>
                    <a:cubicBezTo>
                      <a:pt x="0" y="107"/>
                      <a:pt x="0" y="53"/>
                      <a:pt x="0" y="0"/>
                    </a:cubicBezTo>
                    <a:cubicBezTo>
                      <a:pt x="15" y="0"/>
                      <a:pt x="29" y="0"/>
                      <a:pt x="43" y="0"/>
                    </a:cubicBezTo>
                    <a:cubicBezTo>
                      <a:pt x="43" y="53"/>
                      <a:pt x="43" y="107"/>
                      <a:pt x="43"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0" name="Freeform 21"/>
              <p:cNvSpPr>
                <a:spLocks/>
              </p:cNvSpPr>
              <p:nvPr/>
            </p:nvSpPr>
            <p:spPr bwMode="auto">
              <a:xfrm>
                <a:off x="2647" y="3406"/>
                <a:ext cx="518" cy="66"/>
              </a:xfrm>
              <a:custGeom>
                <a:avLst/>
                <a:gdLst>
                  <a:gd name="T0" fmla="*/ 0 w 217"/>
                  <a:gd name="T1" fmla="*/ 28 h 28"/>
                  <a:gd name="T2" fmla="*/ 0 w 217"/>
                  <a:gd name="T3" fmla="*/ 0 h 28"/>
                  <a:gd name="T4" fmla="*/ 217 w 217"/>
                  <a:gd name="T5" fmla="*/ 0 h 28"/>
                  <a:gd name="T6" fmla="*/ 217 w 217"/>
                  <a:gd name="T7" fmla="*/ 28 h 28"/>
                  <a:gd name="T8" fmla="*/ 0 w 217"/>
                  <a:gd name="T9" fmla="*/ 28 h 28"/>
                </a:gdLst>
                <a:ahLst/>
                <a:cxnLst>
                  <a:cxn ang="0">
                    <a:pos x="T0" y="T1"/>
                  </a:cxn>
                  <a:cxn ang="0">
                    <a:pos x="T2" y="T3"/>
                  </a:cxn>
                  <a:cxn ang="0">
                    <a:pos x="T4" y="T5"/>
                  </a:cxn>
                  <a:cxn ang="0">
                    <a:pos x="T6" y="T7"/>
                  </a:cxn>
                  <a:cxn ang="0">
                    <a:pos x="T8" y="T9"/>
                  </a:cxn>
                </a:cxnLst>
                <a:rect l="0" t="0" r="r" b="b"/>
                <a:pathLst>
                  <a:path w="217" h="28">
                    <a:moveTo>
                      <a:pt x="0" y="28"/>
                    </a:moveTo>
                    <a:cubicBezTo>
                      <a:pt x="0" y="18"/>
                      <a:pt x="0" y="9"/>
                      <a:pt x="0" y="0"/>
                    </a:cubicBezTo>
                    <a:cubicBezTo>
                      <a:pt x="72" y="0"/>
                      <a:pt x="144" y="0"/>
                      <a:pt x="217" y="0"/>
                    </a:cubicBezTo>
                    <a:cubicBezTo>
                      <a:pt x="217" y="9"/>
                      <a:pt x="217" y="18"/>
                      <a:pt x="217" y="28"/>
                    </a:cubicBezTo>
                    <a:cubicBezTo>
                      <a:pt x="144" y="28"/>
                      <a:pt x="72"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1" name="Freeform 22"/>
              <p:cNvSpPr>
                <a:spLocks/>
              </p:cNvSpPr>
              <p:nvPr/>
            </p:nvSpPr>
            <p:spPr bwMode="auto">
              <a:xfrm>
                <a:off x="2991" y="3093"/>
                <a:ext cx="105" cy="274"/>
              </a:xfrm>
              <a:custGeom>
                <a:avLst/>
                <a:gdLst>
                  <a:gd name="T0" fmla="*/ 44 w 44"/>
                  <a:gd name="T1" fmla="*/ 115 h 115"/>
                  <a:gd name="T2" fmla="*/ 0 w 44"/>
                  <a:gd name="T3" fmla="*/ 115 h 115"/>
                  <a:gd name="T4" fmla="*/ 0 w 44"/>
                  <a:gd name="T5" fmla="*/ 0 h 115"/>
                  <a:gd name="T6" fmla="*/ 44 w 44"/>
                  <a:gd name="T7" fmla="*/ 0 h 115"/>
                  <a:gd name="T8" fmla="*/ 44 w 44"/>
                  <a:gd name="T9" fmla="*/ 115 h 115"/>
                </a:gdLst>
                <a:ahLst/>
                <a:cxnLst>
                  <a:cxn ang="0">
                    <a:pos x="T0" y="T1"/>
                  </a:cxn>
                  <a:cxn ang="0">
                    <a:pos x="T2" y="T3"/>
                  </a:cxn>
                  <a:cxn ang="0">
                    <a:pos x="T4" y="T5"/>
                  </a:cxn>
                  <a:cxn ang="0">
                    <a:pos x="T6" y="T7"/>
                  </a:cxn>
                  <a:cxn ang="0">
                    <a:pos x="T8" y="T9"/>
                  </a:cxn>
                </a:cxnLst>
                <a:rect l="0" t="0" r="r" b="b"/>
                <a:pathLst>
                  <a:path w="44" h="115">
                    <a:moveTo>
                      <a:pt x="44" y="115"/>
                    </a:moveTo>
                    <a:cubicBezTo>
                      <a:pt x="29" y="115"/>
                      <a:pt x="15" y="115"/>
                      <a:pt x="0" y="115"/>
                    </a:cubicBezTo>
                    <a:cubicBezTo>
                      <a:pt x="0" y="77"/>
                      <a:pt x="0" y="39"/>
                      <a:pt x="0" y="0"/>
                    </a:cubicBezTo>
                    <a:cubicBezTo>
                      <a:pt x="15" y="0"/>
                      <a:pt x="29" y="0"/>
                      <a:pt x="44" y="0"/>
                    </a:cubicBezTo>
                    <a:cubicBezTo>
                      <a:pt x="44" y="39"/>
                      <a:pt x="44" y="77"/>
                      <a:pt x="4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2" name="Freeform 23"/>
              <p:cNvSpPr>
                <a:spLocks/>
              </p:cNvSpPr>
              <p:nvPr/>
            </p:nvSpPr>
            <p:spPr bwMode="auto">
              <a:xfrm>
                <a:off x="2714" y="3162"/>
                <a:ext cx="102" cy="205"/>
              </a:xfrm>
              <a:custGeom>
                <a:avLst/>
                <a:gdLst>
                  <a:gd name="T0" fmla="*/ 0 w 43"/>
                  <a:gd name="T1" fmla="*/ 0 h 86"/>
                  <a:gd name="T2" fmla="*/ 43 w 43"/>
                  <a:gd name="T3" fmla="*/ 0 h 86"/>
                  <a:gd name="T4" fmla="*/ 43 w 43"/>
                  <a:gd name="T5" fmla="*/ 86 h 86"/>
                  <a:gd name="T6" fmla="*/ 0 w 43"/>
                  <a:gd name="T7" fmla="*/ 86 h 86"/>
                  <a:gd name="T8" fmla="*/ 0 w 43"/>
                  <a:gd name="T9" fmla="*/ 0 h 86"/>
                </a:gdLst>
                <a:ahLst/>
                <a:cxnLst>
                  <a:cxn ang="0">
                    <a:pos x="T0" y="T1"/>
                  </a:cxn>
                  <a:cxn ang="0">
                    <a:pos x="T2" y="T3"/>
                  </a:cxn>
                  <a:cxn ang="0">
                    <a:pos x="T4" y="T5"/>
                  </a:cxn>
                  <a:cxn ang="0">
                    <a:pos x="T6" y="T7"/>
                  </a:cxn>
                  <a:cxn ang="0">
                    <a:pos x="T8" y="T9"/>
                  </a:cxn>
                </a:cxnLst>
                <a:rect l="0" t="0" r="r" b="b"/>
                <a:pathLst>
                  <a:path w="43" h="86">
                    <a:moveTo>
                      <a:pt x="0" y="0"/>
                    </a:moveTo>
                    <a:cubicBezTo>
                      <a:pt x="14" y="0"/>
                      <a:pt x="29" y="0"/>
                      <a:pt x="43" y="0"/>
                    </a:cubicBezTo>
                    <a:cubicBezTo>
                      <a:pt x="43" y="29"/>
                      <a:pt x="43" y="58"/>
                      <a:pt x="43" y="86"/>
                    </a:cubicBezTo>
                    <a:cubicBezTo>
                      <a:pt x="29" y="86"/>
                      <a:pt x="14" y="86"/>
                      <a:pt x="0" y="86"/>
                    </a:cubicBezTo>
                    <a:cubicBezTo>
                      <a:pt x="0" y="58"/>
                      <a:pt x="0" y="2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23" name="Group 13"/>
            <p:cNvGrpSpPr>
              <a:grpSpLocks noChangeAspect="1"/>
            </p:cNvGrpSpPr>
            <p:nvPr/>
          </p:nvGrpSpPr>
          <p:grpSpPr bwMode="auto">
            <a:xfrm>
              <a:off x="6127359" y="3851089"/>
              <a:ext cx="339408" cy="346553"/>
              <a:chOff x="1151" y="2911"/>
              <a:chExt cx="190" cy="194"/>
            </a:xfrm>
            <a:solidFill>
              <a:schemeClr val="bg1"/>
            </a:solidFill>
          </p:grpSpPr>
          <p:sp>
            <p:nvSpPr>
              <p:cNvPr id="25" name="Freeform 15"/>
              <p:cNvSpPr>
                <a:spLocks/>
              </p:cNvSpPr>
              <p:nvPr/>
            </p:nvSpPr>
            <p:spPr bwMode="auto">
              <a:xfrm>
                <a:off x="1151" y="2911"/>
                <a:ext cx="89" cy="90"/>
              </a:xfrm>
              <a:custGeom>
                <a:avLst/>
                <a:gdLst>
                  <a:gd name="T0" fmla="*/ 37 w 37"/>
                  <a:gd name="T1" fmla="*/ 25 h 37"/>
                  <a:gd name="T2" fmla="*/ 37 w 37"/>
                  <a:gd name="T3" fmla="*/ 32 h 37"/>
                  <a:gd name="T4" fmla="*/ 32 w 37"/>
                  <a:gd name="T5" fmla="*/ 37 h 37"/>
                  <a:gd name="T6" fmla="*/ 19 w 37"/>
                  <a:gd name="T7" fmla="*/ 37 h 37"/>
                  <a:gd name="T8" fmla="*/ 4 w 37"/>
                  <a:gd name="T9" fmla="*/ 29 h 37"/>
                  <a:gd name="T10" fmla="*/ 1 w 37"/>
                  <a:gd name="T11" fmla="*/ 16 h 37"/>
                  <a:gd name="T12" fmla="*/ 10 w 37"/>
                  <a:gd name="T13" fmla="*/ 3 h 37"/>
                  <a:gd name="T14" fmla="*/ 21 w 37"/>
                  <a:gd name="T15" fmla="*/ 1 h 37"/>
                  <a:gd name="T16" fmla="*/ 34 w 37"/>
                  <a:gd name="T17" fmla="*/ 10 h 37"/>
                  <a:gd name="T18" fmla="*/ 37 w 37"/>
                  <a:gd name="T19" fmla="*/ 19 h 37"/>
                  <a:gd name="T20" fmla="*/ 37 w 37"/>
                  <a:gd name="T21"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7">
                    <a:moveTo>
                      <a:pt x="37" y="25"/>
                    </a:moveTo>
                    <a:cubicBezTo>
                      <a:pt x="37" y="27"/>
                      <a:pt x="37" y="30"/>
                      <a:pt x="37" y="32"/>
                    </a:cubicBezTo>
                    <a:cubicBezTo>
                      <a:pt x="37" y="35"/>
                      <a:pt x="35" y="37"/>
                      <a:pt x="32" y="37"/>
                    </a:cubicBezTo>
                    <a:cubicBezTo>
                      <a:pt x="28" y="37"/>
                      <a:pt x="23" y="37"/>
                      <a:pt x="19" y="37"/>
                    </a:cubicBezTo>
                    <a:cubicBezTo>
                      <a:pt x="12" y="37"/>
                      <a:pt x="7" y="34"/>
                      <a:pt x="4" y="29"/>
                    </a:cubicBezTo>
                    <a:cubicBezTo>
                      <a:pt x="1" y="25"/>
                      <a:pt x="0" y="21"/>
                      <a:pt x="1" y="16"/>
                    </a:cubicBezTo>
                    <a:cubicBezTo>
                      <a:pt x="2" y="10"/>
                      <a:pt x="5" y="6"/>
                      <a:pt x="10" y="3"/>
                    </a:cubicBezTo>
                    <a:cubicBezTo>
                      <a:pt x="13" y="1"/>
                      <a:pt x="17" y="0"/>
                      <a:pt x="21" y="1"/>
                    </a:cubicBezTo>
                    <a:cubicBezTo>
                      <a:pt x="27" y="2"/>
                      <a:pt x="31" y="5"/>
                      <a:pt x="34" y="10"/>
                    </a:cubicBezTo>
                    <a:cubicBezTo>
                      <a:pt x="36" y="13"/>
                      <a:pt x="36" y="16"/>
                      <a:pt x="37" y="19"/>
                    </a:cubicBezTo>
                    <a:cubicBezTo>
                      <a:pt x="37" y="21"/>
                      <a:pt x="37" y="23"/>
                      <a:pt x="3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6" name="Freeform 16"/>
              <p:cNvSpPr>
                <a:spLocks/>
              </p:cNvSpPr>
              <p:nvPr/>
            </p:nvSpPr>
            <p:spPr bwMode="auto">
              <a:xfrm>
                <a:off x="1151" y="3015"/>
                <a:ext cx="89" cy="87"/>
              </a:xfrm>
              <a:custGeom>
                <a:avLst/>
                <a:gdLst>
                  <a:gd name="T0" fmla="*/ 25 w 37"/>
                  <a:gd name="T1" fmla="*/ 0 h 36"/>
                  <a:gd name="T2" fmla="*/ 32 w 37"/>
                  <a:gd name="T3" fmla="*/ 0 h 36"/>
                  <a:gd name="T4" fmla="*/ 37 w 37"/>
                  <a:gd name="T5" fmla="*/ 4 h 36"/>
                  <a:gd name="T6" fmla="*/ 37 w 37"/>
                  <a:gd name="T7" fmla="*/ 18 h 36"/>
                  <a:gd name="T8" fmla="*/ 29 w 37"/>
                  <a:gd name="T9" fmla="*/ 33 h 36"/>
                  <a:gd name="T10" fmla="*/ 16 w 37"/>
                  <a:gd name="T11" fmla="*/ 36 h 36"/>
                  <a:gd name="T12" fmla="*/ 3 w 37"/>
                  <a:gd name="T13" fmla="*/ 27 h 36"/>
                  <a:gd name="T14" fmla="*/ 1 w 37"/>
                  <a:gd name="T15" fmla="*/ 15 h 36"/>
                  <a:gd name="T16" fmla="*/ 10 w 37"/>
                  <a:gd name="T17" fmla="*/ 2 h 36"/>
                  <a:gd name="T18" fmla="*/ 19 w 37"/>
                  <a:gd name="T19" fmla="*/ 0 h 36"/>
                  <a:gd name="T20" fmla="*/ 25 w 37"/>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25" y="0"/>
                    </a:moveTo>
                    <a:cubicBezTo>
                      <a:pt x="27" y="0"/>
                      <a:pt x="30" y="0"/>
                      <a:pt x="32" y="0"/>
                    </a:cubicBezTo>
                    <a:cubicBezTo>
                      <a:pt x="35" y="0"/>
                      <a:pt x="37" y="1"/>
                      <a:pt x="37" y="4"/>
                    </a:cubicBezTo>
                    <a:cubicBezTo>
                      <a:pt x="37" y="9"/>
                      <a:pt x="37" y="13"/>
                      <a:pt x="37" y="18"/>
                    </a:cubicBezTo>
                    <a:cubicBezTo>
                      <a:pt x="36" y="24"/>
                      <a:pt x="34" y="29"/>
                      <a:pt x="29" y="33"/>
                    </a:cubicBezTo>
                    <a:cubicBezTo>
                      <a:pt x="25" y="35"/>
                      <a:pt x="20" y="36"/>
                      <a:pt x="16" y="36"/>
                    </a:cubicBezTo>
                    <a:cubicBezTo>
                      <a:pt x="10" y="35"/>
                      <a:pt x="6" y="32"/>
                      <a:pt x="3" y="27"/>
                    </a:cubicBezTo>
                    <a:cubicBezTo>
                      <a:pt x="1" y="23"/>
                      <a:pt x="0" y="19"/>
                      <a:pt x="1" y="15"/>
                    </a:cubicBezTo>
                    <a:cubicBezTo>
                      <a:pt x="2" y="9"/>
                      <a:pt x="5" y="5"/>
                      <a:pt x="10" y="2"/>
                    </a:cubicBezTo>
                    <a:cubicBezTo>
                      <a:pt x="12" y="0"/>
                      <a:pt x="16" y="0"/>
                      <a:pt x="19" y="0"/>
                    </a:cubicBezTo>
                    <a:cubicBezTo>
                      <a:pt x="21" y="0"/>
                      <a:pt x="23"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7" name="Freeform 17"/>
              <p:cNvSpPr>
                <a:spLocks/>
              </p:cNvSpPr>
              <p:nvPr/>
            </p:nvSpPr>
            <p:spPr bwMode="auto">
              <a:xfrm>
                <a:off x="1252" y="3015"/>
                <a:ext cx="89" cy="90"/>
              </a:xfrm>
              <a:custGeom>
                <a:avLst/>
                <a:gdLst>
                  <a:gd name="T0" fmla="*/ 12 w 37"/>
                  <a:gd name="T1" fmla="*/ 0 h 37"/>
                  <a:gd name="T2" fmla="*/ 20 w 37"/>
                  <a:gd name="T3" fmla="*/ 0 h 37"/>
                  <a:gd name="T4" fmla="*/ 31 w 37"/>
                  <a:gd name="T5" fmla="*/ 5 h 37"/>
                  <a:gd name="T6" fmla="*/ 36 w 37"/>
                  <a:gd name="T7" fmla="*/ 20 h 37"/>
                  <a:gd name="T8" fmla="*/ 22 w 37"/>
                  <a:gd name="T9" fmla="*/ 36 h 37"/>
                  <a:gd name="T10" fmla="*/ 1 w 37"/>
                  <a:gd name="T11" fmla="*/ 23 h 37"/>
                  <a:gd name="T12" fmla="*/ 0 w 37"/>
                  <a:gd name="T13" fmla="*/ 18 h 37"/>
                  <a:gd name="T14" fmla="*/ 0 w 37"/>
                  <a:gd name="T15" fmla="*/ 4 h 37"/>
                  <a:gd name="T16" fmla="*/ 5 w 37"/>
                  <a:gd name="T17" fmla="*/ 0 h 37"/>
                  <a:gd name="T18" fmla="*/ 12 w 37"/>
                  <a:gd name="T19" fmla="*/ 0 h 37"/>
                  <a:gd name="T20" fmla="*/ 12 w 37"/>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7">
                    <a:moveTo>
                      <a:pt x="12" y="0"/>
                    </a:moveTo>
                    <a:cubicBezTo>
                      <a:pt x="15" y="0"/>
                      <a:pt x="17" y="0"/>
                      <a:pt x="20" y="0"/>
                    </a:cubicBezTo>
                    <a:cubicBezTo>
                      <a:pt x="24" y="0"/>
                      <a:pt x="28" y="2"/>
                      <a:pt x="31" y="5"/>
                    </a:cubicBezTo>
                    <a:cubicBezTo>
                      <a:pt x="35" y="9"/>
                      <a:pt x="37" y="14"/>
                      <a:pt x="36" y="20"/>
                    </a:cubicBezTo>
                    <a:cubicBezTo>
                      <a:pt x="36" y="28"/>
                      <a:pt x="30" y="34"/>
                      <a:pt x="22" y="36"/>
                    </a:cubicBezTo>
                    <a:cubicBezTo>
                      <a:pt x="13" y="37"/>
                      <a:pt x="4" y="32"/>
                      <a:pt x="1" y="23"/>
                    </a:cubicBezTo>
                    <a:cubicBezTo>
                      <a:pt x="1" y="21"/>
                      <a:pt x="0" y="19"/>
                      <a:pt x="0" y="18"/>
                    </a:cubicBezTo>
                    <a:cubicBezTo>
                      <a:pt x="0" y="13"/>
                      <a:pt x="0" y="9"/>
                      <a:pt x="0" y="4"/>
                    </a:cubicBezTo>
                    <a:cubicBezTo>
                      <a:pt x="0" y="1"/>
                      <a:pt x="2" y="0"/>
                      <a:pt x="5" y="0"/>
                    </a:cubicBezTo>
                    <a:cubicBezTo>
                      <a:pt x="7" y="0"/>
                      <a:pt x="10"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8" name="Freeform 18"/>
              <p:cNvSpPr>
                <a:spLocks noEditPoints="1"/>
              </p:cNvSpPr>
              <p:nvPr/>
            </p:nvSpPr>
            <p:spPr bwMode="auto">
              <a:xfrm>
                <a:off x="1252" y="2911"/>
                <a:ext cx="89" cy="90"/>
              </a:xfrm>
              <a:custGeom>
                <a:avLst/>
                <a:gdLst>
                  <a:gd name="T0" fmla="*/ 12 w 37"/>
                  <a:gd name="T1" fmla="*/ 37 h 37"/>
                  <a:gd name="T2" fmla="*/ 5 w 37"/>
                  <a:gd name="T3" fmla="*/ 37 h 37"/>
                  <a:gd name="T4" fmla="*/ 0 w 37"/>
                  <a:gd name="T5" fmla="*/ 32 h 37"/>
                  <a:gd name="T6" fmla="*/ 0 w 37"/>
                  <a:gd name="T7" fmla="*/ 19 h 37"/>
                  <a:gd name="T8" fmla="*/ 8 w 37"/>
                  <a:gd name="T9" fmla="*/ 4 h 37"/>
                  <a:gd name="T10" fmla="*/ 21 w 37"/>
                  <a:gd name="T11" fmla="*/ 1 h 37"/>
                  <a:gd name="T12" fmla="*/ 35 w 37"/>
                  <a:gd name="T13" fmla="*/ 12 h 37"/>
                  <a:gd name="T14" fmla="*/ 34 w 37"/>
                  <a:gd name="T15" fmla="*/ 28 h 37"/>
                  <a:gd name="T16" fmla="*/ 22 w 37"/>
                  <a:gd name="T17" fmla="*/ 36 h 37"/>
                  <a:gd name="T18" fmla="*/ 18 w 37"/>
                  <a:gd name="T19" fmla="*/ 37 h 37"/>
                  <a:gd name="T20" fmla="*/ 12 w 37"/>
                  <a:gd name="T21" fmla="*/ 37 h 37"/>
                  <a:gd name="T22" fmla="*/ 7 w 37"/>
                  <a:gd name="T23" fmla="*/ 31 h 37"/>
                  <a:gd name="T24" fmla="*/ 7 w 37"/>
                  <a:gd name="T25" fmla="*/ 31 h 37"/>
                  <a:gd name="T26" fmla="*/ 18 w 37"/>
                  <a:gd name="T27" fmla="*/ 31 h 37"/>
                  <a:gd name="T28" fmla="*/ 30 w 37"/>
                  <a:gd name="T29" fmla="*/ 17 h 37"/>
                  <a:gd name="T30" fmla="*/ 16 w 37"/>
                  <a:gd name="T31" fmla="*/ 7 h 37"/>
                  <a:gd name="T32" fmla="*/ 7 w 37"/>
                  <a:gd name="T33" fmla="*/ 19 h 37"/>
                  <a:gd name="T34" fmla="*/ 7 w 37"/>
                  <a:gd name="T35" fmla="*/ 29 h 37"/>
                  <a:gd name="T36" fmla="*/ 7 w 37"/>
                  <a:gd name="T3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37">
                    <a:moveTo>
                      <a:pt x="12" y="37"/>
                    </a:moveTo>
                    <a:cubicBezTo>
                      <a:pt x="10" y="37"/>
                      <a:pt x="7" y="37"/>
                      <a:pt x="5" y="37"/>
                    </a:cubicBezTo>
                    <a:cubicBezTo>
                      <a:pt x="2" y="37"/>
                      <a:pt x="0" y="35"/>
                      <a:pt x="0" y="32"/>
                    </a:cubicBezTo>
                    <a:cubicBezTo>
                      <a:pt x="0" y="28"/>
                      <a:pt x="0" y="23"/>
                      <a:pt x="0" y="19"/>
                    </a:cubicBezTo>
                    <a:cubicBezTo>
                      <a:pt x="1" y="13"/>
                      <a:pt x="3" y="8"/>
                      <a:pt x="8" y="4"/>
                    </a:cubicBezTo>
                    <a:cubicBezTo>
                      <a:pt x="12" y="1"/>
                      <a:pt x="17" y="0"/>
                      <a:pt x="21" y="1"/>
                    </a:cubicBezTo>
                    <a:cubicBezTo>
                      <a:pt x="28" y="2"/>
                      <a:pt x="32" y="6"/>
                      <a:pt x="35" y="12"/>
                    </a:cubicBezTo>
                    <a:cubicBezTo>
                      <a:pt x="37" y="17"/>
                      <a:pt x="37" y="23"/>
                      <a:pt x="34" y="28"/>
                    </a:cubicBezTo>
                    <a:cubicBezTo>
                      <a:pt x="32" y="32"/>
                      <a:pt x="28" y="35"/>
                      <a:pt x="22" y="36"/>
                    </a:cubicBezTo>
                    <a:cubicBezTo>
                      <a:pt x="21" y="37"/>
                      <a:pt x="20" y="37"/>
                      <a:pt x="18" y="37"/>
                    </a:cubicBezTo>
                    <a:cubicBezTo>
                      <a:pt x="16" y="37"/>
                      <a:pt x="14" y="37"/>
                      <a:pt x="12" y="37"/>
                    </a:cubicBezTo>
                    <a:close/>
                    <a:moveTo>
                      <a:pt x="7" y="31"/>
                    </a:moveTo>
                    <a:cubicBezTo>
                      <a:pt x="7" y="31"/>
                      <a:pt x="7" y="31"/>
                      <a:pt x="7" y="31"/>
                    </a:cubicBezTo>
                    <a:cubicBezTo>
                      <a:pt x="11" y="31"/>
                      <a:pt x="15" y="31"/>
                      <a:pt x="18" y="31"/>
                    </a:cubicBezTo>
                    <a:cubicBezTo>
                      <a:pt x="26" y="30"/>
                      <a:pt x="31" y="24"/>
                      <a:pt x="30" y="17"/>
                    </a:cubicBezTo>
                    <a:cubicBezTo>
                      <a:pt x="29" y="10"/>
                      <a:pt x="23" y="6"/>
                      <a:pt x="16" y="7"/>
                    </a:cubicBezTo>
                    <a:cubicBezTo>
                      <a:pt x="11" y="8"/>
                      <a:pt x="7" y="13"/>
                      <a:pt x="7" y="19"/>
                    </a:cubicBezTo>
                    <a:cubicBezTo>
                      <a:pt x="7" y="22"/>
                      <a:pt x="7" y="26"/>
                      <a:pt x="7" y="29"/>
                    </a:cubicBezTo>
                    <a:cubicBezTo>
                      <a:pt x="7" y="29"/>
                      <a:pt x="7" y="30"/>
                      <a:pt x="7"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24" name="Freeform 6"/>
            <p:cNvSpPr>
              <a:spLocks noEditPoints="1"/>
            </p:cNvSpPr>
            <p:nvPr/>
          </p:nvSpPr>
          <p:spPr bwMode="auto">
            <a:xfrm>
              <a:off x="6119904" y="2555874"/>
              <a:ext cx="354321" cy="332847"/>
            </a:xfrm>
            <a:custGeom>
              <a:avLst/>
              <a:gdLst>
                <a:gd name="T0" fmla="*/ 222 w 332"/>
                <a:gd name="T1" fmla="*/ 312 h 312"/>
                <a:gd name="T2" fmla="*/ 205 w 332"/>
                <a:gd name="T3" fmla="*/ 304 h 312"/>
                <a:gd name="T4" fmla="*/ 158 w 332"/>
                <a:gd name="T5" fmla="*/ 287 h 312"/>
                <a:gd name="T6" fmla="*/ 126 w 332"/>
                <a:gd name="T7" fmla="*/ 304 h 312"/>
                <a:gd name="T8" fmla="*/ 106 w 332"/>
                <a:gd name="T9" fmla="*/ 311 h 312"/>
                <a:gd name="T10" fmla="*/ 99 w 332"/>
                <a:gd name="T11" fmla="*/ 309 h 312"/>
                <a:gd name="T12" fmla="*/ 66 w 332"/>
                <a:gd name="T13" fmla="*/ 289 h 312"/>
                <a:gd name="T14" fmla="*/ 57 w 332"/>
                <a:gd name="T15" fmla="*/ 265 h 312"/>
                <a:gd name="T16" fmla="*/ 60 w 332"/>
                <a:gd name="T17" fmla="*/ 247 h 312"/>
                <a:gd name="T18" fmla="*/ 49 w 332"/>
                <a:gd name="T19" fmla="*/ 216 h 312"/>
                <a:gd name="T20" fmla="*/ 23 w 332"/>
                <a:gd name="T21" fmla="*/ 197 h 312"/>
                <a:gd name="T22" fmla="*/ 18 w 332"/>
                <a:gd name="T23" fmla="*/ 196 h 312"/>
                <a:gd name="T24" fmla="*/ 1 w 332"/>
                <a:gd name="T25" fmla="*/ 176 h 312"/>
                <a:gd name="T26" fmla="*/ 1 w 332"/>
                <a:gd name="T27" fmla="*/ 137 h 312"/>
                <a:gd name="T28" fmla="*/ 18 w 332"/>
                <a:gd name="T29" fmla="*/ 117 h 312"/>
                <a:gd name="T30" fmla="*/ 60 w 332"/>
                <a:gd name="T31" fmla="*/ 73 h 312"/>
                <a:gd name="T32" fmla="*/ 58 w 332"/>
                <a:gd name="T33" fmla="*/ 49 h 312"/>
                <a:gd name="T34" fmla="*/ 61 w 332"/>
                <a:gd name="T35" fmla="*/ 28 h 312"/>
                <a:gd name="T36" fmla="*/ 67 w 332"/>
                <a:gd name="T37" fmla="*/ 23 h 312"/>
                <a:gd name="T38" fmla="*/ 101 w 332"/>
                <a:gd name="T39" fmla="*/ 3 h 312"/>
                <a:gd name="T40" fmla="*/ 126 w 332"/>
                <a:gd name="T41" fmla="*/ 8 h 312"/>
                <a:gd name="T42" fmla="*/ 144 w 332"/>
                <a:gd name="T43" fmla="*/ 22 h 312"/>
                <a:gd name="T44" fmla="*/ 174 w 332"/>
                <a:gd name="T45" fmla="*/ 26 h 312"/>
                <a:gd name="T46" fmla="*/ 202 w 332"/>
                <a:gd name="T47" fmla="*/ 12 h 312"/>
                <a:gd name="T48" fmla="*/ 207 w 332"/>
                <a:gd name="T49" fmla="*/ 7 h 312"/>
                <a:gd name="T50" fmla="*/ 230 w 332"/>
                <a:gd name="T51" fmla="*/ 3 h 312"/>
                <a:gd name="T52" fmla="*/ 266 w 332"/>
                <a:gd name="T53" fmla="*/ 24 h 312"/>
                <a:gd name="T54" fmla="*/ 274 w 332"/>
                <a:gd name="T55" fmla="*/ 47 h 312"/>
                <a:gd name="T56" fmla="*/ 274 w 332"/>
                <a:gd name="T57" fmla="*/ 81 h 312"/>
                <a:gd name="T58" fmla="*/ 297 w 332"/>
                <a:gd name="T59" fmla="*/ 110 h 312"/>
                <a:gd name="T60" fmla="*/ 314 w 332"/>
                <a:gd name="T61" fmla="*/ 117 h 312"/>
                <a:gd name="T62" fmla="*/ 331 w 332"/>
                <a:gd name="T63" fmla="*/ 136 h 312"/>
                <a:gd name="T64" fmla="*/ 331 w 332"/>
                <a:gd name="T65" fmla="*/ 178 h 312"/>
                <a:gd name="T66" fmla="*/ 322 w 332"/>
                <a:gd name="T67" fmla="*/ 192 h 312"/>
                <a:gd name="T68" fmla="*/ 312 w 332"/>
                <a:gd name="T69" fmla="*/ 196 h 312"/>
                <a:gd name="T70" fmla="*/ 278 w 332"/>
                <a:gd name="T71" fmla="*/ 223 h 312"/>
                <a:gd name="T72" fmla="*/ 274 w 332"/>
                <a:gd name="T73" fmla="*/ 265 h 312"/>
                <a:gd name="T74" fmla="*/ 266 w 332"/>
                <a:gd name="T75" fmla="*/ 290 h 312"/>
                <a:gd name="T76" fmla="*/ 229 w 332"/>
                <a:gd name="T77" fmla="*/ 310 h 312"/>
                <a:gd name="T78" fmla="*/ 222 w 332"/>
                <a:gd name="T79" fmla="*/ 312 h 312"/>
                <a:gd name="T80" fmla="*/ 166 w 332"/>
                <a:gd name="T81" fmla="*/ 223 h 312"/>
                <a:gd name="T82" fmla="*/ 232 w 332"/>
                <a:gd name="T83" fmla="*/ 157 h 312"/>
                <a:gd name="T84" fmla="*/ 166 w 332"/>
                <a:gd name="T85" fmla="*/ 90 h 312"/>
                <a:gd name="T86" fmla="*/ 100 w 332"/>
                <a:gd name="T87" fmla="*/ 156 h 312"/>
                <a:gd name="T88" fmla="*/ 166 w 332"/>
                <a:gd name="T89" fmla="*/ 22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2" h="312">
                  <a:moveTo>
                    <a:pt x="222" y="312"/>
                  </a:moveTo>
                  <a:cubicBezTo>
                    <a:pt x="215" y="311"/>
                    <a:pt x="210" y="309"/>
                    <a:pt x="205" y="304"/>
                  </a:cubicBezTo>
                  <a:cubicBezTo>
                    <a:pt x="192" y="290"/>
                    <a:pt x="176" y="285"/>
                    <a:pt x="158" y="287"/>
                  </a:cubicBezTo>
                  <a:cubicBezTo>
                    <a:pt x="145" y="289"/>
                    <a:pt x="135" y="295"/>
                    <a:pt x="126" y="304"/>
                  </a:cubicBezTo>
                  <a:cubicBezTo>
                    <a:pt x="121" y="310"/>
                    <a:pt x="114" y="312"/>
                    <a:pt x="106" y="311"/>
                  </a:cubicBezTo>
                  <a:cubicBezTo>
                    <a:pt x="104" y="311"/>
                    <a:pt x="101" y="310"/>
                    <a:pt x="99" y="309"/>
                  </a:cubicBezTo>
                  <a:cubicBezTo>
                    <a:pt x="87" y="303"/>
                    <a:pt x="76" y="297"/>
                    <a:pt x="66" y="289"/>
                  </a:cubicBezTo>
                  <a:cubicBezTo>
                    <a:pt x="58" y="284"/>
                    <a:pt x="55" y="274"/>
                    <a:pt x="57" y="265"/>
                  </a:cubicBezTo>
                  <a:cubicBezTo>
                    <a:pt x="59" y="259"/>
                    <a:pt x="60" y="253"/>
                    <a:pt x="60" y="247"/>
                  </a:cubicBezTo>
                  <a:cubicBezTo>
                    <a:pt x="60" y="236"/>
                    <a:pt x="56" y="225"/>
                    <a:pt x="49" y="216"/>
                  </a:cubicBezTo>
                  <a:cubicBezTo>
                    <a:pt x="43" y="207"/>
                    <a:pt x="34" y="201"/>
                    <a:pt x="23" y="197"/>
                  </a:cubicBezTo>
                  <a:cubicBezTo>
                    <a:pt x="21" y="197"/>
                    <a:pt x="19" y="196"/>
                    <a:pt x="18" y="196"/>
                  </a:cubicBezTo>
                  <a:cubicBezTo>
                    <a:pt x="8" y="194"/>
                    <a:pt x="1" y="186"/>
                    <a:pt x="1" y="176"/>
                  </a:cubicBezTo>
                  <a:cubicBezTo>
                    <a:pt x="0" y="163"/>
                    <a:pt x="0" y="150"/>
                    <a:pt x="1" y="137"/>
                  </a:cubicBezTo>
                  <a:cubicBezTo>
                    <a:pt x="1" y="127"/>
                    <a:pt x="8" y="119"/>
                    <a:pt x="18" y="117"/>
                  </a:cubicBezTo>
                  <a:cubicBezTo>
                    <a:pt x="40" y="112"/>
                    <a:pt x="56" y="95"/>
                    <a:pt x="60" y="73"/>
                  </a:cubicBezTo>
                  <a:cubicBezTo>
                    <a:pt x="61" y="65"/>
                    <a:pt x="61" y="57"/>
                    <a:pt x="58" y="49"/>
                  </a:cubicBezTo>
                  <a:cubicBezTo>
                    <a:pt x="55" y="42"/>
                    <a:pt x="56" y="35"/>
                    <a:pt x="61" y="28"/>
                  </a:cubicBezTo>
                  <a:cubicBezTo>
                    <a:pt x="63" y="26"/>
                    <a:pt x="65" y="24"/>
                    <a:pt x="67" y="23"/>
                  </a:cubicBezTo>
                  <a:cubicBezTo>
                    <a:pt x="78" y="15"/>
                    <a:pt x="89" y="9"/>
                    <a:pt x="101" y="3"/>
                  </a:cubicBezTo>
                  <a:cubicBezTo>
                    <a:pt x="109" y="0"/>
                    <a:pt x="120" y="2"/>
                    <a:pt x="126" y="8"/>
                  </a:cubicBezTo>
                  <a:cubicBezTo>
                    <a:pt x="131" y="14"/>
                    <a:pt x="137" y="19"/>
                    <a:pt x="144" y="22"/>
                  </a:cubicBezTo>
                  <a:cubicBezTo>
                    <a:pt x="153" y="26"/>
                    <a:pt x="163" y="27"/>
                    <a:pt x="174" y="26"/>
                  </a:cubicBezTo>
                  <a:cubicBezTo>
                    <a:pt x="184" y="24"/>
                    <a:pt x="194" y="20"/>
                    <a:pt x="202" y="12"/>
                  </a:cubicBezTo>
                  <a:cubicBezTo>
                    <a:pt x="204" y="11"/>
                    <a:pt x="205" y="9"/>
                    <a:pt x="207" y="7"/>
                  </a:cubicBezTo>
                  <a:cubicBezTo>
                    <a:pt x="214" y="1"/>
                    <a:pt x="222" y="0"/>
                    <a:pt x="230" y="3"/>
                  </a:cubicBezTo>
                  <a:cubicBezTo>
                    <a:pt x="243" y="9"/>
                    <a:pt x="255" y="16"/>
                    <a:pt x="266" y="24"/>
                  </a:cubicBezTo>
                  <a:cubicBezTo>
                    <a:pt x="274" y="29"/>
                    <a:pt x="277" y="39"/>
                    <a:pt x="274" y="47"/>
                  </a:cubicBezTo>
                  <a:cubicBezTo>
                    <a:pt x="270" y="59"/>
                    <a:pt x="270" y="70"/>
                    <a:pt x="274" y="81"/>
                  </a:cubicBezTo>
                  <a:cubicBezTo>
                    <a:pt x="278" y="93"/>
                    <a:pt x="286" y="103"/>
                    <a:pt x="297" y="110"/>
                  </a:cubicBezTo>
                  <a:cubicBezTo>
                    <a:pt x="302" y="114"/>
                    <a:pt x="308" y="116"/>
                    <a:pt x="314" y="117"/>
                  </a:cubicBezTo>
                  <a:cubicBezTo>
                    <a:pt x="323" y="119"/>
                    <a:pt x="330" y="127"/>
                    <a:pt x="331" y="136"/>
                  </a:cubicBezTo>
                  <a:cubicBezTo>
                    <a:pt x="332" y="150"/>
                    <a:pt x="332" y="164"/>
                    <a:pt x="331" y="178"/>
                  </a:cubicBezTo>
                  <a:cubicBezTo>
                    <a:pt x="330" y="184"/>
                    <a:pt x="327" y="189"/>
                    <a:pt x="322" y="192"/>
                  </a:cubicBezTo>
                  <a:cubicBezTo>
                    <a:pt x="319" y="195"/>
                    <a:pt x="316" y="196"/>
                    <a:pt x="312" y="196"/>
                  </a:cubicBezTo>
                  <a:cubicBezTo>
                    <a:pt x="297" y="200"/>
                    <a:pt x="285" y="209"/>
                    <a:pt x="278" y="223"/>
                  </a:cubicBezTo>
                  <a:cubicBezTo>
                    <a:pt x="271" y="236"/>
                    <a:pt x="269" y="250"/>
                    <a:pt x="274" y="265"/>
                  </a:cubicBezTo>
                  <a:cubicBezTo>
                    <a:pt x="277" y="274"/>
                    <a:pt x="273" y="284"/>
                    <a:pt x="266" y="290"/>
                  </a:cubicBezTo>
                  <a:cubicBezTo>
                    <a:pt x="254" y="297"/>
                    <a:pt x="242" y="305"/>
                    <a:pt x="229" y="310"/>
                  </a:cubicBezTo>
                  <a:cubicBezTo>
                    <a:pt x="227" y="311"/>
                    <a:pt x="224" y="311"/>
                    <a:pt x="222" y="312"/>
                  </a:cubicBezTo>
                  <a:close/>
                  <a:moveTo>
                    <a:pt x="166" y="223"/>
                  </a:moveTo>
                  <a:cubicBezTo>
                    <a:pt x="202" y="223"/>
                    <a:pt x="232" y="193"/>
                    <a:pt x="232" y="157"/>
                  </a:cubicBezTo>
                  <a:cubicBezTo>
                    <a:pt x="232" y="120"/>
                    <a:pt x="202" y="90"/>
                    <a:pt x="166" y="90"/>
                  </a:cubicBezTo>
                  <a:cubicBezTo>
                    <a:pt x="129" y="90"/>
                    <a:pt x="100" y="120"/>
                    <a:pt x="100" y="156"/>
                  </a:cubicBezTo>
                  <a:cubicBezTo>
                    <a:pt x="100" y="193"/>
                    <a:pt x="129" y="223"/>
                    <a:pt x="166" y="223"/>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7" name="组合 6"/>
          <p:cNvGrpSpPr/>
          <p:nvPr/>
        </p:nvGrpSpPr>
        <p:grpSpPr>
          <a:xfrm>
            <a:off x="1150199" y="1593502"/>
            <a:ext cx="1974001" cy="2123380"/>
            <a:chOff x="1147879" y="1537766"/>
            <a:chExt cx="1974001" cy="2123380"/>
          </a:xfrm>
        </p:grpSpPr>
        <p:grpSp>
          <p:nvGrpSpPr>
            <p:cNvPr id="3" name="组合 2"/>
            <p:cNvGrpSpPr/>
            <p:nvPr/>
          </p:nvGrpSpPr>
          <p:grpSpPr>
            <a:xfrm>
              <a:off x="1147879" y="1771146"/>
              <a:ext cx="1890000" cy="1890000"/>
              <a:chOff x="1530505" y="2280503"/>
              <a:chExt cx="2520000" cy="2520000"/>
            </a:xfrm>
          </p:grpSpPr>
          <p:sp>
            <p:nvSpPr>
              <p:cNvPr id="2" name="椭圆 1"/>
              <p:cNvSpPr/>
              <p:nvPr/>
            </p:nvSpPr>
            <p:spPr>
              <a:xfrm>
                <a:off x="2536930" y="3286927"/>
                <a:ext cx="507151" cy="507151"/>
              </a:xfrm>
              <a:prstGeom prst="ellipse">
                <a:avLst/>
              </a:prstGeom>
              <a:solidFill>
                <a:schemeClr val="accent1"/>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350" b="1" kern="0">
                  <a:solidFill>
                    <a:prstClr val="white"/>
                  </a:solidFill>
                  <a:latin typeface="微软雅黑" panose="020B0503020204020204" pitchFamily="34" charset="-122"/>
                  <a:ea typeface="微软雅黑" panose="020B0503020204020204" pitchFamily="34" charset="-122"/>
                </a:endParaRPr>
              </a:p>
            </p:txBody>
          </p:sp>
          <p:sp>
            <p:nvSpPr>
              <p:cNvPr id="47" name="椭圆 46"/>
              <p:cNvSpPr/>
              <p:nvPr/>
            </p:nvSpPr>
            <p:spPr>
              <a:xfrm>
                <a:off x="2250505" y="3000503"/>
                <a:ext cx="1080000" cy="1080000"/>
              </a:xfrm>
              <a:prstGeom prst="ellipse">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a:off x="1890505" y="2640503"/>
                <a:ext cx="1800000" cy="1800000"/>
              </a:xfrm>
              <a:prstGeom prst="ellipse">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a:off x="1530505" y="2280503"/>
                <a:ext cx="2520000" cy="2520000"/>
              </a:xfrm>
              <a:prstGeom prst="ellipse">
                <a:avLst/>
              </a:prstGeom>
              <a:noFill/>
              <a:ln w="1905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0" name="Freeform 5"/>
            <p:cNvSpPr>
              <a:spLocks/>
            </p:cNvSpPr>
            <p:nvPr/>
          </p:nvSpPr>
          <p:spPr bwMode="auto">
            <a:xfrm>
              <a:off x="2084872" y="1537766"/>
              <a:ext cx="1037008" cy="1186203"/>
            </a:xfrm>
            <a:custGeom>
              <a:avLst/>
              <a:gdLst>
                <a:gd name="T0" fmla="*/ 0 w 19292"/>
                <a:gd name="T1" fmla="*/ 22133 h 22133"/>
                <a:gd name="T2" fmla="*/ 4215 w 19292"/>
                <a:gd name="T3" fmla="*/ 19062 h 22133"/>
                <a:gd name="T4" fmla="*/ 3440 w 19292"/>
                <a:gd name="T5" fmla="*/ 18944 h 22133"/>
                <a:gd name="T6" fmla="*/ 11624 w 19292"/>
                <a:gd name="T7" fmla="*/ 9414 h 22133"/>
                <a:gd name="T8" fmla="*/ 14344 w 19292"/>
                <a:gd name="T9" fmla="*/ 9173 h 22133"/>
                <a:gd name="T10" fmla="*/ 19292 w 19292"/>
                <a:gd name="T11" fmla="*/ 5774 h 22133"/>
                <a:gd name="T12" fmla="*/ 13575 w 19292"/>
                <a:gd name="T13" fmla="*/ 5189 h 22133"/>
                <a:gd name="T14" fmla="*/ 11979 w 19292"/>
                <a:gd name="T15" fmla="*/ 0 h 22133"/>
                <a:gd name="T16" fmla="*/ 9706 w 19292"/>
                <a:gd name="T17" fmla="*/ 5556 h 22133"/>
                <a:gd name="T18" fmla="*/ 10045 w 19292"/>
                <a:gd name="T19" fmla="*/ 8214 h 22133"/>
                <a:gd name="T20" fmla="*/ 2646 w 19292"/>
                <a:gd name="T21" fmla="*/ 18253 h 22133"/>
                <a:gd name="T22" fmla="*/ 2391 w 19292"/>
                <a:gd name="T23" fmla="*/ 17490 h 22133"/>
                <a:gd name="T24" fmla="*/ 0 w 19292"/>
                <a:gd name="T25" fmla="*/ 22133 h 2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92" h="22133">
                  <a:moveTo>
                    <a:pt x="0" y="22133"/>
                  </a:moveTo>
                  <a:lnTo>
                    <a:pt x="4215" y="19062"/>
                  </a:lnTo>
                  <a:lnTo>
                    <a:pt x="3440" y="18944"/>
                  </a:lnTo>
                  <a:lnTo>
                    <a:pt x="11624" y="9414"/>
                  </a:lnTo>
                  <a:lnTo>
                    <a:pt x="14344" y="9173"/>
                  </a:lnTo>
                  <a:lnTo>
                    <a:pt x="19292" y="5774"/>
                  </a:lnTo>
                  <a:lnTo>
                    <a:pt x="13575" y="5189"/>
                  </a:lnTo>
                  <a:lnTo>
                    <a:pt x="11979" y="0"/>
                  </a:lnTo>
                  <a:lnTo>
                    <a:pt x="9706" y="5556"/>
                  </a:lnTo>
                  <a:lnTo>
                    <a:pt x="10045" y="8214"/>
                  </a:lnTo>
                  <a:lnTo>
                    <a:pt x="2646" y="18253"/>
                  </a:lnTo>
                  <a:lnTo>
                    <a:pt x="2391" y="17490"/>
                  </a:lnTo>
                  <a:lnTo>
                    <a:pt x="0" y="22133"/>
                  </a:lnTo>
                  <a:close/>
                </a:path>
              </a:pathLst>
            </a:custGeom>
            <a:solidFill>
              <a:schemeClr val="accent2"/>
            </a:solidFill>
            <a:ln>
              <a:noFill/>
            </a:ln>
            <a:effectLst/>
          </p:spPr>
          <p:txBody>
            <a:bodyPr vert="horz" wrap="square" lIns="68580" tIns="34290" rIns="68580" bIns="34290" numCol="1" anchor="t" anchorCtr="0" compatLnSpc="1">
              <a:prstTxWarp prst="textNoShape">
                <a:avLst/>
              </a:prstTxWarp>
            </a:bodyPr>
            <a:lstStyle/>
            <a:p>
              <a:endParaRPr lang="zh-CN" altLang="en-US" sz="1350"/>
            </a:p>
          </p:txBody>
        </p:sp>
      </p:grpSp>
      <p:sp>
        <p:nvSpPr>
          <p:cNvPr id="52" name="矩形 51">
            <a:extLst>
              <a:ext uri="{FF2B5EF4-FFF2-40B4-BE49-F238E27FC236}">
                <a16:creationId xmlns:a16="http://schemas.microsoft.com/office/drawing/2014/main" id="{BA5D0500-AD15-40DD-96C2-B834E69AB508}"/>
              </a:ext>
            </a:extLst>
          </p:cNvPr>
          <p:cNvSpPr/>
          <p:nvPr/>
        </p:nvSpPr>
        <p:spPr>
          <a:xfrm>
            <a:off x="4975185" y="983902"/>
            <a:ext cx="2854112" cy="516745"/>
          </a:xfrm>
          <a:prstGeom prst="rect">
            <a:avLst/>
          </a:prstGeom>
        </p:spPr>
        <p:txBody>
          <a:bodyPr wrap="square">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社会保险属于强制性保险；社会保险的目的是维持劳动力的再生产</a:t>
            </a:r>
          </a:p>
        </p:txBody>
      </p:sp>
      <p:sp>
        <p:nvSpPr>
          <p:cNvPr id="45" name="矩形 44">
            <a:extLst>
              <a:ext uri="{FF2B5EF4-FFF2-40B4-BE49-F238E27FC236}">
                <a16:creationId xmlns:a16="http://schemas.microsoft.com/office/drawing/2014/main" id="{BA5D0500-AD15-40DD-96C2-B834E69AB508}"/>
              </a:ext>
            </a:extLst>
          </p:cNvPr>
          <p:cNvSpPr/>
          <p:nvPr/>
        </p:nvSpPr>
        <p:spPr>
          <a:xfrm>
            <a:off x="4975185" y="1884476"/>
            <a:ext cx="2930312" cy="535531"/>
          </a:xfrm>
          <a:prstGeom prst="rect">
            <a:avLst/>
          </a:prstGeom>
        </p:spPr>
        <p:txBody>
          <a:bodyPr wrap="square">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保险基金来源于用人单位和劳动者的缴费及财政的支持，五险一金是税前扣除</a:t>
            </a:r>
          </a:p>
        </p:txBody>
      </p:sp>
      <p:sp>
        <p:nvSpPr>
          <p:cNvPr id="46" name="矩形 45">
            <a:extLst>
              <a:ext uri="{FF2B5EF4-FFF2-40B4-BE49-F238E27FC236}">
                <a16:creationId xmlns:a16="http://schemas.microsoft.com/office/drawing/2014/main" id="{BA5D0500-AD15-40DD-96C2-B834E69AB508}"/>
              </a:ext>
            </a:extLst>
          </p:cNvPr>
          <p:cNvSpPr/>
          <p:nvPr/>
        </p:nvSpPr>
        <p:spPr>
          <a:xfrm>
            <a:off x="4953000" y="2890450"/>
            <a:ext cx="2930312" cy="516745"/>
          </a:xfrm>
          <a:prstGeom prst="rect">
            <a:avLst/>
          </a:prstGeom>
        </p:spPr>
        <p:txBody>
          <a:bodyPr wrap="square">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所谓养老保险（或养老保险制度）是国家和社会根据一定的法律和法规</a:t>
            </a:r>
          </a:p>
        </p:txBody>
      </p:sp>
      <p:sp>
        <p:nvSpPr>
          <p:cNvPr id="63" name="矩形 62">
            <a:extLst>
              <a:ext uri="{FF2B5EF4-FFF2-40B4-BE49-F238E27FC236}">
                <a16:creationId xmlns:a16="http://schemas.microsoft.com/office/drawing/2014/main" id="{BA5D0500-AD15-40DD-96C2-B834E69AB508}"/>
              </a:ext>
            </a:extLst>
          </p:cNvPr>
          <p:cNvSpPr/>
          <p:nvPr/>
        </p:nvSpPr>
        <p:spPr>
          <a:xfrm>
            <a:off x="4953000" y="3851143"/>
            <a:ext cx="2930312" cy="516745"/>
          </a:xfrm>
          <a:prstGeom prst="rect">
            <a:avLst/>
          </a:prstGeom>
        </p:spPr>
        <p:txBody>
          <a:bodyPr wrap="square">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为解决劳动者在达到国家规定的解除劳动义务的劳动年龄界限</a:t>
            </a:r>
          </a:p>
        </p:txBody>
      </p:sp>
    </p:spTree>
    <p:extLst>
      <p:ext uri="{BB962C8B-B14F-4D97-AF65-F5344CB8AC3E}">
        <p14:creationId xmlns:p14="http://schemas.microsoft.com/office/powerpoint/2010/main" val="63404093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left)">
                                      <p:cBhvr>
                                        <p:cTn id="19" dur="500"/>
                                        <p:tgtEl>
                                          <p:spTgt spid="5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left)">
                                      <p:cBhvr>
                                        <p:cTn id="2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45" grpId="0"/>
      <p:bldP spid="46"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ChangeArrowheads="1"/>
          </p:cNvSpPr>
          <p:nvPr/>
        </p:nvSpPr>
        <p:spPr bwMode="auto">
          <a:xfrm>
            <a:off x="6717512" y="1114675"/>
            <a:ext cx="1435888" cy="3514475"/>
          </a:xfrm>
          <a:prstGeom prst="rect">
            <a:avLst/>
          </a:prstGeom>
          <a:solidFill>
            <a:schemeClr val="accent2"/>
          </a:solidFill>
          <a:ln>
            <a:noFill/>
          </a:ln>
        </p:spPr>
        <p:txBody>
          <a:bodyPr lIns="67657" tIns="33827" rIns="33827" bIns="67657"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742">
              <a:solidFill>
                <a:srgbClr val="FFFFFF"/>
              </a:solidFill>
              <a:latin typeface="Segoe UI" panose="020B0502040204020203" pitchFamily="34" charset="0"/>
              <a:sym typeface="Segoe UI" panose="020B0502040204020203" pitchFamily="34" charset="0"/>
            </a:endParaRPr>
          </a:p>
        </p:txBody>
      </p:sp>
      <p:pic>
        <p:nvPicPr>
          <p:cNvPr id="389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53593" y="2775698"/>
            <a:ext cx="1874186" cy="18396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8920" name="Afbeelding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02445" y="1127635"/>
            <a:ext cx="3725334" cy="158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902699" y="2775698"/>
            <a:ext cx="3780625" cy="1853452"/>
            <a:chOff x="738387" y="2848213"/>
            <a:chExt cx="3780625" cy="1853452"/>
          </a:xfrm>
        </p:grpSpPr>
        <p:sp>
          <p:nvSpPr>
            <p:cNvPr id="38916" name="Rectangle 108"/>
            <p:cNvSpPr>
              <a:spLocks noChangeAspect="1" noChangeArrowheads="1"/>
            </p:cNvSpPr>
            <p:nvPr/>
          </p:nvSpPr>
          <p:spPr bwMode="auto">
            <a:xfrm>
              <a:off x="2716245" y="2848213"/>
              <a:ext cx="1802767" cy="1853452"/>
            </a:xfrm>
            <a:prstGeom prst="rect">
              <a:avLst/>
            </a:prstGeom>
            <a:solidFill>
              <a:schemeClr val="accent2"/>
            </a:solidFill>
            <a:ln>
              <a:noFill/>
            </a:ln>
          </p:spPr>
          <p:txBody>
            <a:bodyPr lIns="45098" tIns="45098" rIns="45098" bIns="4509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79">
                <a:solidFill>
                  <a:srgbClr val="FFFFFF"/>
                </a:solidFill>
                <a:sym typeface="Segoe UI" panose="020B0502040204020203" pitchFamily="34" charset="0"/>
              </a:endParaRPr>
            </a:p>
          </p:txBody>
        </p:sp>
        <p:grpSp>
          <p:nvGrpSpPr>
            <p:cNvPr id="2" name="Group 5"/>
            <p:cNvGrpSpPr>
              <a:grpSpLocks/>
            </p:cNvGrpSpPr>
            <p:nvPr/>
          </p:nvGrpSpPr>
          <p:grpSpPr bwMode="auto">
            <a:xfrm>
              <a:off x="2849411" y="3110427"/>
              <a:ext cx="1529067" cy="1442523"/>
              <a:chOff x="183422" y="-210201"/>
              <a:chExt cx="2106141" cy="1203665"/>
            </a:xfrm>
          </p:grpSpPr>
          <p:sp>
            <p:nvSpPr>
              <p:cNvPr id="37906" name="Freeform 93"/>
              <p:cNvSpPr>
                <a:spLocks noEditPoints="1" noChangeArrowheads="1"/>
              </p:cNvSpPr>
              <p:nvPr/>
            </p:nvSpPr>
            <p:spPr bwMode="auto">
              <a:xfrm>
                <a:off x="1053788" y="0"/>
                <a:ext cx="740311" cy="993464"/>
              </a:xfrm>
              <a:custGeom>
                <a:avLst/>
                <a:gdLst/>
                <a:ahLst/>
                <a:cxnLst/>
                <a:rect l="0" t="0" r="0" b="0"/>
                <a:pathLst/>
              </a:custGeom>
              <a:solidFill>
                <a:schemeClr val="tx1"/>
              </a:solidFill>
              <a:ln w="9525" cmpd="sng">
                <a:solidFill>
                  <a:schemeClr val="tx1"/>
                </a:solidFill>
                <a:miter lim="800000"/>
                <a:headEnd/>
                <a:tailEnd/>
              </a:ln>
            </p:spPr>
            <p:txBody>
              <a:bodyPr lIns="90196" tIns="45098" rIns="90196" bIns="45098"/>
              <a:lstStyle/>
              <a:p>
                <a:endParaRPr lang="zh-CN" altLang="en-US" sz="1200"/>
              </a:p>
            </p:txBody>
          </p:sp>
          <p:sp>
            <p:nvSpPr>
              <p:cNvPr id="37907" name="Tekstvak 4"/>
              <p:cNvSpPr>
                <a:spLocks noChangeArrowheads="1"/>
              </p:cNvSpPr>
              <p:nvPr/>
            </p:nvSpPr>
            <p:spPr bwMode="auto">
              <a:xfrm>
                <a:off x="183422" y="-210201"/>
                <a:ext cx="2106141" cy="114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657" tIns="67657" rIns="67657" bIns="67657"/>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Segoe" charset="0"/>
                  </a:rPr>
                  <a:t>缴纳社会保险费。社会保险是一项统筹基金，其中大部分资金来源于用人单位与员工依法缴纳的社会保险费。</a:t>
                </a:r>
              </a:p>
            </p:txBody>
          </p:sp>
        </p:grpSp>
        <p:sp>
          <p:nvSpPr>
            <p:cNvPr id="38921" name="Rectangle 16"/>
            <p:cNvSpPr>
              <a:spLocks noChangeArrowheads="1"/>
            </p:cNvSpPr>
            <p:nvPr/>
          </p:nvSpPr>
          <p:spPr bwMode="auto">
            <a:xfrm>
              <a:off x="738387" y="2848213"/>
              <a:ext cx="1891465" cy="1839629"/>
            </a:xfrm>
            <a:prstGeom prst="rect">
              <a:avLst/>
            </a:prstGeom>
            <a:solidFill>
              <a:schemeClr val="accent1"/>
            </a:solidFill>
            <a:ln>
              <a:noFill/>
            </a:ln>
          </p:spPr>
          <p:txBody>
            <a:bodyPr lIns="66326" tIns="33163" rIns="66326" bIns="33163"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7">
                <a:solidFill>
                  <a:srgbClr val="FFFFFF"/>
                </a:solidFill>
                <a:latin typeface="Impact" panose="020B0806030902050204" pitchFamily="34" charset="0"/>
                <a:ea typeface="微软雅黑" panose="020B0503020204020204" pitchFamily="34" charset="-122"/>
              </a:endParaRPr>
            </a:p>
          </p:txBody>
        </p:sp>
        <p:sp>
          <p:nvSpPr>
            <p:cNvPr id="38929" name="Rectangle 2"/>
            <p:cNvSpPr>
              <a:spLocks noChangeArrowheads="1"/>
            </p:cNvSpPr>
            <p:nvPr/>
          </p:nvSpPr>
          <p:spPr bwMode="auto">
            <a:xfrm>
              <a:off x="1019457" y="3105150"/>
              <a:ext cx="1320109" cy="13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3125" rIns="66251" bIns="3312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Segoe" charset="0"/>
                </a:rPr>
                <a:t>社会保险基金按照保险类型确定资金来源，逐步实行社会统筹。用人单位和劳动者必须依法参加社会保险</a:t>
              </a:r>
            </a:p>
          </p:txBody>
        </p:sp>
      </p:grpSp>
      <p:sp>
        <p:nvSpPr>
          <p:cNvPr id="38930" name="TextBox 17"/>
          <p:cNvSpPr txBox="1">
            <a:spLocks noChangeArrowheads="1"/>
          </p:cNvSpPr>
          <p:nvPr/>
        </p:nvSpPr>
        <p:spPr bwMode="auto">
          <a:xfrm>
            <a:off x="926312" y="975235"/>
            <a:ext cx="1898377" cy="147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600" dirty="0">
                <a:latin typeface="微软雅黑" panose="020B0503020204020204" pitchFamily="34" charset="-122"/>
                <a:ea typeface="微软雅黑" panose="020B0503020204020204" pitchFamily="34" charset="-122"/>
              </a:rPr>
              <a:t>丧失劳动能力退出劳动岗位后的保证基本生活而建立的一种社会保险制度</a:t>
            </a:r>
          </a:p>
        </p:txBody>
      </p:sp>
    </p:spTree>
    <p:extLst>
      <p:ext uri="{BB962C8B-B14F-4D97-AF65-F5344CB8AC3E}">
        <p14:creationId xmlns:p14="http://schemas.microsoft.com/office/powerpoint/2010/main" val="176652235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fltVal val="0"/>
                                          </p:val>
                                        </p:tav>
                                        <p:tav tm="100000">
                                          <p:val>
                                            <p:strVal val="#ppt_h"/>
                                          </p:val>
                                        </p:tav>
                                      </p:tavLst>
                                    </p:anim>
                                    <p:animEffect transition="in" filter="fade">
                                      <p:cBhvr>
                                        <p:cTn id="9" dur="500"/>
                                        <p:tgtEl>
                                          <p:spTgt spid="38914"/>
                                        </p:tgtEl>
                                      </p:cBhvr>
                                    </p:animEffect>
                                  </p:childTnLst>
                                </p:cTn>
                              </p:par>
                              <p:par>
                                <p:cTn id="10" presetID="53" presetClass="entr" presetSubtype="16" fill="hold" nodeType="withEffect">
                                  <p:stCondLst>
                                    <p:cond delay="0"/>
                                  </p:stCondLst>
                                  <p:childTnLst>
                                    <p:set>
                                      <p:cBhvr>
                                        <p:cTn id="11" dur="1" fill="hold">
                                          <p:stCondLst>
                                            <p:cond delay="0"/>
                                          </p:stCondLst>
                                        </p:cTn>
                                        <p:tgtEl>
                                          <p:spTgt spid="38920"/>
                                        </p:tgtEl>
                                        <p:attrNameLst>
                                          <p:attrName>style.visibility</p:attrName>
                                        </p:attrNameLst>
                                      </p:cBhvr>
                                      <p:to>
                                        <p:strVal val="visible"/>
                                      </p:to>
                                    </p:set>
                                    <p:anim calcmode="lin" valueType="num">
                                      <p:cBhvr>
                                        <p:cTn id="12" dur="500" fill="hold"/>
                                        <p:tgtEl>
                                          <p:spTgt spid="38920"/>
                                        </p:tgtEl>
                                        <p:attrNameLst>
                                          <p:attrName>ppt_w</p:attrName>
                                        </p:attrNameLst>
                                      </p:cBhvr>
                                      <p:tavLst>
                                        <p:tav tm="0">
                                          <p:val>
                                            <p:fltVal val="0"/>
                                          </p:val>
                                        </p:tav>
                                        <p:tav tm="100000">
                                          <p:val>
                                            <p:strVal val="#ppt_w"/>
                                          </p:val>
                                        </p:tav>
                                      </p:tavLst>
                                    </p:anim>
                                    <p:anim calcmode="lin" valueType="num">
                                      <p:cBhvr>
                                        <p:cTn id="13" dur="500" fill="hold"/>
                                        <p:tgtEl>
                                          <p:spTgt spid="38920"/>
                                        </p:tgtEl>
                                        <p:attrNameLst>
                                          <p:attrName>ppt_h</p:attrName>
                                        </p:attrNameLst>
                                      </p:cBhvr>
                                      <p:tavLst>
                                        <p:tav tm="0">
                                          <p:val>
                                            <p:fltVal val="0"/>
                                          </p:val>
                                        </p:tav>
                                        <p:tav tm="100000">
                                          <p:val>
                                            <p:strVal val="#ppt_h"/>
                                          </p:val>
                                        </p:tav>
                                      </p:tavLst>
                                    </p:anim>
                                    <p:animEffect transition="in" filter="fade">
                                      <p:cBhvr>
                                        <p:cTn id="14" dur="500"/>
                                        <p:tgtEl>
                                          <p:spTgt spid="38920"/>
                                        </p:tgtEl>
                                      </p:cBhvr>
                                    </p:animEffect>
                                  </p:childTnLst>
                                </p:cTn>
                              </p:par>
                              <p:par>
                                <p:cTn id="15" presetID="53" presetClass="entr" presetSubtype="16" fill="hold" nodeType="withEffect">
                                  <p:stCondLst>
                                    <p:cond delay="0"/>
                                  </p:stCondLst>
                                  <p:childTnLst>
                                    <p:set>
                                      <p:cBhvr>
                                        <p:cTn id="16" dur="1" fill="hold">
                                          <p:stCondLst>
                                            <p:cond delay="0"/>
                                          </p:stCondLst>
                                        </p:cTn>
                                        <p:tgtEl>
                                          <p:spTgt spid="38915"/>
                                        </p:tgtEl>
                                        <p:attrNameLst>
                                          <p:attrName>style.visibility</p:attrName>
                                        </p:attrNameLst>
                                      </p:cBhvr>
                                      <p:to>
                                        <p:strVal val="visible"/>
                                      </p:to>
                                    </p:set>
                                    <p:anim calcmode="lin" valueType="num">
                                      <p:cBhvr>
                                        <p:cTn id="17" dur="500" fill="hold"/>
                                        <p:tgtEl>
                                          <p:spTgt spid="38915"/>
                                        </p:tgtEl>
                                        <p:attrNameLst>
                                          <p:attrName>ppt_w</p:attrName>
                                        </p:attrNameLst>
                                      </p:cBhvr>
                                      <p:tavLst>
                                        <p:tav tm="0">
                                          <p:val>
                                            <p:fltVal val="0"/>
                                          </p:val>
                                        </p:tav>
                                        <p:tav tm="100000">
                                          <p:val>
                                            <p:strVal val="#ppt_w"/>
                                          </p:val>
                                        </p:tav>
                                      </p:tavLst>
                                    </p:anim>
                                    <p:anim calcmode="lin" valueType="num">
                                      <p:cBhvr>
                                        <p:cTn id="18" dur="500" fill="hold"/>
                                        <p:tgtEl>
                                          <p:spTgt spid="38915"/>
                                        </p:tgtEl>
                                        <p:attrNameLst>
                                          <p:attrName>ppt_h</p:attrName>
                                        </p:attrNameLst>
                                      </p:cBhvr>
                                      <p:tavLst>
                                        <p:tav tm="0">
                                          <p:val>
                                            <p:fltVal val="0"/>
                                          </p:val>
                                        </p:tav>
                                        <p:tav tm="100000">
                                          <p:val>
                                            <p:strVal val="#ppt_h"/>
                                          </p:val>
                                        </p:tav>
                                      </p:tavLst>
                                    </p:anim>
                                    <p:animEffect transition="in" filter="fade">
                                      <p:cBhvr>
                                        <p:cTn id="19" dur="500"/>
                                        <p:tgtEl>
                                          <p:spTgt spid="38915"/>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8930"/>
                                        </p:tgtEl>
                                        <p:attrNameLst>
                                          <p:attrName>style.visibility</p:attrName>
                                        </p:attrNameLst>
                                      </p:cBhvr>
                                      <p:to>
                                        <p:strVal val="visible"/>
                                      </p:to>
                                    </p:set>
                                    <p:animEffect transition="in" filter="wipe(up)">
                                      <p:cBhvr>
                                        <p:cTn id="29" dur="500"/>
                                        <p:tgtEl>
                                          <p:spTgt spid="3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flipH="1">
            <a:off x="4267201" y="0"/>
            <a:ext cx="3266201" cy="2341418"/>
            <a:chOff x="1752600" y="0"/>
            <a:chExt cx="4650474" cy="3333750"/>
          </a:xfrm>
        </p:grpSpPr>
        <p:sp>
          <p:nvSpPr>
            <p:cNvPr id="13" name="Freeform 11"/>
            <p:cNvSpPr>
              <a:spLocks/>
            </p:cNvSpPr>
            <p:nvPr/>
          </p:nvSpPr>
          <p:spPr bwMode="auto">
            <a:xfrm>
              <a:off x="1752600" y="7036"/>
              <a:ext cx="4650474" cy="3326714"/>
            </a:xfrm>
            <a:custGeom>
              <a:avLst/>
              <a:gdLst>
                <a:gd name="T0" fmla="*/ 123 w 275"/>
                <a:gd name="T1" fmla="*/ 186 h 196"/>
                <a:gd name="T2" fmla="*/ 9 w 275"/>
                <a:gd name="T3" fmla="*/ 37 h 196"/>
                <a:gd name="T4" fmla="*/ 20 w 275"/>
                <a:gd name="T5" fmla="*/ 0 h 196"/>
                <a:gd name="T6" fmla="*/ 261 w 275"/>
                <a:gd name="T7" fmla="*/ 0 h 196"/>
                <a:gd name="T8" fmla="*/ 272 w 275"/>
                <a:gd name="T9" fmla="*/ 72 h 196"/>
                <a:gd name="T10" fmla="*/ 123 w 275"/>
                <a:gd name="T11" fmla="*/ 186 h 196"/>
              </a:gdLst>
              <a:ahLst/>
              <a:cxnLst>
                <a:cxn ang="0">
                  <a:pos x="T0" y="T1"/>
                </a:cxn>
                <a:cxn ang="0">
                  <a:pos x="T2" y="T3"/>
                </a:cxn>
                <a:cxn ang="0">
                  <a:pos x="T4" y="T5"/>
                </a:cxn>
                <a:cxn ang="0">
                  <a:pos x="T6" y="T7"/>
                </a:cxn>
                <a:cxn ang="0">
                  <a:pos x="T8" y="T9"/>
                </a:cxn>
                <a:cxn ang="0">
                  <a:pos x="T10" y="T11"/>
                </a:cxn>
              </a:cxnLst>
              <a:rect l="0" t="0" r="r" b="b"/>
              <a:pathLst>
                <a:path w="275" h="196">
                  <a:moveTo>
                    <a:pt x="123" y="186"/>
                  </a:moveTo>
                  <a:cubicBezTo>
                    <a:pt x="51" y="177"/>
                    <a:pt x="0" y="110"/>
                    <a:pt x="9" y="37"/>
                  </a:cubicBezTo>
                  <a:cubicBezTo>
                    <a:pt x="11" y="24"/>
                    <a:pt x="15" y="11"/>
                    <a:pt x="20" y="0"/>
                  </a:cubicBezTo>
                  <a:cubicBezTo>
                    <a:pt x="261" y="0"/>
                    <a:pt x="261" y="0"/>
                    <a:pt x="261" y="0"/>
                  </a:cubicBezTo>
                  <a:cubicBezTo>
                    <a:pt x="271" y="21"/>
                    <a:pt x="275" y="46"/>
                    <a:pt x="272" y="72"/>
                  </a:cubicBezTo>
                  <a:cubicBezTo>
                    <a:pt x="263" y="144"/>
                    <a:pt x="196" y="196"/>
                    <a:pt x="123" y="186"/>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2039694" y="0"/>
              <a:ext cx="4109799" cy="3089889"/>
            </a:xfrm>
            <a:custGeom>
              <a:avLst/>
              <a:gdLst>
                <a:gd name="T0" fmla="*/ 108 w 243"/>
                <a:gd name="T1" fmla="*/ 174 h 182"/>
                <a:gd name="T2" fmla="*/ 8 w 243"/>
                <a:gd name="T3" fmla="*/ 43 h 182"/>
                <a:gd name="T4" fmla="*/ 23 w 243"/>
                <a:gd name="T5" fmla="*/ 0 h 182"/>
                <a:gd name="T6" fmla="*/ 225 w 243"/>
                <a:gd name="T7" fmla="*/ 0 h 182"/>
                <a:gd name="T8" fmla="*/ 239 w 243"/>
                <a:gd name="T9" fmla="*/ 74 h 182"/>
                <a:gd name="T10" fmla="*/ 108 w 243"/>
                <a:gd name="T11" fmla="*/ 174 h 182"/>
              </a:gdLst>
              <a:ahLst/>
              <a:cxnLst>
                <a:cxn ang="0">
                  <a:pos x="T0" y="T1"/>
                </a:cxn>
                <a:cxn ang="0">
                  <a:pos x="T2" y="T3"/>
                </a:cxn>
                <a:cxn ang="0">
                  <a:pos x="T4" y="T5"/>
                </a:cxn>
                <a:cxn ang="0">
                  <a:pos x="T6" y="T7"/>
                </a:cxn>
                <a:cxn ang="0">
                  <a:pos x="T8" y="T9"/>
                </a:cxn>
                <a:cxn ang="0">
                  <a:pos x="T10" y="T11"/>
                </a:cxn>
              </a:cxnLst>
              <a:rect l="0" t="0" r="r" b="b"/>
              <a:pathLst>
                <a:path w="243" h="182">
                  <a:moveTo>
                    <a:pt x="108" y="174"/>
                  </a:moveTo>
                  <a:cubicBezTo>
                    <a:pt x="45" y="166"/>
                    <a:pt x="0" y="107"/>
                    <a:pt x="8" y="43"/>
                  </a:cubicBezTo>
                  <a:cubicBezTo>
                    <a:pt x="10" y="27"/>
                    <a:pt x="15" y="13"/>
                    <a:pt x="23" y="0"/>
                  </a:cubicBezTo>
                  <a:cubicBezTo>
                    <a:pt x="225" y="0"/>
                    <a:pt x="225" y="0"/>
                    <a:pt x="225" y="0"/>
                  </a:cubicBezTo>
                  <a:cubicBezTo>
                    <a:pt x="237" y="21"/>
                    <a:pt x="243" y="47"/>
                    <a:pt x="239" y="74"/>
                  </a:cubicBezTo>
                  <a:cubicBezTo>
                    <a:pt x="231" y="137"/>
                    <a:pt x="172" y="182"/>
                    <a:pt x="108" y="1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p:cNvGrpSpPr/>
          <p:nvPr/>
        </p:nvGrpSpPr>
        <p:grpSpPr>
          <a:xfrm>
            <a:off x="0" y="0"/>
            <a:ext cx="6846211" cy="5162550"/>
            <a:chOff x="0" y="0"/>
            <a:chExt cx="6846211" cy="5162550"/>
          </a:xfrm>
        </p:grpSpPr>
        <p:sp>
          <p:nvSpPr>
            <p:cNvPr id="23" name="任意多边形 22"/>
            <p:cNvSpPr>
              <a:spLocks/>
            </p:cNvSpPr>
            <p:nvPr/>
          </p:nvSpPr>
          <p:spPr bwMode="auto">
            <a:xfrm flipH="1">
              <a:off x="0" y="0"/>
              <a:ext cx="6846211" cy="5143500"/>
            </a:xfrm>
            <a:custGeom>
              <a:avLst/>
              <a:gdLst>
                <a:gd name="connsiteX0" fmla="*/ 3616499 w 6846211"/>
                <a:gd name="connsiteY0" fmla="*/ 0 h 5143500"/>
                <a:gd name="connsiteX1" fmla="*/ 6811827 w 6846211"/>
                <a:gd name="connsiteY1" fmla="*/ 0 h 5143500"/>
                <a:gd name="connsiteX2" fmla="*/ 6846211 w 6846211"/>
                <a:gd name="connsiteY2" fmla="*/ 0 h 5143500"/>
                <a:gd name="connsiteX3" fmla="*/ 6846211 w 6846211"/>
                <a:gd name="connsiteY3" fmla="*/ 5143500 h 5143500"/>
                <a:gd name="connsiteX4" fmla="*/ 702 w 6846211"/>
                <a:gd name="connsiteY4" fmla="*/ 5143500 h 5143500"/>
                <a:gd name="connsiteX5" fmla="*/ 0 w 6846211"/>
                <a:gd name="connsiteY5" fmla="*/ 5034675 h 5143500"/>
                <a:gd name="connsiteX6" fmla="*/ 48971 w 6846211"/>
                <a:gd name="connsiteY6" fmla="*/ 4386673 h 5143500"/>
                <a:gd name="connsiteX7" fmla="*/ 3616499 w 6846211"/>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6211" h="5143500">
                  <a:moveTo>
                    <a:pt x="3616499" y="0"/>
                  </a:moveTo>
                  <a:cubicBezTo>
                    <a:pt x="5578139" y="0"/>
                    <a:pt x="6436357" y="0"/>
                    <a:pt x="6811827" y="0"/>
                  </a:cubicBezTo>
                  <a:lnTo>
                    <a:pt x="6846211" y="0"/>
                  </a:lnTo>
                  <a:lnTo>
                    <a:pt x="6846211" y="5143500"/>
                  </a:lnTo>
                  <a:lnTo>
                    <a:pt x="702" y="5143500"/>
                  </a:lnTo>
                  <a:lnTo>
                    <a:pt x="0" y="5034675"/>
                  </a:lnTo>
                  <a:cubicBezTo>
                    <a:pt x="2936" y="4821504"/>
                    <a:pt x="18907" y="4605503"/>
                    <a:pt x="48971" y="4386673"/>
                  </a:cubicBezTo>
                  <a:cubicBezTo>
                    <a:pt x="329563" y="2293948"/>
                    <a:pt x="1752566" y="643916"/>
                    <a:pt x="36164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26"/>
            <p:cNvSpPr>
              <a:spLocks/>
            </p:cNvSpPr>
            <p:nvPr/>
          </p:nvSpPr>
          <p:spPr bwMode="auto">
            <a:xfrm flipH="1">
              <a:off x="0" y="61885"/>
              <a:ext cx="6556589" cy="5100665"/>
            </a:xfrm>
            <a:custGeom>
              <a:avLst/>
              <a:gdLst>
                <a:gd name="connsiteX0" fmla="*/ 4804908 w 6556589"/>
                <a:gd name="connsiteY0" fmla="*/ 1123 h 5100665"/>
                <a:gd name="connsiteX1" fmla="*/ 5556111 w 6556589"/>
                <a:gd name="connsiteY1" fmla="*/ 42539 h 5100665"/>
                <a:gd name="connsiteX2" fmla="*/ 6366425 w 6556589"/>
                <a:gd name="connsiteY2" fmla="*/ 228529 h 5100665"/>
                <a:gd name="connsiteX3" fmla="*/ 6556589 w 6556589"/>
                <a:gd name="connsiteY3" fmla="*/ 290862 h 5100665"/>
                <a:gd name="connsiteX4" fmla="*/ 6556589 w 6556589"/>
                <a:gd name="connsiteY4" fmla="*/ 5100665 h 5100665"/>
                <a:gd name="connsiteX5" fmla="*/ 3327 w 6556589"/>
                <a:gd name="connsiteY5" fmla="*/ 5100665 h 5100665"/>
                <a:gd name="connsiteX6" fmla="*/ 21 w 6556589"/>
                <a:gd name="connsiteY6" fmla="*/ 4971632 h 5100665"/>
                <a:gd name="connsiteX7" fmla="*/ 47079 w 6556589"/>
                <a:gd name="connsiteY7" fmla="*/ 4306438 h 5100665"/>
                <a:gd name="connsiteX8" fmla="*/ 4804908 w 6556589"/>
                <a:gd name="connsiteY8" fmla="*/ 1123 h 510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6589" h="5100665">
                  <a:moveTo>
                    <a:pt x="4804908" y="1123"/>
                  </a:moveTo>
                  <a:cubicBezTo>
                    <a:pt x="5052149" y="-4175"/>
                    <a:pt x="5303060" y="9228"/>
                    <a:pt x="5556111" y="42539"/>
                  </a:cubicBezTo>
                  <a:cubicBezTo>
                    <a:pt x="5832668" y="86955"/>
                    <a:pt x="6103695" y="148026"/>
                    <a:pt x="6366425" y="228529"/>
                  </a:cubicBezTo>
                  <a:lnTo>
                    <a:pt x="6556589" y="290862"/>
                  </a:lnTo>
                  <a:lnTo>
                    <a:pt x="6556589" y="5100665"/>
                  </a:lnTo>
                  <a:lnTo>
                    <a:pt x="3327" y="5100665"/>
                  </a:lnTo>
                  <a:lnTo>
                    <a:pt x="21" y="4971632"/>
                  </a:lnTo>
                  <a:cubicBezTo>
                    <a:pt x="-627" y="4753024"/>
                    <a:pt x="13892" y="4531293"/>
                    <a:pt x="47079" y="4306438"/>
                  </a:cubicBezTo>
                  <a:cubicBezTo>
                    <a:pt x="367886" y="1851088"/>
                    <a:pt x="2414911" y="52342"/>
                    <a:pt x="4804908" y="1123"/>
                  </a:cubicBezTo>
                  <a:close/>
                </a:path>
              </a:pathLst>
            </a:custGeom>
            <a:pattFill prst="ltHorz">
              <a:fgClr>
                <a:schemeClr val="bg1">
                  <a:lumMod val="95000"/>
                </a:schemeClr>
              </a:fgClr>
              <a:bgClr>
                <a:schemeClr val="bg1"/>
              </a:bgClr>
            </a:patt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41" name="组合 40"/>
          <p:cNvGrpSpPr/>
          <p:nvPr/>
        </p:nvGrpSpPr>
        <p:grpSpPr>
          <a:xfrm>
            <a:off x="5943600" y="736966"/>
            <a:ext cx="3200399" cy="4408028"/>
            <a:chOff x="5943600" y="725391"/>
            <a:chExt cx="3200399" cy="4408028"/>
          </a:xfrm>
        </p:grpSpPr>
        <p:sp>
          <p:nvSpPr>
            <p:cNvPr id="9" name="Freeform 7"/>
            <p:cNvSpPr>
              <a:spLocks/>
            </p:cNvSpPr>
            <p:nvPr/>
          </p:nvSpPr>
          <p:spPr bwMode="auto">
            <a:xfrm flipH="1">
              <a:off x="5943600" y="725391"/>
              <a:ext cx="3195949" cy="4408028"/>
            </a:xfrm>
            <a:custGeom>
              <a:avLst/>
              <a:gdLst>
                <a:gd name="T0" fmla="*/ 0 w 163"/>
                <a:gd name="T1" fmla="*/ 9 h 224"/>
                <a:gd name="T2" fmla="*/ 54 w 163"/>
                <a:gd name="T3" fmla="*/ 3 h 224"/>
                <a:gd name="T4" fmla="*/ 155 w 163"/>
                <a:gd name="T5" fmla="*/ 134 h 224"/>
                <a:gd name="T6" fmla="*/ 89 w 163"/>
                <a:gd name="T7" fmla="*/ 224 h 224"/>
                <a:gd name="T8" fmla="*/ 0 w 163"/>
                <a:gd name="T9" fmla="*/ 224 h 224"/>
                <a:gd name="T10" fmla="*/ 0 w 163"/>
                <a:gd name="T11" fmla="*/ 9 h 224"/>
              </a:gdLst>
              <a:ahLst/>
              <a:cxnLst>
                <a:cxn ang="0">
                  <a:pos x="T0" y="T1"/>
                </a:cxn>
                <a:cxn ang="0">
                  <a:pos x="T2" y="T3"/>
                </a:cxn>
                <a:cxn ang="0">
                  <a:pos x="T4" y="T5"/>
                </a:cxn>
                <a:cxn ang="0">
                  <a:pos x="T6" y="T7"/>
                </a:cxn>
                <a:cxn ang="0">
                  <a:pos x="T8" y="T9"/>
                </a:cxn>
                <a:cxn ang="0">
                  <a:pos x="T10" y="T11"/>
                </a:cxn>
              </a:cxnLst>
              <a:rect l="0" t="0" r="r" b="b"/>
              <a:pathLst>
                <a:path w="163" h="224">
                  <a:moveTo>
                    <a:pt x="0" y="9"/>
                  </a:moveTo>
                  <a:cubicBezTo>
                    <a:pt x="17" y="3"/>
                    <a:pt x="35" y="0"/>
                    <a:pt x="54" y="3"/>
                  </a:cubicBezTo>
                  <a:cubicBezTo>
                    <a:pt x="118" y="11"/>
                    <a:pt x="163" y="70"/>
                    <a:pt x="155" y="134"/>
                  </a:cubicBezTo>
                  <a:cubicBezTo>
                    <a:pt x="149" y="175"/>
                    <a:pt x="123" y="208"/>
                    <a:pt x="89" y="224"/>
                  </a:cubicBezTo>
                  <a:cubicBezTo>
                    <a:pt x="0" y="224"/>
                    <a:pt x="0" y="224"/>
                    <a:pt x="0" y="224"/>
                  </a:cubicBezTo>
                  <a:lnTo>
                    <a:pt x="0"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39"/>
            <p:cNvSpPr>
              <a:spLocks/>
            </p:cNvSpPr>
            <p:nvPr/>
          </p:nvSpPr>
          <p:spPr bwMode="auto">
            <a:xfrm flipH="1">
              <a:off x="6261903" y="909396"/>
              <a:ext cx="2882096" cy="4224023"/>
            </a:xfrm>
            <a:custGeom>
              <a:avLst/>
              <a:gdLst>
                <a:gd name="connsiteX0" fmla="*/ 712407 w 2907789"/>
                <a:gd name="connsiteY0" fmla="*/ 49 h 4261679"/>
                <a:gd name="connsiteX1" fmla="*/ 61089 w 2907789"/>
                <a:gd name="connsiteY1" fmla="*/ 104941 h 4261679"/>
                <a:gd name="connsiteX2" fmla="*/ 0 w 2907789"/>
                <a:gd name="connsiteY2" fmla="*/ 128502 h 4261679"/>
                <a:gd name="connsiteX3" fmla="*/ 0 w 2907789"/>
                <a:gd name="connsiteY3" fmla="*/ 4234594 h 4261679"/>
                <a:gd name="connsiteX4" fmla="*/ 84604 w 2907789"/>
                <a:gd name="connsiteY4" fmla="*/ 4261679 h 4261679"/>
                <a:gd name="connsiteX5" fmla="*/ 1412642 w 2907789"/>
                <a:gd name="connsiteY5" fmla="*/ 4261679 h 4261679"/>
                <a:gd name="connsiteX6" fmla="*/ 1521344 w 2907789"/>
                <a:gd name="connsiteY6" fmla="*/ 4224966 h 4261679"/>
                <a:gd name="connsiteX7" fmla="*/ 2888700 w 2907789"/>
                <a:gd name="connsiteY7" fmla="*/ 2460302 h 4261679"/>
                <a:gd name="connsiteX8" fmla="*/ 1024409 w 2907789"/>
                <a:gd name="connsiteY8" fmla="*/ 26110 h 4261679"/>
                <a:gd name="connsiteX9" fmla="*/ 712407 w 2907789"/>
                <a:gd name="connsiteY9" fmla="*/ 49 h 426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7789" h="4261679">
                  <a:moveTo>
                    <a:pt x="712407" y="49"/>
                  </a:moveTo>
                  <a:cubicBezTo>
                    <a:pt x="484196" y="-1536"/>
                    <a:pt x="268423" y="36103"/>
                    <a:pt x="61089" y="104941"/>
                  </a:cubicBezTo>
                  <a:lnTo>
                    <a:pt x="0" y="128502"/>
                  </a:lnTo>
                  <a:lnTo>
                    <a:pt x="0" y="4234594"/>
                  </a:lnTo>
                  <a:lnTo>
                    <a:pt x="84604" y="4261679"/>
                  </a:lnTo>
                  <a:lnTo>
                    <a:pt x="1412642" y="4261679"/>
                  </a:lnTo>
                  <a:lnTo>
                    <a:pt x="1521344" y="4224966"/>
                  </a:lnTo>
                  <a:cubicBezTo>
                    <a:pt x="2237233" y="3943022"/>
                    <a:pt x="2780605" y="3281560"/>
                    <a:pt x="2888700" y="2460302"/>
                  </a:cubicBezTo>
                  <a:cubicBezTo>
                    <a:pt x="3045929" y="1265745"/>
                    <a:pt x="2214860" y="161343"/>
                    <a:pt x="1024409" y="26110"/>
                  </a:cubicBezTo>
                  <a:cubicBezTo>
                    <a:pt x="917718" y="9205"/>
                    <a:pt x="813834" y="753"/>
                    <a:pt x="712407" y="49"/>
                  </a:cubicBezTo>
                  <a:close/>
                </a:path>
              </a:pathLst>
            </a:custGeom>
            <a:blipFill dpi="0" rotWithShape="1">
              <a:blip r:embed="rId4"/>
              <a:srcRect/>
              <a:stretch>
                <a:fillRect l="-38000" t="-3000" r="-98000" b="-50000"/>
              </a:stretch>
            </a:blip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p:cNvGrpSpPr/>
          <p:nvPr/>
        </p:nvGrpSpPr>
        <p:grpSpPr>
          <a:xfrm flipH="1">
            <a:off x="7370618" y="1"/>
            <a:ext cx="1773382" cy="1509884"/>
            <a:chOff x="0" y="0"/>
            <a:chExt cx="1894596" cy="1613087"/>
          </a:xfrm>
        </p:grpSpPr>
        <p:sp>
          <p:nvSpPr>
            <p:cNvPr id="7" name="Freeform 5"/>
            <p:cNvSpPr>
              <a:spLocks/>
            </p:cNvSpPr>
            <p:nvPr/>
          </p:nvSpPr>
          <p:spPr bwMode="auto">
            <a:xfrm>
              <a:off x="0" y="0"/>
              <a:ext cx="1894596" cy="1613087"/>
            </a:xfrm>
            <a:custGeom>
              <a:avLst/>
              <a:gdLst>
                <a:gd name="T0" fmla="*/ 112 w 112"/>
                <a:gd name="T1" fmla="*/ 0 h 95"/>
                <a:gd name="T2" fmla="*/ 0 w 112"/>
                <a:gd name="T3" fmla="*/ 91 h 95"/>
                <a:gd name="T4" fmla="*/ 0 w 112"/>
                <a:gd name="T5" fmla="*/ 0 h 95"/>
                <a:gd name="T6" fmla="*/ 112 w 112"/>
                <a:gd name="T7" fmla="*/ 0 h 95"/>
              </a:gdLst>
              <a:ahLst/>
              <a:cxnLst>
                <a:cxn ang="0">
                  <a:pos x="T0" y="T1"/>
                </a:cxn>
                <a:cxn ang="0">
                  <a:pos x="T2" y="T3"/>
                </a:cxn>
                <a:cxn ang="0">
                  <a:pos x="T4" y="T5"/>
                </a:cxn>
                <a:cxn ang="0">
                  <a:pos x="T6" y="T7"/>
                </a:cxn>
              </a:cxnLst>
              <a:rect l="0" t="0" r="r" b="b"/>
              <a:pathLst>
                <a:path w="112" h="95">
                  <a:moveTo>
                    <a:pt x="112" y="0"/>
                  </a:moveTo>
                  <a:cubicBezTo>
                    <a:pt x="104" y="55"/>
                    <a:pt x="55" y="95"/>
                    <a:pt x="0" y="91"/>
                  </a:cubicBezTo>
                  <a:cubicBezTo>
                    <a:pt x="0" y="0"/>
                    <a:pt x="0" y="0"/>
                    <a:pt x="0" y="0"/>
                  </a:cubicBezTo>
                  <a:lnTo>
                    <a:pt x="11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0" y="0"/>
              <a:ext cx="1589629" cy="1308120"/>
            </a:xfrm>
            <a:custGeom>
              <a:avLst/>
              <a:gdLst>
                <a:gd name="T0" fmla="*/ 94 w 94"/>
                <a:gd name="T1" fmla="*/ 0 h 77"/>
                <a:gd name="T2" fmla="*/ 0 w 94"/>
                <a:gd name="T3" fmla="*/ 73 h 77"/>
                <a:gd name="T4" fmla="*/ 0 w 94"/>
                <a:gd name="T5" fmla="*/ 0 h 77"/>
                <a:gd name="T6" fmla="*/ 94 w 94"/>
                <a:gd name="T7" fmla="*/ 0 h 77"/>
              </a:gdLst>
              <a:ahLst/>
              <a:cxnLst>
                <a:cxn ang="0">
                  <a:pos x="T0" y="T1"/>
                </a:cxn>
                <a:cxn ang="0">
                  <a:pos x="T2" y="T3"/>
                </a:cxn>
                <a:cxn ang="0">
                  <a:pos x="T4" y="T5"/>
                </a:cxn>
                <a:cxn ang="0">
                  <a:pos x="T6" y="T7"/>
                </a:cxn>
              </a:cxnLst>
              <a:rect l="0" t="0" r="r" b="b"/>
              <a:pathLst>
                <a:path w="94" h="77">
                  <a:moveTo>
                    <a:pt x="94" y="0"/>
                  </a:moveTo>
                  <a:cubicBezTo>
                    <a:pt x="86" y="45"/>
                    <a:pt x="45" y="77"/>
                    <a:pt x="0" y="73"/>
                  </a:cubicBezTo>
                  <a:cubicBezTo>
                    <a:pt x="0" y="0"/>
                    <a:pt x="0" y="0"/>
                    <a:pt x="0" y="0"/>
                  </a:cubicBezTo>
                  <a:lnTo>
                    <a:pt x="9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7" name="矩形 56"/>
          <p:cNvSpPr/>
          <p:nvPr/>
        </p:nvSpPr>
        <p:spPr>
          <a:xfrm>
            <a:off x="5363336" y="429220"/>
            <a:ext cx="1037465" cy="923330"/>
          </a:xfrm>
          <a:prstGeom prst="rect">
            <a:avLst/>
          </a:prstGeom>
        </p:spPr>
        <p:txBody>
          <a:bodyPr wrap="none">
            <a:spAutoFit/>
          </a:bodyPr>
          <a:lstStyle/>
          <a:p>
            <a:pPr algn="ctr"/>
            <a:r>
              <a:rPr lang="en-US" altLang="zh-CN" sz="5400" b="1" dirty="0">
                <a:solidFill>
                  <a:schemeClr val="accent1"/>
                </a:solidFill>
                <a:latin typeface="+mn-ea"/>
              </a:rPr>
              <a:t>02</a:t>
            </a:r>
            <a:endParaRPr lang="zh-CN" altLang="en-US" sz="5400" b="1" dirty="0">
              <a:solidFill>
                <a:schemeClr val="accent1"/>
              </a:solidFill>
              <a:latin typeface="+mn-ea"/>
            </a:endParaRPr>
          </a:p>
        </p:txBody>
      </p:sp>
      <p:sp>
        <p:nvSpPr>
          <p:cNvPr id="33" name="标题 5"/>
          <p:cNvSpPr txBox="1">
            <a:spLocks/>
          </p:cNvSpPr>
          <p:nvPr>
            <p:custDataLst>
              <p:tags r:id="rId1"/>
            </p:custDataLst>
          </p:nvPr>
        </p:nvSpPr>
        <p:spPr>
          <a:xfrm>
            <a:off x="838200" y="2293263"/>
            <a:ext cx="4038600" cy="70634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51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五项保险分述</a:t>
            </a:r>
          </a:p>
        </p:txBody>
      </p:sp>
      <p:sp>
        <p:nvSpPr>
          <p:cNvPr id="35" name="标题 5"/>
          <p:cNvSpPr txBox="1">
            <a:spLocks/>
          </p:cNvSpPr>
          <p:nvPr>
            <p:custDataLst>
              <p:tags r:id="rId2"/>
            </p:custDataLst>
          </p:nvPr>
        </p:nvSpPr>
        <p:spPr>
          <a:xfrm>
            <a:off x="867715" y="1683663"/>
            <a:ext cx="2180285" cy="4985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3600" spc="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第二部分</a:t>
            </a:r>
          </a:p>
        </p:txBody>
      </p:sp>
      <p:sp>
        <p:nvSpPr>
          <p:cNvPr id="36" name="文本框 35"/>
          <p:cNvSpPr txBox="1"/>
          <p:nvPr/>
        </p:nvSpPr>
        <p:spPr>
          <a:xfrm flipH="1">
            <a:off x="792484" y="3055263"/>
            <a:ext cx="4008116" cy="430887"/>
          </a:xfrm>
          <a:prstGeom prst="rect">
            <a:avLst/>
          </a:prstGeom>
          <a:noFill/>
        </p:spPr>
        <p:txBody>
          <a:bodyPr wrap="square" rtlCol="0">
            <a:spAutoFit/>
          </a:bodyPr>
          <a:lstStyle/>
          <a:p>
            <a:r>
              <a:rPr lang="en-US" altLang="zh-CN" sz="1050" dirty="0">
                <a:solidFill>
                  <a:schemeClr val="accent1"/>
                </a:solidFill>
                <a:latin typeface="微软雅黑"/>
              </a:rPr>
              <a:t>basic knowledge training of five insurances and knowledge </a:t>
            </a:r>
          </a:p>
          <a:p>
            <a:r>
              <a:rPr lang="en-US" altLang="zh-CN" sz="1050" dirty="0">
                <a:solidFill>
                  <a:schemeClr val="accent1"/>
                </a:solidFill>
                <a:latin typeface="微软雅黑"/>
              </a:rPr>
              <a:t>training of five insurances</a:t>
            </a:r>
          </a:p>
        </p:txBody>
      </p:sp>
    </p:spTree>
    <p:extLst>
      <p:ext uri="{BB962C8B-B14F-4D97-AF65-F5344CB8AC3E}">
        <p14:creationId xmlns:p14="http://schemas.microsoft.com/office/powerpoint/2010/main" val="46678939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6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0-#ppt_w/2"/>
                                          </p:val>
                                        </p:tav>
                                        <p:tav tm="100000">
                                          <p:val>
                                            <p:strVal val="#ppt_x"/>
                                          </p:val>
                                        </p:tav>
                                      </p:tavLst>
                                    </p:anim>
                                    <p:anim calcmode="lin" valueType="num">
                                      <p:cBhvr additive="base">
                                        <p:cTn id="8" dur="1000" fill="hold"/>
                                        <p:tgtEl>
                                          <p:spTgt spid="64"/>
                                        </p:tgtEl>
                                        <p:attrNameLst>
                                          <p:attrName>ppt_y</p:attrName>
                                        </p:attrNameLst>
                                      </p:cBhvr>
                                      <p:tavLst>
                                        <p:tav tm="0">
                                          <p:val>
                                            <p:strVal val="#ppt_y"/>
                                          </p:val>
                                        </p:tav>
                                        <p:tav tm="100000">
                                          <p:val>
                                            <p:strVal val="#ppt_y"/>
                                          </p:val>
                                        </p:tav>
                                      </p:tavLst>
                                    </p:anim>
                                  </p:childTnLst>
                                </p:cTn>
                              </p:par>
                              <p:par>
                                <p:cTn id="9" presetID="2" presetClass="entr" presetSubtype="3" decel="6000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6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2" decel="6000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000" fill="hold"/>
                                        <p:tgtEl>
                                          <p:spTgt spid="41"/>
                                        </p:tgtEl>
                                        <p:attrNameLst>
                                          <p:attrName>ppt_x</p:attrName>
                                        </p:attrNameLst>
                                      </p:cBhvr>
                                      <p:tavLst>
                                        <p:tav tm="0">
                                          <p:val>
                                            <p:strVal val="1+#ppt_w/2"/>
                                          </p:val>
                                        </p:tav>
                                        <p:tav tm="100000">
                                          <p:val>
                                            <p:strVal val="#ppt_x"/>
                                          </p:val>
                                        </p:tav>
                                      </p:tavLst>
                                    </p:anim>
                                    <p:anim calcmode="lin" valueType="num">
                                      <p:cBhvr additive="base">
                                        <p:cTn id="20" dur="1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33"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49"/>
          <p:cNvSpPr/>
          <p:nvPr/>
        </p:nvSpPr>
        <p:spPr>
          <a:xfrm>
            <a:off x="1288968" y="1200150"/>
            <a:ext cx="4807032" cy="1588836"/>
          </a:xfrm>
          <a:prstGeom prst="rect">
            <a:avLst/>
          </a:prstGeom>
        </p:spPr>
        <p:txBody>
          <a:bodyPr wrap="square" lIns="30471" tIns="15210" rIns="30471" bIns="15210">
            <a:spAutoFit/>
          </a:bodyPr>
          <a:lstStyle/>
          <a:p>
            <a:pPr defTabSz="801866">
              <a:lnSpc>
                <a:spcPct val="150000"/>
              </a:lnSpc>
            </a:pPr>
            <a:r>
              <a:rPr lang="zh-CN" altLang="en-US" sz="1350" dirty="0">
                <a:latin typeface="微软雅黑"/>
                <a:cs typeface="+mn-ea"/>
                <a:sym typeface="微软雅黑"/>
              </a:rPr>
              <a:t>基金的正常运作也依赖于社保费的缴纳，国家社保统筹基金同样在社会保险关系中拥有权利义务。缴纳社会保险费，不仅仅是对员工负责，也是对社会负责，更何况在城镇社会保险中员工自己也有缴纳社会保险的义务。所以既然符合缴纳社保条件必须缴纳，即使他自己写保证也不能放弃。</a:t>
            </a:r>
          </a:p>
        </p:txBody>
      </p:sp>
      <p:grpSp>
        <p:nvGrpSpPr>
          <p:cNvPr id="3" name="组合 2"/>
          <p:cNvGrpSpPr/>
          <p:nvPr/>
        </p:nvGrpSpPr>
        <p:grpSpPr>
          <a:xfrm>
            <a:off x="4724400" y="1548496"/>
            <a:ext cx="3535321" cy="3428364"/>
            <a:chOff x="6372849" y="1300211"/>
            <a:chExt cx="4713761" cy="4571152"/>
          </a:xfrm>
        </p:grpSpPr>
        <p:cxnSp>
          <p:nvCxnSpPr>
            <p:cNvPr id="25" name="24 Conector recto"/>
            <p:cNvCxnSpPr/>
            <p:nvPr/>
          </p:nvCxnSpPr>
          <p:spPr>
            <a:xfrm flipV="1">
              <a:off x="6683255" y="2705187"/>
              <a:ext cx="3238638" cy="1761558"/>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6" name="25 Circular"/>
            <p:cNvSpPr>
              <a:spLocks noChangeAspect="1"/>
            </p:cNvSpPr>
            <p:nvPr/>
          </p:nvSpPr>
          <p:spPr bwMode="auto">
            <a:xfrm>
              <a:off x="6757939" y="1542911"/>
              <a:ext cx="4328671" cy="4328452"/>
            </a:xfrm>
            <a:prstGeom prst="pie">
              <a:avLst>
                <a:gd name="adj1" fmla="val 16166917"/>
                <a:gd name="adj2" fmla="val 21947"/>
              </a:avLst>
            </a:prstGeom>
            <a:solidFill>
              <a:schemeClr val="accent1"/>
            </a:solidFill>
            <a:ln>
              <a:solidFill>
                <a:srgbClr val="FFFFFF"/>
              </a:solidFill>
            </a:ln>
            <a:scene3d>
              <a:camera prst="isometricLeftDown"/>
              <a:lightRig rig="threePt" dir="t"/>
            </a:scene3d>
          </p:spPr>
          <p:txBody>
            <a:bodyPr lIns="0" tIns="0" rIns="0" bIns="0" rtlCol="0" anchor="ctr"/>
            <a:lstStyle/>
            <a:p>
              <a:pPr algn="ctr" defTabSz="804826"/>
              <a:endParaRPr lang="es-SV" sz="1620" dirty="0">
                <a:solidFill>
                  <a:srgbClr val="000000"/>
                </a:solidFill>
                <a:latin typeface="微软雅黑"/>
                <a:ea typeface="微软雅黑"/>
                <a:cs typeface="+mn-ea"/>
                <a:sym typeface="微软雅黑"/>
              </a:endParaRPr>
            </a:p>
          </p:txBody>
        </p:sp>
        <p:sp>
          <p:nvSpPr>
            <p:cNvPr id="27" name="26 Circular"/>
            <p:cNvSpPr>
              <a:spLocks noChangeAspect="1"/>
            </p:cNvSpPr>
            <p:nvPr/>
          </p:nvSpPr>
          <p:spPr bwMode="auto">
            <a:xfrm>
              <a:off x="6757872" y="1953478"/>
              <a:ext cx="3710290" cy="3710101"/>
            </a:xfrm>
            <a:prstGeom prst="pie">
              <a:avLst>
                <a:gd name="adj1" fmla="val 16166917"/>
                <a:gd name="adj2" fmla="val 21947"/>
              </a:avLst>
            </a:prstGeom>
            <a:solidFill>
              <a:schemeClr val="accent2"/>
            </a:solidFill>
            <a:ln>
              <a:solidFill>
                <a:srgbClr val="FFFFFF"/>
              </a:solidFill>
            </a:ln>
            <a:scene3d>
              <a:camera prst="isometricLeftDown"/>
              <a:lightRig rig="threePt" dir="t"/>
            </a:scene3d>
          </p:spPr>
          <p:txBody>
            <a:bodyPr lIns="0" tIns="0" rIns="0" bIns="0" rtlCol="0" anchor="ctr"/>
            <a:lstStyle/>
            <a:p>
              <a:pPr algn="ctr" defTabSz="804826"/>
              <a:endParaRPr lang="es-SV" sz="1620">
                <a:solidFill>
                  <a:srgbClr val="000000"/>
                </a:solidFill>
                <a:latin typeface="微软雅黑"/>
                <a:ea typeface="微软雅黑"/>
                <a:cs typeface="+mn-ea"/>
                <a:sym typeface="微软雅黑"/>
              </a:endParaRPr>
            </a:p>
          </p:txBody>
        </p:sp>
        <p:sp>
          <p:nvSpPr>
            <p:cNvPr id="28" name="27 Circular"/>
            <p:cNvSpPr>
              <a:spLocks noChangeAspect="1"/>
            </p:cNvSpPr>
            <p:nvPr/>
          </p:nvSpPr>
          <p:spPr bwMode="auto">
            <a:xfrm>
              <a:off x="6719149" y="2381308"/>
              <a:ext cx="3091908" cy="3091751"/>
            </a:xfrm>
            <a:prstGeom prst="pie">
              <a:avLst>
                <a:gd name="adj1" fmla="val 16166917"/>
                <a:gd name="adj2" fmla="val 21947"/>
              </a:avLst>
            </a:prstGeom>
            <a:solidFill>
              <a:schemeClr val="accent1"/>
            </a:solidFill>
            <a:ln>
              <a:solidFill>
                <a:srgbClr val="FFFFFF"/>
              </a:solidFill>
            </a:ln>
            <a:scene3d>
              <a:camera prst="isometricLeftDown"/>
              <a:lightRig rig="threePt" dir="t"/>
            </a:scene3d>
          </p:spPr>
          <p:txBody>
            <a:bodyPr lIns="0" tIns="0" rIns="0" bIns="0" rtlCol="0" anchor="ctr"/>
            <a:lstStyle/>
            <a:p>
              <a:pPr algn="ctr" defTabSz="804826"/>
              <a:endParaRPr lang="es-SV" sz="1620">
                <a:solidFill>
                  <a:srgbClr val="000000"/>
                </a:solidFill>
                <a:latin typeface="微软雅黑"/>
                <a:ea typeface="微软雅黑"/>
                <a:cs typeface="+mn-ea"/>
                <a:sym typeface="微软雅黑"/>
              </a:endParaRPr>
            </a:p>
          </p:txBody>
        </p:sp>
        <p:sp>
          <p:nvSpPr>
            <p:cNvPr id="29" name="28 Circular"/>
            <p:cNvSpPr>
              <a:spLocks noChangeAspect="1"/>
            </p:cNvSpPr>
            <p:nvPr/>
          </p:nvSpPr>
          <p:spPr bwMode="auto">
            <a:xfrm>
              <a:off x="6719081" y="2797876"/>
              <a:ext cx="2473526" cy="2473400"/>
            </a:xfrm>
            <a:prstGeom prst="pie">
              <a:avLst>
                <a:gd name="adj1" fmla="val 16166917"/>
                <a:gd name="adj2" fmla="val 21947"/>
              </a:avLst>
            </a:prstGeom>
            <a:solidFill>
              <a:schemeClr val="accent2"/>
            </a:solidFill>
            <a:ln>
              <a:solidFill>
                <a:srgbClr val="FFFFFF"/>
              </a:solidFill>
            </a:ln>
            <a:scene3d>
              <a:camera prst="isometricLeftDown"/>
              <a:lightRig rig="threePt" dir="t"/>
            </a:scene3d>
          </p:spPr>
          <p:txBody>
            <a:bodyPr lIns="0" tIns="0" rIns="0" bIns="0" rtlCol="0" anchor="ctr"/>
            <a:lstStyle/>
            <a:p>
              <a:pPr algn="ctr" defTabSz="804826"/>
              <a:endParaRPr lang="es-SV" sz="1620">
                <a:solidFill>
                  <a:srgbClr val="000000"/>
                </a:solidFill>
                <a:latin typeface="微软雅黑"/>
                <a:ea typeface="微软雅黑"/>
                <a:cs typeface="+mn-ea"/>
                <a:sym typeface="微软雅黑"/>
              </a:endParaRPr>
            </a:p>
          </p:txBody>
        </p:sp>
        <p:sp>
          <p:nvSpPr>
            <p:cNvPr id="30" name="29 Circular"/>
            <p:cNvSpPr>
              <a:spLocks noChangeAspect="1"/>
            </p:cNvSpPr>
            <p:nvPr/>
          </p:nvSpPr>
          <p:spPr bwMode="auto">
            <a:xfrm>
              <a:off x="6718806" y="3214855"/>
              <a:ext cx="1855145" cy="1855051"/>
            </a:xfrm>
            <a:prstGeom prst="pie">
              <a:avLst>
                <a:gd name="adj1" fmla="val 16166917"/>
                <a:gd name="adj2" fmla="val 21947"/>
              </a:avLst>
            </a:prstGeom>
            <a:solidFill>
              <a:schemeClr val="accent1"/>
            </a:solidFill>
            <a:ln>
              <a:solidFill>
                <a:srgbClr val="FFFFFF"/>
              </a:solidFill>
            </a:ln>
            <a:scene3d>
              <a:camera prst="isometricLeftDown"/>
              <a:lightRig rig="threePt" dir="t"/>
            </a:scene3d>
          </p:spPr>
          <p:txBody>
            <a:bodyPr lIns="0" tIns="0" rIns="0" bIns="0" rtlCol="0" anchor="ctr"/>
            <a:lstStyle/>
            <a:p>
              <a:pPr algn="ctr" defTabSz="804826"/>
              <a:endParaRPr lang="es-SV" sz="1620">
                <a:solidFill>
                  <a:srgbClr val="000000"/>
                </a:solidFill>
                <a:latin typeface="微软雅黑"/>
                <a:ea typeface="微软雅黑"/>
                <a:cs typeface="+mn-ea"/>
                <a:sym typeface="微软雅黑"/>
              </a:endParaRPr>
            </a:p>
          </p:txBody>
        </p:sp>
        <p:cxnSp>
          <p:nvCxnSpPr>
            <p:cNvPr id="31" name="30 Conector recto"/>
            <p:cNvCxnSpPr/>
            <p:nvPr/>
          </p:nvCxnSpPr>
          <p:spPr>
            <a:xfrm flipV="1">
              <a:off x="6683549" y="1300211"/>
              <a:ext cx="2527882" cy="316646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flipV="1">
              <a:off x="6683250" y="3968797"/>
              <a:ext cx="4094263" cy="50346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8" name="Freeform 10"/>
            <p:cNvSpPr>
              <a:spLocks noChangeAspect="1" noEditPoints="1"/>
            </p:cNvSpPr>
            <p:nvPr/>
          </p:nvSpPr>
          <p:spPr bwMode="auto">
            <a:xfrm rot="19808194">
              <a:off x="6372849" y="4396652"/>
              <a:ext cx="361270" cy="338342"/>
            </a:xfrm>
            <a:custGeom>
              <a:avLst/>
              <a:gdLst>
                <a:gd name="T0" fmla="*/ 829 w 3277"/>
                <a:gd name="T1" fmla="*/ 2810 h 3072"/>
                <a:gd name="T2" fmla="*/ 898 w 3277"/>
                <a:gd name="T3" fmla="*/ 2864 h 3072"/>
                <a:gd name="T4" fmla="*/ 1069 w 3277"/>
                <a:gd name="T5" fmla="*/ 2857 h 3072"/>
                <a:gd name="T6" fmla="*/ 1123 w 3277"/>
                <a:gd name="T7" fmla="*/ 2789 h 3072"/>
                <a:gd name="T8" fmla="*/ 1843 w 3277"/>
                <a:gd name="T9" fmla="*/ 819 h 3072"/>
                <a:gd name="T10" fmla="*/ 1843 w 3277"/>
                <a:gd name="T11" fmla="*/ 819 h 3072"/>
                <a:gd name="T12" fmla="*/ 706 w 3277"/>
                <a:gd name="T13" fmla="*/ 823 h 3072"/>
                <a:gd name="T14" fmla="*/ 578 w 3277"/>
                <a:gd name="T15" fmla="*/ 845 h 3072"/>
                <a:gd name="T16" fmla="*/ 449 w 3277"/>
                <a:gd name="T17" fmla="*/ 895 h 3072"/>
                <a:gd name="T18" fmla="*/ 334 w 3277"/>
                <a:gd name="T19" fmla="*/ 978 h 3072"/>
                <a:gd name="T20" fmla="*/ 249 w 3277"/>
                <a:gd name="T21" fmla="*/ 1103 h 3072"/>
                <a:gd name="T22" fmla="*/ 207 w 3277"/>
                <a:gd name="T23" fmla="*/ 1279 h 3072"/>
                <a:gd name="T24" fmla="*/ 222 w 3277"/>
                <a:gd name="T25" fmla="*/ 1478 h 3072"/>
                <a:gd name="T26" fmla="*/ 288 w 3277"/>
                <a:gd name="T27" fmla="*/ 1626 h 3072"/>
                <a:gd name="T28" fmla="*/ 391 w 3277"/>
                <a:gd name="T29" fmla="*/ 1729 h 3072"/>
                <a:gd name="T30" fmla="*/ 515 w 3277"/>
                <a:gd name="T31" fmla="*/ 1793 h 3072"/>
                <a:gd name="T32" fmla="*/ 645 w 3277"/>
                <a:gd name="T33" fmla="*/ 1828 h 3072"/>
                <a:gd name="T34" fmla="*/ 766 w 3277"/>
                <a:gd name="T35" fmla="*/ 1842 h 3072"/>
                <a:gd name="T36" fmla="*/ 1639 w 3277"/>
                <a:gd name="T37" fmla="*/ 819 h 3072"/>
                <a:gd name="T38" fmla="*/ 2355 w 3277"/>
                <a:gd name="T39" fmla="*/ 717 h 3072"/>
                <a:gd name="T40" fmla="*/ 3072 w 3277"/>
                <a:gd name="T41" fmla="*/ 0 h 3072"/>
                <a:gd name="T42" fmla="*/ 3193 w 3277"/>
                <a:gd name="T43" fmla="*/ 39 h 3072"/>
                <a:gd name="T44" fmla="*/ 3266 w 3277"/>
                <a:gd name="T45" fmla="*/ 140 h 3072"/>
                <a:gd name="T46" fmla="*/ 3275 w 3277"/>
                <a:gd name="T47" fmla="*/ 2491 h 3072"/>
                <a:gd name="T48" fmla="*/ 3217 w 3277"/>
                <a:gd name="T49" fmla="*/ 2603 h 3072"/>
                <a:gd name="T50" fmla="*/ 3105 w 3277"/>
                <a:gd name="T51" fmla="*/ 2660 h 3072"/>
                <a:gd name="T52" fmla="*/ 1331 w 3277"/>
                <a:gd name="T53" fmla="*/ 2867 h 3072"/>
                <a:gd name="T54" fmla="*/ 1292 w 3277"/>
                <a:gd name="T55" fmla="*/ 2988 h 3072"/>
                <a:gd name="T56" fmla="*/ 1191 w 3277"/>
                <a:gd name="T57" fmla="*/ 3062 h 3072"/>
                <a:gd name="T58" fmla="*/ 786 w 3277"/>
                <a:gd name="T59" fmla="*/ 3069 h 3072"/>
                <a:gd name="T60" fmla="*/ 675 w 3277"/>
                <a:gd name="T61" fmla="*/ 3012 h 3072"/>
                <a:gd name="T62" fmla="*/ 617 w 3277"/>
                <a:gd name="T63" fmla="*/ 2901 h 3072"/>
                <a:gd name="T64" fmla="*/ 615 w 3277"/>
                <a:gd name="T65" fmla="*/ 2836 h 3072"/>
                <a:gd name="T66" fmla="*/ 615 w 3277"/>
                <a:gd name="T67" fmla="*/ 2715 h 3072"/>
                <a:gd name="T68" fmla="*/ 616 w 3277"/>
                <a:gd name="T69" fmla="*/ 2539 h 3072"/>
                <a:gd name="T70" fmla="*/ 616 w 3277"/>
                <a:gd name="T71" fmla="*/ 2348 h 3072"/>
                <a:gd name="T72" fmla="*/ 616 w 3277"/>
                <a:gd name="T73" fmla="*/ 2178 h 3072"/>
                <a:gd name="T74" fmla="*/ 615 w 3277"/>
                <a:gd name="T75" fmla="*/ 2069 h 3072"/>
                <a:gd name="T76" fmla="*/ 494 w 3277"/>
                <a:gd name="T77" fmla="*/ 2016 h 3072"/>
                <a:gd name="T78" fmla="*/ 282 w 3277"/>
                <a:gd name="T79" fmla="*/ 1906 h 3072"/>
                <a:gd name="T80" fmla="*/ 121 w 3277"/>
                <a:gd name="T81" fmla="*/ 1739 h 3072"/>
                <a:gd name="T82" fmla="*/ 23 w 3277"/>
                <a:gd name="T83" fmla="*/ 1522 h 3072"/>
                <a:gd name="T84" fmla="*/ 2 w 3277"/>
                <a:gd name="T85" fmla="*/ 1268 h 3072"/>
                <a:gd name="T86" fmla="*/ 58 w 3277"/>
                <a:gd name="T87" fmla="*/ 1041 h 3072"/>
                <a:gd name="T88" fmla="*/ 180 w 3277"/>
                <a:gd name="T89" fmla="*/ 859 h 3072"/>
                <a:gd name="T90" fmla="*/ 355 w 3277"/>
                <a:gd name="T91" fmla="*/ 725 h 3072"/>
                <a:gd name="T92" fmla="*/ 572 w 3277"/>
                <a:gd name="T93" fmla="*/ 642 h 3072"/>
                <a:gd name="T94" fmla="*/ 819 w 3277"/>
                <a:gd name="T95" fmla="*/ 614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7" h="3072">
                  <a:moveTo>
                    <a:pt x="819" y="2048"/>
                  </a:moveTo>
                  <a:lnTo>
                    <a:pt x="819" y="2765"/>
                  </a:lnTo>
                  <a:lnTo>
                    <a:pt x="822" y="2789"/>
                  </a:lnTo>
                  <a:lnTo>
                    <a:pt x="829" y="2810"/>
                  </a:lnTo>
                  <a:lnTo>
                    <a:pt x="841" y="2829"/>
                  </a:lnTo>
                  <a:lnTo>
                    <a:pt x="857" y="2845"/>
                  </a:lnTo>
                  <a:lnTo>
                    <a:pt x="876" y="2857"/>
                  </a:lnTo>
                  <a:lnTo>
                    <a:pt x="898" y="2864"/>
                  </a:lnTo>
                  <a:lnTo>
                    <a:pt x="922" y="2867"/>
                  </a:lnTo>
                  <a:lnTo>
                    <a:pt x="1024" y="2867"/>
                  </a:lnTo>
                  <a:lnTo>
                    <a:pt x="1048" y="2864"/>
                  </a:lnTo>
                  <a:lnTo>
                    <a:pt x="1069" y="2857"/>
                  </a:lnTo>
                  <a:lnTo>
                    <a:pt x="1088" y="2845"/>
                  </a:lnTo>
                  <a:lnTo>
                    <a:pt x="1104" y="2829"/>
                  </a:lnTo>
                  <a:lnTo>
                    <a:pt x="1116" y="2810"/>
                  </a:lnTo>
                  <a:lnTo>
                    <a:pt x="1123" y="2789"/>
                  </a:lnTo>
                  <a:lnTo>
                    <a:pt x="1126" y="2765"/>
                  </a:lnTo>
                  <a:lnTo>
                    <a:pt x="1126" y="2048"/>
                  </a:lnTo>
                  <a:lnTo>
                    <a:pt x="819" y="2048"/>
                  </a:lnTo>
                  <a:close/>
                  <a:moveTo>
                    <a:pt x="1843" y="819"/>
                  </a:moveTo>
                  <a:lnTo>
                    <a:pt x="1843" y="1843"/>
                  </a:lnTo>
                  <a:lnTo>
                    <a:pt x="2150" y="1843"/>
                  </a:lnTo>
                  <a:lnTo>
                    <a:pt x="2150" y="819"/>
                  </a:lnTo>
                  <a:lnTo>
                    <a:pt x="1843" y="819"/>
                  </a:lnTo>
                  <a:close/>
                  <a:moveTo>
                    <a:pt x="793" y="819"/>
                  </a:moveTo>
                  <a:lnTo>
                    <a:pt x="765" y="819"/>
                  </a:lnTo>
                  <a:lnTo>
                    <a:pt x="736" y="820"/>
                  </a:lnTo>
                  <a:lnTo>
                    <a:pt x="706" y="823"/>
                  </a:lnTo>
                  <a:lnTo>
                    <a:pt x="675" y="826"/>
                  </a:lnTo>
                  <a:lnTo>
                    <a:pt x="642" y="831"/>
                  </a:lnTo>
                  <a:lnTo>
                    <a:pt x="610" y="837"/>
                  </a:lnTo>
                  <a:lnTo>
                    <a:pt x="578" y="845"/>
                  </a:lnTo>
                  <a:lnTo>
                    <a:pt x="545" y="855"/>
                  </a:lnTo>
                  <a:lnTo>
                    <a:pt x="512" y="866"/>
                  </a:lnTo>
                  <a:lnTo>
                    <a:pt x="480" y="879"/>
                  </a:lnTo>
                  <a:lnTo>
                    <a:pt x="449" y="895"/>
                  </a:lnTo>
                  <a:lnTo>
                    <a:pt x="419" y="912"/>
                  </a:lnTo>
                  <a:lnTo>
                    <a:pt x="388" y="932"/>
                  </a:lnTo>
                  <a:lnTo>
                    <a:pt x="361" y="954"/>
                  </a:lnTo>
                  <a:lnTo>
                    <a:pt x="334" y="978"/>
                  </a:lnTo>
                  <a:lnTo>
                    <a:pt x="310" y="1006"/>
                  </a:lnTo>
                  <a:lnTo>
                    <a:pt x="287" y="1035"/>
                  </a:lnTo>
                  <a:lnTo>
                    <a:pt x="266" y="1068"/>
                  </a:lnTo>
                  <a:lnTo>
                    <a:pt x="249" y="1103"/>
                  </a:lnTo>
                  <a:lnTo>
                    <a:pt x="234" y="1143"/>
                  </a:lnTo>
                  <a:lnTo>
                    <a:pt x="222" y="1184"/>
                  </a:lnTo>
                  <a:lnTo>
                    <a:pt x="213" y="1229"/>
                  </a:lnTo>
                  <a:lnTo>
                    <a:pt x="207" y="1279"/>
                  </a:lnTo>
                  <a:lnTo>
                    <a:pt x="205" y="1331"/>
                  </a:lnTo>
                  <a:lnTo>
                    <a:pt x="207" y="1384"/>
                  </a:lnTo>
                  <a:lnTo>
                    <a:pt x="213" y="1432"/>
                  </a:lnTo>
                  <a:lnTo>
                    <a:pt x="222" y="1478"/>
                  </a:lnTo>
                  <a:lnTo>
                    <a:pt x="234" y="1520"/>
                  </a:lnTo>
                  <a:lnTo>
                    <a:pt x="249" y="1558"/>
                  </a:lnTo>
                  <a:lnTo>
                    <a:pt x="267" y="1593"/>
                  </a:lnTo>
                  <a:lnTo>
                    <a:pt x="288" y="1626"/>
                  </a:lnTo>
                  <a:lnTo>
                    <a:pt x="311" y="1656"/>
                  </a:lnTo>
                  <a:lnTo>
                    <a:pt x="336" y="1682"/>
                  </a:lnTo>
                  <a:lnTo>
                    <a:pt x="363" y="1706"/>
                  </a:lnTo>
                  <a:lnTo>
                    <a:pt x="391" y="1729"/>
                  </a:lnTo>
                  <a:lnTo>
                    <a:pt x="421" y="1748"/>
                  </a:lnTo>
                  <a:lnTo>
                    <a:pt x="451" y="1765"/>
                  </a:lnTo>
                  <a:lnTo>
                    <a:pt x="483" y="1780"/>
                  </a:lnTo>
                  <a:lnTo>
                    <a:pt x="515" y="1793"/>
                  </a:lnTo>
                  <a:lnTo>
                    <a:pt x="548" y="1804"/>
                  </a:lnTo>
                  <a:lnTo>
                    <a:pt x="580" y="1813"/>
                  </a:lnTo>
                  <a:lnTo>
                    <a:pt x="613" y="1821"/>
                  </a:lnTo>
                  <a:lnTo>
                    <a:pt x="645" y="1828"/>
                  </a:lnTo>
                  <a:lnTo>
                    <a:pt x="677" y="1834"/>
                  </a:lnTo>
                  <a:lnTo>
                    <a:pt x="708" y="1837"/>
                  </a:lnTo>
                  <a:lnTo>
                    <a:pt x="738" y="1840"/>
                  </a:lnTo>
                  <a:lnTo>
                    <a:pt x="766" y="1842"/>
                  </a:lnTo>
                  <a:lnTo>
                    <a:pt x="794" y="1843"/>
                  </a:lnTo>
                  <a:lnTo>
                    <a:pt x="819" y="1843"/>
                  </a:lnTo>
                  <a:lnTo>
                    <a:pt x="1639" y="1843"/>
                  </a:lnTo>
                  <a:lnTo>
                    <a:pt x="1639" y="819"/>
                  </a:lnTo>
                  <a:lnTo>
                    <a:pt x="819" y="819"/>
                  </a:lnTo>
                  <a:lnTo>
                    <a:pt x="793" y="819"/>
                  </a:lnTo>
                  <a:close/>
                  <a:moveTo>
                    <a:pt x="3072" y="205"/>
                  </a:moveTo>
                  <a:lnTo>
                    <a:pt x="2355" y="717"/>
                  </a:lnTo>
                  <a:lnTo>
                    <a:pt x="2355" y="1945"/>
                  </a:lnTo>
                  <a:lnTo>
                    <a:pt x="3072" y="2458"/>
                  </a:lnTo>
                  <a:lnTo>
                    <a:pt x="3072" y="205"/>
                  </a:lnTo>
                  <a:close/>
                  <a:moveTo>
                    <a:pt x="3072" y="0"/>
                  </a:moveTo>
                  <a:lnTo>
                    <a:pt x="3105" y="3"/>
                  </a:lnTo>
                  <a:lnTo>
                    <a:pt x="3136" y="10"/>
                  </a:lnTo>
                  <a:lnTo>
                    <a:pt x="3166" y="23"/>
                  </a:lnTo>
                  <a:lnTo>
                    <a:pt x="3193" y="39"/>
                  </a:lnTo>
                  <a:lnTo>
                    <a:pt x="3217" y="61"/>
                  </a:lnTo>
                  <a:lnTo>
                    <a:pt x="3237" y="84"/>
                  </a:lnTo>
                  <a:lnTo>
                    <a:pt x="3254" y="111"/>
                  </a:lnTo>
                  <a:lnTo>
                    <a:pt x="3266" y="140"/>
                  </a:lnTo>
                  <a:lnTo>
                    <a:pt x="3275" y="171"/>
                  </a:lnTo>
                  <a:lnTo>
                    <a:pt x="3277" y="205"/>
                  </a:lnTo>
                  <a:lnTo>
                    <a:pt x="3277" y="2458"/>
                  </a:lnTo>
                  <a:lnTo>
                    <a:pt x="3275" y="2491"/>
                  </a:lnTo>
                  <a:lnTo>
                    <a:pt x="3266" y="2522"/>
                  </a:lnTo>
                  <a:lnTo>
                    <a:pt x="3254" y="2552"/>
                  </a:lnTo>
                  <a:lnTo>
                    <a:pt x="3237" y="2579"/>
                  </a:lnTo>
                  <a:lnTo>
                    <a:pt x="3217" y="2603"/>
                  </a:lnTo>
                  <a:lnTo>
                    <a:pt x="3193" y="2623"/>
                  </a:lnTo>
                  <a:lnTo>
                    <a:pt x="3166" y="2639"/>
                  </a:lnTo>
                  <a:lnTo>
                    <a:pt x="3136" y="2652"/>
                  </a:lnTo>
                  <a:lnTo>
                    <a:pt x="3105" y="2660"/>
                  </a:lnTo>
                  <a:lnTo>
                    <a:pt x="3072" y="2663"/>
                  </a:lnTo>
                  <a:lnTo>
                    <a:pt x="2150" y="2048"/>
                  </a:lnTo>
                  <a:lnTo>
                    <a:pt x="1331" y="2048"/>
                  </a:lnTo>
                  <a:lnTo>
                    <a:pt x="1331" y="2867"/>
                  </a:lnTo>
                  <a:lnTo>
                    <a:pt x="1328" y="2901"/>
                  </a:lnTo>
                  <a:lnTo>
                    <a:pt x="1320" y="2932"/>
                  </a:lnTo>
                  <a:lnTo>
                    <a:pt x="1308" y="2961"/>
                  </a:lnTo>
                  <a:lnTo>
                    <a:pt x="1292" y="2988"/>
                  </a:lnTo>
                  <a:lnTo>
                    <a:pt x="1271" y="3011"/>
                  </a:lnTo>
                  <a:lnTo>
                    <a:pt x="1247" y="3033"/>
                  </a:lnTo>
                  <a:lnTo>
                    <a:pt x="1220" y="3049"/>
                  </a:lnTo>
                  <a:lnTo>
                    <a:pt x="1191" y="3062"/>
                  </a:lnTo>
                  <a:lnTo>
                    <a:pt x="1160" y="3069"/>
                  </a:lnTo>
                  <a:lnTo>
                    <a:pt x="1126" y="3072"/>
                  </a:lnTo>
                  <a:lnTo>
                    <a:pt x="819" y="3072"/>
                  </a:lnTo>
                  <a:lnTo>
                    <a:pt x="786" y="3069"/>
                  </a:lnTo>
                  <a:lnTo>
                    <a:pt x="754" y="3062"/>
                  </a:lnTo>
                  <a:lnTo>
                    <a:pt x="725" y="3049"/>
                  </a:lnTo>
                  <a:lnTo>
                    <a:pt x="698" y="3033"/>
                  </a:lnTo>
                  <a:lnTo>
                    <a:pt x="675" y="3012"/>
                  </a:lnTo>
                  <a:lnTo>
                    <a:pt x="653" y="2988"/>
                  </a:lnTo>
                  <a:lnTo>
                    <a:pt x="637" y="2961"/>
                  </a:lnTo>
                  <a:lnTo>
                    <a:pt x="625" y="2932"/>
                  </a:lnTo>
                  <a:lnTo>
                    <a:pt x="617" y="2901"/>
                  </a:lnTo>
                  <a:lnTo>
                    <a:pt x="614" y="2867"/>
                  </a:lnTo>
                  <a:lnTo>
                    <a:pt x="614" y="2863"/>
                  </a:lnTo>
                  <a:lnTo>
                    <a:pt x="614" y="2852"/>
                  </a:lnTo>
                  <a:lnTo>
                    <a:pt x="615" y="2836"/>
                  </a:lnTo>
                  <a:lnTo>
                    <a:pt x="615" y="2813"/>
                  </a:lnTo>
                  <a:lnTo>
                    <a:pt x="615" y="2785"/>
                  </a:lnTo>
                  <a:lnTo>
                    <a:pt x="615" y="2751"/>
                  </a:lnTo>
                  <a:lnTo>
                    <a:pt x="615" y="2715"/>
                  </a:lnTo>
                  <a:lnTo>
                    <a:pt x="615" y="2675"/>
                  </a:lnTo>
                  <a:lnTo>
                    <a:pt x="615" y="2632"/>
                  </a:lnTo>
                  <a:lnTo>
                    <a:pt x="616" y="2587"/>
                  </a:lnTo>
                  <a:lnTo>
                    <a:pt x="616" y="2539"/>
                  </a:lnTo>
                  <a:lnTo>
                    <a:pt x="616" y="2492"/>
                  </a:lnTo>
                  <a:lnTo>
                    <a:pt x="616" y="2444"/>
                  </a:lnTo>
                  <a:lnTo>
                    <a:pt x="616" y="2395"/>
                  </a:lnTo>
                  <a:lnTo>
                    <a:pt x="616" y="2348"/>
                  </a:lnTo>
                  <a:lnTo>
                    <a:pt x="616" y="2302"/>
                  </a:lnTo>
                  <a:lnTo>
                    <a:pt x="616" y="2258"/>
                  </a:lnTo>
                  <a:lnTo>
                    <a:pt x="616" y="2217"/>
                  </a:lnTo>
                  <a:lnTo>
                    <a:pt x="616" y="2178"/>
                  </a:lnTo>
                  <a:lnTo>
                    <a:pt x="616" y="2144"/>
                  </a:lnTo>
                  <a:lnTo>
                    <a:pt x="616" y="2114"/>
                  </a:lnTo>
                  <a:lnTo>
                    <a:pt x="616" y="2089"/>
                  </a:lnTo>
                  <a:lnTo>
                    <a:pt x="615" y="2069"/>
                  </a:lnTo>
                  <a:lnTo>
                    <a:pt x="615" y="2055"/>
                  </a:lnTo>
                  <a:lnTo>
                    <a:pt x="614" y="2048"/>
                  </a:lnTo>
                  <a:lnTo>
                    <a:pt x="553" y="2034"/>
                  </a:lnTo>
                  <a:lnTo>
                    <a:pt x="494" y="2016"/>
                  </a:lnTo>
                  <a:lnTo>
                    <a:pt x="437" y="1994"/>
                  </a:lnTo>
                  <a:lnTo>
                    <a:pt x="382" y="1969"/>
                  </a:lnTo>
                  <a:lnTo>
                    <a:pt x="331" y="1938"/>
                  </a:lnTo>
                  <a:lnTo>
                    <a:pt x="282" y="1906"/>
                  </a:lnTo>
                  <a:lnTo>
                    <a:pt x="236" y="1869"/>
                  </a:lnTo>
                  <a:lnTo>
                    <a:pt x="195" y="1828"/>
                  </a:lnTo>
                  <a:lnTo>
                    <a:pt x="155" y="1785"/>
                  </a:lnTo>
                  <a:lnTo>
                    <a:pt x="121" y="1739"/>
                  </a:lnTo>
                  <a:lnTo>
                    <a:pt x="90" y="1689"/>
                  </a:lnTo>
                  <a:lnTo>
                    <a:pt x="64" y="1637"/>
                  </a:lnTo>
                  <a:lnTo>
                    <a:pt x="41" y="1580"/>
                  </a:lnTo>
                  <a:lnTo>
                    <a:pt x="23" y="1522"/>
                  </a:lnTo>
                  <a:lnTo>
                    <a:pt x="10" y="1461"/>
                  </a:lnTo>
                  <a:lnTo>
                    <a:pt x="3" y="1397"/>
                  </a:lnTo>
                  <a:lnTo>
                    <a:pt x="0" y="1331"/>
                  </a:lnTo>
                  <a:lnTo>
                    <a:pt x="2" y="1268"/>
                  </a:lnTo>
                  <a:lnTo>
                    <a:pt x="10" y="1207"/>
                  </a:lnTo>
                  <a:lnTo>
                    <a:pt x="21" y="1149"/>
                  </a:lnTo>
                  <a:lnTo>
                    <a:pt x="38" y="1093"/>
                  </a:lnTo>
                  <a:lnTo>
                    <a:pt x="58" y="1041"/>
                  </a:lnTo>
                  <a:lnTo>
                    <a:pt x="84" y="991"/>
                  </a:lnTo>
                  <a:lnTo>
                    <a:pt x="112" y="944"/>
                  </a:lnTo>
                  <a:lnTo>
                    <a:pt x="144" y="901"/>
                  </a:lnTo>
                  <a:lnTo>
                    <a:pt x="180" y="859"/>
                  </a:lnTo>
                  <a:lnTo>
                    <a:pt x="219" y="821"/>
                  </a:lnTo>
                  <a:lnTo>
                    <a:pt x="261" y="786"/>
                  </a:lnTo>
                  <a:lnTo>
                    <a:pt x="307" y="754"/>
                  </a:lnTo>
                  <a:lnTo>
                    <a:pt x="355" y="725"/>
                  </a:lnTo>
                  <a:lnTo>
                    <a:pt x="405" y="700"/>
                  </a:lnTo>
                  <a:lnTo>
                    <a:pt x="459" y="678"/>
                  </a:lnTo>
                  <a:lnTo>
                    <a:pt x="514" y="659"/>
                  </a:lnTo>
                  <a:lnTo>
                    <a:pt x="572" y="642"/>
                  </a:lnTo>
                  <a:lnTo>
                    <a:pt x="631" y="630"/>
                  </a:lnTo>
                  <a:lnTo>
                    <a:pt x="693" y="621"/>
                  </a:lnTo>
                  <a:lnTo>
                    <a:pt x="755" y="616"/>
                  </a:lnTo>
                  <a:lnTo>
                    <a:pt x="819" y="614"/>
                  </a:lnTo>
                  <a:lnTo>
                    <a:pt x="2150" y="614"/>
                  </a:lnTo>
                  <a:lnTo>
                    <a:pt x="3072" y="0"/>
                  </a:lnTo>
                  <a:close/>
                </a:path>
              </a:pathLst>
            </a:custGeom>
            <a:solidFill>
              <a:srgbClr val="6E7A5C"/>
            </a:solidFill>
            <a:ln w="0">
              <a:solidFill>
                <a:schemeClr val="accent2"/>
              </a:solidFill>
              <a:prstDash val="solid"/>
              <a:round/>
              <a:headEnd/>
              <a:tailEnd/>
            </a:ln>
          </p:spPr>
          <p:txBody>
            <a:bodyPr vert="horz" wrap="square" lIns="30471" tIns="15210" rIns="30471" bIns="15210" numCol="1" anchor="t" anchorCtr="0" compatLnSpc="1">
              <a:prstTxWarp prst="textNoShape">
                <a:avLst/>
              </a:prstTxWarp>
            </a:bodyPr>
            <a:lstStyle/>
            <a:p>
              <a:pPr defTabSz="804826"/>
              <a:endParaRPr lang="es-SV" sz="1620">
                <a:solidFill>
                  <a:srgbClr val="1F1F1F"/>
                </a:solidFill>
                <a:latin typeface="微软雅黑"/>
                <a:ea typeface="微软雅黑"/>
                <a:cs typeface="+mn-ea"/>
                <a:sym typeface="微软雅黑"/>
              </a:endParaRPr>
            </a:p>
          </p:txBody>
        </p:sp>
      </p:grpSp>
      <p:grpSp>
        <p:nvGrpSpPr>
          <p:cNvPr id="4" name="组合 3"/>
          <p:cNvGrpSpPr/>
          <p:nvPr/>
        </p:nvGrpSpPr>
        <p:grpSpPr>
          <a:xfrm>
            <a:off x="1349405" y="2996748"/>
            <a:ext cx="2479042" cy="1010984"/>
            <a:chOff x="1875749" y="4097262"/>
            <a:chExt cx="3305389" cy="1347978"/>
          </a:xfrm>
        </p:grpSpPr>
        <p:sp>
          <p:nvSpPr>
            <p:cNvPr id="39" name="Textbox 1"/>
            <p:cNvSpPr/>
            <p:nvPr/>
          </p:nvSpPr>
          <p:spPr>
            <a:xfrm>
              <a:off x="2015752" y="4097262"/>
              <a:ext cx="1522867" cy="354573"/>
            </a:xfrm>
            <a:prstGeom prst="rect">
              <a:avLst/>
            </a:prstGeom>
          </p:spPr>
          <p:txBody>
            <a:bodyPr wrap="square" lIns="80504" tIns="40239" rIns="80504" bIns="40239">
              <a:spAutoFit/>
            </a:bodyPr>
            <a:lstStyle/>
            <a:p>
              <a:pPr algn="ctr" defTabSz="801866"/>
              <a:r>
                <a:rPr lang="zh-CN" altLang="en-US" sz="1200" dirty="0">
                  <a:solidFill>
                    <a:schemeClr val="tx1">
                      <a:lumMod val="75000"/>
                      <a:lumOff val="25000"/>
                    </a:schemeClr>
                  </a:solidFill>
                  <a:latin typeface="微软雅黑"/>
                  <a:cs typeface="+mn-ea"/>
                  <a:sym typeface="微软雅黑"/>
                </a:rPr>
                <a:t>基金正常运行</a:t>
              </a:r>
            </a:p>
          </p:txBody>
        </p:sp>
        <p:sp>
          <p:nvSpPr>
            <p:cNvPr id="40" name="ergergerg"/>
            <p:cNvSpPr>
              <a:spLocks noChangeAspect="1"/>
            </p:cNvSpPr>
            <p:nvPr/>
          </p:nvSpPr>
          <p:spPr>
            <a:xfrm rot="16200000">
              <a:off x="1865620" y="4159992"/>
              <a:ext cx="196687" cy="176430"/>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1"/>
            </a:solidFill>
            <a:ln>
              <a:noFill/>
            </a:ln>
            <a:scene3d>
              <a:camera prst="orthographicFront"/>
              <a:lightRig rig="soft" dir="t"/>
            </a:scene3d>
            <a:sp3d extrusionH="508000" prstMaterial="flat"/>
          </p:spPr>
          <p:txBody>
            <a:bodyPr lIns="0" tIns="0" rIns="0" bIns="0" rtlCol="0" anchor="ctr"/>
            <a:lstStyle/>
            <a:p>
              <a:pPr algn="ctr" defTabSz="804826"/>
              <a:endParaRPr lang="en-US" sz="2000" dirty="0">
                <a:solidFill>
                  <a:srgbClr val="000000"/>
                </a:solidFill>
                <a:latin typeface="微软雅黑"/>
                <a:ea typeface="微软雅黑"/>
                <a:cs typeface="+mn-ea"/>
                <a:sym typeface="微软雅黑"/>
              </a:endParaRPr>
            </a:p>
          </p:txBody>
        </p:sp>
        <p:sp>
          <p:nvSpPr>
            <p:cNvPr id="41" name="ergergerg"/>
            <p:cNvSpPr>
              <a:spLocks noChangeAspect="1"/>
            </p:cNvSpPr>
            <p:nvPr/>
          </p:nvSpPr>
          <p:spPr>
            <a:xfrm rot="16200000">
              <a:off x="3508140" y="4159992"/>
              <a:ext cx="196687" cy="176430"/>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2"/>
            </a:solidFill>
            <a:ln>
              <a:noFill/>
            </a:ln>
            <a:scene3d>
              <a:camera prst="orthographicFront"/>
              <a:lightRig rig="soft" dir="t"/>
            </a:scene3d>
            <a:sp3d extrusionH="508000" prstMaterial="flat"/>
          </p:spPr>
          <p:txBody>
            <a:bodyPr lIns="0" tIns="0" rIns="0" bIns="0" rtlCol="0" anchor="ctr"/>
            <a:lstStyle/>
            <a:p>
              <a:pPr algn="ctr" defTabSz="804826"/>
              <a:endParaRPr lang="en-US" sz="2000" dirty="0">
                <a:solidFill>
                  <a:srgbClr val="000000"/>
                </a:solidFill>
                <a:latin typeface="微软雅黑"/>
                <a:ea typeface="微软雅黑"/>
                <a:cs typeface="+mn-ea"/>
                <a:sym typeface="微软雅黑"/>
              </a:endParaRPr>
            </a:p>
          </p:txBody>
        </p:sp>
        <p:sp>
          <p:nvSpPr>
            <p:cNvPr id="42" name="Textbox 1"/>
            <p:cNvSpPr/>
            <p:nvPr/>
          </p:nvSpPr>
          <p:spPr>
            <a:xfrm>
              <a:off x="3658271" y="4097262"/>
              <a:ext cx="1522867" cy="354573"/>
            </a:xfrm>
            <a:prstGeom prst="rect">
              <a:avLst/>
            </a:prstGeom>
          </p:spPr>
          <p:txBody>
            <a:bodyPr wrap="square" lIns="80504" tIns="40239" rIns="80504" bIns="40239">
              <a:spAutoFit/>
            </a:bodyPr>
            <a:lstStyle/>
            <a:p>
              <a:pPr algn="ctr" defTabSz="801866"/>
              <a:r>
                <a:rPr lang="zh-CN" altLang="en-US" sz="1200" dirty="0">
                  <a:solidFill>
                    <a:schemeClr val="tx1">
                      <a:lumMod val="75000"/>
                      <a:lumOff val="25000"/>
                    </a:schemeClr>
                  </a:solidFill>
                  <a:latin typeface="微软雅黑"/>
                  <a:ea typeface="微软雅黑"/>
                  <a:cs typeface="+mn-ea"/>
                  <a:sym typeface="微软雅黑"/>
                </a:rPr>
                <a:t>社会保险关系</a:t>
              </a:r>
              <a:endParaRPr lang="en-US" altLang="zh-CN" sz="1200" dirty="0">
                <a:solidFill>
                  <a:schemeClr val="tx1">
                    <a:lumMod val="75000"/>
                    <a:lumOff val="25000"/>
                  </a:schemeClr>
                </a:solidFill>
                <a:latin typeface="微软雅黑"/>
                <a:ea typeface="微软雅黑"/>
                <a:cs typeface="+mn-ea"/>
                <a:sym typeface="微软雅黑"/>
              </a:endParaRPr>
            </a:p>
          </p:txBody>
        </p:sp>
        <p:sp>
          <p:nvSpPr>
            <p:cNvPr id="43" name="ergerg"/>
            <p:cNvSpPr>
              <a:spLocks noChangeAspect="1"/>
            </p:cNvSpPr>
            <p:nvPr/>
          </p:nvSpPr>
          <p:spPr>
            <a:xfrm rot="16200000">
              <a:off x="1865620" y="4679271"/>
              <a:ext cx="196687" cy="176430"/>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2"/>
            </a:solidFill>
            <a:ln>
              <a:noFill/>
            </a:ln>
            <a:scene3d>
              <a:camera prst="orthographicFront"/>
              <a:lightRig rig="soft" dir="t"/>
            </a:scene3d>
            <a:sp3d extrusionH="508000" prstMaterial="flat"/>
          </p:spPr>
          <p:txBody>
            <a:bodyPr lIns="0" tIns="0" rIns="0" bIns="0" rtlCol="0" anchor="ctr"/>
            <a:lstStyle/>
            <a:p>
              <a:pPr algn="ctr" defTabSz="804826"/>
              <a:endParaRPr lang="en-US" sz="2000" dirty="0">
                <a:solidFill>
                  <a:srgbClr val="000000"/>
                </a:solidFill>
                <a:latin typeface="微软雅黑"/>
                <a:ea typeface="微软雅黑"/>
                <a:cs typeface="+mn-ea"/>
                <a:sym typeface="微软雅黑"/>
              </a:endParaRPr>
            </a:p>
          </p:txBody>
        </p:sp>
        <p:sp>
          <p:nvSpPr>
            <p:cNvPr id="44" name="ergerg"/>
            <p:cNvSpPr>
              <a:spLocks noChangeAspect="1"/>
            </p:cNvSpPr>
            <p:nvPr/>
          </p:nvSpPr>
          <p:spPr>
            <a:xfrm rot="16200000">
              <a:off x="3508140" y="4679271"/>
              <a:ext cx="196687" cy="176430"/>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1"/>
            </a:solidFill>
            <a:ln>
              <a:noFill/>
            </a:ln>
            <a:scene3d>
              <a:camera prst="orthographicFront"/>
              <a:lightRig rig="soft" dir="t"/>
            </a:scene3d>
            <a:sp3d extrusionH="508000" prstMaterial="flat"/>
          </p:spPr>
          <p:txBody>
            <a:bodyPr lIns="0" tIns="0" rIns="0" bIns="0" rtlCol="0" anchor="ctr"/>
            <a:lstStyle/>
            <a:p>
              <a:pPr algn="ctr" defTabSz="804826"/>
              <a:endParaRPr lang="en-US" sz="2000" dirty="0">
                <a:solidFill>
                  <a:srgbClr val="000000"/>
                </a:solidFill>
                <a:latin typeface="微软雅黑"/>
                <a:ea typeface="微软雅黑"/>
                <a:cs typeface="+mn-ea"/>
                <a:sym typeface="微软雅黑"/>
              </a:endParaRPr>
            </a:p>
          </p:txBody>
        </p:sp>
        <p:sp>
          <p:nvSpPr>
            <p:cNvPr id="45" name="Textbox 1"/>
            <p:cNvSpPr/>
            <p:nvPr/>
          </p:nvSpPr>
          <p:spPr>
            <a:xfrm>
              <a:off x="2015752" y="4615559"/>
              <a:ext cx="1522867" cy="354573"/>
            </a:xfrm>
            <a:prstGeom prst="rect">
              <a:avLst/>
            </a:prstGeom>
          </p:spPr>
          <p:txBody>
            <a:bodyPr wrap="square" lIns="80504" tIns="40239" rIns="80504" bIns="40239">
              <a:spAutoFit/>
            </a:bodyPr>
            <a:lstStyle/>
            <a:p>
              <a:pPr algn="ctr" defTabSz="801866"/>
              <a:r>
                <a:rPr lang="zh-CN" altLang="en-US" sz="1200" dirty="0">
                  <a:solidFill>
                    <a:schemeClr val="tx1">
                      <a:lumMod val="75000"/>
                      <a:lumOff val="25000"/>
                    </a:schemeClr>
                  </a:solidFill>
                  <a:latin typeface="微软雅黑"/>
                  <a:ea typeface="微软雅黑"/>
                  <a:cs typeface="+mn-ea"/>
                  <a:sym typeface="微软雅黑"/>
                </a:rPr>
                <a:t>缴纳社会保险</a:t>
              </a:r>
              <a:endParaRPr lang="en-US" altLang="zh-CN" sz="1200" dirty="0">
                <a:solidFill>
                  <a:schemeClr val="tx1">
                    <a:lumMod val="75000"/>
                    <a:lumOff val="25000"/>
                  </a:schemeClr>
                </a:solidFill>
                <a:latin typeface="微软雅黑"/>
                <a:ea typeface="微软雅黑"/>
                <a:cs typeface="+mn-ea"/>
                <a:sym typeface="微软雅黑"/>
              </a:endParaRPr>
            </a:p>
          </p:txBody>
        </p:sp>
        <p:sp>
          <p:nvSpPr>
            <p:cNvPr id="46" name="Textbox 1"/>
            <p:cNvSpPr/>
            <p:nvPr/>
          </p:nvSpPr>
          <p:spPr>
            <a:xfrm>
              <a:off x="3658271" y="4615559"/>
              <a:ext cx="1522867" cy="354573"/>
            </a:xfrm>
            <a:prstGeom prst="rect">
              <a:avLst/>
            </a:prstGeom>
          </p:spPr>
          <p:txBody>
            <a:bodyPr wrap="square" lIns="80504" tIns="40239" rIns="80504" bIns="40239">
              <a:spAutoFit/>
            </a:bodyPr>
            <a:lstStyle/>
            <a:p>
              <a:pPr algn="ctr" defTabSz="801866"/>
              <a:r>
                <a:rPr lang="zh-CN" altLang="en-US" sz="1200" dirty="0">
                  <a:solidFill>
                    <a:schemeClr val="tx1">
                      <a:lumMod val="75000"/>
                      <a:lumOff val="25000"/>
                    </a:schemeClr>
                  </a:solidFill>
                  <a:latin typeface="微软雅黑"/>
                  <a:ea typeface="微软雅黑"/>
                  <a:cs typeface="+mn-ea"/>
                  <a:sym typeface="微软雅黑"/>
                </a:rPr>
                <a:t>缴纳社保条件</a:t>
              </a:r>
              <a:endParaRPr lang="en-US" altLang="zh-CN" sz="1200" dirty="0">
                <a:solidFill>
                  <a:schemeClr val="tx1">
                    <a:lumMod val="75000"/>
                    <a:lumOff val="25000"/>
                  </a:schemeClr>
                </a:solidFill>
                <a:latin typeface="微软雅黑"/>
                <a:ea typeface="微软雅黑"/>
                <a:cs typeface="+mn-ea"/>
                <a:sym typeface="微软雅黑"/>
              </a:endParaRPr>
            </a:p>
          </p:txBody>
        </p:sp>
        <p:sp>
          <p:nvSpPr>
            <p:cNvPr id="47" name="ergerg"/>
            <p:cNvSpPr>
              <a:spLocks noChangeAspect="1"/>
            </p:cNvSpPr>
            <p:nvPr/>
          </p:nvSpPr>
          <p:spPr>
            <a:xfrm rot="16200000">
              <a:off x="1865620" y="5188529"/>
              <a:ext cx="196687" cy="176430"/>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1"/>
            </a:solidFill>
            <a:ln>
              <a:noFill/>
            </a:ln>
            <a:scene3d>
              <a:camera prst="orthographicFront"/>
              <a:lightRig rig="soft" dir="t"/>
            </a:scene3d>
            <a:sp3d extrusionH="508000" prstMaterial="flat"/>
          </p:spPr>
          <p:txBody>
            <a:bodyPr lIns="0" tIns="0" rIns="0" bIns="0" rtlCol="0" anchor="ctr"/>
            <a:lstStyle/>
            <a:p>
              <a:pPr algn="ctr" defTabSz="804826"/>
              <a:endParaRPr lang="en-US" sz="2000" dirty="0">
                <a:solidFill>
                  <a:srgbClr val="000000"/>
                </a:solidFill>
                <a:latin typeface="微软雅黑"/>
                <a:ea typeface="微软雅黑"/>
                <a:cs typeface="+mn-ea"/>
                <a:sym typeface="微软雅黑"/>
              </a:endParaRPr>
            </a:p>
          </p:txBody>
        </p:sp>
        <p:sp>
          <p:nvSpPr>
            <p:cNvPr id="48" name="Textbox 1"/>
            <p:cNvSpPr/>
            <p:nvPr/>
          </p:nvSpPr>
          <p:spPr>
            <a:xfrm>
              <a:off x="2015752" y="5090667"/>
              <a:ext cx="1522867" cy="354573"/>
            </a:xfrm>
            <a:prstGeom prst="rect">
              <a:avLst/>
            </a:prstGeom>
          </p:spPr>
          <p:txBody>
            <a:bodyPr wrap="square" lIns="80504" tIns="40239" rIns="80504" bIns="40239">
              <a:spAutoFit/>
            </a:bodyPr>
            <a:lstStyle/>
            <a:p>
              <a:pPr algn="ctr" defTabSz="801866"/>
              <a:r>
                <a:rPr lang="zh-CN" altLang="en-US" sz="1200" dirty="0">
                  <a:solidFill>
                    <a:schemeClr val="tx1">
                      <a:lumMod val="75000"/>
                      <a:lumOff val="25000"/>
                    </a:schemeClr>
                  </a:solidFill>
                  <a:latin typeface="微软雅黑"/>
                  <a:ea typeface="微软雅黑"/>
                  <a:cs typeface="+mn-ea"/>
                  <a:sym typeface="微软雅黑"/>
                </a:rPr>
                <a:t>国家基金统筹</a:t>
              </a:r>
              <a:endParaRPr lang="en-US" altLang="zh-CN" sz="1200" dirty="0">
                <a:solidFill>
                  <a:schemeClr val="tx1">
                    <a:lumMod val="75000"/>
                    <a:lumOff val="25000"/>
                  </a:schemeClr>
                </a:solidFill>
                <a:latin typeface="微软雅黑"/>
                <a:ea typeface="微软雅黑"/>
                <a:cs typeface="+mn-ea"/>
                <a:sym typeface="微软雅黑"/>
              </a:endParaRPr>
            </a:p>
          </p:txBody>
        </p:sp>
      </p:grpSp>
    </p:spTree>
    <p:extLst>
      <p:ext uri="{BB962C8B-B14F-4D97-AF65-F5344CB8AC3E}">
        <p14:creationId xmlns:p14="http://schemas.microsoft.com/office/powerpoint/2010/main" val="357415923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1"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childTnLst>
                          </p:cTn>
                        </p:par>
                        <p:par>
                          <p:cTn id="13" fill="hold">
                            <p:stCondLst>
                              <p:cond delay="2000"/>
                            </p:stCondLst>
                            <p:childTnLst>
                              <p:par>
                                <p:cTn id="14" presetID="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ppt_x"/>
                                          </p:val>
                                        </p:tav>
                                        <p:tav tm="100000">
                                          <p:val>
                                            <p:strVal val="#ppt_x"/>
                                          </p:val>
                                        </p:tav>
                                      </p:tavLst>
                                    </p:anim>
                                    <p:anim calcmode="lin" valueType="num">
                                      <p:cBhvr additive="base">
                                        <p:cTn id="17"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886200" y="1391286"/>
            <a:ext cx="1141079" cy="2565470"/>
            <a:chOff x="5485315" y="1828415"/>
            <a:chExt cx="1521439" cy="3420626"/>
          </a:xfrm>
        </p:grpSpPr>
        <p:sp>
          <p:nvSpPr>
            <p:cNvPr id="77" name="矩形 76"/>
            <p:cNvSpPr/>
            <p:nvPr/>
          </p:nvSpPr>
          <p:spPr>
            <a:xfrm flipH="1">
              <a:off x="5485315" y="1828415"/>
              <a:ext cx="1331238" cy="798743"/>
            </a:xfrm>
            <a:prstGeom prst="rect">
              <a:avLst/>
            </a:prstGeom>
            <a:solidFill>
              <a:schemeClr val="accent1"/>
            </a:solidFill>
            <a:ln w="12700" cap="flat" cmpd="sng" algn="ctr">
              <a:noFill/>
              <a:prstDash val="solid"/>
              <a:miter lim="800000"/>
            </a:ln>
            <a:effectLst/>
          </p:spPr>
          <p:txBody>
            <a:bodyPr rtlCol="0" anchor="ctr"/>
            <a:lstStyle/>
            <a:p>
              <a:pPr algn="ctr" defTabSz="617220">
                <a:defRPr/>
              </a:pPr>
              <a:endParaRPr lang="zh-CN" altLang="en-US" sz="1350" kern="0">
                <a:solidFill>
                  <a:schemeClr val="bg1"/>
                </a:solidFill>
                <a:latin typeface="微软雅黑"/>
                <a:ea typeface="微软雅黑"/>
                <a:cs typeface="+mn-ea"/>
                <a:sym typeface="微软雅黑"/>
              </a:endParaRPr>
            </a:p>
          </p:txBody>
        </p:sp>
        <p:sp>
          <p:nvSpPr>
            <p:cNvPr id="80" name="矩形 79"/>
            <p:cNvSpPr/>
            <p:nvPr/>
          </p:nvSpPr>
          <p:spPr>
            <a:xfrm flipH="1">
              <a:off x="5675516" y="2702378"/>
              <a:ext cx="1331238" cy="798743"/>
            </a:xfrm>
            <a:prstGeom prst="rect">
              <a:avLst/>
            </a:prstGeom>
            <a:solidFill>
              <a:schemeClr val="accent2"/>
            </a:solidFill>
            <a:ln w="12700" cap="flat" cmpd="sng" algn="ctr">
              <a:noFill/>
              <a:prstDash val="solid"/>
              <a:miter lim="800000"/>
            </a:ln>
            <a:effectLst/>
          </p:spPr>
          <p:txBody>
            <a:bodyPr rtlCol="0" anchor="ctr"/>
            <a:lstStyle/>
            <a:p>
              <a:pPr algn="ctr" defTabSz="617220">
                <a:defRPr/>
              </a:pPr>
              <a:endParaRPr lang="zh-CN" altLang="en-US" sz="1350" kern="0">
                <a:solidFill>
                  <a:schemeClr val="bg1"/>
                </a:solidFill>
                <a:latin typeface="微软雅黑"/>
                <a:ea typeface="微软雅黑"/>
                <a:cs typeface="+mn-ea"/>
                <a:sym typeface="微软雅黑"/>
              </a:endParaRPr>
            </a:p>
          </p:txBody>
        </p:sp>
        <p:sp>
          <p:nvSpPr>
            <p:cNvPr id="83" name="矩形 82"/>
            <p:cNvSpPr/>
            <p:nvPr/>
          </p:nvSpPr>
          <p:spPr>
            <a:xfrm flipH="1">
              <a:off x="5675516" y="4450298"/>
              <a:ext cx="1331238" cy="798743"/>
            </a:xfrm>
            <a:prstGeom prst="rect">
              <a:avLst/>
            </a:prstGeom>
            <a:solidFill>
              <a:schemeClr val="accent2"/>
            </a:solidFill>
            <a:ln w="12700" cap="flat" cmpd="sng" algn="ctr">
              <a:noFill/>
              <a:prstDash val="solid"/>
              <a:miter lim="800000"/>
            </a:ln>
            <a:effectLst/>
          </p:spPr>
          <p:txBody>
            <a:bodyPr rtlCol="0" anchor="ctr"/>
            <a:lstStyle/>
            <a:p>
              <a:pPr algn="ctr" defTabSz="617220">
                <a:defRPr/>
              </a:pPr>
              <a:endParaRPr lang="zh-CN" altLang="en-US" sz="1350" kern="0" dirty="0">
                <a:solidFill>
                  <a:schemeClr val="bg1"/>
                </a:solidFill>
                <a:latin typeface="微软雅黑"/>
                <a:ea typeface="微软雅黑"/>
                <a:cs typeface="+mn-ea"/>
                <a:sym typeface="微软雅黑"/>
              </a:endParaRPr>
            </a:p>
          </p:txBody>
        </p:sp>
        <p:sp>
          <p:nvSpPr>
            <p:cNvPr id="86" name="矩形 85"/>
            <p:cNvSpPr/>
            <p:nvPr/>
          </p:nvSpPr>
          <p:spPr>
            <a:xfrm flipH="1">
              <a:off x="5485315" y="3576337"/>
              <a:ext cx="1331238" cy="798743"/>
            </a:xfrm>
            <a:prstGeom prst="rect">
              <a:avLst/>
            </a:prstGeom>
            <a:solidFill>
              <a:schemeClr val="accent1"/>
            </a:solidFill>
            <a:ln w="12700" cap="flat" cmpd="sng" algn="ctr">
              <a:noFill/>
              <a:prstDash val="solid"/>
              <a:miter lim="800000"/>
            </a:ln>
            <a:effectLst/>
          </p:spPr>
          <p:txBody>
            <a:bodyPr rtlCol="0" anchor="ctr"/>
            <a:lstStyle/>
            <a:p>
              <a:pPr algn="ctr" defTabSz="617220">
                <a:defRPr/>
              </a:pPr>
              <a:endParaRPr lang="zh-CN" altLang="en-US" sz="1350" kern="0" dirty="0">
                <a:solidFill>
                  <a:schemeClr val="bg1"/>
                </a:solidFill>
                <a:latin typeface="微软雅黑"/>
                <a:ea typeface="微软雅黑"/>
                <a:cs typeface="+mn-ea"/>
                <a:sym typeface="微软雅黑"/>
              </a:endParaRPr>
            </a:p>
          </p:txBody>
        </p:sp>
      </p:grpSp>
      <p:grpSp>
        <p:nvGrpSpPr>
          <p:cNvPr id="2" name="组合 1"/>
          <p:cNvGrpSpPr/>
          <p:nvPr/>
        </p:nvGrpSpPr>
        <p:grpSpPr>
          <a:xfrm>
            <a:off x="5027278" y="1252296"/>
            <a:ext cx="2390781" cy="877037"/>
            <a:chOff x="5027278" y="1252296"/>
            <a:chExt cx="2390781" cy="877037"/>
          </a:xfrm>
        </p:grpSpPr>
        <p:sp>
          <p:nvSpPr>
            <p:cNvPr id="73" name="梯形 72"/>
            <p:cNvSpPr/>
            <p:nvPr/>
          </p:nvSpPr>
          <p:spPr>
            <a:xfrm rot="16200000">
              <a:off x="5740097" y="539477"/>
              <a:ext cx="877037" cy="2302676"/>
            </a:xfrm>
            <a:prstGeom prst="trapezoid">
              <a:avLst>
                <a:gd name="adj" fmla="val 15639"/>
              </a:avLst>
            </a:prstGeom>
            <a:solidFill>
              <a:schemeClr val="accent1"/>
            </a:solidFill>
            <a:ln w="12700" cap="flat" cmpd="sng" algn="ctr">
              <a:noFill/>
              <a:prstDash val="solid"/>
              <a:miter lim="800000"/>
            </a:ln>
            <a:effectLst/>
          </p:spPr>
          <p:txBody>
            <a:bodyPr lIns="46292" tIns="23147" rIns="46292" bIns="23147" rtlCol="0" anchor="ctr"/>
            <a:lstStyle/>
            <a:p>
              <a:pPr algn="ctr" defTabSz="617220">
                <a:defRPr/>
              </a:pPr>
              <a:endParaRPr lang="zh-CN" altLang="en-US" sz="1890" kern="0">
                <a:solidFill>
                  <a:schemeClr val="bg1"/>
                </a:solidFill>
                <a:latin typeface="微软雅黑"/>
                <a:ea typeface="微软雅黑"/>
                <a:cs typeface="+mn-ea"/>
                <a:sym typeface="微软雅黑"/>
              </a:endParaRPr>
            </a:p>
          </p:txBody>
        </p:sp>
        <p:sp>
          <p:nvSpPr>
            <p:cNvPr id="90" name="文本框 36"/>
            <p:cNvSpPr txBox="1"/>
            <p:nvPr/>
          </p:nvSpPr>
          <p:spPr>
            <a:xfrm flipH="1">
              <a:off x="5897642" y="1344012"/>
              <a:ext cx="1520417" cy="646331"/>
            </a:xfrm>
            <a:prstGeom prst="rect">
              <a:avLst/>
            </a:prstGeom>
            <a:noFill/>
          </p:spPr>
          <p:txBody>
            <a:bodyPr wrap="square" rtlCol="0">
              <a:spAutoFit/>
            </a:bodyPr>
            <a:lstStyle/>
            <a:p>
              <a:pPr defTabSz="617220">
                <a:defRPr/>
              </a:pPr>
              <a:r>
                <a:rPr lang="zh-CN" altLang="en-US" sz="1200" kern="0" dirty="0">
                  <a:solidFill>
                    <a:schemeClr val="bg1"/>
                  </a:solidFill>
                  <a:latin typeface="+mn-ea"/>
                  <a:cs typeface="+mn-ea"/>
                  <a:sym typeface="微软雅黑"/>
                </a:rPr>
                <a:t>社会统筹和个人帐户相结合的基本养老保险制度</a:t>
              </a:r>
            </a:p>
          </p:txBody>
        </p:sp>
        <p:sp>
          <p:nvSpPr>
            <p:cNvPr id="91" name="文本框 37"/>
            <p:cNvSpPr txBox="1"/>
            <p:nvPr/>
          </p:nvSpPr>
          <p:spPr>
            <a:xfrm>
              <a:off x="5115382" y="1460189"/>
              <a:ext cx="606449" cy="545344"/>
            </a:xfrm>
            <a:prstGeom prst="rect">
              <a:avLst/>
            </a:prstGeom>
            <a:noFill/>
          </p:spPr>
          <p:txBody>
            <a:bodyPr wrap="none" lIns="46292" tIns="23147" rIns="46292" bIns="23147" rtlCol="0">
              <a:spAutoFit/>
            </a:bodyPr>
            <a:lstStyle/>
            <a:p>
              <a:r>
                <a:rPr lang="en-US" altLang="zh-CN" sz="3240" b="1" dirty="0">
                  <a:solidFill>
                    <a:schemeClr val="bg1"/>
                  </a:solidFill>
                  <a:latin typeface="微软雅黑"/>
                  <a:ea typeface="微软雅黑"/>
                  <a:cs typeface="+mn-ea"/>
                  <a:sym typeface="微软雅黑"/>
                </a:rPr>
                <a:t>01</a:t>
              </a:r>
              <a:endParaRPr lang="zh-CN" altLang="en-US" sz="3240" b="1" dirty="0">
                <a:solidFill>
                  <a:schemeClr val="bg1"/>
                </a:solidFill>
                <a:latin typeface="微软雅黑"/>
                <a:ea typeface="微软雅黑"/>
                <a:cs typeface="+mn-ea"/>
                <a:sym typeface="微软雅黑"/>
              </a:endParaRPr>
            </a:p>
          </p:txBody>
        </p:sp>
      </p:grpSp>
      <p:sp>
        <p:nvSpPr>
          <p:cNvPr id="72" name="梯形 71"/>
          <p:cNvSpPr/>
          <p:nvPr/>
        </p:nvSpPr>
        <p:spPr>
          <a:xfrm rot="16200000">
            <a:off x="5740096" y="1851371"/>
            <a:ext cx="877038" cy="2302676"/>
          </a:xfrm>
          <a:prstGeom prst="trapezoid">
            <a:avLst>
              <a:gd name="adj" fmla="val 15639"/>
            </a:avLst>
          </a:prstGeom>
          <a:solidFill>
            <a:schemeClr val="accent1"/>
          </a:solidFill>
          <a:ln w="12700" cap="flat" cmpd="sng" algn="ctr">
            <a:noFill/>
            <a:prstDash val="solid"/>
            <a:miter lim="800000"/>
          </a:ln>
          <a:effectLst/>
        </p:spPr>
        <p:txBody>
          <a:bodyPr lIns="46292" tIns="23147" rIns="46292" bIns="23147" rtlCol="0" anchor="ctr"/>
          <a:lstStyle/>
          <a:p>
            <a:pPr algn="ctr" defTabSz="617220">
              <a:defRPr/>
            </a:pPr>
            <a:endParaRPr lang="zh-CN" altLang="en-US" sz="1890" kern="0">
              <a:solidFill>
                <a:schemeClr val="bg1"/>
              </a:solidFill>
              <a:latin typeface="微软雅黑"/>
              <a:ea typeface="微软雅黑"/>
              <a:cs typeface="+mn-ea"/>
              <a:sym typeface="微软雅黑"/>
            </a:endParaRPr>
          </a:p>
        </p:txBody>
      </p:sp>
      <p:sp>
        <p:nvSpPr>
          <p:cNvPr id="93" name="文本框 39"/>
          <p:cNvSpPr txBox="1"/>
          <p:nvPr/>
        </p:nvSpPr>
        <p:spPr>
          <a:xfrm>
            <a:off x="5112908" y="2771288"/>
            <a:ext cx="606449" cy="545344"/>
          </a:xfrm>
          <a:prstGeom prst="rect">
            <a:avLst/>
          </a:prstGeom>
          <a:noFill/>
        </p:spPr>
        <p:txBody>
          <a:bodyPr wrap="none" lIns="46292" tIns="23147" rIns="46292" bIns="23147" rtlCol="0">
            <a:spAutoFit/>
          </a:bodyPr>
          <a:lstStyle/>
          <a:p>
            <a:r>
              <a:rPr lang="en-US" altLang="zh-CN" sz="3240" b="1" dirty="0">
                <a:solidFill>
                  <a:schemeClr val="bg1"/>
                </a:solidFill>
                <a:latin typeface="微软雅黑"/>
                <a:ea typeface="微软雅黑"/>
                <a:cs typeface="+mn-ea"/>
                <a:sym typeface="微软雅黑"/>
              </a:rPr>
              <a:t>03</a:t>
            </a:r>
            <a:endParaRPr lang="zh-CN" altLang="en-US" sz="3240" b="1" dirty="0">
              <a:solidFill>
                <a:schemeClr val="bg1"/>
              </a:solidFill>
              <a:latin typeface="微软雅黑"/>
              <a:ea typeface="微软雅黑"/>
              <a:cs typeface="+mn-ea"/>
              <a:sym typeface="微软雅黑"/>
            </a:endParaRPr>
          </a:p>
        </p:txBody>
      </p:sp>
      <p:sp>
        <p:nvSpPr>
          <p:cNvPr id="75" name="梯形 74"/>
          <p:cNvSpPr/>
          <p:nvPr/>
        </p:nvSpPr>
        <p:spPr>
          <a:xfrm rot="5400000" flipH="1">
            <a:off x="2296341" y="1194950"/>
            <a:ext cx="877038" cy="2302676"/>
          </a:xfrm>
          <a:prstGeom prst="trapezoid">
            <a:avLst>
              <a:gd name="adj" fmla="val 15639"/>
            </a:avLst>
          </a:prstGeom>
          <a:solidFill>
            <a:schemeClr val="accent2"/>
          </a:solidFill>
          <a:ln w="12700" cap="flat" cmpd="sng" algn="ctr">
            <a:noFill/>
            <a:prstDash val="solid"/>
            <a:miter lim="800000"/>
          </a:ln>
          <a:effectLst/>
        </p:spPr>
        <p:txBody>
          <a:bodyPr lIns="46292" tIns="23147" rIns="46292" bIns="23147" rtlCol="0" anchor="ctr"/>
          <a:lstStyle/>
          <a:p>
            <a:pPr algn="ctr" defTabSz="617220">
              <a:defRPr/>
            </a:pPr>
            <a:endParaRPr lang="zh-CN" altLang="en-US" sz="1890" kern="0">
              <a:solidFill>
                <a:schemeClr val="bg1"/>
              </a:solidFill>
              <a:latin typeface="微软雅黑"/>
              <a:ea typeface="微软雅黑"/>
              <a:cs typeface="+mn-ea"/>
              <a:sym typeface="微软雅黑"/>
            </a:endParaRPr>
          </a:p>
        </p:txBody>
      </p:sp>
      <p:sp>
        <p:nvSpPr>
          <p:cNvPr id="92" name="文本框 38"/>
          <p:cNvSpPr txBox="1"/>
          <p:nvPr/>
        </p:nvSpPr>
        <p:spPr>
          <a:xfrm>
            <a:off x="3302326" y="2115817"/>
            <a:ext cx="606449" cy="545344"/>
          </a:xfrm>
          <a:prstGeom prst="rect">
            <a:avLst/>
          </a:prstGeom>
          <a:noFill/>
        </p:spPr>
        <p:txBody>
          <a:bodyPr wrap="none" lIns="46292" tIns="23147" rIns="46292" bIns="23147" rtlCol="0">
            <a:spAutoFit/>
          </a:bodyPr>
          <a:lstStyle/>
          <a:p>
            <a:r>
              <a:rPr lang="en-US" altLang="zh-CN" sz="3240" b="1" dirty="0">
                <a:solidFill>
                  <a:schemeClr val="bg1"/>
                </a:solidFill>
                <a:latin typeface="微软雅黑"/>
                <a:ea typeface="微软雅黑"/>
                <a:cs typeface="+mn-ea"/>
                <a:sym typeface="微软雅黑"/>
              </a:rPr>
              <a:t>02</a:t>
            </a:r>
            <a:endParaRPr lang="zh-CN" altLang="en-US" sz="3240" b="1" dirty="0">
              <a:solidFill>
                <a:schemeClr val="bg1"/>
              </a:solidFill>
              <a:latin typeface="微软雅黑"/>
              <a:ea typeface="微软雅黑"/>
              <a:cs typeface="+mn-ea"/>
              <a:sym typeface="微软雅黑"/>
            </a:endParaRPr>
          </a:p>
        </p:txBody>
      </p:sp>
      <p:sp>
        <p:nvSpPr>
          <p:cNvPr id="74" name="梯形 73"/>
          <p:cNvSpPr/>
          <p:nvPr/>
        </p:nvSpPr>
        <p:spPr>
          <a:xfrm rot="5400000" flipH="1">
            <a:off x="2296342" y="2505892"/>
            <a:ext cx="877038" cy="2302676"/>
          </a:xfrm>
          <a:prstGeom prst="trapezoid">
            <a:avLst>
              <a:gd name="adj" fmla="val 15639"/>
            </a:avLst>
          </a:prstGeom>
          <a:solidFill>
            <a:schemeClr val="accent2"/>
          </a:solidFill>
          <a:ln w="12700" cap="flat" cmpd="sng" algn="ctr">
            <a:noFill/>
            <a:prstDash val="solid"/>
            <a:miter lim="800000"/>
          </a:ln>
          <a:effectLst/>
        </p:spPr>
        <p:txBody>
          <a:bodyPr lIns="46292" tIns="23147" rIns="46292" bIns="23147" rtlCol="0" anchor="ctr"/>
          <a:lstStyle/>
          <a:p>
            <a:pPr algn="ctr" defTabSz="617220">
              <a:defRPr/>
            </a:pPr>
            <a:endParaRPr lang="zh-CN" altLang="en-US" sz="1890" kern="0">
              <a:solidFill>
                <a:schemeClr val="bg1"/>
              </a:solidFill>
              <a:latin typeface="微软雅黑"/>
              <a:ea typeface="微软雅黑"/>
              <a:cs typeface="+mn-ea"/>
              <a:sym typeface="微软雅黑"/>
            </a:endParaRPr>
          </a:p>
        </p:txBody>
      </p:sp>
      <p:sp>
        <p:nvSpPr>
          <p:cNvPr id="94" name="文本框 40"/>
          <p:cNvSpPr txBox="1"/>
          <p:nvPr/>
        </p:nvSpPr>
        <p:spPr>
          <a:xfrm>
            <a:off x="3298703" y="3426759"/>
            <a:ext cx="606449" cy="545344"/>
          </a:xfrm>
          <a:prstGeom prst="rect">
            <a:avLst/>
          </a:prstGeom>
          <a:noFill/>
        </p:spPr>
        <p:txBody>
          <a:bodyPr wrap="none" lIns="46292" tIns="23147" rIns="46292" bIns="23147" rtlCol="0">
            <a:spAutoFit/>
          </a:bodyPr>
          <a:lstStyle/>
          <a:p>
            <a:r>
              <a:rPr lang="en-US" altLang="zh-CN" sz="3240" b="1" dirty="0">
                <a:solidFill>
                  <a:schemeClr val="bg1"/>
                </a:solidFill>
                <a:latin typeface="微软雅黑"/>
                <a:ea typeface="微软雅黑"/>
                <a:cs typeface="+mn-ea"/>
                <a:sym typeface="微软雅黑"/>
              </a:rPr>
              <a:t>04</a:t>
            </a:r>
            <a:endParaRPr lang="zh-CN" altLang="en-US" sz="3240" b="1" dirty="0">
              <a:solidFill>
                <a:schemeClr val="bg1"/>
              </a:solidFill>
              <a:latin typeface="微软雅黑"/>
              <a:ea typeface="微软雅黑"/>
              <a:cs typeface="+mn-ea"/>
              <a:sym typeface="微软雅黑"/>
            </a:endParaRPr>
          </a:p>
        </p:txBody>
      </p:sp>
      <p:sp>
        <p:nvSpPr>
          <p:cNvPr id="31" name="文本框 36"/>
          <p:cNvSpPr txBox="1"/>
          <p:nvPr/>
        </p:nvSpPr>
        <p:spPr>
          <a:xfrm flipH="1">
            <a:off x="1752600" y="2040355"/>
            <a:ext cx="1520417" cy="646331"/>
          </a:xfrm>
          <a:prstGeom prst="rect">
            <a:avLst/>
          </a:prstGeom>
          <a:noFill/>
        </p:spPr>
        <p:txBody>
          <a:bodyPr wrap="square" rtlCol="0">
            <a:spAutoFit/>
          </a:bodyPr>
          <a:lstStyle/>
          <a:p>
            <a:pPr defTabSz="617220">
              <a:defRPr/>
            </a:pPr>
            <a:r>
              <a:rPr lang="zh-CN" altLang="en-US" sz="1200" kern="0" dirty="0">
                <a:solidFill>
                  <a:schemeClr val="bg1"/>
                </a:solidFill>
                <a:latin typeface="+mn-ea"/>
                <a:cs typeface="+mn-ea"/>
                <a:sym typeface="微软雅黑"/>
              </a:rPr>
              <a:t>保险制度是世界上首创的一种新型的基本养老保险制度</a:t>
            </a:r>
          </a:p>
        </p:txBody>
      </p:sp>
      <p:sp>
        <p:nvSpPr>
          <p:cNvPr id="32" name="文本框 36"/>
          <p:cNvSpPr txBox="1"/>
          <p:nvPr/>
        </p:nvSpPr>
        <p:spPr>
          <a:xfrm flipH="1">
            <a:off x="1937894" y="3372486"/>
            <a:ext cx="1520417" cy="461665"/>
          </a:xfrm>
          <a:prstGeom prst="rect">
            <a:avLst/>
          </a:prstGeom>
          <a:noFill/>
        </p:spPr>
        <p:txBody>
          <a:bodyPr wrap="square" rtlCol="0">
            <a:spAutoFit/>
          </a:bodyPr>
          <a:lstStyle/>
          <a:p>
            <a:pPr defTabSz="617220">
              <a:defRPr/>
            </a:pPr>
            <a:r>
              <a:rPr lang="zh-CN" altLang="en-US" sz="1200" kern="0" dirty="0">
                <a:solidFill>
                  <a:schemeClr val="bg1"/>
                </a:solidFill>
                <a:latin typeface="+mn-ea"/>
                <a:cs typeface="+mn-ea"/>
                <a:sym typeface="微软雅黑"/>
              </a:rPr>
              <a:t>即由国家、单位和个人共同负担 </a:t>
            </a:r>
          </a:p>
        </p:txBody>
      </p:sp>
      <p:sp>
        <p:nvSpPr>
          <p:cNvPr id="35" name="文本框 36"/>
          <p:cNvSpPr txBox="1"/>
          <p:nvPr/>
        </p:nvSpPr>
        <p:spPr>
          <a:xfrm flipH="1">
            <a:off x="5719356" y="2758421"/>
            <a:ext cx="1610596" cy="461665"/>
          </a:xfrm>
          <a:prstGeom prst="rect">
            <a:avLst/>
          </a:prstGeom>
          <a:noFill/>
        </p:spPr>
        <p:txBody>
          <a:bodyPr wrap="square" rtlCol="0">
            <a:spAutoFit/>
          </a:bodyPr>
          <a:lstStyle/>
          <a:p>
            <a:pPr defTabSz="617220">
              <a:defRPr/>
            </a:pPr>
            <a:r>
              <a:rPr lang="zh-CN" altLang="en-US" sz="1200" kern="0" dirty="0">
                <a:solidFill>
                  <a:schemeClr val="bg1"/>
                </a:solidFill>
                <a:latin typeface="+mn-ea"/>
                <a:cs typeface="+mn-ea"/>
                <a:sym typeface="微软雅黑"/>
              </a:rPr>
              <a:t>传统型的基本养老保险费用的筹集模式</a:t>
            </a:r>
          </a:p>
        </p:txBody>
      </p:sp>
    </p:spTree>
    <p:extLst>
      <p:ext uri="{BB962C8B-B14F-4D97-AF65-F5344CB8AC3E}">
        <p14:creationId xmlns:p14="http://schemas.microsoft.com/office/powerpoint/2010/main" val="92320189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Effect transition="in" filter="fade">
                                      <p:cBhvr>
                                        <p:cTn id="15" dur="500"/>
                                        <p:tgtEl>
                                          <p:spTgt spid="75"/>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 calcmode="lin" valueType="num">
                                      <p:cBhvr>
                                        <p:cTn id="18" dur="500" fill="hold"/>
                                        <p:tgtEl>
                                          <p:spTgt spid="92"/>
                                        </p:tgtEl>
                                        <p:attrNameLst>
                                          <p:attrName>ppt_w</p:attrName>
                                        </p:attrNameLst>
                                      </p:cBhvr>
                                      <p:tavLst>
                                        <p:tav tm="0">
                                          <p:val>
                                            <p:fltVal val="0"/>
                                          </p:val>
                                        </p:tav>
                                        <p:tav tm="100000">
                                          <p:val>
                                            <p:strVal val="#ppt_w"/>
                                          </p:val>
                                        </p:tav>
                                      </p:tavLst>
                                    </p:anim>
                                    <p:anim calcmode="lin" valueType="num">
                                      <p:cBhvr>
                                        <p:cTn id="19" dur="500" fill="hold"/>
                                        <p:tgtEl>
                                          <p:spTgt spid="92"/>
                                        </p:tgtEl>
                                        <p:attrNameLst>
                                          <p:attrName>ppt_h</p:attrName>
                                        </p:attrNameLst>
                                      </p:cBhvr>
                                      <p:tavLst>
                                        <p:tav tm="0">
                                          <p:val>
                                            <p:fltVal val="0"/>
                                          </p:val>
                                        </p:tav>
                                        <p:tav tm="100000">
                                          <p:val>
                                            <p:strVal val="#ppt_h"/>
                                          </p:val>
                                        </p:tav>
                                      </p:tavLst>
                                    </p:anim>
                                    <p:animEffect transition="in" filter="fade">
                                      <p:cBhvr>
                                        <p:cTn id="20" dur="500"/>
                                        <p:tgtEl>
                                          <p:spTgt spid="9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500" fill="hold"/>
                                        <p:tgtEl>
                                          <p:spTgt spid="74"/>
                                        </p:tgtEl>
                                        <p:attrNameLst>
                                          <p:attrName>ppt_w</p:attrName>
                                        </p:attrNameLst>
                                      </p:cBhvr>
                                      <p:tavLst>
                                        <p:tav tm="0">
                                          <p:val>
                                            <p:fltVal val="0"/>
                                          </p:val>
                                        </p:tav>
                                        <p:tav tm="100000">
                                          <p:val>
                                            <p:strVal val="#ppt_w"/>
                                          </p:val>
                                        </p:tav>
                                      </p:tavLst>
                                    </p:anim>
                                    <p:anim calcmode="lin" valueType="num">
                                      <p:cBhvr>
                                        <p:cTn id="24" dur="500" fill="hold"/>
                                        <p:tgtEl>
                                          <p:spTgt spid="74"/>
                                        </p:tgtEl>
                                        <p:attrNameLst>
                                          <p:attrName>ppt_h</p:attrName>
                                        </p:attrNameLst>
                                      </p:cBhvr>
                                      <p:tavLst>
                                        <p:tav tm="0">
                                          <p:val>
                                            <p:fltVal val="0"/>
                                          </p:val>
                                        </p:tav>
                                        <p:tav tm="100000">
                                          <p:val>
                                            <p:strVal val="#ppt_h"/>
                                          </p:val>
                                        </p:tav>
                                      </p:tavLst>
                                    </p:anim>
                                    <p:animEffect transition="in" filter="fade">
                                      <p:cBhvr>
                                        <p:cTn id="25" dur="500"/>
                                        <p:tgtEl>
                                          <p:spTgt spid="7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 calcmode="lin" valueType="num">
                                      <p:cBhvr>
                                        <p:cTn id="28" dur="500" fill="hold"/>
                                        <p:tgtEl>
                                          <p:spTgt spid="94"/>
                                        </p:tgtEl>
                                        <p:attrNameLst>
                                          <p:attrName>ppt_w</p:attrName>
                                        </p:attrNameLst>
                                      </p:cBhvr>
                                      <p:tavLst>
                                        <p:tav tm="0">
                                          <p:val>
                                            <p:fltVal val="0"/>
                                          </p:val>
                                        </p:tav>
                                        <p:tav tm="100000">
                                          <p:val>
                                            <p:strVal val="#ppt_w"/>
                                          </p:val>
                                        </p:tav>
                                      </p:tavLst>
                                    </p:anim>
                                    <p:anim calcmode="lin" valueType="num">
                                      <p:cBhvr>
                                        <p:cTn id="29" dur="500" fill="hold"/>
                                        <p:tgtEl>
                                          <p:spTgt spid="94"/>
                                        </p:tgtEl>
                                        <p:attrNameLst>
                                          <p:attrName>ppt_h</p:attrName>
                                        </p:attrNameLst>
                                      </p:cBhvr>
                                      <p:tavLst>
                                        <p:tav tm="0">
                                          <p:val>
                                            <p:fltVal val="0"/>
                                          </p:val>
                                        </p:tav>
                                        <p:tav tm="100000">
                                          <p:val>
                                            <p:strVal val="#ppt_h"/>
                                          </p:val>
                                        </p:tav>
                                      </p:tavLst>
                                    </p:anim>
                                    <p:animEffect transition="in" filter="fade">
                                      <p:cBhvr>
                                        <p:cTn id="30" dur="500"/>
                                        <p:tgtEl>
                                          <p:spTgt spid="9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 calcmode="lin" valueType="num">
                                      <p:cBhvr>
                                        <p:cTn id="48" dur="500" fill="hold"/>
                                        <p:tgtEl>
                                          <p:spTgt spid="72"/>
                                        </p:tgtEl>
                                        <p:attrNameLst>
                                          <p:attrName>ppt_w</p:attrName>
                                        </p:attrNameLst>
                                      </p:cBhvr>
                                      <p:tavLst>
                                        <p:tav tm="0">
                                          <p:val>
                                            <p:fltVal val="0"/>
                                          </p:val>
                                        </p:tav>
                                        <p:tav tm="100000">
                                          <p:val>
                                            <p:strVal val="#ppt_w"/>
                                          </p:val>
                                        </p:tav>
                                      </p:tavLst>
                                    </p:anim>
                                    <p:anim calcmode="lin" valueType="num">
                                      <p:cBhvr>
                                        <p:cTn id="49" dur="500" fill="hold"/>
                                        <p:tgtEl>
                                          <p:spTgt spid="72"/>
                                        </p:tgtEl>
                                        <p:attrNameLst>
                                          <p:attrName>ppt_h</p:attrName>
                                        </p:attrNameLst>
                                      </p:cBhvr>
                                      <p:tavLst>
                                        <p:tav tm="0">
                                          <p:val>
                                            <p:fltVal val="0"/>
                                          </p:val>
                                        </p:tav>
                                        <p:tav tm="100000">
                                          <p:val>
                                            <p:strVal val="#ppt_h"/>
                                          </p:val>
                                        </p:tav>
                                      </p:tavLst>
                                    </p:anim>
                                    <p:animEffect transition="in" filter="fade">
                                      <p:cBhvr>
                                        <p:cTn id="50" dur="500"/>
                                        <p:tgtEl>
                                          <p:spTgt spid="7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anim calcmode="lin" valueType="num">
                                      <p:cBhvr>
                                        <p:cTn id="53" dur="500" fill="hold"/>
                                        <p:tgtEl>
                                          <p:spTgt spid="93"/>
                                        </p:tgtEl>
                                        <p:attrNameLst>
                                          <p:attrName>ppt_w</p:attrName>
                                        </p:attrNameLst>
                                      </p:cBhvr>
                                      <p:tavLst>
                                        <p:tav tm="0">
                                          <p:val>
                                            <p:fltVal val="0"/>
                                          </p:val>
                                        </p:tav>
                                        <p:tav tm="100000">
                                          <p:val>
                                            <p:strVal val="#ppt_w"/>
                                          </p:val>
                                        </p:tav>
                                      </p:tavLst>
                                    </p:anim>
                                    <p:anim calcmode="lin" valueType="num">
                                      <p:cBhvr>
                                        <p:cTn id="54" dur="500" fill="hold"/>
                                        <p:tgtEl>
                                          <p:spTgt spid="93"/>
                                        </p:tgtEl>
                                        <p:attrNameLst>
                                          <p:attrName>ppt_h</p:attrName>
                                        </p:attrNameLst>
                                      </p:cBhvr>
                                      <p:tavLst>
                                        <p:tav tm="0">
                                          <p:val>
                                            <p:fltVal val="0"/>
                                          </p:val>
                                        </p:tav>
                                        <p:tav tm="100000">
                                          <p:val>
                                            <p:strVal val="#ppt_h"/>
                                          </p:val>
                                        </p:tav>
                                      </p:tavLst>
                                    </p:anim>
                                    <p:animEffect transition="in" filter="fade">
                                      <p:cBhvr>
                                        <p:cTn id="55" dur="500"/>
                                        <p:tgtEl>
                                          <p:spTgt spid="9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p:cTn id="58" dur="500" fill="hold"/>
                                        <p:tgtEl>
                                          <p:spTgt spid="35"/>
                                        </p:tgtEl>
                                        <p:attrNameLst>
                                          <p:attrName>ppt_w</p:attrName>
                                        </p:attrNameLst>
                                      </p:cBhvr>
                                      <p:tavLst>
                                        <p:tav tm="0">
                                          <p:val>
                                            <p:fltVal val="0"/>
                                          </p:val>
                                        </p:tav>
                                        <p:tav tm="100000">
                                          <p:val>
                                            <p:strVal val="#ppt_w"/>
                                          </p:val>
                                        </p:tav>
                                      </p:tavLst>
                                    </p:anim>
                                    <p:anim calcmode="lin" valueType="num">
                                      <p:cBhvr>
                                        <p:cTn id="59" dur="500" fill="hold"/>
                                        <p:tgtEl>
                                          <p:spTgt spid="35"/>
                                        </p:tgtEl>
                                        <p:attrNameLst>
                                          <p:attrName>ppt_h</p:attrName>
                                        </p:attrNameLst>
                                      </p:cBhvr>
                                      <p:tavLst>
                                        <p:tav tm="0">
                                          <p:val>
                                            <p:fltVal val="0"/>
                                          </p:val>
                                        </p:tav>
                                        <p:tav tm="100000">
                                          <p:val>
                                            <p:strVal val="#ppt_h"/>
                                          </p:val>
                                        </p:tav>
                                      </p:tavLst>
                                    </p:anim>
                                    <p:animEffect transition="in" filter="fade">
                                      <p:cBhvr>
                                        <p:cTn id="6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3" grpId="0"/>
      <p:bldP spid="75" grpId="0" animBg="1"/>
      <p:bldP spid="92" grpId="0"/>
      <p:bldP spid="74" grpId="0" animBg="1"/>
      <p:bldP spid="94" grpId="0"/>
      <p:bldP spid="31" grpId="0"/>
      <p:bldP spid="32"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2ADB108-2F67-4B4E-A97E-19ABB6FAC58E"/>
  <p:tag name="ISPRING_SCORM_RATE_SLIDES" val="1"/>
  <p:tag name="ISPRINGONLINEFOLDERID" val="0"/>
  <p:tag name="ISPRINGONLINEFOLDERPATH" val="Content List"/>
  <p:tag name="ISPRINGCLOUDFOLDERID" val="0"/>
  <p:tag name="ISPRINGCLOUDFOLDERPATH" val="Repository"/>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PASSING_SCORE" val="100.000000"/>
  <p:tag name="ISPRING_OUTPUT_FOLDER" val="F:\我图VIP设计PPT上传\10月份上传文件\201"/>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heme/theme1.xml><?xml version="1.0" encoding="utf-8"?>
<a:theme xmlns:a="http://schemas.openxmlformats.org/drawingml/2006/main" name="第一PPT，www.1ppt.com">
  <a:themeElements>
    <a:clrScheme name="自定义 21">
      <a:dk1>
        <a:srgbClr val="000000"/>
      </a:dk1>
      <a:lt1>
        <a:srgbClr val="FFFFFF"/>
      </a:lt1>
      <a:dk2>
        <a:srgbClr val="000000"/>
      </a:dk2>
      <a:lt2>
        <a:srgbClr val="FFFFFF"/>
      </a:lt2>
      <a:accent1>
        <a:srgbClr val="415163"/>
      </a:accent1>
      <a:accent2>
        <a:srgbClr val="F46346"/>
      </a:accent2>
      <a:accent3>
        <a:srgbClr val="415163"/>
      </a:accent3>
      <a:accent4>
        <a:srgbClr val="F46346"/>
      </a:accent4>
      <a:accent5>
        <a:srgbClr val="415163"/>
      </a:accent5>
      <a:accent6>
        <a:srgbClr val="F46346"/>
      </a:accent6>
      <a:hlink>
        <a:srgbClr val="415163"/>
      </a:hlink>
      <a:folHlink>
        <a:srgbClr val="F46346"/>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全屏显示(16:9)</PresentationFormat>
  <Paragraphs>140</Paragraphs>
  <Slides>19</Slides>
  <Notes>12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汉仪锐智W</vt:lpstr>
      <vt:lpstr>微软雅黑</vt:lpstr>
      <vt:lpstr>Arial</vt:lpstr>
      <vt:lpstr>Arial Black</vt:lpstr>
      <vt:lpstr>Calibri</vt:lpstr>
      <vt:lpstr>Impact</vt:lpstr>
      <vt:lpstr>Segoe UI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保险培训</dc:title>
  <dc:creator/>
  <cp:keywords>www.1ppt.com</cp:keywords>
  <dc:description>www.1ppt.com</dc:description>
  <cp:lastModifiedBy/>
  <cp:revision>1</cp:revision>
  <dcterms:created xsi:type="dcterms:W3CDTF">2019-05-05T21:44:35Z</dcterms:created>
  <dcterms:modified xsi:type="dcterms:W3CDTF">2022-12-12T02:35:36Z</dcterms:modified>
</cp:coreProperties>
</file>