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4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4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7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8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video" Target="https://www.youtube.com/embed/6e-5Uo1dRic?feature=oembed" TargetMode="External"/><Relationship Id="rId3" Type="http://schemas.openxmlformats.org/officeDocument/2006/relationships/image" Target="../media/image1.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video" Target="https://www.youtube.com/embed/3k5KnBP1k88?feature=oembed" TargetMode="External"/><Relationship Id="rId3"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video" Target="https://www.youtube.com/embed/zM1wAo4eQzQ?feature=oembed" TargetMode="External"/><Relationship Id="rId3" Type="http://schemas.openxmlformats.org/officeDocument/2006/relationships/image" Target="../media/image3.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uthor and Date"/>
          <p:cNvSpPr txBox="1"/>
          <p:nvPr>
            <p:ph type="body" idx="21"/>
          </p:nvPr>
        </p:nvSpPr>
        <p:spPr>
          <a:prstGeom prst="rect">
            <a:avLst/>
          </a:prstGeom>
        </p:spPr>
        <p:txBody>
          <a:bodyPr/>
          <a:lstStyle/>
          <a:p>
            <a:pPr/>
          </a:p>
        </p:txBody>
      </p:sp>
      <p:sp>
        <p:nvSpPr>
          <p:cNvPr id="172" name="FTC Day 0"/>
          <p:cNvSpPr txBox="1"/>
          <p:nvPr>
            <p:ph type="ctrTitle"/>
          </p:nvPr>
        </p:nvSpPr>
        <p:spPr>
          <a:prstGeom prst="rect">
            <a:avLst/>
          </a:prstGeom>
        </p:spPr>
        <p:txBody>
          <a:bodyPr/>
          <a:lstStyle/>
          <a:p>
            <a:pPr/>
            <a:r>
              <a:t>FTC Day 0</a:t>
            </a:r>
          </a:p>
        </p:txBody>
      </p:sp>
      <p:sp>
        <p:nvSpPr>
          <p:cNvPr id="17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1" name="2023-2024 CENTERSTAGE presented by RTX Game Animation" descr="2023-2024 CENTERSTAGE presented by RTX Game Animation"/>
          <p:cNvPicPr>
            <a:picLocks noChangeAspect="0"/>
          </p:cNvPicPr>
          <p:nvPr>
            <a:videoFile xmlns:mc="http://schemas.openxmlformats.org/markup-compatibility/2006" xmlns:aiw="http://developer.apple.com/namespaces/iwork" r:link="rId2" mc:Ignorable="aiw" aiw:title="2023-2024 CENTERSTAGE presented by RTX Game Animation" aiw:author="FIRST Tech Challenge"/>
          </p:nvPr>
        </p:nvPicPr>
        <p:blipFill>
          <a:blip r:embed="rId3">
            <a:extLst/>
          </a:blip>
          <a:stretch>
            <a:fillRect/>
          </a:stretch>
        </p:blipFill>
        <p:spPr>
          <a:xfrm>
            <a:off x="31787" y="-9253"/>
            <a:ext cx="24416899" cy="13734506"/>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201"/>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7" fill="hold" display="0">
                  <p:stCondLst>
                    <p:cond delay="indefinite"/>
                  </p:stCondLst>
                </p:cTn>
                <p:tgtEl>
                  <p:spTgt spid="201"/>
                </p:tgtEl>
              </p:cMediaNode>
            </p:video>
            <p:seq concurrent="1" prevAc="none" nextAc="seek">
              <p:cTn id="8" evtFilter="cancelBubble" nodeType="interactiveSeq" restart="whenNotActive" fill="hold">
                <p:stCondLst>
                  <p:cond delay="0" evt="onClick">
                    <p:tgtEl>
                      <p:spTgt spid="201"/>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201"/>
                                        </p:tgtEl>
                                      </p:cBhvr>
                                    </p:cmd>
                                  </p:childTnLst>
                                </p:cTn>
                              </p:par>
                            </p:childTnLst>
                          </p:cTn>
                        </p:par>
                      </p:childTnLst>
                    </p:cTn>
                  </p:par>
                </p:childTnLst>
              </p:cTn>
              <p:nextCondLst>
                <p:cond delay="0" evt="onClick">
                  <p:tgtEl>
                    <p:spTgt spid="201"/>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What was last year’s challenge?"/>
          <p:cNvSpPr txBox="1"/>
          <p:nvPr>
            <p:ph type="title"/>
          </p:nvPr>
        </p:nvSpPr>
        <p:spPr>
          <a:prstGeom prst="rect">
            <a:avLst/>
          </a:prstGeom>
        </p:spPr>
        <p:txBody>
          <a:bodyPr/>
          <a:lstStyle>
            <a:lvl1pPr defTabSz="1828754">
              <a:defRPr b="0" spc="-174" sz="8700">
                <a:latin typeface="Helvetica Neue Medium"/>
                <a:ea typeface="Helvetica Neue Medium"/>
                <a:cs typeface="Helvetica Neue Medium"/>
                <a:sym typeface="Helvetica Neue Medium"/>
              </a:defRPr>
            </a:lvl1pPr>
          </a:lstStyle>
          <a:p>
            <a:pPr/>
            <a:r>
              <a:t>What was last year’s challenge?</a:t>
            </a:r>
          </a:p>
        </p:txBody>
      </p:sp>
      <p:sp>
        <p:nvSpPr>
          <p:cNvPr id="204" name="Slide Subtitle"/>
          <p:cNvSpPr txBox="1"/>
          <p:nvPr>
            <p:ph type="body" idx="21"/>
          </p:nvPr>
        </p:nvSpPr>
        <p:spPr>
          <a:prstGeom prst="rect">
            <a:avLst/>
          </a:prstGeom>
        </p:spPr>
        <p:txBody>
          <a:bodyPr/>
          <a:lstStyle/>
          <a:p>
            <a:pPr/>
          </a:p>
        </p:txBody>
      </p:sp>
      <p:sp>
        <p:nvSpPr>
          <p:cNvPr id="205" name="Can you explain the challenge?…"/>
          <p:cNvSpPr txBox="1"/>
          <p:nvPr>
            <p:ph type="body" idx="1"/>
          </p:nvPr>
        </p:nvSpPr>
        <p:spPr>
          <a:prstGeom prst="rect">
            <a:avLst/>
          </a:prstGeom>
        </p:spPr>
        <p:txBody>
          <a:bodyPr/>
          <a:lstStyle/>
          <a:p>
            <a:pPr/>
            <a:r>
              <a:t>Can you explain the challenge?</a:t>
            </a:r>
          </a:p>
          <a:p>
            <a:pPr/>
            <a:r>
              <a:t>What strategies can you notice?</a:t>
            </a:r>
          </a:p>
          <a:p>
            <a:pPr/>
            <a:r>
              <a:t>Any questions?</a:t>
            </a:r>
          </a:p>
          <a:p>
            <a:pPr/>
            <a:r>
              <a:t>What’s the scoring like?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Championship Finals Match 3 - FTC World Championship 2024 in Houston | FTC CENTER STAGE" descr="Championship Finals Match 3 - FTC World Championship 2024 in Houston | FTC CENTER STAGE"/>
          <p:cNvPicPr>
            <a:picLocks noChangeAspect="0"/>
          </p:cNvPicPr>
          <p:nvPr>
            <a:videoFile xmlns:mc="http://schemas.openxmlformats.org/markup-compatibility/2006" xmlns:aiw="http://developer.apple.com/namespaces/iwork" r:link="rId2" mc:Ignorable="aiw" aiw:title="Championship Finals Match 3 - FTC World Championship 2024 in Houston | FTC CENTER STAGE" aiw:author="Screw it 🔩 FTC &amp; FRC Team"/>
          </p:nvPr>
        </p:nvPicPr>
        <p:blipFill>
          <a:blip r:embed="rId3">
            <a:extLst/>
          </a:blip>
          <a:stretch>
            <a:fillRect/>
          </a:stretch>
        </p:blipFill>
        <p:spPr>
          <a:xfrm>
            <a:off x="-67239" y="-67451"/>
            <a:ext cx="24384001" cy="13716001"/>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207"/>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7" fill="hold" display="0">
                  <p:stCondLst>
                    <p:cond delay="indefinite"/>
                  </p:stCondLst>
                </p:cTn>
                <p:tgtEl>
                  <p:spTgt spid="207"/>
                </p:tgtEl>
              </p:cMediaNode>
            </p:video>
            <p:seq concurrent="1" prevAc="none" nextAc="seek">
              <p:cTn id="8" evtFilter="cancelBubble" nodeType="interactiveSeq" restart="whenNotActive" fill="hold">
                <p:stCondLst>
                  <p:cond delay="0" evt="onClick">
                    <p:tgtEl>
                      <p:spTgt spid="207"/>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207"/>
                                        </p:tgtEl>
                                      </p:cBhvr>
                                    </p:cmd>
                                  </p:childTnLst>
                                </p:cTn>
                              </p:par>
                            </p:childTnLst>
                          </p:cTn>
                        </p:par>
                      </p:childTnLst>
                    </p:cTn>
                  </p:par>
                </p:childTnLst>
              </p:cTn>
              <p:nextCondLst>
                <p:cond delay="0" evt="onClick">
                  <p:tgtEl>
                    <p:spTgt spid="207"/>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2024-2025 Season Reveal" descr="2024-2025 Season Reveal"/>
          <p:cNvPicPr>
            <a:picLocks noChangeAspect="0"/>
          </p:cNvPicPr>
          <p:nvPr>
            <a:videoFile xmlns:mc="http://schemas.openxmlformats.org/markup-compatibility/2006" xmlns:aiw="http://developer.apple.com/namespaces/iwork" r:link="rId2" mc:Ignorable="aiw" aiw:title="2024-2025 Season Reveal" aiw:author="Official FIRST"/>
          </p:nvPr>
        </p:nvPicPr>
        <p:blipFill>
          <a:blip r:embed="rId3">
            <a:extLst/>
          </a:blip>
          <a:stretch>
            <a:fillRect/>
          </a:stretch>
        </p:blipFill>
        <p:spPr>
          <a:xfrm>
            <a:off x="25693" y="-13963"/>
            <a:ext cx="24332614" cy="13687095"/>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 fill="hold"/>
                                        <p:tgtEl>
                                          <p:spTgt spid="209"/>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7" fill="hold" display="0">
                  <p:stCondLst>
                    <p:cond delay="indefinite"/>
                  </p:stCondLst>
                </p:cTn>
                <p:tgtEl>
                  <p:spTgt spid="209"/>
                </p:tgtEl>
              </p:cMediaNode>
            </p:video>
            <p:seq concurrent="1" prevAc="none" nextAc="seek">
              <p:cTn id="8" evtFilter="cancelBubble" nodeType="interactiveSeq" restart="whenNotActive" fill="hold">
                <p:stCondLst>
                  <p:cond delay="0" evt="onClick">
                    <p:tgtEl>
                      <p:spTgt spid="209"/>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209"/>
                                        </p:tgtEl>
                                      </p:cBhvr>
                                    </p:cmd>
                                  </p:childTnLst>
                                </p:cTn>
                              </p:par>
                            </p:childTnLst>
                          </p:cTn>
                        </p:par>
                      </p:childTnLst>
                    </p:cTn>
                  </p:par>
                </p:childTnLst>
              </p:cTn>
              <p:nextCondLst>
                <p:cond delay="0" evt="onClick">
                  <p:tgtEl>
                    <p:spTgt spid="209"/>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What do you think the next challenge could entail?"/>
          <p:cNvSpPr txBox="1"/>
          <p:nvPr>
            <p:ph type="body" sz="half" idx="1"/>
          </p:nvPr>
        </p:nvSpPr>
        <p:spPr>
          <a:prstGeom prst="rect">
            <a:avLst/>
          </a:prstGeom>
        </p:spPr>
        <p:txBody>
          <a:bodyPr/>
          <a:lstStyle/>
          <a:p>
            <a:pPr/>
            <a:r>
              <a:t>What do you think the next challenge could entail?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How does FTC in India work?"/>
          <p:cNvSpPr txBox="1"/>
          <p:nvPr>
            <p:ph type="title"/>
          </p:nvPr>
        </p:nvSpPr>
        <p:spPr>
          <a:prstGeom prst="rect">
            <a:avLst/>
          </a:prstGeom>
        </p:spPr>
        <p:txBody>
          <a:bodyPr/>
          <a:lstStyle/>
          <a:p>
            <a:pPr/>
            <a:r>
              <a:t>How does FTC in India work?</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How does FTC in India work?"/>
          <p:cNvSpPr txBox="1"/>
          <p:nvPr>
            <p:ph type="title"/>
          </p:nvPr>
        </p:nvSpPr>
        <p:spPr>
          <a:prstGeom prst="rect">
            <a:avLst/>
          </a:prstGeom>
        </p:spPr>
        <p:txBody>
          <a:bodyPr/>
          <a:lstStyle>
            <a:lvl1pPr defTabSz="1828754">
              <a:defRPr b="0" spc="-174" sz="8700">
                <a:latin typeface="Helvetica Neue Medium"/>
                <a:ea typeface="Helvetica Neue Medium"/>
                <a:cs typeface="Helvetica Neue Medium"/>
                <a:sym typeface="Helvetica Neue Medium"/>
              </a:defRPr>
            </a:lvl1pPr>
          </a:lstStyle>
          <a:p>
            <a:pPr/>
            <a:r>
              <a:t>How does FTC in India work?</a:t>
            </a:r>
          </a:p>
        </p:txBody>
      </p:sp>
      <p:sp>
        <p:nvSpPr>
          <p:cNvPr id="216" name="Slide Subtitle"/>
          <p:cNvSpPr txBox="1"/>
          <p:nvPr>
            <p:ph type="body" idx="21"/>
          </p:nvPr>
        </p:nvSpPr>
        <p:spPr>
          <a:prstGeom prst="rect">
            <a:avLst/>
          </a:prstGeom>
        </p:spPr>
        <p:txBody>
          <a:bodyPr/>
          <a:lstStyle/>
          <a:p>
            <a:pPr/>
          </a:p>
        </p:txBody>
      </p:sp>
      <p:sp>
        <p:nvSpPr>
          <p:cNvPr id="217" name="India this year will have two stages to FTC-…"/>
          <p:cNvSpPr txBox="1"/>
          <p:nvPr>
            <p:ph type="body" idx="1"/>
          </p:nvPr>
        </p:nvSpPr>
        <p:spPr>
          <a:prstGeom prst="rect">
            <a:avLst/>
          </a:prstGeom>
        </p:spPr>
        <p:txBody>
          <a:bodyPr/>
          <a:lstStyle/>
          <a:p>
            <a:pPr/>
            <a:r>
              <a:t>India this year will have two stages to FTC-</a:t>
            </a:r>
          </a:p>
          <a:p>
            <a:pPr lvl="1"/>
            <a:r>
              <a:t>FTC League</a:t>
            </a:r>
          </a:p>
          <a:p>
            <a:pPr lvl="1"/>
            <a:r>
              <a:t>FTC Regional</a:t>
            </a:r>
          </a:p>
          <a:p>
            <a:pPr lvl="1"/>
          </a:p>
          <a:p>
            <a:pPr/>
            <a:r>
              <a:t>The FTC League will be a mini-tournament held in Mumbai, dates TBD, where they will have an FTC competition as normal. However, only the top 30-40 teams from here will move on to the FTC Regional to be held in Pune. This will be the main FTC event which will decide our progression to Houston.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How does FTC Work"/>
          <p:cNvSpPr txBox="1"/>
          <p:nvPr>
            <p:ph type="title"/>
          </p:nvPr>
        </p:nvSpPr>
        <p:spPr>
          <a:prstGeom prst="rect">
            <a:avLst/>
          </a:prstGeom>
        </p:spPr>
        <p:txBody>
          <a:bodyPr/>
          <a:lstStyle/>
          <a:p>
            <a:pPr/>
            <a:r>
              <a:t>How does FTC Work</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Wor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How does FTC Work"/>
          <p:cNvSpPr txBox="1"/>
          <p:nvPr>
            <p:ph type="title"/>
          </p:nvPr>
        </p:nvSpPr>
        <p:spPr>
          <a:prstGeom prst="rect">
            <a:avLst/>
          </a:prstGeom>
        </p:spPr>
        <p:txBody>
          <a:bodyPr/>
          <a:lstStyle>
            <a:lvl1pPr defTabSz="1828754">
              <a:defRPr b="0" spc="-174" sz="8700">
                <a:latin typeface="Helvetica Neue Medium"/>
                <a:ea typeface="Helvetica Neue Medium"/>
                <a:cs typeface="Helvetica Neue Medium"/>
                <a:sym typeface="Helvetica Neue Medium"/>
              </a:defRPr>
            </a:lvl1pPr>
          </a:lstStyle>
          <a:p>
            <a:pPr/>
            <a:r>
              <a:t>How does FTC Work</a:t>
            </a:r>
          </a:p>
        </p:txBody>
      </p:sp>
      <p:sp>
        <p:nvSpPr>
          <p:cNvPr id="222" name="Key Term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Key Terms</a:t>
            </a:r>
          </a:p>
        </p:txBody>
      </p:sp>
      <p:sp>
        <p:nvSpPr>
          <p:cNvPr id="223" name="Alliance…"/>
          <p:cNvSpPr txBox="1"/>
          <p:nvPr>
            <p:ph type="body" idx="1"/>
          </p:nvPr>
        </p:nvSpPr>
        <p:spPr>
          <a:prstGeom prst="rect">
            <a:avLst/>
          </a:prstGeom>
        </p:spPr>
        <p:txBody>
          <a:bodyPr/>
          <a:lstStyle/>
          <a:p>
            <a:pPr/>
            <a:r>
              <a:t>Alliance</a:t>
            </a:r>
          </a:p>
          <a:p>
            <a:pPr/>
            <a:r>
              <a:t>Qualifications and Playoffs</a:t>
            </a:r>
          </a:p>
          <a:p>
            <a:pPr/>
            <a:r>
              <a:t>RPs, and TBPs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How can we win FTC?"/>
          <p:cNvSpPr txBox="1"/>
          <p:nvPr>
            <p:ph type="title"/>
          </p:nvPr>
        </p:nvSpPr>
        <p:spPr>
          <a:prstGeom prst="rect">
            <a:avLst/>
          </a:prstGeom>
        </p:spPr>
        <p:txBody>
          <a:bodyPr/>
          <a:lstStyle/>
          <a:p>
            <a:pPr/>
            <a:r>
              <a:t>How can we win FTC?</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What we’ll be covering today"/>
          <p:cNvSpPr txBox="1"/>
          <p:nvPr>
            <p:ph type="title"/>
          </p:nvPr>
        </p:nvSpPr>
        <p:spPr>
          <a:prstGeom prst="rect">
            <a:avLst/>
          </a:prstGeom>
        </p:spPr>
        <p:txBody>
          <a:bodyPr/>
          <a:lstStyle/>
          <a:p>
            <a:pPr/>
            <a:r>
              <a:t>What we’ll be covering today</a:t>
            </a:r>
          </a:p>
        </p:txBody>
      </p:sp>
      <p:sp>
        <p:nvSpPr>
          <p:cNvPr id="176" name="FTC Day 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FTC Day 0</a:t>
            </a:r>
          </a:p>
        </p:txBody>
      </p:sp>
      <p:sp>
        <p:nvSpPr>
          <p:cNvPr id="177" name="What is FIRST…"/>
          <p:cNvSpPr txBox="1"/>
          <p:nvPr>
            <p:ph type="body" idx="1"/>
          </p:nvPr>
        </p:nvSpPr>
        <p:spPr>
          <a:prstGeom prst="rect">
            <a:avLst/>
          </a:prstGeom>
        </p:spPr>
        <p:txBody>
          <a:bodyPr/>
          <a:lstStyle/>
          <a:p>
            <a:pPr/>
            <a:r>
              <a:t>What is </a:t>
            </a:r>
            <a:r>
              <a:rPr i="1"/>
              <a:t>FIRST</a:t>
            </a:r>
            <a:endParaRPr i="1"/>
          </a:p>
          <a:p>
            <a:pPr/>
            <a:r>
              <a:t>What is FTC</a:t>
            </a:r>
          </a:p>
          <a:p>
            <a:pPr/>
            <a:r>
              <a:t>What was last year’s challenge?</a:t>
            </a:r>
          </a:p>
          <a:p>
            <a:pPr/>
            <a:r>
              <a:t>What could be the next challenge?</a:t>
            </a:r>
          </a:p>
          <a:p>
            <a:pPr/>
            <a:r>
              <a:t>How does FTC in India work?</a:t>
            </a:r>
          </a:p>
          <a:p>
            <a:pPr/>
            <a:r>
              <a:t>How FTC Works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Word"/>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How can we win FTC?"/>
          <p:cNvSpPr txBox="1"/>
          <p:nvPr>
            <p:ph type="title"/>
          </p:nvPr>
        </p:nvSpPr>
        <p:spPr>
          <a:prstGeom prst="rect">
            <a:avLst/>
          </a:prstGeom>
        </p:spPr>
        <p:txBody>
          <a:bodyPr/>
          <a:lstStyle>
            <a:lvl1pPr defTabSz="1828754">
              <a:defRPr b="0" spc="-174" sz="8700">
                <a:latin typeface="Helvetica Neue Medium"/>
                <a:ea typeface="Helvetica Neue Medium"/>
                <a:cs typeface="Helvetica Neue Medium"/>
                <a:sym typeface="Helvetica Neue Medium"/>
              </a:defRPr>
            </a:lvl1pPr>
          </a:lstStyle>
          <a:p>
            <a:pPr/>
            <a:r>
              <a:t>How can we win FTC?</a:t>
            </a:r>
          </a:p>
        </p:txBody>
      </p:sp>
      <p:sp>
        <p:nvSpPr>
          <p:cNvPr id="228" name="Slide Subtitle"/>
          <p:cNvSpPr txBox="1"/>
          <p:nvPr>
            <p:ph type="body" idx="21"/>
          </p:nvPr>
        </p:nvSpPr>
        <p:spPr>
          <a:prstGeom prst="rect">
            <a:avLst/>
          </a:prstGeom>
        </p:spPr>
        <p:txBody>
          <a:bodyPr/>
          <a:lstStyle/>
          <a:p>
            <a:pPr/>
          </a:p>
        </p:txBody>
      </p:sp>
      <p:sp>
        <p:nvSpPr>
          <p:cNvPr id="229" name="There are two main ways to “win” FTC-…"/>
          <p:cNvSpPr txBox="1"/>
          <p:nvPr>
            <p:ph type="body" idx="1"/>
          </p:nvPr>
        </p:nvSpPr>
        <p:spPr>
          <a:prstGeom prst="rect">
            <a:avLst/>
          </a:prstGeom>
        </p:spPr>
        <p:txBody>
          <a:bodyPr/>
          <a:lstStyle/>
          <a:p>
            <a:pPr/>
            <a:r>
              <a:t>There are two main ways to “win” FTC-</a:t>
            </a:r>
          </a:p>
          <a:p>
            <a:pPr lvl="1"/>
            <a:r>
              <a:t>Winning as an alliance captain</a:t>
            </a:r>
          </a:p>
          <a:p>
            <a:pPr lvl="1"/>
            <a:r>
              <a:t>Inspire Award</a:t>
            </a:r>
          </a:p>
          <a:p>
            <a:pPr lvl="1"/>
          </a:p>
          <a:p>
            <a:pPr/>
            <a:r>
              <a:t>Winning either will provide progression to Houston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Questions?"/>
          <p:cNvSpPr txBox="1"/>
          <p:nvPr>
            <p:ph type="body" sz="half" idx="1"/>
          </p:nvPr>
        </p:nvSpPr>
        <p:spPr>
          <a:prstGeom prst="rect">
            <a:avLst/>
          </a:prstGeom>
        </p:spPr>
        <p:txBody>
          <a:bodyPr/>
          <a:lstStyle/>
          <a:p>
            <a:pPr/>
            <a:r>
              <a:t>Questions?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Word"/>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Recap"/>
          <p:cNvSpPr txBox="1"/>
          <p:nvPr>
            <p:ph type="body" sz="half" idx="1"/>
          </p:nvPr>
        </p:nvSpPr>
        <p:spPr>
          <a:prstGeom prst="rect">
            <a:avLst/>
          </a:prstGeom>
        </p:spPr>
        <p:txBody>
          <a:bodyPr/>
          <a:lstStyle/>
          <a:p>
            <a:pPr/>
            <a:r>
              <a:t>Recap</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What we’ll be covering today"/>
          <p:cNvSpPr txBox="1"/>
          <p:nvPr>
            <p:ph type="title"/>
          </p:nvPr>
        </p:nvSpPr>
        <p:spPr>
          <a:prstGeom prst="rect">
            <a:avLst/>
          </a:prstGeom>
        </p:spPr>
        <p:txBody>
          <a:bodyPr/>
          <a:lstStyle/>
          <a:p>
            <a:pPr/>
            <a:r>
              <a:t>What we’ll be covering today</a:t>
            </a:r>
          </a:p>
        </p:txBody>
      </p:sp>
      <p:sp>
        <p:nvSpPr>
          <p:cNvPr id="180" name="FTC Day 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FTC Day 0</a:t>
            </a:r>
          </a:p>
        </p:txBody>
      </p:sp>
      <p:sp>
        <p:nvSpPr>
          <p:cNvPr id="181" name="How can we win FTC?…"/>
          <p:cNvSpPr txBox="1"/>
          <p:nvPr>
            <p:ph type="body" idx="1"/>
          </p:nvPr>
        </p:nvSpPr>
        <p:spPr>
          <a:prstGeom prst="rect">
            <a:avLst/>
          </a:prstGeom>
        </p:spPr>
        <p:txBody>
          <a:bodyPr/>
          <a:lstStyle/>
          <a:p>
            <a:pPr/>
            <a:r>
              <a:t>How can we win FTC?</a:t>
            </a:r>
            <a:endParaRPr i="1"/>
          </a:p>
          <a:p>
            <a:pPr/>
            <a:r>
              <a:t>QnA</a:t>
            </a:r>
          </a:p>
          <a:p>
            <a:pPr/>
            <a:r>
              <a:t>Recap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What is FIRST?"/>
          <p:cNvSpPr txBox="1"/>
          <p:nvPr>
            <p:ph type="title"/>
          </p:nvPr>
        </p:nvSpPr>
        <p:spPr>
          <a:prstGeom prst="rect">
            <a:avLst/>
          </a:prstGeom>
        </p:spPr>
        <p:txBody>
          <a:bodyPr/>
          <a:lstStyle/>
          <a:p>
            <a:pPr/>
            <a:r>
              <a:t>What is </a:t>
            </a:r>
            <a:r>
              <a:rPr i="1">
                <a:latin typeface="+mn-lt"/>
                <a:ea typeface="+mn-ea"/>
                <a:cs typeface="+mn-cs"/>
                <a:sym typeface="Helvetica Neue"/>
              </a:rPr>
              <a:t>FIRST?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What is FIRST?"/>
          <p:cNvSpPr txBox="1"/>
          <p:nvPr>
            <p:ph type="title"/>
          </p:nvPr>
        </p:nvSpPr>
        <p:spPr>
          <a:prstGeom prst="rect">
            <a:avLst/>
          </a:prstGeom>
        </p:spPr>
        <p:txBody>
          <a:bodyPr/>
          <a:lstStyle/>
          <a:p>
            <a:pPr defTabSz="1828754">
              <a:defRPr b="0" spc="-174" sz="8700">
                <a:latin typeface="Helvetica Neue Medium"/>
                <a:ea typeface="Helvetica Neue Medium"/>
                <a:cs typeface="Helvetica Neue Medium"/>
                <a:sym typeface="Helvetica Neue Medium"/>
              </a:defRPr>
            </a:pPr>
            <a:r>
              <a:t>What is </a:t>
            </a:r>
            <a:r>
              <a:rPr i="1">
                <a:latin typeface="+mn-lt"/>
                <a:ea typeface="+mn-ea"/>
                <a:cs typeface="+mn-cs"/>
                <a:sym typeface="Helvetica Neue"/>
              </a:rPr>
              <a:t>FIRST?</a:t>
            </a:r>
          </a:p>
        </p:txBody>
      </p:sp>
      <p:sp>
        <p:nvSpPr>
          <p:cNvPr id="186" name="Slide Subtitle"/>
          <p:cNvSpPr txBox="1"/>
          <p:nvPr>
            <p:ph type="body" idx="21"/>
          </p:nvPr>
        </p:nvSpPr>
        <p:spPr>
          <a:prstGeom prst="rect">
            <a:avLst/>
          </a:prstGeom>
        </p:spPr>
        <p:txBody>
          <a:bodyPr/>
          <a:lstStyle/>
          <a:p>
            <a:pPr/>
          </a:p>
        </p:txBody>
      </p:sp>
      <p:sp>
        <p:nvSpPr>
          <p:cNvPr id="187" name="FIRST, For Inspiration and Recognition of Science and Technology is an organization founded in New Hampshire in 1989 by Dean Kaman and the late Dr. Woodie Flowers.…"/>
          <p:cNvSpPr txBox="1"/>
          <p:nvPr>
            <p:ph type="body" idx="1"/>
          </p:nvPr>
        </p:nvSpPr>
        <p:spPr>
          <a:prstGeom prst="rect">
            <a:avLst/>
          </a:prstGeom>
        </p:spPr>
        <p:txBody>
          <a:bodyPr/>
          <a:lstStyle/>
          <a:p>
            <a:pPr>
              <a:defRPr i="1"/>
            </a:pPr>
            <a:r>
              <a:t>FIRST,</a:t>
            </a:r>
            <a:r>
              <a:rPr i="0"/>
              <a:t> For Inspiration and Recognition of Science and Technology</a:t>
            </a:r>
            <a:r>
              <a:t> </a:t>
            </a:r>
            <a:r>
              <a:rPr i="0"/>
              <a:t>is an organization founded in New Hampshire in 1989 by Dean Kaman and the late Dr. Woodie Flowers.</a:t>
            </a:r>
            <a:endParaRPr i="0"/>
          </a:p>
          <a:p>
            <a:pPr>
              <a:defRPr i="1"/>
            </a:pPr>
            <a:endParaRPr i="0"/>
          </a:p>
          <a:p>
            <a:pPr>
              <a:defRPr i="1"/>
            </a:pPr>
            <a:r>
              <a:t>FIRST </a:t>
            </a:r>
            <a:r>
              <a:rPr i="0"/>
              <a:t>organises multiple robotics competitions each year. They have 4 main programs- FLL, FTC, FGC and FRC.</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What is FTC?"/>
          <p:cNvSpPr txBox="1"/>
          <p:nvPr>
            <p:ph type="title"/>
          </p:nvPr>
        </p:nvSpPr>
        <p:spPr>
          <a:prstGeom prst="rect">
            <a:avLst/>
          </a:prstGeom>
        </p:spPr>
        <p:txBody>
          <a:bodyPr/>
          <a:lstStyle/>
          <a:p>
            <a:pPr/>
            <a:r>
              <a:t>What is </a:t>
            </a:r>
            <a:r>
              <a:rPr i="1">
                <a:latin typeface="+mn-lt"/>
                <a:ea typeface="+mn-ea"/>
                <a:cs typeface="+mn-cs"/>
                <a:sym typeface="Helvetica Neue"/>
              </a:rPr>
              <a:t>FTC?</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What is FTC?"/>
          <p:cNvSpPr txBox="1"/>
          <p:nvPr>
            <p:ph type="title"/>
          </p:nvPr>
        </p:nvSpPr>
        <p:spPr>
          <a:prstGeom prst="rect">
            <a:avLst/>
          </a:prstGeom>
        </p:spPr>
        <p:txBody>
          <a:bodyPr/>
          <a:lstStyle/>
          <a:p>
            <a:pPr defTabSz="1828754">
              <a:defRPr b="0" spc="-174" sz="8700">
                <a:latin typeface="Helvetica Neue Medium"/>
                <a:ea typeface="Helvetica Neue Medium"/>
                <a:cs typeface="Helvetica Neue Medium"/>
                <a:sym typeface="Helvetica Neue Medium"/>
              </a:defRPr>
            </a:pPr>
            <a:r>
              <a:t>What is </a:t>
            </a:r>
            <a:r>
              <a:rPr i="1">
                <a:latin typeface="+mn-lt"/>
                <a:ea typeface="+mn-ea"/>
                <a:cs typeface="+mn-cs"/>
                <a:sym typeface="Helvetica Neue"/>
              </a:rPr>
              <a:t>FTC?</a:t>
            </a:r>
          </a:p>
        </p:txBody>
      </p:sp>
      <p:sp>
        <p:nvSpPr>
          <p:cNvPr id="192" name="Slide Subtitle"/>
          <p:cNvSpPr txBox="1"/>
          <p:nvPr>
            <p:ph type="body" idx="21"/>
          </p:nvPr>
        </p:nvSpPr>
        <p:spPr>
          <a:prstGeom prst="rect">
            <a:avLst/>
          </a:prstGeom>
        </p:spPr>
        <p:txBody>
          <a:bodyPr/>
          <a:lstStyle/>
          <a:p>
            <a:pPr/>
          </a:p>
        </p:txBody>
      </p:sp>
      <p:sp>
        <p:nvSpPr>
          <p:cNvPr id="193" name="FTC, First Tech Challenge is a robotics competition for children in grades 7-12.…"/>
          <p:cNvSpPr txBox="1"/>
          <p:nvPr>
            <p:ph type="body" idx="1"/>
          </p:nvPr>
        </p:nvSpPr>
        <p:spPr>
          <a:prstGeom prst="rect">
            <a:avLst/>
          </a:prstGeom>
        </p:spPr>
        <p:txBody>
          <a:bodyPr/>
          <a:lstStyle/>
          <a:p>
            <a:pPr>
              <a:defRPr i="1"/>
            </a:pPr>
            <a:r>
              <a:t>FTC,</a:t>
            </a:r>
            <a:r>
              <a:rPr i="0"/>
              <a:t> First Tech Challenge is a robotics competition for children in grades 7-12.</a:t>
            </a:r>
            <a:endParaRPr i="0"/>
          </a:p>
          <a:p>
            <a:pPr>
              <a:defRPr i="1"/>
            </a:pPr>
            <a:r>
              <a:rPr i="0"/>
              <a:t>The competition structure varies region by region. In the US, we start with leagues, or regional level competitions. The winners of these progress towards the state level challenge, the winner of which progresses towards the world championships in Houston, Texas.</a:t>
            </a:r>
            <a:endParaRPr i="0"/>
          </a:p>
          <a:p>
            <a:pPr>
              <a:defRPr i="1"/>
            </a:pPr>
            <a:r>
              <a:rPr i="0"/>
              <a:t>Winning doesn’t only mean coming first. Alternative means include the Inspire Award.</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What is FTC?"/>
          <p:cNvSpPr txBox="1"/>
          <p:nvPr>
            <p:ph type="title"/>
          </p:nvPr>
        </p:nvSpPr>
        <p:spPr>
          <a:prstGeom prst="rect">
            <a:avLst/>
          </a:prstGeom>
        </p:spPr>
        <p:txBody>
          <a:bodyPr/>
          <a:lstStyle/>
          <a:p>
            <a:pPr defTabSz="1828754">
              <a:defRPr b="0" spc="-174" sz="8700">
                <a:latin typeface="Helvetica Neue Medium"/>
                <a:ea typeface="Helvetica Neue Medium"/>
                <a:cs typeface="Helvetica Neue Medium"/>
                <a:sym typeface="Helvetica Neue Medium"/>
              </a:defRPr>
            </a:pPr>
            <a:r>
              <a:t>What is </a:t>
            </a:r>
            <a:r>
              <a:rPr i="1">
                <a:latin typeface="+mn-lt"/>
                <a:ea typeface="+mn-ea"/>
                <a:cs typeface="+mn-cs"/>
                <a:sym typeface="Helvetica Neue"/>
              </a:rPr>
              <a:t>FTC?</a:t>
            </a:r>
          </a:p>
        </p:txBody>
      </p:sp>
      <p:sp>
        <p:nvSpPr>
          <p:cNvPr id="196" name="Slide Subtitle"/>
          <p:cNvSpPr txBox="1"/>
          <p:nvPr>
            <p:ph type="body" idx="21"/>
          </p:nvPr>
        </p:nvSpPr>
        <p:spPr>
          <a:prstGeom prst="rect">
            <a:avLst/>
          </a:prstGeom>
        </p:spPr>
        <p:txBody>
          <a:bodyPr/>
          <a:lstStyle/>
          <a:p>
            <a:pPr/>
          </a:p>
        </p:txBody>
      </p:sp>
      <p:sp>
        <p:nvSpPr>
          <p:cNvPr id="197" name="FTC has a single challenge that comes out at kickoff time, on September 21st this year. The challenge will be revealed with a video, with an accompanying document called the competition manual, which has all the details regarding the game.…"/>
          <p:cNvSpPr txBox="1"/>
          <p:nvPr>
            <p:ph type="body" idx="1"/>
          </p:nvPr>
        </p:nvSpPr>
        <p:spPr>
          <a:prstGeom prst="rect">
            <a:avLst/>
          </a:prstGeom>
        </p:spPr>
        <p:txBody>
          <a:bodyPr/>
          <a:lstStyle/>
          <a:p>
            <a:pPr/>
            <a:r>
              <a:t>FTC has a single challenge that comes out at kickoff time, on September 21st this year. The challenge will be revealed with a video, with an accompanying document called the competition manual, which has all the details regarding the game.</a:t>
            </a:r>
          </a:p>
          <a:p>
            <a:pPr/>
            <a:r>
              <a:t>This single challenge will persist till the end of the season in mid-March, when the world championships take place in Houston. The period between March and the next kickoff in September 2025 is the off-season.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What was last year’s challenge?"/>
          <p:cNvSpPr txBox="1"/>
          <p:nvPr>
            <p:ph type="title"/>
          </p:nvPr>
        </p:nvSpPr>
        <p:spPr>
          <a:prstGeom prst="rect">
            <a:avLst/>
          </a:prstGeom>
        </p:spPr>
        <p:txBody>
          <a:bodyPr/>
          <a:lstStyle/>
          <a:p>
            <a:pPr/>
            <a:r>
              <a:t>What was last year’s challenge?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Word"/>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