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OnBot Java uses a similar method of using a browser to code and save directly to the phone. The difference being that a programming language called Java is used instead.</a:t>
            </a:r>
          </a:p>
          <a:p>
            <a:pPr/>
          </a:p>
          <a:p>
            <a:pPr/>
            <a:r>
              <a:t>Advantages</a:t>
            </a:r>
          </a:p>
          <a:p>
            <a:pPr/>
            <a:r>
              <a:t>- Recommended if you’re learning or have learned some programming, even better if you know a little Java.</a:t>
            </a:r>
          </a:p>
          <a:p>
            <a:pPr/>
            <a:r>
              <a:t>- Greater flexibility than Blocks</a:t>
            </a:r>
          </a:p>
          <a:p>
            <a:pPr/>
            <a:r>
              <a:t>- There are a lot more resources available in case you need help</a:t>
            </a:r>
          </a:p>
          <a:p>
            <a:pPr/>
            <a:r>
              <a:t>- More applicable to the real-world than Blocks</a:t>
            </a:r>
          </a:p>
          <a:p>
            <a:pPr/>
            <a:r>
              <a:t>- Maintains most of the advantages of Blocks</a:t>
            </a:r>
          </a:p>
          <a:p>
            <a:pPr/>
          </a:p>
          <a:p>
            <a:pPr/>
            <a:r>
              <a:t>Disadvantages</a:t>
            </a:r>
          </a:p>
          <a:p>
            <a:pPr/>
            <a:r>
              <a:t>- No other wifi when wireless uploading</a:t>
            </a:r>
          </a:p>
          <a:p>
            <a:pPr/>
            <a:r>
              <a:t>- Using external libraries is difficult and borderline impossible</a:t>
            </a:r>
          </a:p>
          <a:p>
            <a:pPr/>
            <a:r>
              <a:t>- Steeper learning curve than Blocks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In this example, we have created two methods, first add() method performs addition of two numbers and second add method performs addition of three numbers.</a:t>
            </a:r>
          </a:p>
          <a:p>
            <a:pPr/>
          </a:p>
          <a:p>
            <a:pPr/>
            <a:r>
              <a:t>Same function, different forms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In this example, we have created two methods, first add() method performs addition of two numbers and second add method performs addition of three numbers.</a:t>
            </a:r>
          </a:p>
          <a:p>
            <a:pPr/>
          </a:p>
          <a:p>
            <a:pPr/>
            <a:r>
              <a:t>Same function, different forms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defRPr sz="1500"/>
            </a:pPr>
            <a:r>
              <a:t>Java annotations are metadata (data about data) for our program source code.</a:t>
            </a:r>
          </a:p>
          <a:p>
            <a:pPr>
              <a:defRPr sz="1500"/>
            </a:pPr>
          </a:p>
          <a:p>
            <a:pPr>
              <a:defRPr sz="1500"/>
            </a:pPr>
            <a:r>
              <a:t>They provide additional information about the program to the compiler but are not part of the program itself. These annotations do not affect the execution of the compiled program.</a:t>
            </a:r>
          </a:p>
          <a:p>
            <a:pPr>
              <a:defRPr sz="1500"/>
            </a:pPr>
          </a:p>
          <a:p>
            <a:pPr>
              <a:defRPr sz="1500"/>
            </a:pPr>
            <a:r>
              <a:t>Annotations start with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Shape 337"/>
          <p:cNvSpPr/>
          <p:nvPr>
            <p:ph type="sldImg"/>
          </p:nvPr>
        </p:nvSpPr>
        <p:spPr>
          <a:prstGeom prst="rect">
            <a:avLst/>
          </a:prstGeom>
        </p:spPr>
        <p:txBody>
          <a:bodyPr/>
          <a:lstStyle/>
          <a:p>
            <a:pPr/>
          </a:p>
        </p:txBody>
      </p:sp>
      <p:sp>
        <p:nvSpPr>
          <p:cNvPr id="338" name="Shape 338"/>
          <p:cNvSpPr/>
          <p:nvPr>
            <p:ph type="body" sz="quarter" idx="1"/>
          </p:nvPr>
        </p:nvSpPr>
        <p:spPr>
          <a:prstGeom prst="rect">
            <a:avLst/>
          </a:prstGeom>
        </p:spPr>
        <p:txBody>
          <a:bodyPr/>
          <a:lstStyle>
            <a:lvl1pPr>
              <a:defRPr sz="1500"/>
            </a:lvl1pPr>
          </a:lstStyle>
          <a:p>
            <a:pPr/>
            <a:r>
              <a:t>Click twice to change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Shape 349"/>
          <p:cNvSpPr/>
          <p:nvPr>
            <p:ph type="sldImg"/>
          </p:nvPr>
        </p:nvSpPr>
        <p:spPr>
          <a:prstGeom prst="rect">
            <a:avLst/>
          </a:prstGeom>
        </p:spPr>
        <p:txBody>
          <a:bodyPr/>
          <a:lstStyle/>
          <a:p>
            <a:pPr/>
          </a:p>
        </p:txBody>
      </p:sp>
      <p:sp>
        <p:nvSpPr>
          <p:cNvPr id="350" name="Shape 350"/>
          <p:cNvSpPr/>
          <p:nvPr>
            <p:ph type="body" sz="quarter" idx="1"/>
          </p:nvPr>
        </p:nvSpPr>
        <p:spPr>
          <a:prstGeom prst="rect">
            <a:avLst/>
          </a:prstGeom>
        </p:spPr>
        <p:txBody>
          <a:bodyPr/>
          <a:lstStyle>
            <a:lvl1pPr>
              <a:defRPr sz="1500"/>
            </a:lvl1pPr>
          </a:lstStyle>
          <a:p>
            <a:pPr/>
            <a:r>
              <a:t>We’ll move on to a while loop that we’re going to place inside this function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Shape 359"/>
          <p:cNvSpPr/>
          <p:nvPr>
            <p:ph type="sldImg"/>
          </p:nvPr>
        </p:nvSpPr>
        <p:spPr>
          <a:prstGeom prst="rect">
            <a:avLst/>
          </a:prstGeom>
        </p:spPr>
        <p:txBody>
          <a:bodyPr/>
          <a:lstStyle/>
          <a:p>
            <a:pPr/>
          </a:p>
        </p:txBody>
      </p:sp>
      <p:sp>
        <p:nvSpPr>
          <p:cNvPr id="360" name="Shape 360"/>
          <p:cNvSpPr/>
          <p:nvPr>
            <p:ph type="body" sz="quarter" idx="1"/>
          </p:nvPr>
        </p:nvSpPr>
        <p:spPr>
          <a:prstGeom prst="rect">
            <a:avLst/>
          </a:prstGeom>
        </p:spPr>
        <p:txBody>
          <a:bodyPr/>
          <a:lstStyle>
            <a:lvl1pPr>
              <a:defRPr sz="1500"/>
            </a:lvl1pPr>
          </a:lstStyle>
          <a:p>
            <a:pPr/>
            <a:r>
              <a:t>Now, we’re going to put an if evaluator next. We’ll do that on a separate slide.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Shape 369"/>
          <p:cNvSpPr/>
          <p:nvPr>
            <p:ph type="sldImg"/>
          </p:nvPr>
        </p:nvSpPr>
        <p:spPr>
          <a:prstGeom prst="rect">
            <a:avLst/>
          </a:prstGeom>
        </p:spPr>
        <p:txBody>
          <a:bodyPr/>
          <a:lstStyle/>
          <a:p>
            <a:pPr/>
          </a:p>
        </p:txBody>
      </p:sp>
      <p:sp>
        <p:nvSpPr>
          <p:cNvPr id="370" name="Shape 370"/>
          <p:cNvSpPr/>
          <p:nvPr>
            <p:ph type="body" sz="quarter" idx="1"/>
          </p:nvPr>
        </p:nvSpPr>
        <p:spPr>
          <a:prstGeom prst="rect">
            <a:avLst/>
          </a:prstGeom>
        </p:spPr>
        <p:txBody>
          <a:bodyPr/>
          <a:lstStyle/>
          <a:p>
            <a:pPr>
              <a:defRPr sz="1500"/>
            </a:pPr>
            <a:r>
              <a:t>Math.min(centerPosition + maxRotation, currentPosition):</a:t>
            </a:r>
          </a:p>
          <a:p>
            <a:pPr>
              <a:defRPr sz="1500"/>
            </a:pPr>
          </a:p>
          <a:p>
            <a:pPr>
              <a:defRPr sz="1500"/>
            </a:pPr>
            <a:r>
              <a:t>This finds the smaller value between (centerPosition + maxRotation) and currentPosition.</a:t>
            </a:r>
          </a:p>
          <a:p>
            <a:pPr>
              <a:defRPr sz="1500"/>
            </a:pPr>
            <a:r>
              <a:t>It prevents the position from going above the maximum allowed value.</a:t>
            </a:r>
          </a:p>
          <a:p>
            <a:pPr>
              <a:defRPr sz="1500"/>
            </a:pPr>
          </a:p>
          <a:p>
            <a:pPr>
              <a:defRPr sz="1500"/>
            </a:pPr>
          </a:p>
          <a:p>
            <a:pPr>
              <a:defRPr sz="1500"/>
            </a:pPr>
            <a:r>
              <a:t>Math.max(centerPosition - maxRotation, ...):</a:t>
            </a:r>
          </a:p>
          <a:p>
            <a:pPr>
              <a:defRPr sz="1500"/>
            </a:pPr>
          </a:p>
          <a:p>
            <a:pPr>
              <a:defRPr sz="1500"/>
            </a:pPr>
            <a:r>
              <a:t>This finds the larger value between (centerPosition - maxRotation) and the result from step 1.</a:t>
            </a:r>
          </a:p>
          <a:p>
            <a:pPr>
              <a:defRPr sz="1500"/>
            </a:pPr>
            <a:r>
              <a:t>It prevents the position from going below the minimum allowed value.</a:t>
            </a:r>
          </a:p>
          <a:p>
            <a:pPr>
              <a:defRPr sz="1500"/>
            </a:pPr>
          </a:p>
          <a:p>
            <a:pPr>
              <a:defRPr sz="1500"/>
            </a:pPr>
          </a:p>
          <a:p>
            <a:pPr>
              <a:defRPr sz="1500"/>
            </a:pPr>
          </a:p>
          <a:p>
            <a:pPr>
              <a:defRPr sz="1500"/>
            </a:pPr>
            <a:r>
              <a:t>So, in effect, this line ensures that currentPosition always stays between:</a:t>
            </a:r>
          </a:p>
          <a:p>
            <a:pPr>
              <a:defRPr sz="1500"/>
            </a:pPr>
          </a:p>
          <a:p>
            <a:pPr>
              <a:defRPr sz="1500"/>
            </a:pPr>
            <a:r>
              <a:t>(centerPosition - maxRotation) as the lower bound</a:t>
            </a:r>
          </a:p>
          <a:p>
            <a:pPr>
              <a:defRPr sz="1500"/>
            </a:pPr>
            <a:r>
              <a:t>(centerPosition + maxRotation) as the upper bound</a:t>
            </a:r>
          </a:p>
          <a:p>
            <a:pPr>
              <a:defRPr sz="1500"/>
            </a:pPr>
          </a:p>
          <a:p>
            <a:pPr>
              <a:defRPr sz="1500"/>
            </a:pPr>
            <a:r>
              <a:t>This clamps the servo's movement to the desired 180-degree range, centered around the centerPosition.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a:defRPr sz="1500"/>
            </a:pPr>
            <a:r>
              <a:t>Math.min(centerPosition + maxRotation, currentPosition):</a:t>
            </a:r>
          </a:p>
          <a:p>
            <a:pPr>
              <a:defRPr sz="1500"/>
            </a:pPr>
          </a:p>
          <a:p>
            <a:pPr>
              <a:defRPr sz="1500"/>
            </a:pPr>
            <a:r>
              <a:t>This finds the smaller value between (centerPosition + maxRotation) and currentPosition.</a:t>
            </a:r>
          </a:p>
          <a:p>
            <a:pPr>
              <a:defRPr sz="1500"/>
            </a:pPr>
            <a:r>
              <a:t>It prevents the position from going above the maximum allowed value.</a:t>
            </a:r>
          </a:p>
          <a:p>
            <a:pPr>
              <a:defRPr sz="1500"/>
            </a:pPr>
          </a:p>
          <a:p>
            <a:pPr>
              <a:defRPr sz="1500"/>
            </a:pPr>
          </a:p>
          <a:p>
            <a:pPr>
              <a:defRPr sz="1500"/>
            </a:pPr>
            <a:r>
              <a:t>Math.max(centerPosition - maxRotation, ...):</a:t>
            </a:r>
          </a:p>
          <a:p>
            <a:pPr>
              <a:defRPr sz="1500"/>
            </a:pPr>
          </a:p>
          <a:p>
            <a:pPr>
              <a:defRPr sz="1500"/>
            </a:pPr>
            <a:r>
              <a:t>This finds the larger value between (centerPosition - maxRotation) and the result from step 1.</a:t>
            </a:r>
          </a:p>
          <a:p>
            <a:pPr>
              <a:defRPr sz="1500"/>
            </a:pPr>
            <a:r>
              <a:t>It prevents the position from going below the minimum allowed value.</a:t>
            </a:r>
          </a:p>
          <a:p>
            <a:pPr>
              <a:defRPr sz="1500"/>
            </a:pPr>
          </a:p>
          <a:p>
            <a:pPr>
              <a:defRPr sz="1500"/>
            </a:pPr>
          </a:p>
          <a:p>
            <a:pPr>
              <a:defRPr sz="1500"/>
            </a:pPr>
          </a:p>
          <a:p>
            <a:pPr>
              <a:defRPr sz="1500"/>
            </a:pPr>
            <a:r>
              <a:t>So, in effect, this line ensures that currentPosition always stays between:</a:t>
            </a:r>
          </a:p>
          <a:p>
            <a:pPr>
              <a:defRPr sz="1500"/>
            </a:pPr>
          </a:p>
          <a:p>
            <a:pPr>
              <a:defRPr sz="1500"/>
            </a:pPr>
            <a:r>
              <a:t>(centerPosition - maxRotation) as the lower bound</a:t>
            </a:r>
          </a:p>
          <a:p>
            <a:pPr>
              <a:defRPr sz="1500"/>
            </a:pPr>
            <a:r>
              <a:t>(centerPosition + maxRotation) as the upper bound</a:t>
            </a:r>
          </a:p>
          <a:p>
            <a:pPr>
              <a:defRPr sz="1500"/>
            </a:pPr>
          </a:p>
          <a:p>
            <a:pPr>
              <a:defRPr sz="1500"/>
            </a:pPr>
            <a:r>
              <a:t>This clamps the servo's movement to the desired 180-degree range, centered around the centerPosition.</a:t>
            </a:r>
          </a:p>
          <a:p>
            <a:pPr>
              <a:defRPr sz="1500"/>
            </a:pPr>
          </a:p>
          <a:p>
            <a:pPr>
              <a:defRPr sz="1500"/>
            </a:pPr>
            <a:r>
              <a:t>Now let’s look at that together!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lvl1pPr>
              <a:defRPr sz="1500"/>
            </a:lvl1pPr>
          </a:lstStyle>
          <a:p>
            <a:pPr/>
            <a:r>
              <a:t>Click again to change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Shape 386"/>
          <p:cNvSpPr/>
          <p:nvPr>
            <p:ph type="sldImg"/>
          </p:nvPr>
        </p:nvSpPr>
        <p:spPr>
          <a:prstGeom prst="rect">
            <a:avLst/>
          </a:prstGeom>
        </p:spPr>
        <p:txBody>
          <a:bodyPr/>
          <a:lstStyle/>
          <a:p>
            <a:pPr/>
          </a:p>
        </p:txBody>
      </p:sp>
      <p:sp>
        <p:nvSpPr>
          <p:cNvPr id="387" name="Shape 387"/>
          <p:cNvSpPr/>
          <p:nvPr>
            <p:ph type="body" sz="quarter" idx="1"/>
          </p:nvPr>
        </p:nvSpPr>
        <p:spPr>
          <a:prstGeom prst="rect">
            <a:avLst/>
          </a:prstGeom>
        </p:spPr>
        <p:txBody>
          <a:bodyPr/>
          <a:lstStyle/>
          <a:p>
            <a:pPr/>
            <a:r>
              <a:t>Now let’s see our runopmode func altogether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Android Studio is a comprehensive Integrated Development Environment (IDE) that uses Java to program the phones. Instead of using a browser to upload code, Android Studio will compile your Robot Controller code into a .apk file (an app installer), and install that on the phone.</a:t>
            </a:r>
          </a:p>
          <a:p>
            <a:pPr/>
          </a:p>
          <a:p>
            <a:pPr/>
            <a:r>
              <a:t>Advantages</a:t>
            </a:r>
          </a:p>
          <a:p>
            <a:pPr/>
            <a:r>
              <a:t>- Recommended if you’re learning or have learned some programming, even better if you know a little Java.</a:t>
            </a:r>
          </a:p>
          <a:p>
            <a:pPr/>
            <a:r>
              <a:t>- Much greater flexibility than Blocks.</a:t>
            </a:r>
          </a:p>
          <a:p>
            <a:pPr/>
            <a:r>
              <a:t>- Much easier to integrate libraries like EasyOpenCV, FTC Dashboard, FTCLib, and Road Runner.</a:t>
            </a:r>
          </a:p>
          <a:p>
            <a:pPr/>
            <a:r>
              <a:t>- Can use plugins like Road Runner.</a:t>
            </a:r>
          </a:p>
          <a:p>
            <a:pPr/>
            <a:r>
              <a:t>- Can use either a USB connection to the RC phone, or a wireless connection to upload code.</a:t>
            </a:r>
          </a:p>
          <a:p>
            <a:pPr/>
            <a:r>
              <a:t>- Can debug in real-time</a:t>
            </a:r>
          </a:p>
          <a:p>
            <a:pPr/>
            <a:r>
              <a:t>- Many resources for Java, Android Studio, and IDEA</a:t>
            </a:r>
          </a:p>
          <a:p>
            <a:pPr/>
          </a:p>
          <a:p>
            <a:pPr/>
            <a:r>
              <a:t>Disadvantages</a:t>
            </a:r>
          </a:p>
          <a:p>
            <a:pPr/>
            <a:r>
              <a:t>- No other wifi network while code upload</a:t>
            </a:r>
          </a:p>
          <a:p>
            <a:pPr/>
            <a:r>
              <a:t>- Relatively easy setup process, but time consuming and is a hefty install (3GB of files between Android Studio, ftc_app, and other libraries)</a:t>
            </a:r>
          </a:p>
          <a:p>
            <a:pPr/>
            <a:r>
              <a:t>- Issues can be difficult to diagnose and solve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lvl1pPr>
              <a:defRPr sz="1500"/>
            </a:lvl1pPr>
          </a:lstStyle>
          <a:p>
            <a:pPr/>
            <a:r>
              <a:t>Oh theres one more thing-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Shape 399"/>
          <p:cNvSpPr/>
          <p:nvPr>
            <p:ph type="sldImg"/>
          </p:nvPr>
        </p:nvSpPr>
        <p:spPr>
          <a:prstGeom prst="rect">
            <a:avLst/>
          </a:prstGeom>
        </p:spPr>
        <p:txBody>
          <a:bodyPr/>
          <a:lstStyle/>
          <a:p>
            <a:pPr/>
          </a:p>
        </p:txBody>
      </p:sp>
      <p:sp>
        <p:nvSpPr>
          <p:cNvPr id="400" name="Shape 400"/>
          <p:cNvSpPr/>
          <p:nvPr>
            <p:ph type="body" sz="quarter" idx="1"/>
          </p:nvPr>
        </p:nvSpPr>
        <p:spPr>
          <a:prstGeom prst="rect">
            <a:avLst/>
          </a:prstGeom>
        </p:spPr>
        <p:txBody>
          <a:bodyPr/>
          <a:lstStyle/>
          <a:p>
            <a:pPr/>
            <a:r>
              <a:t>AprilTags are a system of visual tags developed by researchers at the University of Michigan to provide low overhead, high accuracy localization for many different applications.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Shape 403"/>
          <p:cNvSpPr/>
          <p:nvPr>
            <p:ph type="sldImg"/>
          </p:nvPr>
        </p:nvSpPr>
        <p:spPr>
          <a:prstGeom prst="rect">
            <a:avLst/>
          </a:prstGeom>
        </p:spPr>
        <p:txBody>
          <a:bodyPr/>
          <a:lstStyle/>
          <a:p>
            <a:pPr/>
          </a:p>
        </p:txBody>
      </p:sp>
      <p:sp>
        <p:nvSpPr>
          <p:cNvPr id="404" name="Shape 404"/>
          <p:cNvSpPr/>
          <p:nvPr>
            <p:ph type="body" sz="quarter" idx="1"/>
          </p:nvPr>
        </p:nvSpPr>
        <p:spPr>
          <a:prstGeom prst="rect">
            <a:avLst/>
          </a:prstGeom>
        </p:spPr>
        <p:txBody>
          <a:bodyPr/>
          <a:lstStyle/>
          <a:p>
            <a:pPr/>
            <a:r>
              <a:t>An image from a camera is simply an array of values, corresponding to the color and brightness of each pixel.</a:t>
            </a:r>
          </a:p>
          <a:p>
            <a:pPr/>
            <a:r>
              <a:t>First, we remove colors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We convert the image to a grey-scale (brightness-only) image. Color information is not needed to detect the black-and-white tags.</a:t>
            </a:r>
          </a:p>
          <a:p>
            <a:pPr/>
          </a:p>
          <a:p>
            <a:pPr/>
            <a:r>
              <a:t>Next, we decimate.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a:r>
              <a:t>Then we convert the image to a lower resolution. Working with fewer pixels helps the algorithm work faster. The full-resolution image will be used later to refine early estimates.</a:t>
            </a:r>
          </a:p>
          <a:p>
            <a:pPr/>
          </a:p>
          <a:p>
            <a:pPr/>
            <a:r>
              <a:t>Next is enabling Adaptive Threshold.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Shape 415"/>
          <p:cNvSpPr/>
          <p:nvPr>
            <p:ph type="sldImg"/>
          </p:nvPr>
        </p:nvSpPr>
        <p:spPr>
          <a:prstGeom prst="rect">
            <a:avLst/>
          </a:prstGeom>
        </p:spPr>
        <p:txBody>
          <a:bodyPr/>
          <a:lstStyle/>
          <a:p>
            <a:pPr/>
          </a:p>
        </p:txBody>
      </p:sp>
      <p:sp>
        <p:nvSpPr>
          <p:cNvPr id="416" name="Shape 416"/>
          <p:cNvSpPr/>
          <p:nvPr>
            <p:ph type="body" sz="quarter" idx="1"/>
          </p:nvPr>
        </p:nvSpPr>
        <p:spPr>
          <a:prstGeom prst="rect">
            <a:avLst/>
          </a:prstGeom>
        </p:spPr>
        <p:txBody>
          <a:bodyPr/>
          <a:lstStyle/>
          <a:p>
            <a:pPr/>
            <a:r>
              <a:t>An adaptive threshold algorithm is run to classify each pixel as “definitely light”, “definitely dark”, or “not sure”.</a:t>
            </a:r>
          </a:p>
          <a:p>
            <a:pPr/>
            <a:r>
              <a:t>The threshold is calculated by looking at the pixel’s brightness, compared to a small neighborhood of pixels around it.</a:t>
            </a:r>
          </a:p>
          <a:p>
            <a:pPr/>
          </a:p>
          <a:p>
            <a:pPr/>
            <a:r>
              <a:t>Next, we start Segmentation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Shape 419"/>
          <p:cNvSpPr/>
          <p:nvPr>
            <p:ph type="sldImg"/>
          </p:nvPr>
        </p:nvSpPr>
        <p:spPr>
          <a:prstGeom prst="rect">
            <a:avLst/>
          </a:prstGeom>
        </p:spPr>
        <p:txBody>
          <a:bodyPr/>
          <a:lstStyle/>
          <a:p>
            <a:pPr/>
          </a:p>
        </p:txBody>
      </p:sp>
      <p:sp>
        <p:nvSpPr>
          <p:cNvPr id="420" name="Shape 420"/>
          <p:cNvSpPr/>
          <p:nvPr>
            <p:ph type="body" sz="quarter" idx="1"/>
          </p:nvPr>
        </p:nvSpPr>
        <p:spPr>
          <a:prstGeom prst="rect">
            <a:avLst/>
          </a:prstGeom>
        </p:spPr>
        <p:txBody>
          <a:bodyPr/>
          <a:lstStyle/>
          <a:p>
            <a:pPr/>
            <a:r>
              <a:t>Here, the known pixels are clumped together. Any clumps which are too small to reasonably be a meaningful part of a tag are discarded.</a:t>
            </a:r>
          </a:p>
          <a:p>
            <a:pPr/>
            <a:r>
              <a:t>After this, we detect the quads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Shape 423"/>
          <p:cNvSpPr/>
          <p:nvPr>
            <p:ph type="sldImg"/>
          </p:nvPr>
        </p:nvSpPr>
        <p:spPr>
          <a:prstGeom prst="rect">
            <a:avLst/>
          </a:prstGeom>
        </p:spPr>
        <p:txBody>
          <a:bodyPr/>
          <a:lstStyle/>
          <a:p>
            <a:pPr/>
          </a:p>
        </p:txBody>
      </p:sp>
      <p:sp>
        <p:nvSpPr>
          <p:cNvPr id="424" name="Shape 424"/>
          <p:cNvSpPr/>
          <p:nvPr>
            <p:ph type="body" sz="quarter" idx="1"/>
          </p:nvPr>
        </p:nvSpPr>
        <p:spPr>
          <a:prstGeom prst="rect">
            <a:avLst/>
          </a:prstGeom>
        </p:spPr>
        <p:txBody>
          <a:bodyPr/>
          <a:lstStyle/>
          <a:p>
            <a:pPr/>
            <a:r>
              <a:t>An algorithm for fitting a quadrilateral to each clump is now run:</a:t>
            </a:r>
          </a:p>
          <a:p>
            <a:pPr/>
            <a:r>
              <a:t>Identify likely “corner” candidates by pixels which are outliers in both dimensions.</a:t>
            </a:r>
          </a:p>
          <a:p>
            <a:pPr/>
            <a:r>
              <a:t>Iterate through all possible combinations of corners, evaluating the fit each time</a:t>
            </a:r>
          </a:p>
          <a:p>
            <a:pPr/>
            <a:r>
              <a:t>Pick the best-fit quadrilateral</a:t>
            </a:r>
          </a:p>
          <a:p>
            <a:pPr/>
            <a:r>
              <a:t>Given the set of all quadrilaterals, Identify a subset of quadrilaterals which is likely a tag.</a:t>
            </a:r>
          </a:p>
          <a:p>
            <a:pPr/>
            <a:r>
              <a:t>A single large exterior quadrilateral with many interior quadrilateral is likely a good candidate.</a:t>
            </a:r>
          </a:p>
          <a:p>
            <a:pPr/>
            <a:r>
              <a:t>If all has gone well so far, we are left with a four-sided region of pixels that is likely a valid tag.</a:t>
            </a:r>
          </a:p>
          <a:p>
            <a:pPr/>
          </a:p>
          <a:p>
            <a:pPr/>
            <a:r>
              <a:t>After this step, we decode the ID’s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r>
              <a:t>Now that we have one or more regions of pixels which we believe to be a valid AprilTag, we need to identify which tag we are looking at. This is done by “decoding” the pattern of light and dark squares on the inside.</a:t>
            </a:r>
          </a:p>
          <a:p>
            <a:pPr/>
            <a:r>
              <a:t>Calculate the expected interior pixel coordinates where the center of each bit should be</a:t>
            </a:r>
          </a:p>
          <a:p>
            <a:pPr/>
            <a:r>
              <a:t>Mark each location as “1” or “0” by comparing the pixel intensity to a threshold</a:t>
            </a:r>
          </a:p>
          <a:p>
            <a:pPr/>
            <a:r>
              <a:t>Find the tag ID which most closely matches what was seen in the image, allowing for one or two bit errors.</a:t>
            </a:r>
          </a:p>
          <a:p>
            <a:pPr/>
            <a:r>
              <a:t>It is possible there is no valid tag ID which matches the suspect tag. In this case, the decoding process stops.</a:t>
            </a:r>
          </a:p>
          <a:p>
            <a:pPr/>
          </a:p>
          <a:p>
            <a:pPr/>
            <a:r>
              <a:t>Last, we fit the quads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Shape 431"/>
          <p:cNvSpPr/>
          <p:nvPr>
            <p:ph type="sldImg"/>
          </p:nvPr>
        </p:nvSpPr>
        <p:spPr>
          <a:prstGeom prst="rect">
            <a:avLst/>
          </a:prstGeom>
        </p:spPr>
        <p:txBody>
          <a:bodyPr/>
          <a:lstStyle/>
          <a:p>
            <a:pPr/>
          </a:p>
        </p:txBody>
      </p:sp>
      <p:sp>
        <p:nvSpPr>
          <p:cNvPr id="432" name="Shape 432"/>
          <p:cNvSpPr/>
          <p:nvPr>
            <p:ph type="body" sz="quarter" idx="1"/>
          </p:nvPr>
        </p:nvSpPr>
        <p:spPr>
          <a:prstGeom prst="rect">
            <a:avLst/>
          </a:prstGeom>
        </p:spPr>
        <p:txBody>
          <a:bodyPr/>
          <a:lstStyle/>
          <a:p>
            <a:pPr/>
            <a:r>
              <a:t>Voila!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Blocks</a:t>
            </a:r>
          </a:p>
          <a:p>
            <a:pPr/>
            <a:r>
              <a:t>The Blocks Programming Tool is a simple way to code simple actions for the robot. It has a colorful and lego-like design and includes sounds of block pieces of snapping together.</a:t>
            </a:r>
          </a:p>
          <a:p>
            <a:pPr/>
          </a:p>
          <a:p>
            <a:pPr/>
            <a:r>
              <a:t>Advantages</a:t>
            </a:r>
          </a:p>
          <a:p>
            <a:pPr/>
            <a:r>
              <a:t>Good for beginners: one of the easiest and simplest options to use.</a:t>
            </a:r>
          </a:p>
          <a:p>
            <a:pPr/>
            <a:r>
              <a:t>Easy to set up: requires a device (laptop, chromebook, tablet) and a phone in the Program &amp; Manage screen</a:t>
            </a:r>
          </a:p>
          <a:p>
            <a:pPr/>
            <a:r>
              <a:t>Programs can be saved directly to the phone</a:t>
            </a:r>
          </a:p>
          <a:p>
            <a:pPr/>
            <a:r>
              <a:t>Changes can be made quickly</a:t>
            </a:r>
          </a:p>
          <a:p>
            <a:pPr/>
          </a:p>
          <a:p>
            <a:pPr/>
            <a:r>
              <a:t>Doesn’t require an external Wi-Fi connection</a:t>
            </a:r>
          </a:p>
          <a:p>
            <a:pPr/>
          </a:p>
          <a:p>
            <a:pPr/>
            <a:r>
              <a:t>Disadvantages</a:t>
            </a:r>
          </a:p>
          <a:p>
            <a:pPr/>
            <a:r>
              <a:t>Not recommended if you’re already familiar with some type of programming</a:t>
            </a:r>
          </a:p>
          <a:p>
            <a:pPr/>
            <a:r>
              <a:t>Primarily a teaching tool for people with no programming experience</a:t>
            </a:r>
          </a:p>
          <a:p>
            <a:pPr/>
            <a:r>
              <a:t>This will change your primary Wi-Fi network to the Robot Controller’s Direct Wi-Fi network, and as such, you will be unable to access the internet while connected to this particular network.</a:t>
            </a:r>
          </a:p>
          <a:p>
            <a:pPr/>
            <a:r>
              <a:t>Sacrifices flexibility and application for simplicity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 Blocks is too basic, not great enough, onbot java constrains to only ftc libraries. Additionally, both onbot and blocks restricts to being in the same room as the bot. So android studio best + industry experience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Inter-Integrated Circuit- I2C</a:t>
            </a:r>
          </a:p>
          <a:p>
            <a:pPr/>
            <a:r>
              <a:t>Universal Asynchronous Receiver/Transmitter- UART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a:r>
              <a:t>REV Driver Hub</a:t>
            </a:r>
          </a:p>
          <a:p>
            <a:pPr/>
            <a:r>
              <a:t>The REV Robotics Driver Hub is effectively an Android phone with built in USB ports. It is purpose built for FTC®, and has several advantages over traditional Android phones.</a:t>
            </a:r>
          </a:p>
          <a:p>
            <a:pPr/>
          </a:p>
          <a:p>
            <a:pPr/>
            <a:r>
              <a:t>Advantages</a:t>
            </a:r>
          </a:p>
          <a:p>
            <a:pPr/>
            <a:r>
              <a:t>- Full sized USB ports do not require flimsy On The Go (micro-USB connector to USB-A port) cables</a:t>
            </a:r>
          </a:p>
          <a:p>
            <a:pPr/>
            <a:r>
              <a:t>- Charges from USB-C including fast charging Power Delivery modes</a:t>
            </a:r>
          </a:p>
          <a:p>
            <a:pPr/>
            <a:r>
              <a:t>- Larger screen than many Android phones</a:t>
            </a:r>
          </a:p>
          <a:p>
            <a:pPr/>
            <a:r>
              <a:t>- Case is more robust then a standard Android phone</a:t>
            </a:r>
          </a:p>
          <a:p>
            <a:pPr/>
          </a:p>
          <a:p>
            <a:pPr/>
            <a:r>
              <a:t>Disadvantages</a:t>
            </a:r>
          </a:p>
          <a:p>
            <a:pPr/>
            <a:r>
              <a:t>- Price: A Driver Hub costs $250.00, whereas legal Android phones can be purchased secondhand for less</a:t>
            </a:r>
          </a:p>
          <a:p>
            <a:pPr/>
            <a:r>
              <a:t>- Power Issues: Teams have reported random losses of power coming from an improperly sized battery.</a:t>
            </a:r>
          </a:p>
          <a:p>
            <a:pPr/>
            <a:r>
              <a:t>- Battery Issues: Teams have reported high battery drain in sleep mode, leading to hubs dying faster then expected</a:t>
            </a:r>
          </a:p>
          <a:p>
            <a:pPr/>
            <a:r>
              <a:t>- Wifi Issues: The wifi driver will occasionally crash when the device goes to sleep, requiring a device restart</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Color and distance sensor can be used differently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r>
              <a:t>A class is a template for objects, and an object is an instance of a class.</a:t>
            </a:r>
          </a:p>
          <a:p>
            <a:pPr/>
            <a:r>
              <a:t>When the individual objects are created, they inherit all the variables and methods from the class.</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p>
            <a:pPr/>
            <a:r>
              <a:t>In Java, it is possible to inherit attributes and methods from one class to another. We group the "inheritance concept" into two categories:</a:t>
            </a:r>
          </a:p>
          <a:p>
            <a:pPr/>
          </a:p>
          <a:p>
            <a:pPr/>
            <a:r>
              <a:t>subclass (child) - the class that inherits from another class</a:t>
            </a:r>
          </a:p>
          <a:p>
            <a:pPr/>
            <a:r>
              <a:t>superclass (parent) - the class being inherited from</a:t>
            </a:r>
          </a:p>
          <a:p>
            <a:pPr/>
            <a:r>
              <a:t>To inherit from a class, use the extends keyword.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4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4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1.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3.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4.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6.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7.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8.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0.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1.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4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tif"/></Relationships>

</file>

<file path=ppt/slides/_rels/slide6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tif"/></Relationships>

</file>

<file path=ppt/slides/_rels/slide7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thor and Date"/>
          <p:cNvSpPr txBox="1"/>
          <p:nvPr>
            <p:ph type="body" idx="21"/>
          </p:nvPr>
        </p:nvSpPr>
        <p:spPr>
          <a:prstGeom prst="rect">
            <a:avLst/>
          </a:prstGeom>
        </p:spPr>
        <p:txBody>
          <a:bodyPr/>
          <a:lstStyle/>
          <a:p>
            <a:pPr/>
          </a:p>
        </p:txBody>
      </p:sp>
      <p:sp>
        <p:nvSpPr>
          <p:cNvPr id="172" name="FTC Programmers’…"/>
          <p:cNvSpPr txBox="1"/>
          <p:nvPr>
            <p:ph type="ctrTitle"/>
          </p:nvPr>
        </p:nvSpPr>
        <p:spPr>
          <a:prstGeom prst="rect">
            <a:avLst/>
          </a:prstGeom>
        </p:spPr>
        <p:txBody>
          <a:bodyPr/>
          <a:lstStyle/>
          <a:p>
            <a:pPr/>
            <a:r>
              <a:t>FTC Programmers’</a:t>
            </a:r>
          </a:p>
          <a:p>
            <a:pPr/>
            <a:r>
              <a:t>Crash Course</a:t>
            </a:r>
          </a:p>
        </p:txBody>
      </p:sp>
      <p:sp>
        <p:nvSpPr>
          <p:cNvPr id="17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Hot-air balloons viewed from below against a blue sky" descr="Hot-air balloons viewed from below against a blue sky"/>
          <p:cNvPicPr>
            <a:picLocks noChangeAspect="1"/>
          </p:cNvPicPr>
          <p:nvPr>
            <p:ph type="pic" idx="21"/>
          </p:nvPr>
        </p:nvPicPr>
        <p:blipFill>
          <a:blip r:embed="rId3">
            <a:extLst/>
          </a:blip>
          <a:srcRect l="0" t="0" r="0" b="0"/>
          <a:stretch>
            <a:fillRect/>
          </a:stretch>
        </p:blipFill>
        <p:spPr>
          <a:xfrm>
            <a:off x="0" y="0"/>
            <a:ext cx="24384000" cy="13716000"/>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0" name="pasted-movie.png" descr="pasted-movie.png"/>
          <p:cNvPicPr>
            <a:picLocks noChangeAspect="1"/>
          </p:cNvPicPr>
          <p:nvPr/>
        </p:nvPicPr>
        <p:blipFill>
          <a:blip r:embed="rId2">
            <a:extLst/>
          </a:blip>
          <a:srcRect l="0" t="30306" r="0" b="20545"/>
          <a:stretch>
            <a:fillRect/>
          </a:stretch>
        </p:blipFill>
        <p:spPr>
          <a:xfrm>
            <a:off x="-1" y="865981"/>
            <a:ext cx="24384084" cy="1198414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2" name="pasted-movie.png" descr="pasted-movie.png"/>
          <p:cNvPicPr>
            <a:picLocks noChangeAspect="1"/>
          </p:cNvPicPr>
          <p:nvPr/>
        </p:nvPicPr>
        <p:blipFill>
          <a:blip r:embed="rId2">
            <a:extLst/>
          </a:blip>
          <a:srcRect l="3213" t="8839" r="3213" b="11702"/>
          <a:stretch>
            <a:fillRect/>
          </a:stretch>
        </p:blipFill>
        <p:spPr>
          <a:xfrm>
            <a:off x="4267795" y="1086048"/>
            <a:ext cx="15848226" cy="1154405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4" name="pasted-movie.png" descr="pasted-movie.png"/>
          <p:cNvPicPr>
            <a:picLocks noChangeAspect="1"/>
          </p:cNvPicPr>
          <p:nvPr/>
        </p:nvPicPr>
        <p:blipFill>
          <a:blip r:embed="rId2">
            <a:extLst/>
          </a:blip>
          <a:srcRect l="0" t="30205" r="0" b="20258"/>
          <a:stretch>
            <a:fillRect/>
          </a:stretch>
        </p:blipFill>
        <p:spPr>
          <a:xfrm>
            <a:off x="0" y="818554"/>
            <a:ext cx="24383835" cy="1207885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6" name="pasted-movie.png" descr="pasted-movie.png"/>
          <p:cNvPicPr>
            <a:picLocks noChangeAspect="1"/>
          </p:cNvPicPr>
          <p:nvPr/>
        </p:nvPicPr>
        <p:blipFill>
          <a:blip r:embed="rId2">
            <a:extLst/>
          </a:blip>
          <a:srcRect l="8958" t="21981" r="8333" b="21779"/>
          <a:stretch>
            <a:fillRect/>
          </a:stretch>
        </p:blipFill>
        <p:spPr>
          <a:xfrm>
            <a:off x="3681015" y="1070807"/>
            <a:ext cx="17021970" cy="11574386"/>
          </a:xfrm>
          <a:custGeom>
            <a:avLst/>
            <a:gdLst/>
            <a:ahLst/>
            <a:cxnLst>
              <a:cxn ang="0">
                <a:pos x="wd2" y="hd2"/>
              </a:cxn>
              <a:cxn ang="5400000">
                <a:pos x="wd2" y="hd2"/>
              </a:cxn>
              <a:cxn ang="10800000">
                <a:pos x="wd2" y="hd2"/>
              </a:cxn>
              <a:cxn ang="16200000">
                <a:pos x="wd2" y="hd2"/>
              </a:cxn>
            </a:cxnLst>
            <a:rect l="0" t="0" r="r" b="b"/>
            <a:pathLst>
              <a:path w="21600" h="21552" fill="norm" stroke="1" extrusionOk="0">
                <a:moveTo>
                  <a:pt x="16257" y="0"/>
                </a:moveTo>
                <a:cubicBezTo>
                  <a:pt x="16210" y="1"/>
                  <a:pt x="16160" y="12"/>
                  <a:pt x="16144" y="35"/>
                </a:cubicBezTo>
                <a:cubicBezTo>
                  <a:pt x="16130" y="54"/>
                  <a:pt x="16069" y="81"/>
                  <a:pt x="16009" y="93"/>
                </a:cubicBezTo>
                <a:cubicBezTo>
                  <a:pt x="15779" y="141"/>
                  <a:pt x="15695" y="169"/>
                  <a:pt x="15681" y="203"/>
                </a:cubicBezTo>
                <a:cubicBezTo>
                  <a:pt x="15673" y="223"/>
                  <a:pt x="15630" y="239"/>
                  <a:pt x="15586" y="239"/>
                </a:cubicBezTo>
                <a:cubicBezTo>
                  <a:pt x="15542" y="239"/>
                  <a:pt x="15484" y="254"/>
                  <a:pt x="15458" y="274"/>
                </a:cubicBezTo>
                <a:cubicBezTo>
                  <a:pt x="15432" y="294"/>
                  <a:pt x="15350" y="329"/>
                  <a:pt x="15275" y="353"/>
                </a:cubicBezTo>
                <a:cubicBezTo>
                  <a:pt x="15200" y="377"/>
                  <a:pt x="15047" y="425"/>
                  <a:pt x="14935" y="460"/>
                </a:cubicBezTo>
                <a:cubicBezTo>
                  <a:pt x="14823" y="496"/>
                  <a:pt x="14710" y="542"/>
                  <a:pt x="14684" y="561"/>
                </a:cubicBezTo>
                <a:cubicBezTo>
                  <a:pt x="14658" y="581"/>
                  <a:pt x="14600" y="598"/>
                  <a:pt x="14556" y="598"/>
                </a:cubicBezTo>
                <a:cubicBezTo>
                  <a:pt x="14512" y="598"/>
                  <a:pt x="14469" y="614"/>
                  <a:pt x="14461" y="633"/>
                </a:cubicBezTo>
                <a:cubicBezTo>
                  <a:pt x="14453" y="653"/>
                  <a:pt x="14403" y="680"/>
                  <a:pt x="14350" y="693"/>
                </a:cubicBezTo>
                <a:cubicBezTo>
                  <a:pt x="14298" y="706"/>
                  <a:pt x="14212" y="728"/>
                  <a:pt x="14160" y="742"/>
                </a:cubicBezTo>
                <a:cubicBezTo>
                  <a:pt x="14107" y="755"/>
                  <a:pt x="14057" y="782"/>
                  <a:pt x="14049" y="802"/>
                </a:cubicBezTo>
                <a:cubicBezTo>
                  <a:pt x="14041" y="821"/>
                  <a:pt x="13993" y="837"/>
                  <a:pt x="13942" y="837"/>
                </a:cubicBezTo>
                <a:cubicBezTo>
                  <a:pt x="13891" y="837"/>
                  <a:pt x="13843" y="855"/>
                  <a:pt x="13833" y="877"/>
                </a:cubicBezTo>
                <a:cubicBezTo>
                  <a:pt x="13824" y="899"/>
                  <a:pt x="13779" y="917"/>
                  <a:pt x="13734" y="917"/>
                </a:cubicBezTo>
                <a:cubicBezTo>
                  <a:pt x="13688" y="917"/>
                  <a:pt x="13588" y="942"/>
                  <a:pt x="13511" y="972"/>
                </a:cubicBezTo>
                <a:cubicBezTo>
                  <a:pt x="13434" y="1003"/>
                  <a:pt x="13298" y="1050"/>
                  <a:pt x="13208" y="1077"/>
                </a:cubicBezTo>
                <a:cubicBezTo>
                  <a:pt x="13118" y="1103"/>
                  <a:pt x="13020" y="1140"/>
                  <a:pt x="12990" y="1158"/>
                </a:cubicBezTo>
                <a:cubicBezTo>
                  <a:pt x="12932" y="1193"/>
                  <a:pt x="12828" y="1229"/>
                  <a:pt x="12684" y="1264"/>
                </a:cubicBezTo>
                <a:cubicBezTo>
                  <a:pt x="12635" y="1275"/>
                  <a:pt x="12588" y="1301"/>
                  <a:pt x="12580" y="1320"/>
                </a:cubicBezTo>
                <a:cubicBezTo>
                  <a:pt x="12572" y="1340"/>
                  <a:pt x="12524" y="1356"/>
                  <a:pt x="12473" y="1356"/>
                </a:cubicBezTo>
                <a:cubicBezTo>
                  <a:pt x="12422" y="1356"/>
                  <a:pt x="12373" y="1374"/>
                  <a:pt x="12364" y="1396"/>
                </a:cubicBezTo>
                <a:cubicBezTo>
                  <a:pt x="12355" y="1418"/>
                  <a:pt x="12311" y="1436"/>
                  <a:pt x="12267" y="1436"/>
                </a:cubicBezTo>
                <a:cubicBezTo>
                  <a:pt x="12223" y="1436"/>
                  <a:pt x="12166" y="1452"/>
                  <a:pt x="12140" y="1472"/>
                </a:cubicBezTo>
                <a:cubicBezTo>
                  <a:pt x="12114" y="1492"/>
                  <a:pt x="12031" y="1527"/>
                  <a:pt x="11956" y="1550"/>
                </a:cubicBezTo>
                <a:cubicBezTo>
                  <a:pt x="11517" y="1689"/>
                  <a:pt x="11406" y="1727"/>
                  <a:pt x="11358" y="1756"/>
                </a:cubicBezTo>
                <a:cubicBezTo>
                  <a:pt x="11299" y="1791"/>
                  <a:pt x="11195" y="1827"/>
                  <a:pt x="11051" y="1862"/>
                </a:cubicBezTo>
                <a:cubicBezTo>
                  <a:pt x="11003" y="1874"/>
                  <a:pt x="10956" y="1900"/>
                  <a:pt x="10948" y="1920"/>
                </a:cubicBezTo>
                <a:cubicBezTo>
                  <a:pt x="10939" y="1939"/>
                  <a:pt x="10879" y="1955"/>
                  <a:pt x="10814" y="1955"/>
                </a:cubicBezTo>
                <a:cubicBezTo>
                  <a:pt x="10748" y="1955"/>
                  <a:pt x="10687" y="1973"/>
                  <a:pt x="10678" y="1995"/>
                </a:cubicBezTo>
                <a:cubicBezTo>
                  <a:pt x="10668" y="2017"/>
                  <a:pt x="10632" y="2035"/>
                  <a:pt x="10596" y="2035"/>
                </a:cubicBezTo>
                <a:cubicBezTo>
                  <a:pt x="10560" y="2035"/>
                  <a:pt x="10525" y="2051"/>
                  <a:pt x="10516" y="2070"/>
                </a:cubicBezTo>
                <a:cubicBezTo>
                  <a:pt x="10508" y="2089"/>
                  <a:pt x="10443" y="2115"/>
                  <a:pt x="10372" y="2127"/>
                </a:cubicBezTo>
                <a:cubicBezTo>
                  <a:pt x="10301" y="2140"/>
                  <a:pt x="10162" y="2179"/>
                  <a:pt x="10065" y="2215"/>
                </a:cubicBezTo>
                <a:cubicBezTo>
                  <a:pt x="9898" y="2275"/>
                  <a:pt x="9850" y="2293"/>
                  <a:pt x="9569" y="2397"/>
                </a:cubicBezTo>
                <a:cubicBezTo>
                  <a:pt x="9506" y="2421"/>
                  <a:pt x="9413" y="2450"/>
                  <a:pt x="9365" y="2461"/>
                </a:cubicBezTo>
                <a:cubicBezTo>
                  <a:pt x="9316" y="2473"/>
                  <a:pt x="9269" y="2499"/>
                  <a:pt x="9261" y="2518"/>
                </a:cubicBezTo>
                <a:cubicBezTo>
                  <a:pt x="9253" y="2538"/>
                  <a:pt x="9205" y="2554"/>
                  <a:pt x="9154" y="2554"/>
                </a:cubicBezTo>
                <a:cubicBezTo>
                  <a:pt x="9104" y="2554"/>
                  <a:pt x="9055" y="2572"/>
                  <a:pt x="9045" y="2594"/>
                </a:cubicBezTo>
                <a:cubicBezTo>
                  <a:pt x="9036" y="2616"/>
                  <a:pt x="9003" y="2634"/>
                  <a:pt x="8971" y="2634"/>
                </a:cubicBezTo>
                <a:cubicBezTo>
                  <a:pt x="8939" y="2634"/>
                  <a:pt x="8876" y="2651"/>
                  <a:pt x="8830" y="2671"/>
                </a:cubicBezTo>
                <a:cubicBezTo>
                  <a:pt x="8784" y="2692"/>
                  <a:pt x="8636" y="2748"/>
                  <a:pt x="8501" y="2795"/>
                </a:cubicBezTo>
                <a:cubicBezTo>
                  <a:pt x="8366" y="2842"/>
                  <a:pt x="8207" y="2898"/>
                  <a:pt x="8147" y="2920"/>
                </a:cubicBezTo>
                <a:cubicBezTo>
                  <a:pt x="8088" y="2941"/>
                  <a:pt x="7990" y="2969"/>
                  <a:pt x="7930" y="2980"/>
                </a:cubicBezTo>
                <a:cubicBezTo>
                  <a:pt x="7870" y="2992"/>
                  <a:pt x="7810" y="3017"/>
                  <a:pt x="7795" y="3037"/>
                </a:cubicBezTo>
                <a:cubicBezTo>
                  <a:pt x="7781" y="3057"/>
                  <a:pt x="7730" y="3073"/>
                  <a:pt x="7681" y="3073"/>
                </a:cubicBezTo>
                <a:cubicBezTo>
                  <a:pt x="7633" y="3073"/>
                  <a:pt x="7586" y="3091"/>
                  <a:pt x="7576" y="3113"/>
                </a:cubicBezTo>
                <a:cubicBezTo>
                  <a:pt x="7567" y="3134"/>
                  <a:pt x="7518" y="3152"/>
                  <a:pt x="7468" y="3152"/>
                </a:cubicBezTo>
                <a:cubicBezTo>
                  <a:pt x="7417" y="3152"/>
                  <a:pt x="7369" y="3168"/>
                  <a:pt x="7360" y="3188"/>
                </a:cubicBezTo>
                <a:cubicBezTo>
                  <a:pt x="7352" y="3207"/>
                  <a:pt x="7306" y="3233"/>
                  <a:pt x="7257" y="3245"/>
                </a:cubicBezTo>
                <a:cubicBezTo>
                  <a:pt x="7208" y="3257"/>
                  <a:pt x="7113" y="3286"/>
                  <a:pt x="7046" y="3309"/>
                </a:cubicBezTo>
                <a:cubicBezTo>
                  <a:pt x="6737" y="3417"/>
                  <a:pt x="6562" y="3479"/>
                  <a:pt x="6468" y="3514"/>
                </a:cubicBezTo>
                <a:cubicBezTo>
                  <a:pt x="6412" y="3535"/>
                  <a:pt x="6314" y="3571"/>
                  <a:pt x="6250" y="3594"/>
                </a:cubicBezTo>
                <a:cubicBezTo>
                  <a:pt x="6187" y="3618"/>
                  <a:pt x="6095" y="3647"/>
                  <a:pt x="6046" y="3659"/>
                </a:cubicBezTo>
                <a:cubicBezTo>
                  <a:pt x="5997" y="3670"/>
                  <a:pt x="5950" y="3696"/>
                  <a:pt x="5942" y="3716"/>
                </a:cubicBezTo>
                <a:cubicBezTo>
                  <a:pt x="5934" y="3735"/>
                  <a:pt x="5886" y="3751"/>
                  <a:pt x="5835" y="3751"/>
                </a:cubicBezTo>
                <a:cubicBezTo>
                  <a:pt x="5785" y="3751"/>
                  <a:pt x="5736" y="3768"/>
                  <a:pt x="5728" y="3787"/>
                </a:cubicBezTo>
                <a:cubicBezTo>
                  <a:pt x="5720" y="3807"/>
                  <a:pt x="5674" y="3832"/>
                  <a:pt x="5625" y="3843"/>
                </a:cubicBezTo>
                <a:cubicBezTo>
                  <a:pt x="5576" y="3855"/>
                  <a:pt x="5481" y="3884"/>
                  <a:pt x="5413" y="3908"/>
                </a:cubicBezTo>
                <a:cubicBezTo>
                  <a:pt x="5105" y="4016"/>
                  <a:pt x="4930" y="4078"/>
                  <a:pt x="4836" y="4113"/>
                </a:cubicBezTo>
                <a:cubicBezTo>
                  <a:pt x="4780" y="4134"/>
                  <a:pt x="4681" y="4170"/>
                  <a:pt x="4618" y="4194"/>
                </a:cubicBezTo>
                <a:cubicBezTo>
                  <a:pt x="4554" y="4217"/>
                  <a:pt x="4462" y="4246"/>
                  <a:pt x="4414" y="4258"/>
                </a:cubicBezTo>
                <a:cubicBezTo>
                  <a:pt x="4365" y="4270"/>
                  <a:pt x="4318" y="4295"/>
                  <a:pt x="4310" y="4315"/>
                </a:cubicBezTo>
                <a:cubicBezTo>
                  <a:pt x="4302" y="4334"/>
                  <a:pt x="4254" y="4350"/>
                  <a:pt x="4203" y="4350"/>
                </a:cubicBezTo>
                <a:cubicBezTo>
                  <a:pt x="4153" y="4350"/>
                  <a:pt x="4104" y="4366"/>
                  <a:pt x="4096" y="4386"/>
                </a:cubicBezTo>
                <a:cubicBezTo>
                  <a:pt x="4088" y="4405"/>
                  <a:pt x="4041" y="4431"/>
                  <a:pt x="3993" y="4443"/>
                </a:cubicBezTo>
                <a:cubicBezTo>
                  <a:pt x="3944" y="4454"/>
                  <a:pt x="3848" y="4483"/>
                  <a:pt x="3781" y="4507"/>
                </a:cubicBezTo>
                <a:cubicBezTo>
                  <a:pt x="3472" y="4615"/>
                  <a:pt x="3298" y="4677"/>
                  <a:pt x="3203" y="4712"/>
                </a:cubicBezTo>
                <a:cubicBezTo>
                  <a:pt x="3147" y="4732"/>
                  <a:pt x="3049" y="4769"/>
                  <a:pt x="2985" y="4792"/>
                </a:cubicBezTo>
                <a:cubicBezTo>
                  <a:pt x="2922" y="4816"/>
                  <a:pt x="2830" y="4845"/>
                  <a:pt x="2781" y="4857"/>
                </a:cubicBezTo>
                <a:cubicBezTo>
                  <a:pt x="2733" y="4868"/>
                  <a:pt x="2686" y="4894"/>
                  <a:pt x="2678" y="4913"/>
                </a:cubicBezTo>
                <a:cubicBezTo>
                  <a:pt x="2669" y="4933"/>
                  <a:pt x="2622" y="4949"/>
                  <a:pt x="2571" y="4949"/>
                </a:cubicBezTo>
                <a:cubicBezTo>
                  <a:pt x="2520" y="4949"/>
                  <a:pt x="2471" y="4967"/>
                  <a:pt x="2462" y="4989"/>
                </a:cubicBezTo>
                <a:cubicBezTo>
                  <a:pt x="2453" y="5011"/>
                  <a:pt x="2416" y="5029"/>
                  <a:pt x="2380" y="5029"/>
                </a:cubicBezTo>
                <a:cubicBezTo>
                  <a:pt x="2344" y="5029"/>
                  <a:pt x="2287" y="5045"/>
                  <a:pt x="2252" y="5065"/>
                </a:cubicBezTo>
                <a:cubicBezTo>
                  <a:pt x="2218" y="5085"/>
                  <a:pt x="2092" y="5132"/>
                  <a:pt x="1972" y="5169"/>
                </a:cubicBezTo>
                <a:cubicBezTo>
                  <a:pt x="1852" y="5206"/>
                  <a:pt x="1718" y="5251"/>
                  <a:pt x="1673" y="5270"/>
                </a:cubicBezTo>
                <a:cubicBezTo>
                  <a:pt x="1628" y="5288"/>
                  <a:pt x="1536" y="5325"/>
                  <a:pt x="1469" y="5351"/>
                </a:cubicBezTo>
                <a:cubicBezTo>
                  <a:pt x="1231" y="5444"/>
                  <a:pt x="1156" y="5478"/>
                  <a:pt x="1109" y="5513"/>
                </a:cubicBezTo>
                <a:cubicBezTo>
                  <a:pt x="1083" y="5532"/>
                  <a:pt x="1014" y="5548"/>
                  <a:pt x="954" y="5548"/>
                </a:cubicBezTo>
                <a:cubicBezTo>
                  <a:pt x="895" y="5548"/>
                  <a:pt x="839" y="5566"/>
                  <a:pt x="830" y="5587"/>
                </a:cubicBezTo>
                <a:cubicBezTo>
                  <a:pt x="821" y="5609"/>
                  <a:pt x="786" y="5627"/>
                  <a:pt x="753" y="5627"/>
                </a:cubicBezTo>
                <a:cubicBezTo>
                  <a:pt x="679" y="5627"/>
                  <a:pt x="420" y="5764"/>
                  <a:pt x="359" y="5835"/>
                </a:cubicBezTo>
                <a:cubicBezTo>
                  <a:pt x="149" y="6080"/>
                  <a:pt x="0" y="6367"/>
                  <a:pt x="0" y="6528"/>
                </a:cubicBezTo>
                <a:cubicBezTo>
                  <a:pt x="0" y="6635"/>
                  <a:pt x="90" y="7055"/>
                  <a:pt x="148" y="7219"/>
                </a:cubicBezTo>
                <a:cubicBezTo>
                  <a:pt x="171" y="7286"/>
                  <a:pt x="190" y="7385"/>
                  <a:pt x="190" y="7439"/>
                </a:cubicBezTo>
                <a:cubicBezTo>
                  <a:pt x="190" y="7494"/>
                  <a:pt x="203" y="7550"/>
                  <a:pt x="218" y="7564"/>
                </a:cubicBezTo>
                <a:cubicBezTo>
                  <a:pt x="233" y="7577"/>
                  <a:pt x="245" y="7640"/>
                  <a:pt x="245" y="7703"/>
                </a:cubicBezTo>
                <a:cubicBezTo>
                  <a:pt x="245" y="7767"/>
                  <a:pt x="257" y="7829"/>
                  <a:pt x="272" y="7843"/>
                </a:cubicBezTo>
                <a:cubicBezTo>
                  <a:pt x="288" y="7857"/>
                  <a:pt x="299" y="8072"/>
                  <a:pt x="299" y="8351"/>
                </a:cubicBezTo>
                <a:cubicBezTo>
                  <a:pt x="299" y="8617"/>
                  <a:pt x="311" y="8895"/>
                  <a:pt x="326" y="8968"/>
                </a:cubicBezTo>
                <a:cubicBezTo>
                  <a:pt x="341" y="9041"/>
                  <a:pt x="366" y="9163"/>
                  <a:pt x="382" y="9240"/>
                </a:cubicBezTo>
                <a:cubicBezTo>
                  <a:pt x="398" y="9316"/>
                  <a:pt x="422" y="9464"/>
                  <a:pt x="436" y="9568"/>
                </a:cubicBezTo>
                <a:cubicBezTo>
                  <a:pt x="449" y="9673"/>
                  <a:pt x="473" y="9840"/>
                  <a:pt x="490" y="9939"/>
                </a:cubicBezTo>
                <a:cubicBezTo>
                  <a:pt x="507" y="10038"/>
                  <a:pt x="527" y="10177"/>
                  <a:pt x="535" y="10249"/>
                </a:cubicBezTo>
                <a:cubicBezTo>
                  <a:pt x="555" y="10428"/>
                  <a:pt x="760" y="10752"/>
                  <a:pt x="904" y="10835"/>
                </a:cubicBezTo>
                <a:cubicBezTo>
                  <a:pt x="1135" y="10968"/>
                  <a:pt x="1161" y="10992"/>
                  <a:pt x="1195" y="11103"/>
                </a:cubicBezTo>
                <a:cubicBezTo>
                  <a:pt x="1267" y="11342"/>
                  <a:pt x="1414" y="11999"/>
                  <a:pt x="1414" y="12082"/>
                </a:cubicBezTo>
                <a:cubicBezTo>
                  <a:pt x="1414" y="12130"/>
                  <a:pt x="1427" y="12181"/>
                  <a:pt x="1442" y="12194"/>
                </a:cubicBezTo>
                <a:cubicBezTo>
                  <a:pt x="1457" y="12208"/>
                  <a:pt x="1469" y="12262"/>
                  <a:pt x="1469" y="12314"/>
                </a:cubicBezTo>
                <a:cubicBezTo>
                  <a:pt x="1469" y="12366"/>
                  <a:pt x="1481" y="12420"/>
                  <a:pt x="1496" y="12434"/>
                </a:cubicBezTo>
                <a:cubicBezTo>
                  <a:pt x="1511" y="12447"/>
                  <a:pt x="1523" y="12493"/>
                  <a:pt x="1523" y="12536"/>
                </a:cubicBezTo>
                <a:cubicBezTo>
                  <a:pt x="1523" y="12579"/>
                  <a:pt x="1534" y="12646"/>
                  <a:pt x="1548" y="12684"/>
                </a:cubicBezTo>
                <a:cubicBezTo>
                  <a:pt x="1562" y="12722"/>
                  <a:pt x="1599" y="12879"/>
                  <a:pt x="1632" y="13033"/>
                </a:cubicBezTo>
                <a:cubicBezTo>
                  <a:pt x="1664" y="13187"/>
                  <a:pt x="1707" y="13366"/>
                  <a:pt x="1727" y="13432"/>
                </a:cubicBezTo>
                <a:cubicBezTo>
                  <a:pt x="1748" y="13498"/>
                  <a:pt x="1790" y="13668"/>
                  <a:pt x="1822" y="13811"/>
                </a:cubicBezTo>
                <a:cubicBezTo>
                  <a:pt x="1853" y="13954"/>
                  <a:pt x="1891" y="14102"/>
                  <a:pt x="1906" y="14140"/>
                </a:cubicBezTo>
                <a:cubicBezTo>
                  <a:pt x="1920" y="14178"/>
                  <a:pt x="1931" y="14244"/>
                  <a:pt x="1931" y="14287"/>
                </a:cubicBezTo>
                <a:cubicBezTo>
                  <a:pt x="1931" y="14330"/>
                  <a:pt x="1944" y="14376"/>
                  <a:pt x="1959" y="14390"/>
                </a:cubicBezTo>
                <a:cubicBezTo>
                  <a:pt x="1974" y="14403"/>
                  <a:pt x="1986" y="14455"/>
                  <a:pt x="1986" y="14504"/>
                </a:cubicBezTo>
                <a:cubicBezTo>
                  <a:pt x="1986" y="14554"/>
                  <a:pt x="1997" y="14611"/>
                  <a:pt x="2009" y="14631"/>
                </a:cubicBezTo>
                <a:cubicBezTo>
                  <a:pt x="2022" y="14652"/>
                  <a:pt x="2054" y="14768"/>
                  <a:pt x="2081" y="14889"/>
                </a:cubicBezTo>
                <a:cubicBezTo>
                  <a:pt x="2107" y="15009"/>
                  <a:pt x="2152" y="15177"/>
                  <a:pt x="2180" y="15262"/>
                </a:cubicBezTo>
                <a:cubicBezTo>
                  <a:pt x="2208" y="15346"/>
                  <a:pt x="2231" y="15441"/>
                  <a:pt x="2231" y="15472"/>
                </a:cubicBezTo>
                <a:cubicBezTo>
                  <a:pt x="2231" y="15503"/>
                  <a:pt x="2242" y="15560"/>
                  <a:pt x="2256" y="15598"/>
                </a:cubicBezTo>
                <a:cubicBezTo>
                  <a:pt x="2358" y="15883"/>
                  <a:pt x="2529" y="16648"/>
                  <a:pt x="2530" y="16822"/>
                </a:cubicBezTo>
                <a:cubicBezTo>
                  <a:pt x="2530" y="16886"/>
                  <a:pt x="2542" y="16999"/>
                  <a:pt x="2557" y="17072"/>
                </a:cubicBezTo>
                <a:cubicBezTo>
                  <a:pt x="2572" y="17145"/>
                  <a:pt x="2598" y="17268"/>
                  <a:pt x="2614" y="17347"/>
                </a:cubicBezTo>
                <a:cubicBezTo>
                  <a:pt x="2637" y="17454"/>
                  <a:pt x="2635" y="17519"/>
                  <a:pt x="2610" y="17609"/>
                </a:cubicBezTo>
                <a:cubicBezTo>
                  <a:pt x="2585" y="17698"/>
                  <a:pt x="2584" y="17739"/>
                  <a:pt x="2608" y="17773"/>
                </a:cubicBezTo>
                <a:cubicBezTo>
                  <a:pt x="2625" y="17799"/>
                  <a:pt x="2639" y="17944"/>
                  <a:pt x="2639" y="18108"/>
                </a:cubicBezTo>
                <a:cubicBezTo>
                  <a:pt x="2639" y="18267"/>
                  <a:pt x="2651" y="18408"/>
                  <a:pt x="2666" y="18422"/>
                </a:cubicBezTo>
                <a:cubicBezTo>
                  <a:pt x="2681" y="18435"/>
                  <a:pt x="2693" y="18507"/>
                  <a:pt x="2693" y="18581"/>
                </a:cubicBezTo>
                <a:cubicBezTo>
                  <a:pt x="2693" y="18656"/>
                  <a:pt x="2706" y="18727"/>
                  <a:pt x="2721" y="18741"/>
                </a:cubicBezTo>
                <a:cubicBezTo>
                  <a:pt x="2735" y="18755"/>
                  <a:pt x="2748" y="18809"/>
                  <a:pt x="2748" y="18862"/>
                </a:cubicBezTo>
                <a:cubicBezTo>
                  <a:pt x="2748" y="18914"/>
                  <a:pt x="2759" y="18998"/>
                  <a:pt x="2772" y="19048"/>
                </a:cubicBezTo>
                <a:cubicBezTo>
                  <a:pt x="2785" y="19099"/>
                  <a:pt x="2829" y="19293"/>
                  <a:pt x="2869" y="19479"/>
                </a:cubicBezTo>
                <a:cubicBezTo>
                  <a:pt x="2909" y="19666"/>
                  <a:pt x="2953" y="19850"/>
                  <a:pt x="2967" y="19888"/>
                </a:cubicBezTo>
                <a:cubicBezTo>
                  <a:pt x="2981" y="19926"/>
                  <a:pt x="2992" y="19993"/>
                  <a:pt x="2992" y="20036"/>
                </a:cubicBezTo>
                <a:cubicBezTo>
                  <a:pt x="2992" y="20079"/>
                  <a:pt x="3005" y="20125"/>
                  <a:pt x="3020" y="20139"/>
                </a:cubicBezTo>
                <a:cubicBezTo>
                  <a:pt x="3035" y="20152"/>
                  <a:pt x="3047" y="20215"/>
                  <a:pt x="3047" y="20278"/>
                </a:cubicBezTo>
                <a:cubicBezTo>
                  <a:pt x="3047" y="20341"/>
                  <a:pt x="3059" y="20404"/>
                  <a:pt x="3074" y="20418"/>
                </a:cubicBezTo>
                <a:cubicBezTo>
                  <a:pt x="3089" y="20431"/>
                  <a:pt x="3101" y="20503"/>
                  <a:pt x="3101" y="20577"/>
                </a:cubicBezTo>
                <a:cubicBezTo>
                  <a:pt x="3101" y="20652"/>
                  <a:pt x="3113" y="20724"/>
                  <a:pt x="3128" y="20737"/>
                </a:cubicBezTo>
                <a:cubicBezTo>
                  <a:pt x="3143" y="20751"/>
                  <a:pt x="3156" y="20819"/>
                  <a:pt x="3156" y="20889"/>
                </a:cubicBezTo>
                <a:cubicBezTo>
                  <a:pt x="3156" y="21067"/>
                  <a:pt x="3249" y="21209"/>
                  <a:pt x="3486" y="21393"/>
                </a:cubicBezTo>
                <a:cubicBezTo>
                  <a:pt x="3731" y="21583"/>
                  <a:pt x="3894" y="21599"/>
                  <a:pt x="4169" y="21461"/>
                </a:cubicBezTo>
                <a:cubicBezTo>
                  <a:pt x="4270" y="21411"/>
                  <a:pt x="4360" y="21358"/>
                  <a:pt x="4370" y="21343"/>
                </a:cubicBezTo>
                <a:cubicBezTo>
                  <a:pt x="4380" y="21328"/>
                  <a:pt x="4423" y="21316"/>
                  <a:pt x="4465" y="21316"/>
                </a:cubicBezTo>
                <a:cubicBezTo>
                  <a:pt x="4506" y="21316"/>
                  <a:pt x="4547" y="21298"/>
                  <a:pt x="4557" y="21276"/>
                </a:cubicBezTo>
                <a:cubicBezTo>
                  <a:pt x="4566" y="21254"/>
                  <a:pt x="4604" y="21236"/>
                  <a:pt x="4640" y="21236"/>
                </a:cubicBezTo>
                <a:cubicBezTo>
                  <a:pt x="4677" y="21236"/>
                  <a:pt x="4728" y="21219"/>
                  <a:pt x="4754" y="21198"/>
                </a:cubicBezTo>
                <a:cubicBezTo>
                  <a:pt x="4799" y="21163"/>
                  <a:pt x="4916" y="21109"/>
                  <a:pt x="5196" y="20997"/>
                </a:cubicBezTo>
                <a:cubicBezTo>
                  <a:pt x="5263" y="20970"/>
                  <a:pt x="5347" y="20932"/>
                  <a:pt x="5381" y="20912"/>
                </a:cubicBezTo>
                <a:cubicBezTo>
                  <a:pt x="5415" y="20893"/>
                  <a:pt x="5473" y="20877"/>
                  <a:pt x="5509" y="20877"/>
                </a:cubicBezTo>
                <a:cubicBezTo>
                  <a:pt x="5544" y="20877"/>
                  <a:pt x="5581" y="20859"/>
                  <a:pt x="5591" y="20837"/>
                </a:cubicBezTo>
                <a:cubicBezTo>
                  <a:pt x="5600" y="20815"/>
                  <a:pt x="5637" y="20797"/>
                  <a:pt x="5674" y="20797"/>
                </a:cubicBezTo>
                <a:cubicBezTo>
                  <a:pt x="5711" y="20797"/>
                  <a:pt x="5762" y="20781"/>
                  <a:pt x="5788" y="20761"/>
                </a:cubicBezTo>
                <a:cubicBezTo>
                  <a:pt x="5830" y="20728"/>
                  <a:pt x="6046" y="20630"/>
                  <a:pt x="6531" y="20423"/>
                </a:cubicBezTo>
                <a:cubicBezTo>
                  <a:pt x="6615" y="20387"/>
                  <a:pt x="6709" y="20358"/>
                  <a:pt x="6740" y="20358"/>
                </a:cubicBezTo>
                <a:cubicBezTo>
                  <a:pt x="6772" y="20358"/>
                  <a:pt x="6805" y="20340"/>
                  <a:pt x="6814" y="20318"/>
                </a:cubicBezTo>
                <a:cubicBezTo>
                  <a:pt x="6824" y="20296"/>
                  <a:pt x="6860" y="20278"/>
                  <a:pt x="6896" y="20278"/>
                </a:cubicBezTo>
                <a:cubicBezTo>
                  <a:pt x="6932" y="20278"/>
                  <a:pt x="6968" y="20260"/>
                  <a:pt x="6978" y="20238"/>
                </a:cubicBezTo>
                <a:cubicBezTo>
                  <a:pt x="6987" y="20216"/>
                  <a:pt x="7021" y="20198"/>
                  <a:pt x="7054" y="20198"/>
                </a:cubicBezTo>
                <a:cubicBezTo>
                  <a:pt x="7119" y="20197"/>
                  <a:pt x="7306" y="20110"/>
                  <a:pt x="7336" y="20066"/>
                </a:cubicBezTo>
                <a:cubicBezTo>
                  <a:pt x="7346" y="20051"/>
                  <a:pt x="7389" y="20039"/>
                  <a:pt x="7432" y="20039"/>
                </a:cubicBezTo>
                <a:cubicBezTo>
                  <a:pt x="7474" y="20039"/>
                  <a:pt x="7530" y="20022"/>
                  <a:pt x="7556" y="20003"/>
                </a:cubicBezTo>
                <a:cubicBezTo>
                  <a:pt x="7582" y="19983"/>
                  <a:pt x="7659" y="19945"/>
                  <a:pt x="7726" y="19919"/>
                </a:cubicBezTo>
                <a:cubicBezTo>
                  <a:pt x="7793" y="19893"/>
                  <a:pt x="7943" y="19828"/>
                  <a:pt x="8058" y="19775"/>
                </a:cubicBezTo>
                <a:cubicBezTo>
                  <a:pt x="8174" y="19722"/>
                  <a:pt x="8292" y="19679"/>
                  <a:pt x="8322" y="19679"/>
                </a:cubicBezTo>
                <a:cubicBezTo>
                  <a:pt x="8351" y="19679"/>
                  <a:pt x="8383" y="19661"/>
                  <a:pt x="8392" y="19639"/>
                </a:cubicBezTo>
                <a:cubicBezTo>
                  <a:pt x="8401" y="19617"/>
                  <a:pt x="8450" y="19599"/>
                  <a:pt x="8501" y="19599"/>
                </a:cubicBezTo>
                <a:cubicBezTo>
                  <a:pt x="8552" y="19599"/>
                  <a:pt x="8601" y="19581"/>
                  <a:pt x="8610" y="19559"/>
                </a:cubicBezTo>
                <a:cubicBezTo>
                  <a:pt x="8620" y="19537"/>
                  <a:pt x="8656" y="19519"/>
                  <a:pt x="8692" y="19519"/>
                </a:cubicBezTo>
                <a:cubicBezTo>
                  <a:pt x="8728" y="19519"/>
                  <a:pt x="8763" y="19503"/>
                  <a:pt x="8771" y="19484"/>
                </a:cubicBezTo>
                <a:cubicBezTo>
                  <a:pt x="8780" y="19464"/>
                  <a:pt x="8826" y="19439"/>
                  <a:pt x="8875" y="19428"/>
                </a:cubicBezTo>
                <a:cubicBezTo>
                  <a:pt x="8924" y="19417"/>
                  <a:pt x="9117" y="19342"/>
                  <a:pt x="9304" y="19261"/>
                </a:cubicBezTo>
                <a:cubicBezTo>
                  <a:pt x="9491" y="19179"/>
                  <a:pt x="9680" y="19103"/>
                  <a:pt x="9725" y="19091"/>
                </a:cubicBezTo>
                <a:cubicBezTo>
                  <a:pt x="9770" y="19080"/>
                  <a:pt x="9819" y="19058"/>
                  <a:pt x="9834" y="19043"/>
                </a:cubicBezTo>
                <a:cubicBezTo>
                  <a:pt x="9849" y="19027"/>
                  <a:pt x="9916" y="18990"/>
                  <a:pt x="9984" y="18961"/>
                </a:cubicBezTo>
                <a:cubicBezTo>
                  <a:pt x="10051" y="18931"/>
                  <a:pt x="10118" y="18892"/>
                  <a:pt x="10132" y="18874"/>
                </a:cubicBezTo>
                <a:cubicBezTo>
                  <a:pt x="10146" y="18856"/>
                  <a:pt x="10198" y="18841"/>
                  <a:pt x="10246" y="18841"/>
                </a:cubicBezTo>
                <a:cubicBezTo>
                  <a:pt x="10295" y="18841"/>
                  <a:pt x="10342" y="18823"/>
                  <a:pt x="10351" y="18801"/>
                </a:cubicBezTo>
                <a:cubicBezTo>
                  <a:pt x="10361" y="18779"/>
                  <a:pt x="10394" y="18761"/>
                  <a:pt x="10426" y="18761"/>
                </a:cubicBezTo>
                <a:cubicBezTo>
                  <a:pt x="10480" y="18761"/>
                  <a:pt x="10718" y="18664"/>
                  <a:pt x="11116" y="18479"/>
                </a:cubicBezTo>
                <a:cubicBezTo>
                  <a:pt x="11208" y="18437"/>
                  <a:pt x="11309" y="18402"/>
                  <a:pt x="11339" y="18402"/>
                </a:cubicBezTo>
                <a:cubicBezTo>
                  <a:pt x="11370" y="18402"/>
                  <a:pt x="11403" y="18384"/>
                  <a:pt x="11412" y="18362"/>
                </a:cubicBezTo>
                <a:cubicBezTo>
                  <a:pt x="11421" y="18340"/>
                  <a:pt x="11458" y="18322"/>
                  <a:pt x="11493" y="18322"/>
                </a:cubicBezTo>
                <a:cubicBezTo>
                  <a:pt x="11529" y="18322"/>
                  <a:pt x="11565" y="18306"/>
                  <a:pt x="11574" y="18287"/>
                </a:cubicBezTo>
                <a:cubicBezTo>
                  <a:pt x="11582" y="18267"/>
                  <a:pt x="11629" y="18242"/>
                  <a:pt x="11677" y="18232"/>
                </a:cubicBezTo>
                <a:cubicBezTo>
                  <a:pt x="11726" y="18221"/>
                  <a:pt x="11870" y="18163"/>
                  <a:pt x="11997" y="18103"/>
                </a:cubicBezTo>
                <a:cubicBezTo>
                  <a:pt x="12124" y="18042"/>
                  <a:pt x="12268" y="17984"/>
                  <a:pt x="12317" y="17973"/>
                </a:cubicBezTo>
                <a:cubicBezTo>
                  <a:pt x="12366" y="17963"/>
                  <a:pt x="12412" y="17938"/>
                  <a:pt x="12421" y="17919"/>
                </a:cubicBezTo>
                <a:cubicBezTo>
                  <a:pt x="12429" y="17899"/>
                  <a:pt x="12465" y="17883"/>
                  <a:pt x="12500" y="17883"/>
                </a:cubicBezTo>
                <a:cubicBezTo>
                  <a:pt x="12536" y="17883"/>
                  <a:pt x="12573" y="17865"/>
                  <a:pt x="12582" y="17843"/>
                </a:cubicBezTo>
                <a:cubicBezTo>
                  <a:pt x="12591" y="17821"/>
                  <a:pt x="12639" y="17803"/>
                  <a:pt x="12687" y="17803"/>
                </a:cubicBezTo>
                <a:cubicBezTo>
                  <a:pt x="12736" y="17803"/>
                  <a:pt x="12787" y="17788"/>
                  <a:pt x="12801" y="17770"/>
                </a:cubicBezTo>
                <a:cubicBezTo>
                  <a:pt x="12828" y="17736"/>
                  <a:pt x="13256" y="17533"/>
                  <a:pt x="13534" y="17422"/>
                </a:cubicBezTo>
                <a:cubicBezTo>
                  <a:pt x="13624" y="17386"/>
                  <a:pt x="13719" y="17341"/>
                  <a:pt x="13745" y="17321"/>
                </a:cubicBezTo>
                <a:cubicBezTo>
                  <a:pt x="13771" y="17301"/>
                  <a:pt x="13816" y="17284"/>
                  <a:pt x="13845" y="17284"/>
                </a:cubicBezTo>
                <a:cubicBezTo>
                  <a:pt x="13874" y="17284"/>
                  <a:pt x="13906" y="17266"/>
                  <a:pt x="13915" y="17244"/>
                </a:cubicBezTo>
                <a:cubicBezTo>
                  <a:pt x="13924" y="17222"/>
                  <a:pt x="13959" y="17204"/>
                  <a:pt x="13991" y="17204"/>
                </a:cubicBezTo>
                <a:cubicBezTo>
                  <a:pt x="14056" y="17203"/>
                  <a:pt x="14243" y="17115"/>
                  <a:pt x="14272" y="17072"/>
                </a:cubicBezTo>
                <a:cubicBezTo>
                  <a:pt x="14283" y="17057"/>
                  <a:pt x="14326" y="17044"/>
                  <a:pt x="14369" y="17044"/>
                </a:cubicBezTo>
                <a:cubicBezTo>
                  <a:pt x="14411" y="17044"/>
                  <a:pt x="14468" y="17029"/>
                  <a:pt x="14494" y="17010"/>
                </a:cubicBezTo>
                <a:cubicBezTo>
                  <a:pt x="14541" y="16975"/>
                  <a:pt x="14702" y="16899"/>
                  <a:pt x="14935" y="16804"/>
                </a:cubicBezTo>
                <a:cubicBezTo>
                  <a:pt x="15141" y="16720"/>
                  <a:pt x="15381" y="16604"/>
                  <a:pt x="15431" y="16564"/>
                </a:cubicBezTo>
                <a:cubicBezTo>
                  <a:pt x="15457" y="16543"/>
                  <a:pt x="15514" y="16526"/>
                  <a:pt x="15559" y="16526"/>
                </a:cubicBezTo>
                <a:cubicBezTo>
                  <a:pt x="15603" y="16526"/>
                  <a:pt x="15647" y="16508"/>
                  <a:pt x="15656" y="16486"/>
                </a:cubicBezTo>
                <a:cubicBezTo>
                  <a:pt x="15665" y="16464"/>
                  <a:pt x="15702" y="16446"/>
                  <a:pt x="15737" y="16446"/>
                </a:cubicBezTo>
                <a:cubicBezTo>
                  <a:pt x="15773" y="16446"/>
                  <a:pt x="15809" y="16430"/>
                  <a:pt x="15817" y="16410"/>
                </a:cubicBezTo>
                <a:cubicBezTo>
                  <a:pt x="15825" y="16391"/>
                  <a:pt x="15872" y="16366"/>
                  <a:pt x="15921" y="16355"/>
                </a:cubicBezTo>
                <a:cubicBezTo>
                  <a:pt x="15970" y="16344"/>
                  <a:pt x="16077" y="16304"/>
                  <a:pt x="16159" y="16266"/>
                </a:cubicBezTo>
                <a:cubicBezTo>
                  <a:pt x="16241" y="16229"/>
                  <a:pt x="16349" y="16189"/>
                  <a:pt x="16398" y="16177"/>
                </a:cubicBezTo>
                <a:cubicBezTo>
                  <a:pt x="16446" y="16166"/>
                  <a:pt x="16493" y="16142"/>
                  <a:pt x="16501" y="16122"/>
                </a:cubicBezTo>
                <a:cubicBezTo>
                  <a:pt x="16509" y="16102"/>
                  <a:pt x="16545" y="16087"/>
                  <a:pt x="16581" y="16087"/>
                </a:cubicBezTo>
                <a:cubicBezTo>
                  <a:pt x="16617" y="16087"/>
                  <a:pt x="16653" y="16069"/>
                  <a:pt x="16663" y="16047"/>
                </a:cubicBezTo>
                <a:cubicBezTo>
                  <a:pt x="16672" y="16025"/>
                  <a:pt x="16709" y="16007"/>
                  <a:pt x="16744" y="16007"/>
                </a:cubicBezTo>
                <a:cubicBezTo>
                  <a:pt x="16780" y="16007"/>
                  <a:pt x="16816" y="15989"/>
                  <a:pt x="16826" y="15967"/>
                </a:cubicBezTo>
                <a:cubicBezTo>
                  <a:pt x="16835" y="15945"/>
                  <a:pt x="16866" y="15927"/>
                  <a:pt x="16895" y="15927"/>
                </a:cubicBezTo>
                <a:cubicBezTo>
                  <a:pt x="16924" y="15927"/>
                  <a:pt x="17068" y="15872"/>
                  <a:pt x="17214" y="15806"/>
                </a:cubicBezTo>
                <a:cubicBezTo>
                  <a:pt x="17359" y="15739"/>
                  <a:pt x="17546" y="15656"/>
                  <a:pt x="17628" y="15622"/>
                </a:cubicBezTo>
                <a:cubicBezTo>
                  <a:pt x="17710" y="15587"/>
                  <a:pt x="17802" y="15543"/>
                  <a:pt x="17832" y="15526"/>
                </a:cubicBezTo>
                <a:cubicBezTo>
                  <a:pt x="17890" y="15491"/>
                  <a:pt x="17996" y="15455"/>
                  <a:pt x="18139" y="15421"/>
                </a:cubicBezTo>
                <a:cubicBezTo>
                  <a:pt x="18187" y="15409"/>
                  <a:pt x="18234" y="15383"/>
                  <a:pt x="18242" y="15364"/>
                </a:cubicBezTo>
                <a:cubicBezTo>
                  <a:pt x="18250" y="15344"/>
                  <a:pt x="18286" y="15328"/>
                  <a:pt x="18322" y="15328"/>
                </a:cubicBezTo>
                <a:cubicBezTo>
                  <a:pt x="18358" y="15328"/>
                  <a:pt x="18394" y="15310"/>
                  <a:pt x="18404" y="15288"/>
                </a:cubicBezTo>
                <a:cubicBezTo>
                  <a:pt x="18413" y="15266"/>
                  <a:pt x="18450" y="15248"/>
                  <a:pt x="18485" y="15248"/>
                </a:cubicBezTo>
                <a:cubicBezTo>
                  <a:pt x="18521" y="15248"/>
                  <a:pt x="18557" y="15232"/>
                  <a:pt x="18565" y="15213"/>
                </a:cubicBezTo>
                <a:cubicBezTo>
                  <a:pt x="18573" y="15194"/>
                  <a:pt x="18614" y="15169"/>
                  <a:pt x="18655" y="15158"/>
                </a:cubicBezTo>
                <a:cubicBezTo>
                  <a:pt x="18696" y="15146"/>
                  <a:pt x="18852" y="15089"/>
                  <a:pt x="19002" y="15030"/>
                </a:cubicBezTo>
                <a:cubicBezTo>
                  <a:pt x="19151" y="14971"/>
                  <a:pt x="19302" y="14912"/>
                  <a:pt x="19336" y="14900"/>
                </a:cubicBezTo>
                <a:cubicBezTo>
                  <a:pt x="19370" y="14889"/>
                  <a:pt x="19404" y="14864"/>
                  <a:pt x="19412" y="14844"/>
                </a:cubicBezTo>
                <a:cubicBezTo>
                  <a:pt x="19420" y="14825"/>
                  <a:pt x="19456" y="14809"/>
                  <a:pt x="19492" y="14809"/>
                </a:cubicBezTo>
                <a:cubicBezTo>
                  <a:pt x="19528" y="14809"/>
                  <a:pt x="19564" y="14791"/>
                  <a:pt x="19573" y="14769"/>
                </a:cubicBezTo>
                <a:cubicBezTo>
                  <a:pt x="19583" y="14747"/>
                  <a:pt x="19630" y="14729"/>
                  <a:pt x="19678" y="14729"/>
                </a:cubicBezTo>
                <a:cubicBezTo>
                  <a:pt x="19727" y="14729"/>
                  <a:pt x="19778" y="14714"/>
                  <a:pt x="19792" y="14696"/>
                </a:cubicBezTo>
                <a:cubicBezTo>
                  <a:pt x="19818" y="14662"/>
                  <a:pt x="20041" y="14561"/>
                  <a:pt x="20376" y="14430"/>
                </a:cubicBezTo>
                <a:cubicBezTo>
                  <a:pt x="20473" y="14393"/>
                  <a:pt x="20581" y="14346"/>
                  <a:pt x="20615" y="14326"/>
                </a:cubicBezTo>
                <a:cubicBezTo>
                  <a:pt x="20649" y="14306"/>
                  <a:pt x="20702" y="14290"/>
                  <a:pt x="20731" y="14290"/>
                </a:cubicBezTo>
                <a:cubicBezTo>
                  <a:pt x="20761" y="14290"/>
                  <a:pt x="20849" y="14195"/>
                  <a:pt x="20927" y="14079"/>
                </a:cubicBezTo>
                <a:cubicBezTo>
                  <a:pt x="21046" y="13904"/>
                  <a:pt x="21080" y="13819"/>
                  <a:pt x="21132" y="13570"/>
                </a:cubicBezTo>
                <a:cubicBezTo>
                  <a:pt x="21166" y="13406"/>
                  <a:pt x="21193" y="13242"/>
                  <a:pt x="21193" y="13204"/>
                </a:cubicBezTo>
                <a:cubicBezTo>
                  <a:pt x="21192" y="13167"/>
                  <a:pt x="21204" y="13126"/>
                  <a:pt x="21219" y="13113"/>
                </a:cubicBezTo>
                <a:cubicBezTo>
                  <a:pt x="21234" y="13099"/>
                  <a:pt x="21246" y="13045"/>
                  <a:pt x="21246" y="12993"/>
                </a:cubicBezTo>
                <a:cubicBezTo>
                  <a:pt x="21246" y="12941"/>
                  <a:pt x="21257" y="12888"/>
                  <a:pt x="21271" y="12876"/>
                </a:cubicBezTo>
                <a:cubicBezTo>
                  <a:pt x="21284" y="12863"/>
                  <a:pt x="21302" y="12786"/>
                  <a:pt x="21310" y="12703"/>
                </a:cubicBezTo>
                <a:cubicBezTo>
                  <a:pt x="21319" y="12621"/>
                  <a:pt x="21338" y="12455"/>
                  <a:pt x="21353" y="12334"/>
                </a:cubicBezTo>
                <a:cubicBezTo>
                  <a:pt x="21367" y="12213"/>
                  <a:pt x="21397" y="11944"/>
                  <a:pt x="21419" y="11735"/>
                </a:cubicBezTo>
                <a:cubicBezTo>
                  <a:pt x="21456" y="11372"/>
                  <a:pt x="21518" y="11035"/>
                  <a:pt x="21574" y="10888"/>
                </a:cubicBezTo>
                <a:cubicBezTo>
                  <a:pt x="21588" y="10849"/>
                  <a:pt x="21600" y="10736"/>
                  <a:pt x="21600" y="10636"/>
                </a:cubicBezTo>
                <a:cubicBezTo>
                  <a:pt x="21600" y="10477"/>
                  <a:pt x="21575" y="10397"/>
                  <a:pt x="21397" y="9997"/>
                </a:cubicBezTo>
                <a:cubicBezTo>
                  <a:pt x="21285" y="9746"/>
                  <a:pt x="21181" y="9540"/>
                  <a:pt x="21165" y="9540"/>
                </a:cubicBezTo>
                <a:cubicBezTo>
                  <a:pt x="21150" y="9540"/>
                  <a:pt x="21138" y="9517"/>
                  <a:pt x="21138" y="9488"/>
                </a:cubicBezTo>
                <a:cubicBezTo>
                  <a:pt x="21138" y="9357"/>
                  <a:pt x="20824" y="8981"/>
                  <a:pt x="20715" y="8981"/>
                </a:cubicBezTo>
                <a:cubicBezTo>
                  <a:pt x="20692" y="8981"/>
                  <a:pt x="20653" y="8964"/>
                  <a:pt x="20627" y="8944"/>
                </a:cubicBezTo>
                <a:cubicBezTo>
                  <a:pt x="20601" y="8924"/>
                  <a:pt x="20542" y="8887"/>
                  <a:pt x="20496" y="8862"/>
                </a:cubicBezTo>
                <a:cubicBezTo>
                  <a:pt x="20411" y="8816"/>
                  <a:pt x="20270" y="8568"/>
                  <a:pt x="20178" y="8305"/>
                </a:cubicBezTo>
                <a:cubicBezTo>
                  <a:pt x="20152" y="8229"/>
                  <a:pt x="20107" y="8130"/>
                  <a:pt x="20079" y="8085"/>
                </a:cubicBezTo>
                <a:cubicBezTo>
                  <a:pt x="20051" y="8039"/>
                  <a:pt x="19944" y="7817"/>
                  <a:pt x="19841" y="7589"/>
                </a:cubicBezTo>
                <a:cubicBezTo>
                  <a:pt x="19597" y="7047"/>
                  <a:pt x="19585" y="7021"/>
                  <a:pt x="19505" y="6857"/>
                </a:cubicBezTo>
                <a:cubicBezTo>
                  <a:pt x="19442" y="6727"/>
                  <a:pt x="19069" y="5932"/>
                  <a:pt x="18835" y="5428"/>
                </a:cubicBezTo>
                <a:cubicBezTo>
                  <a:pt x="18778" y="5307"/>
                  <a:pt x="18723" y="5202"/>
                  <a:pt x="18711" y="5195"/>
                </a:cubicBezTo>
                <a:cubicBezTo>
                  <a:pt x="18699" y="5188"/>
                  <a:pt x="18689" y="5159"/>
                  <a:pt x="18689" y="5132"/>
                </a:cubicBezTo>
                <a:cubicBezTo>
                  <a:pt x="18689" y="5104"/>
                  <a:pt x="18665" y="5049"/>
                  <a:pt x="18635" y="5009"/>
                </a:cubicBezTo>
                <a:cubicBezTo>
                  <a:pt x="18605" y="4969"/>
                  <a:pt x="18580" y="4914"/>
                  <a:pt x="18580" y="4888"/>
                </a:cubicBezTo>
                <a:cubicBezTo>
                  <a:pt x="18580" y="4861"/>
                  <a:pt x="18560" y="4814"/>
                  <a:pt x="18535" y="4784"/>
                </a:cubicBezTo>
                <a:cubicBezTo>
                  <a:pt x="18510" y="4754"/>
                  <a:pt x="18405" y="4541"/>
                  <a:pt x="18301" y="4310"/>
                </a:cubicBezTo>
                <a:cubicBezTo>
                  <a:pt x="18073" y="3805"/>
                  <a:pt x="17922" y="3496"/>
                  <a:pt x="17894" y="3478"/>
                </a:cubicBezTo>
                <a:cubicBezTo>
                  <a:pt x="17882" y="3471"/>
                  <a:pt x="17873" y="3443"/>
                  <a:pt x="17873" y="3416"/>
                </a:cubicBezTo>
                <a:cubicBezTo>
                  <a:pt x="17873" y="3389"/>
                  <a:pt x="17848" y="3328"/>
                  <a:pt x="17818" y="3281"/>
                </a:cubicBezTo>
                <a:cubicBezTo>
                  <a:pt x="17788" y="3234"/>
                  <a:pt x="17669" y="2991"/>
                  <a:pt x="17553" y="2742"/>
                </a:cubicBezTo>
                <a:cubicBezTo>
                  <a:pt x="17438" y="2493"/>
                  <a:pt x="17302" y="2204"/>
                  <a:pt x="17252" y="2100"/>
                </a:cubicBezTo>
                <a:lnTo>
                  <a:pt x="17161" y="1911"/>
                </a:lnTo>
                <a:lnTo>
                  <a:pt x="17218" y="1734"/>
                </a:lnTo>
                <a:cubicBezTo>
                  <a:pt x="17249" y="1636"/>
                  <a:pt x="17274" y="1505"/>
                  <a:pt x="17274" y="1442"/>
                </a:cubicBezTo>
                <a:cubicBezTo>
                  <a:pt x="17274" y="1347"/>
                  <a:pt x="17210" y="1174"/>
                  <a:pt x="17139" y="1077"/>
                </a:cubicBezTo>
                <a:cubicBezTo>
                  <a:pt x="17131" y="1066"/>
                  <a:pt x="17101" y="994"/>
                  <a:pt x="17073" y="917"/>
                </a:cubicBezTo>
                <a:cubicBezTo>
                  <a:pt x="17005" y="736"/>
                  <a:pt x="16907" y="549"/>
                  <a:pt x="16771" y="343"/>
                </a:cubicBezTo>
                <a:cubicBezTo>
                  <a:pt x="16692" y="225"/>
                  <a:pt x="16621" y="162"/>
                  <a:pt x="16518" y="120"/>
                </a:cubicBezTo>
                <a:cubicBezTo>
                  <a:pt x="16438" y="89"/>
                  <a:pt x="16367" y="48"/>
                  <a:pt x="16360" y="31"/>
                </a:cubicBezTo>
                <a:cubicBezTo>
                  <a:pt x="16351" y="9"/>
                  <a:pt x="16305" y="-1"/>
                  <a:pt x="16257" y="0"/>
                </a:cubicBezTo>
                <a:close/>
              </a:path>
            </a:pathLst>
          </a:cu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8" name="pasted-movie.png" descr="pasted-movie.png"/>
          <p:cNvPicPr>
            <a:picLocks noChangeAspect="1"/>
          </p:cNvPicPr>
          <p:nvPr/>
        </p:nvPicPr>
        <p:blipFill>
          <a:blip r:embed="rId3">
            <a:extLst/>
          </a:blip>
          <a:srcRect l="12809" t="9328" r="12809" b="8010"/>
          <a:stretch>
            <a:fillRect/>
          </a:stretch>
        </p:blipFill>
        <p:spPr>
          <a:xfrm>
            <a:off x="7090965" y="1189037"/>
            <a:ext cx="10202034" cy="11337797"/>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ensor Glossary"/>
          <p:cNvSpPr txBox="1"/>
          <p:nvPr>
            <p:ph type="title"/>
          </p:nvPr>
        </p:nvSpPr>
        <p:spPr>
          <a:prstGeom prst="rect">
            <a:avLst/>
          </a:prstGeom>
        </p:spPr>
        <p:txBody>
          <a:bodyPr/>
          <a:lstStyle/>
          <a:p>
            <a:pPr/>
            <a:r>
              <a:t>Sensor Glossary</a:t>
            </a:r>
          </a:p>
        </p:txBody>
      </p:sp>
      <p:sp>
        <p:nvSpPr>
          <p:cNvPr id="253" name="Slide Subtitle"/>
          <p:cNvSpPr txBox="1"/>
          <p:nvPr>
            <p:ph type="body" idx="21"/>
          </p:nvPr>
        </p:nvSpPr>
        <p:spPr>
          <a:prstGeom prst="rect">
            <a:avLst/>
          </a:prstGeom>
        </p:spPr>
        <p:txBody>
          <a:bodyPr/>
          <a:lstStyle/>
          <a:p>
            <a:pPr/>
          </a:p>
        </p:txBody>
      </p:sp>
      <p:sp>
        <p:nvSpPr>
          <p:cNvPr id="254" name="CV…"/>
          <p:cNvSpPr txBox="1"/>
          <p:nvPr>
            <p:ph type="body" idx="1"/>
          </p:nvPr>
        </p:nvSpPr>
        <p:spPr>
          <a:xfrm>
            <a:off x="731328" y="3948396"/>
            <a:ext cx="21971001" cy="8256011"/>
          </a:xfrm>
          <a:prstGeom prst="rect">
            <a:avLst/>
          </a:prstGeom>
        </p:spPr>
        <p:txBody>
          <a:bodyPr/>
          <a:lstStyle/>
          <a:p>
            <a:pPr lvl="1" marL="829055" indent="-414527" defTabSz="1658070">
              <a:spcBef>
                <a:spcPts val="3000"/>
              </a:spcBef>
              <a:defRPr b="1" sz="3264"/>
            </a:pPr>
            <a:r>
              <a:t>CV</a:t>
            </a:r>
          </a:p>
          <a:p>
            <a:pPr lvl="2" marL="1243583" indent="-414527" defTabSz="1658070">
              <a:spcBef>
                <a:spcPts val="3000"/>
              </a:spcBef>
              <a:defRPr sz="3264"/>
            </a:pPr>
            <a:r>
              <a:t>Webcam (Logitech C270)</a:t>
            </a:r>
          </a:p>
          <a:p>
            <a:pPr lvl="1" marL="829055" indent="-414527" defTabSz="1658070">
              <a:spcBef>
                <a:spcPts val="3000"/>
              </a:spcBef>
              <a:defRPr b="1" sz="3264"/>
            </a:pPr>
            <a:r>
              <a:t>Pos. Tracking</a:t>
            </a:r>
          </a:p>
          <a:p>
            <a:pPr lvl="2" marL="1243583" indent="-414527" defTabSz="1658070">
              <a:spcBef>
                <a:spcPts val="3000"/>
              </a:spcBef>
              <a:defRPr sz="3264"/>
            </a:pPr>
            <a:r>
              <a:t>Rev Throughbore Encoders</a:t>
            </a:r>
          </a:p>
          <a:p>
            <a:pPr lvl="1" marL="829055" indent="-414527" defTabSz="1658070">
              <a:spcBef>
                <a:spcPts val="3000"/>
              </a:spcBef>
              <a:defRPr b="1" sz="3264"/>
            </a:pPr>
            <a:r>
              <a:t>Color/Distance Sensing</a:t>
            </a:r>
          </a:p>
          <a:p>
            <a:pPr lvl="2" marL="1243583" indent="-414527" defTabSz="1658070">
              <a:spcBef>
                <a:spcPts val="3000"/>
              </a:spcBef>
              <a:defRPr sz="3264"/>
            </a:pPr>
            <a:r>
              <a:t>Rev Color Distance Sensor V3</a:t>
            </a:r>
          </a:p>
          <a:p>
            <a:pPr lvl="1" marL="829055" indent="-414527" defTabSz="1658070">
              <a:spcBef>
                <a:spcPts val="3000"/>
              </a:spcBef>
              <a:defRPr b="1" sz="3264"/>
            </a:pPr>
            <a:r>
              <a:t>Misc.</a:t>
            </a:r>
          </a:p>
          <a:p>
            <a:pPr lvl="2" marL="1243583" indent="-414527" defTabSz="1658070">
              <a:spcBef>
                <a:spcPts val="3000"/>
              </a:spcBef>
              <a:defRPr sz="3264"/>
            </a:pPr>
            <a:r>
              <a:t>IMU</a:t>
            </a:r>
          </a:p>
          <a:p>
            <a:pPr lvl="2" marL="1243583" indent="-414527" defTabSz="1658070">
              <a:spcBef>
                <a:spcPts val="3000"/>
              </a:spcBef>
              <a:defRPr sz="3264"/>
            </a:pPr>
            <a:r>
              <a:t>Beam Breaker</a:t>
            </a:r>
          </a:p>
          <a:p>
            <a:pPr lvl="2" marL="1243583" indent="-414527" defTabSz="1658070">
              <a:spcBef>
                <a:spcPts val="3000"/>
              </a:spcBef>
              <a:defRPr sz="3264"/>
            </a:pPr>
            <a:r>
              <a:t>Touch Sensor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Gamepads"/>
          <p:cNvSpPr txBox="1"/>
          <p:nvPr>
            <p:ph type="title"/>
          </p:nvPr>
        </p:nvSpPr>
        <p:spPr>
          <a:prstGeom prst="rect">
            <a:avLst/>
          </a:prstGeom>
        </p:spPr>
        <p:txBody>
          <a:bodyPr/>
          <a:lstStyle/>
          <a:p>
            <a:pPr/>
            <a:r>
              <a:t>Gamepads</a:t>
            </a:r>
          </a:p>
        </p:txBody>
      </p:sp>
      <p:sp>
        <p:nvSpPr>
          <p:cNvPr id="259" name="10 mins"/>
          <p:cNvSpPr txBox="1"/>
          <p:nvPr/>
        </p:nvSpPr>
        <p:spPr>
          <a:xfrm>
            <a:off x="1206498" y="7563298"/>
            <a:ext cx="21971004" cy="1201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80000"/>
              </a:lnSpc>
              <a:spcBef>
                <a:spcPts val="0"/>
              </a:spcBef>
              <a:defRPr i="1" spc="-144" sz="7200">
                <a:solidFill>
                  <a:srgbClr val="FFFFFF"/>
                </a:solidFill>
              </a:defRPr>
            </a:lvl1pPr>
          </a:lstStyle>
          <a:p>
            <a:pPr/>
            <a:r>
              <a:t>10 mins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Gamepads"/>
          <p:cNvSpPr txBox="1"/>
          <p:nvPr>
            <p:ph type="title"/>
          </p:nvPr>
        </p:nvSpPr>
        <p:spPr>
          <a:prstGeom prst="rect">
            <a:avLst/>
          </a:prstGeom>
        </p:spPr>
        <p:txBody>
          <a:bodyPr/>
          <a:lstStyle/>
          <a:p>
            <a:pPr/>
            <a:r>
              <a:t>Gamepads</a:t>
            </a:r>
          </a:p>
        </p:txBody>
      </p:sp>
      <p:sp>
        <p:nvSpPr>
          <p:cNvPr id="262" name="Slide Subtitle"/>
          <p:cNvSpPr txBox="1"/>
          <p:nvPr>
            <p:ph type="body" idx="21"/>
          </p:nvPr>
        </p:nvSpPr>
        <p:spPr>
          <a:prstGeom prst="rect">
            <a:avLst/>
          </a:prstGeom>
        </p:spPr>
        <p:txBody>
          <a:bodyPr/>
          <a:lstStyle/>
          <a:p>
            <a:pPr/>
          </a:p>
        </p:txBody>
      </p:sp>
      <p:sp>
        <p:nvSpPr>
          <p:cNvPr id="263" name="FTC has a short list of legal gamepads. As of the CENTERSTAGE season, these included-…"/>
          <p:cNvSpPr txBox="1"/>
          <p:nvPr>
            <p:ph type="body" idx="1"/>
          </p:nvPr>
        </p:nvSpPr>
        <p:spPr>
          <a:prstGeom prst="rect">
            <a:avLst/>
          </a:prstGeom>
        </p:spPr>
        <p:txBody>
          <a:bodyPr/>
          <a:lstStyle/>
          <a:p>
            <a:pPr/>
            <a:r>
              <a:t>FTC has a short list of legal gamepads. As of the CENTERSTAGE season, these included-</a:t>
            </a:r>
          </a:p>
          <a:p>
            <a:pPr lvl="1"/>
            <a:r>
              <a:t>Logitech F310</a:t>
            </a:r>
          </a:p>
          <a:p>
            <a:pPr lvl="1"/>
            <a:r>
              <a:t>Xbox 360 Controller</a:t>
            </a:r>
          </a:p>
          <a:p>
            <a:pPr lvl="1"/>
            <a:r>
              <a:t>DualShock 4 Controller (Wired)</a:t>
            </a:r>
          </a:p>
          <a:p>
            <a:pPr lvl="1"/>
            <a:r>
              <a:t>DualSense Controller (Wired) </a:t>
            </a:r>
          </a:p>
          <a:p>
            <a:pPr lvl="1"/>
            <a:r>
              <a:t>DualSense Edge controllers are </a:t>
            </a:r>
            <a:r>
              <a:rPr b="1"/>
              <a:t>disallowed</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5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265" name="pasted-movie.png" descr="pasted-movie.png"/>
          <p:cNvPicPr>
            <a:picLocks noChangeAspect="1"/>
          </p:cNvPicPr>
          <p:nvPr/>
        </p:nvPicPr>
        <p:blipFill>
          <a:blip r:embed="rId2">
            <a:extLst/>
          </a:blip>
          <a:stretch>
            <a:fillRect/>
          </a:stretch>
        </p:blipFill>
        <p:spPr>
          <a:xfrm>
            <a:off x="1317780" y="-101501"/>
            <a:ext cx="21748440" cy="1391900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FTC Programmers’ Crash Course"/>
          <p:cNvSpPr txBox="1"/>
          <p:nvPr>
            <p:ph type="title"/>
          </p:nvPr>
        </p:nvSpPr>
        <p:spPr>
          <a:prstGeom prst="rect">
            <a:avLst/>
          </a:prstGeom>
        </p:spPr>
        <p:txBody>
          <a:bodyPr/>
          <a:lstStyle/>
          <a:p>
            <a:pPr/>
            <a:r>
              <a:t>FTC Programmers’ Crash Course</a:t>
            </a:r>
          </a:p>
        </p:txBody>
      </p:sp>
      <p:sp>
        <p:nvSpPr>
          <p:cNvPr id="176" name="Agend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Agenda</a:t>
            </a:r>
          </a:p>
        </p:txBody>
      </p:sp>
      <p:sp>
        <p:nvSpPr>
          <p:cNvPr id="177" name="Our Options (and our choices) (5 mins)…"/>
          <p:cNvSpPr txBox="1"/>
          <p:nvPr>
            <p:ph type="body" idx="1"/>
          </p:nvPr>
        </p:nvSpPr>
        <p:spPr>
          <a:prstGeom prst="rect">
            <a:avLst/>
          </a:prstGeom>
        </p:spPr>
        <p:txBody>
          <a:bodyPr/>
          <a:lstStyle/>
          <a:p>
            <a:pPr>
              <a:defRPr b="1"/>
            </a:pPr>
            <a:r>
              <a:t>Our Options (and our choices) </a:t>
            </a:r>
            <a:r>
              <a:rPr>
                <a:solidFill>
                  <a:schemeClr val="accent1">
                    <a:hueOff val="114395"/>
                    <a:lumOff val="-24975"/>
                  </a:schemeClr>
                </a:solidFill>
              </a:rPr>
              <a:t>(5 mins)</a:t>
            </a:r>
          </a:p>
          <a:p>
            <a:pPr/>
            <a:r>
              <a:rPr b="1"/>
              <a:t>Control Hub + Expansion Hub </a:t>
            </a:r>
            <a:r>
              <a:rPr b="1">
                <a:solidFill>
                  <a:schemeClr val="accent1">
                    <a:hueOff val="114395"/>
                    <a:lumOff val="-24975"/>
                  </a:schemeClr>
                </a:solidFill>
              </a:rPr>
              <a:t>(15 mins)</a:t>
            </a:r>
            <a:endParaRPr b="1">
              <a:solidFill>
                <a:schemeClr val="accent1">
                  <a:hueOff val="114395"/>
                  <a:lumOff val="-24975"/>
                </a:schemeClr>
              </a:solidFill>
            </a:endParaRPr>
          </a:p>
          <a:p>
            <a:pPr>
              <a:defRPr b="1"/>
            </a:pPr>
            <a:r>
              <a:t>Gamepads </a:t>
            </a:r>
            <a:r>
              <a:rPr>
                <a:solidFill>
                  <a:schemeClr val="accent1">
                    <a:hueOff val="114395"/>
                    <a:lumOff val="-24975"/>
                  </a:schemeClr>
                </a:solidFill>
              </a:rPr>
              <a:t>(10 mins)</a:t>
            </a:r>
            <a:endParaRPr>
              <a:solidFill>
                <a:schemeClr val="accent1">
                  <a:hueOff val="114395"/>
                  <a:lumOff val="-24975"/>
                </a:schemeClr>
              </a:solidFill>
            </a:endParaRPr>
          </a:p>
          <a:p>
            <a:pPr>
              <a:defRPr b="1"/>
            </a:pPr>
            <a:r>
              <a:t>Setting Up Your Code Environment </a:t>
            </a:r>
            <a:r>
              <a:rPr>
                <a:solidFill>
                  <a:schemeClr val="accent1">
                    <a:hueOff val="114395"/>
                    <a:lumOff val="-24975"/>
                  </a:schemeClr>
                </a:solidFill>
              </a:rPr>
              <a:t>(Task)</a:t>
            </a:r>
          </a:p>
          <a:p>
            <a:pPr>
              <a:defRPr b="1"/>
            </a:pPr>
            <a:r>
              <a:t>Starter Kit Code Explanation </a:t>
            </a:r>
            <a:r>
              <a:rPr>
                <a:solidFill>
                  <a:schemeClr val="accent1">
                    <a:hueOff val="114395"/>
                    <a:lumOff val="-24975"/>
                  </a:schemeClr>
                </a:solidFill>
              </a:rPr>
              <a:t>(30 mins)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7" name="pasted-movie.png" descr="pasted-movie.png"/>
          <p:cNvPicPr>
            <a:picLocks noChangeAspect="1"/>
          </p:cNvPicPr>
          <p:nvPr/>
        </p:nvPicPr>
        <p:blipFill>
          <a:blip r:embed="rId2">
            <a:extLst/>
          </a:blip>
          <a:stretch>
            <a:fillRect/>
          </a:stretch>
        </p:blipFill>
        <p:spPr>
          <a:xfrm>
            <a:off x="620569" y="2335499"/>
            <a:ext cx="23142862" cy="904500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69" name="Table 1"/>
          <p:cNvGraphicFramePr/>
          <p:nvPr/>
        </p:nvGraphicFramePr>
        <p:xfrm>
          <a:off x="6737350" y="1276350"/>
          <a:ext cx="10922000" cy="111760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54650"/>
                <a:gridCol w="5454650"/>
              </a:tblGrid>
              <a:tr h="1395412">
                <a:tc>
                  <a:txBody>
                    <a:bodyPr/>
                    <a:lstStyle/>
                    <a:p>
                      <a:pPr defTabSz="914400"/>
                      <a:r>
                        <a:rPr sz="3200"/>
                        <a:t>PlayStation</a:t>
                      </a:r>
                    </a:p>
                  </a:txBody>
                  <a:tcPr marL="50800" marR="50800" marT="50800" marB="50800" anchor="ctr" anchorCtr="0" horzOverflow="overflow"/>
                </a:tc>
                <a:tc>
                  <a:txBody>
                    <a:bodyPr/>
                    <a:lstStyle/>
                    <a:p>
                      <a:pPr defTabSz="914400"/>
                      <a:r>
                        <a:rPr sz="3200"/>
                        <a:t>Xbox</a:t>
                      </a:r>
                    </a:p>
                  </a:txBody>
                  <a:tcPr marL="50800" marR="50800" marT="50800" marB="50800" anchor="ctr" anchorCtr="0" horzOverflow="overflow"/>
                </a:tc>
              </a:tr>
              <a:tr h="1395412">
                <a:tc>
                  <a:txBody>
                    <a:bodyPr/>
                    <a:lstStyle/>
                    <a:p>
                      <a:pPr defTabSz="914400"/>
                      <a:r>
                        <a:rPr sz="3200"/>
                        <a:t>Circle</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r>
              <a:tr h="1395412">
                <a:tc>
                  <a:txBody>
                    <a:bodyPr/>
                    <a:lstStyle/>
                    <a:p>
                      <a:pPr defTabSz="914400"/>
                      <a:r>
                        <a:rPr sz="3200"/>
                        <a:t>Cross</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r>
              <a:tr h="1395412">
                <a:tc>
                  <a:txBody>
                    <a:bodyPr/>
                    <a:lstStyle/>
                    <a:p>
                      <a:pPr defTabSz="914400"/>
                      <a:r>
                        <a:rPr sz="3200"/>
                        <a:t>Triangle</a:t>
                      </a:r>
                    </a:p>
                  </a:txBody>
                  <a:tcPr marL="50800" marR="50800" marT="50800" marB="50800" anchor="ctr" anchorCtr="0" horzOverflow="overflow"/>
                </a:tc>
                <a:tc>
                  <a:txBody>
                    <a:bodyPr/>
                    <a:lstStyle/>
                    <a:p>
                      <a:pPr defTabSz="914400"/>
                      <a:r>
                        <a:rPr sz="3200"/>
                        <a:t>Y</a:t>
                      </a:r>
                    </a:p>
                  </a:txBody>
                  <a:tcPr marL="50800" marR="50800" marT="50800" marB="50800" anchor="ctr" anchorCtr="0" horzOverflow="overflow"/>
                </a:tc>
              </a:tr>
              <a:tr h="1395412">
                <a:tc>
                  <a:txBody>
                    <a:bodyPr/>
                    <a:lstStyle/>
                    <a:p>
                      <a:pPr defTabSz="914400"/>
                      <a:r>
                        <a:rPr sz="3200"/>
                        <a:t>Square</a:t>
                      </a:r>
                    </a:p>
                  </a:txBody>
                  <a:tcPr marL="50800" marR="50800" marT="50800" marB="50800" anchor="ctr" anchorCtr="0" horzOverflow="overflow"/>
                </a:tc>
                <a:tc>
                  <a:txBody>
                    <a:bodyPr/>
                    <a:lstStyle/>
                    <a:p>
                      <a:pPr defTabSz="914400"/>
                      <a:r>
                        <a:rPr sz="3200"/>
                        <a:t>X</a:t>
                      </a:r>
                    </a:p>
                  </a:txBody>
                  <a:tcPr marL="50800" marR="50800" marT="50800" marB="50800" anchor="ctr" anchorCtr="0" horzOverflow="overflow"/>
                </a:tc>
              </a:tr>
              <a:tr h="1395412">
                <a:tc>
                  <a:txBody>
                    <a:bodyPr/>
                    <a:lstStyle/>
                    <a:p>
                      <a:pPr defTabSz="914400"/>
                      <a:r>
                        <a:rPr sz="3200"/>
                        <a:t>Share</a:t>
                      </a:r>
                    </a:p>
                  </a:txBody>
                  <a:tcPr marL="50800" marR="50800" marT="50800" marB="50800" anchor="ctr" anchorCtr="0" horzOverflow="overflow"/>
                </a:tc>
                <a:tc>
                  <a:txBody>
                    <a:bodyPr/>
                    <a:lstStyle/>
                    <a:p>
                      <a:pPr defTabSz="914400"/>
                      <a:r>
                        <a:rPr sz="3200"/>
                        <a:t>Back</a:t>
                      </a:r>
                    </a:p>
                  </a:txBody>
                  <a:tcPr marL="50800" marR="50800" marT="50800" marB="50800" anchor="ctr" anchorCtr="0" horzOverflow="overflow"/>
                </a:tc>
              </a:tr>
              <a:tr h="1395412">
                <a:tc>
                  <a:txBody>
                    <a:bodyPr/>
                    <a:lstStyle/>
                    <a:p>
                      <a:pPr defTabSz="914400"/>
                      <a:r>
                        <a:rPr sz="3200"/>
                        <a:t>Options</a:t>
                      </a:r>
                    </a:p>
                  </a:txBody>
                  <a:tcPr marL="50800" marR="50800" marT="50800" marB="50800" anchor="ctr" anchorCtr="0" horzOverflow="overflow"/>
                </a:tc>
                <a:tc>
                  <a:txBody>
                    <a:bodyPr/>
                    <a:lstStyle/>
                    <a:p>
                      <a:pPr defTabSz="914400"/>
                      <a:r>
                        <a:rPr sz="3200"/>
                        <a:t>Start</a:t>
                      </a:r>
                    </a:p>
                  </a:txBody>
                  <a:tcPr marL="50800" marR="50800" marT="50800" marB="50800" anchor="ctr" anchorCtr="0" horzOverflow="overflow"/>
                </a:tc>
              </a:tr>
              <a:tr h="1395412">
                <a:tc>
                  <a:txBody>
                    <a:bodyPr/>
                    <a:lstStyle/>
                    <a:p>
                      <a:pPr defTabSz="914400"/>
                      <a:r>
                        <a:rPr sz="3200"/>
                        <a:t>PS</a:t>
                      </a:r>
                    </a:p>
                  </a:txBody>
                  <a:tcPr marL="50800" marR="50800" marT="50800" marB="50800" anchor="ctr" anchorCtr="0" horzOverflow="overflow"/>
                </a:tc>
                <a:tc>
                  <a:txBody>
                    <a:bodyPr/>
                    <a:lstStyle/>
                    <a:p>
                      <a:pPr defTabSz="914400"/>
                      <a:r>
                        <a:rPr sz="3200"/>
                        <a:t>Guide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1" name="pasted-movie.png" descr="pasted-movie.png"/>
          <p:cNvPicPr>
            <a:picLocks noChangeAspect="1"/>
          </p:cNvPicPr>
          <p:nvPr/>
        </p:nvPicPr>
        <p:blipFill>
          <a:blip r:embed="rId2">
            <a:extLst/>
          </a:blip>
          <a:srcRect l="4225" t="4155" r="4225" b="4155"/>
          <a:stretch>
            <a:fillRect/>
          </a:stretch>
        </p:blipFill>
        <p:spPr>
          <a:xfrm>
            <a:off x="5697897" y="353977"/>
            <a:ext cx="12988132" cy="1300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0" y="0"/>
                </a:moveTo>
                <a:lnTo>
                  <a:pt x="10723" y="169"/>
                </a:lnTo>
                <a:cubicBezTo>
                  <a:pt x="10645" y="322"/>
                  <a:pt x="10644" y="338"/>
                  <a:pt x="10708" y="333"/>
                </a:cubicBezTo>
                <a:cubicBezTo>
                  <a:pt x="10761" y="329"/>
                  <a:pt x="10780" y="360"/>
                  <a:pt x="10780" y="452"/>
                </a:cubicBezTo>
                <a:lnTo>
                  <a:pt x="10780" y="577"/>
                </a:lnTo>
                <a:lnTo>
                  <a:pt x="5691" y="597"/>
                </a:lnTo>
                <a:lnTo>
                  <a:pt x="603" y="618"/>
                </a:lnTo>
                <a:lnTo>
                  <a:pt x="581" y="5709"/>
                </a:lnTo>
                <a:cubicBezTo>
                  <a:pt x="570" y="8509"/>
                  <a:pt x="570" y="13091"/>
                  <a:pt x="581" y="15891"/>
                </a:cubicBezTo>
                <a:lnTo>
                  <a:pt x="603" y="20982"/>
                </a:lnTo>
                <a:lnTo>
                  <a:pt x="5691" y="21003"/>
                </a:lnTo>
                <a:lnTo>
                  <a:pt x="10780" y="21024"/>
                </a:lnTo>
                <a:lnTo>
                  <a:pt x="10780" y="21148"/>
                </a:lnTo>
                <a:cubicBezTo>
                  <a:pt x="10780" y="21240"/>
                  <a:pt x="10761" y="21271"/>
                  <a:pt x="10708" y="21267"/>
                </a:cubicBezTo>
                <a:cubicBezTo>
                  <a:pt x="10644" y="21262"/>
                  <a:pt x="10645" y="21278"/>
                  <a:pt x="10723" y="21431"/>
                </a:cubicBezTo>
                <a:lnTo>
                  <a:pt x="10810" y="21600"/>
                </a:lnTo>
                <a:lnTo>
                  <a:pt x="10886" y="21457"/>
                </a:lnTo>
                <a:cubicBezTo>
                  <a:pt x="10978" y="21286"/>
                  <a:pt x="10983" y="21248"/>
                  <a:pt x="10914" y="21262"/>
                </a:cubicBezTo>
                <a:cubicBezTo>
                  <a:pt x="10882" y="21268"/>
                  <a:pt x="10862" y="21225"/>
                  <a:pt x="10862" y="21148"/>
                </a:cubicBezTo>
                <a:lnTo>
                  <a:pt x="10862" y="21024"/>
                </a:lnTo>
                <a:lnTo>
                  <a:pt x="15940" y="21013"/>
                </a:lnTo>
                <a:lnTo>
                  <a:pt x="21018" y="21003"/>
                </a:lnTo>
                <a:lnTo>
                  <a:pt x="21028" y="15901"/>
                </a:lnTo>
                <a:cubicBezTo>
                  <a:pt x="21034" y="13096"/>
                  <a:pt x="21034" y="8504"/>
                  <a:pt x="21028" y="5699"/>
                </a:cubicBezTo>
                <a:lnTo>
                  <a:pt x="21018" y="598"/>
                </a:lnTo>
                <a:lnTo>
                  <a:pt x="15940" y="587"/>
                </a:lnTo>
                <a:lnTo>
                  <a:pt x="10862" y="577"/>
                </a:lnTo>
                <a:lnTo>
                  <a:pt x="10862" y="452"/>
                </a:lnTo>
                <a:cubicBezTo>
                  <a:pt x="10862" y="375"/>
                  <a:pt x="10882" y="332"/>
                  <a:pt x="10914" y="338"/>
                </a:cubicBezTo>
                <a:cubicBezTo>
                  <a:pt x="10983" y="352"/>
                  <a:pt x="10978" y="314"/>
                  <a:pt x="10886" y="143"/>
                </a:cubicBezTo>
                <a:lnTo>
                  <a:pt x="10810" y="0"/>
                </a:lnTo>
                <a:close/>
                <a:moveTo>
                  <a:pt x="344" y="10631"/>
                </a:moveTo>
                <a:cubicBezTo>
                  <a:pt x="327" y="10626"/>
                  <a:pt x="268" y="10645"/>
                  <a:pt x="190" y="10683"/>
                </a:cubicBezTo>
                <a:cubicBezTo>
                  <a:pt x="86" y="10733"/>
                  <a:pt x="0" y="10786"/>
                  <a:pt x="0" y="10800"/>
                </a:cubicBezTo>
                <a:cubicBezTo>
                  <a:pt x="0" y="10814"/>
                  <a:pt x="79" y="10865"/>
                  <a:pt x="176" y="10914"/>
                </a:cubicBezTo>
                <a:cubicBezTo>
                  <a:pt x="388" y="11020"/>
                  <a:pt x="395" y="11022"/>
                  <a:pt x="344" y="10956"/>
                </a:cubicBezTo>
                <a:cubicBezTo>
                  <a:pt x="297" y="10894"/>
                  <a:pt x="298" y="10719"/>
                  <a:pt x="346" y="10644"/>
                </a:cubicBezTo>
                <a:cubicBezTo>
                  <a:pt x="351" y="10637"/>
                  <a:pt x="349" y="10632"/>
                  <a:pt x="344" y="10631"/>
                </a:cubicBezTo>
                <a:close/>
                <a:moveTo>
                  <a:pt x="21256" y="10631"/>
                </a:moveTo>
                <a:cubicBezTo>
                  <a:pt x="21251" y="10632"/>
                  <a:pt x="21249" y="10637"/>
                  <a:pt x="21254" y="10644"/>
                </a:cubicBezTo>
                <a:cubicBezTo>
                  <a:pt x="21303" y="10721"/>
                  <a:pt x="21303" y="10895"/>
                  <a:pt x="21253" y="10959"/>
                </a:cubicBezTo>
                <a:cubicBezTo>
                  <a:pt x="21230" y="10989"/>
                  <a:pt x="21298" y="10971"/>
                  <a:pt x="21405" y="10919"/>
                </a:cubicBezTo>
                <a:cubicBezTo>
                  <a:pt x="21512" y="10867"/>
                  <a:pt x="21600" y="10814"/>
                  <a:pt x="21600" y="10800"/>
                </a:cubicBezTo>
                <a:cubicBezTo>
                  <a:pt x="21600" y="10786"/>
                  <a:pt x="21514" y="10733"/>
                  <a:pt x="21410" y="10683"/>
                </a:cubicBezTo>
                <a:cubicBezTo>
                  <a:pt x="21332" y="10645"/>
                  <a:pt x="21273" y="10626"/>
                  <a:pt x="21256" y="10631"/>
                </a:cubicBezTo>
                <a:close/>
              </a:path>
            </a:pathLst>
          </a:cu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etting Up Your…"/>
          <p:cNvSpPr txBox="1"/>
          <p:nvPr>
            <p:ph type="title"/>
          </p:nvPr>
        </p:nvSpPr>
        <p:spPr>
          <a:prstGeom prst="rect">
            <a:avLst/>
          </a:prstGeom>
        </p:spPr>
        <p:txBody>
          <a:bodyPr/>
          <a:lstStyle/>
          <a:p>
            <a:pPr/>
            <a:r>
              <a:t>Setting Up Your </a:t>
            </a:r>
          </a:p>
          <a:p>
            <a:pPr/>
            <a:r>
              <a:t>Code Environment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etting Up Your Code Environment"/>
          <p:cNvSpPr txBox="1"/>
          <p:nvPr>
            <p:ph type="title"/>
          </p:nvPr>
        </p:nvSpPr>
        <p:spPr>
          <a:prstGeom prst="rect">
            <a:avLst/>
          </a:prstGeom>
        </p:spPr>
        <p:txBody>
          <a:bodyPr/>
          <a:lstStyle/>
          <a:p>
            <a:pPr/>
            <a:r>
              <a:t>Setting Up Your Code Environment</a:t>
            </a:r>
          </a:p>
        </p:txBody>
      </p:sp>
      <p:sp>
        <p:nvSpPr>
          <p:cNvPr id="276" name="Tools We’ll Us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Tools We’ll Use</a:t>
            </a:r>
          </a:p>
        </p:txBody>
      </p:sp>
      <p:sp>
        <p:nvSpPr>
          <p:cNvPr id="277" name="Android Studio with JDK…"/>
          <p:cNvSpPr txBox="1"/>
          <p:nvPr>
            <p:ph type="body" idx="1"/>
          </p:nvPr>
        </p:nvSpPr>
        <p:spPr>
          <a:prstGeom prst="rect">
            <a:avLst/>
          </a:prstGeom>
        </p:spPr>
        <p:txBody>
          <a:bodyPr/>
          <a:lstStyle/>
          <a:p>
            <a:pPr/>
            <a:r>
              <a:t>Android Studio with JDK</a:t>
            </a:r>
          </a:p>
          <a:p>
            <a:pPr/>
            <a:r>
              <a:t>ADB</a:t>
            </a:r>
          </a:p>
          <a:p>
            <a:pPr/>
            <a:r>
              <a:t>Rev Hardware Client (Windows only)</a:t>
            </a:r>
          </a:p>
          <a:p>
            <a:pPr/>
            <a:r>
              <a:t>RoadRunner Quickstart Setup</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9" name="CleanShot 2024-07-27 at 13.15.08@2x.png" descr="CleanShot 2024-07-27 at 13.15.08@2x.png"/>
          <p:cNvPicPr>
            <a:picLocks noChangeAspect="1"/>
          </p:cNvPicPr>
          <p:nvPr/>
        </p:nvPicPr>
        <p:blipFill>
          <a:blip r:embed="rId2">
            <a:extLst/>
          </a:blip>
          <a:stretch>
            <a:fillRect/>
          </a:stretch>
        </p:blipFill>
        <p:spPr>
          <a:xfrm>
            <a:off x="1467716" y="-93361"/>
            <a:ext cx="21448568" cy="1390272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1" name="CleanShot 2024-07-27 at 13.18.21@2x.png" descr="CleanShot 2024-07-27 at 13.18.21@2x.png"/>
          <p:cNvPicPr>
            <a:picLocks noChangeAspect="1"/>
          </p:cNvPicPr>
          <p:nvPr/>
        </p:nvPicPr>
        <p:blipFill>
          <a:blip r:embed="rId2">
            <a:extLst/>
          </a:blip>
          <a:stretch>
            <a:fillRect/>
          </a:stretch>
        </p:blipFill>
        <p:spPr>
          <a:xfrm>
            <a:off x="1611749" y="0"/>
            <a:ext cx="21160502" cy="1371600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3" name="CleanShot 2024-07-27 at 13.31.53@2x.png" descr="CleanShot 2024-07-27 at 13.31.53@2x.png"/>
          <p:cNvPicPr>
            <a:picLocks noChangeAspect="1"/>
          </p:cNvPicPr>
          <p:nvPr/>
        </p:nvPicPr>
        <p:blipFill>
          <a:blip r:embed="rId2">
            <a:extLst/>
          </a:blip>
          <a:stretch>
            <a:fillRect/>
          </a:stretch>
        </p:blipFill>
        <p:spPr>
          <a:xfrm>
            <a:off x="1611749" y="0"/>
            <a:ext cx="21160502" cy="137160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5" name="CleanShot 2024-07-27 at 13.32.15@2x.png" descr="CleanShot 2024-07-27 at 13.32.15@2x.png"/>
          <p:cNvPicPr>
            <a:picLocks noChangeAspect="1"/>
          </p:cNvPicPr>
          <p:nvPr/>
        </p:nvPicPr>
        <p:blipFill>
          <a:blip r:embed="rId2">
            <a:extLst/>
          </a:blip>
          <a:stretch>
            <a:fillRect/>
          </a:stretch>
        </p:blipFill>
        <p:spPr>
          <a:xfrm>
            <a:off x="1611749" y="0"/>
            <a:ext cx="21160502" cy="1371600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7" name="CleanShot 2024-07-27 at 13.33.10@2x.png" descr="CleanShot 2024-07-27 at 13.33.10@2x.png"/>
          <p:cNvPicPr>
            <a:picLocks noChangeAspect="1"/>
          </p:cNvPicPr>
          <p:nvPr/>
        </p:nvPicPr>
        <p:blipFill>
          <a:blip r:embed="rId2">
            <a:extLst/>
          </a:blip>
          <a:stretch>
            <a:fillRect/>
          </a:stretch>
        </p:blipFill>
        <p:spPr>
          <a:xfrm>
            <a:off x="1611749" y="0"/>
            <a:ext cx="21160502" cy="137160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Our Options (and our choices)"/>
          <p:cNvSpPr txBox="1"/>
          <p:nvPr>
            <p:ph type="title"/>
          </p:nvPr>
        </p:nvSpPr>
        <p:spPr>
          <a:prstGeom prst="rect">
            <a:avLst/>
          </a:prstGeom>
        </p:spPr>
        <p:txBody>
          <a:bodyPr/>
          <a:lstStyle/>
          <a:p>
            <a:pPr/>
            <a:r>
              <a:t>Our Options (and our choices)</a:t>
            </a:r>
          </a:p>
        </p:txBody>
      </p:sp>
      <p:sp>
        <p:nvSpPr>
          <p:cNvPr id="180" name="5 mins"/>
          <p:cNvSpPr txBox="1"/>
          <p:nvPr/>
        </p:nvSpPr>
        <p:spPr>
          <a:xfrm>
            <a:off x="1206498" y="7563298"/>
            <a:ext cx="21971004" cy="1201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80000"/>
              </a:lnSpc>
              <a:spcBef>
                <a:spcPts val="0"/>
              </a:spcBef>
              <a:defRPr i="1" spc="-144" sz="7200">
                <a:solidFill>
                  <a:srgbClr val="FFFFFF"/>
                </a:solidFill>
              </a:defRPr>
            </a:lvl1pPr>
          </a:lstStyle>
          <a:p>
            <a:pPr/>
            <a:r>
              <a:t>5 mins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9" name="CleanShot 2024-07-27 at 13.33.35@2x.png" descr="CleanShot 2024-07-27 at 13.33.35@2x.png"/>
          <p:cNvPicPr>
            <a:picLocks noChangeAspect="1"/>
          </p:cNvPicPr>
          <p:nvPr/>
        </p:nvPicPr>
        <p:blipFill>
          <a:blip r:embed="rId2">
            <a:extLst/>
          </a:blip>
          <a:stretch>
            <a:fillRect/>
          </a:stretch>
        </p:blipFill>
        <p:spPr>
          <a:xfrm>
            <a:off x="1611749" y="0"/>
            <a:ext cx="21160502" cy="137160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1" name="CleanShot 2024-07-27 at 13.33.56@2x.png" descr="CleanShot 2024-07-27 at 13.33.56@2x.png"/>
          <p:cNvPicPr>
            <a:picLocks noChangeAspect="1"/>
          </p:cNvPicPr>
          <p:nvPr/>
        </p:nvPicPr>
        <p:blipFill>
          <a:blip r:embed="rId2">
            <a:extLst/>
          </a:blip>
          <a:stretch>
            <a:fillRect/>
          </a:stretch>
        </p:blipFill>
        <p:spPr>
          <a:xfrm>
            <a:off x="1611749" y="0"/>
            <a:ext cx="21160502" cy="1371600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3" name="CleanShot 2024-07-27 at 13.34.22@2x.png" descr="CleanShot 2024-07-27 at 13.34.22@2x.png"/>
          <p:cNvPicPr>
            <a:picLocks noChangeAspect="1"/>
          </p:cNvPicPr>
          <p:nvPr/>
        </p:nvPicPr>
        <p:blipFill>
          <a:blip r:embed="rId2">
            <a:extLst/>
          </a:blip>
          <a:stretch>
            <a:fillRect/>
          </a:stretch>
        </p:blipFill>
        <p:spPr>
          <a:xfrm>
            <a:off x="1611749" y="0"/>
            <a:ext cx="21160502" cy="13716000"/>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5" name="CleanShot 2024-07-27 at 13.36.41@2x.png" descr="CleanShot 2024-07-27 at 13.36.41@2x.png"/>
          <p:cNvPicPr>
            <a:picLocks noChangeAspect="1"/>
          </p:cNvPicPr>
          <p:nvPr/>
        </p:nvPicPr>
        <p:blipFill>
          <a:blip r:embed="rId2">
            <a:extLst/>
          </a:blip>
          <a:stretch>
            <a:fillRect/>
          </a:stretch>
        </p:blipFill>
        <p:spPr>
          <a:xfrm>
            <a:off x="4199463" y="180024"/>
            <a:ext cx="15985074" cy="13355952"/>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7" name="CleanShot 2024-07-27 at 13.38.22@2x.png" descr="CleanShot 2024-07-27 at 13.38.22@2x.png"/>
          <p:cNvPicPr>
            <a:picLocks noChangeAspect="1"/>
          </p:cNvPicPr>
          <p:nvPr/>
        </p:nvPicPr>
        <p:blipFill>
          <a:blip r:embed="rId2">
            <a:extLst/>
          </a:blip>
          <a:stretch>
            <a:fillRect/>
          </a:stretch>
        </p:blipFill>
        <p:spPr>
          <a:xfrm>
            <a:off x="1611749" y="0"/>
            <a:ext cx="21160502" cy="13716000"/>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9" name="pasted-movie.png" descr="pasted-movie.png"/>
          <p:cNvPicPr>
            <a:picLocks noChangeAspect="1"/>
          </p:cNvPicPr>
          <p:nvPr/>
        </p:nvPicPr>
        <p:blipFill>
          <a:blip r:embed="rId2">
            <a:extLst/>
          </a:blip>
          <a:srcRect l="5531" t="8146" r="5383" b="5442"/>
          <a:stretch>
            <a:fillRect/>
          </a:stretch>
        </p:blipFill>
        <p:spPr>
          <a:xfrm>
            <a:off x="6209109" y="1392130"/>
            <a:ext cx="11965782" cy="10931740"/>
          </a:xfrm>
          <a:custGeom>
            <a:avLst/>
            <a:gdLst/>
            <a:ahLst/>
            <a:cxnLst>
              <a:cxn ang="0">
                <a:pos x="wd2" y="hd2"/>
              </a:cxn>
              <a:cxn ang="5400000">
                <a:pos x="wd2" y="hd2"/>
              </a:cxn>
              <a:cxn ang="10800000">
                <a:pos x="wd2" y="hd2"/>
              </a:cxn>
              <a:cxn ang="16200000">
                <a:pos x="wd2" y="hd2"/>
              </a:cxn>
            </a:cxnLst>
            <a:rect l="0" t="0" r="r" b="b"/>
            <a:pathLst>
              <a:path w="21592" h="21589" fill="norm" stroke="1" extrusionOk="0">
                <a:moveTo>
                  <a:pt x="11927" y="2"/>
                </a:moveTo>
                <a:cubicBezTo>
                  <a:pt x="11845" y="8"/>
                  <a:pt x="11778" y="34"/>
                  <a:pt x="11696" y="77"/>
                </a:cubicBezTo>
                <a:cubicBezTo>
                  <a:pt x="11564" y="147"/>
                  <a:pt x="11506" y="155"/>
                  <a:pt x="11256" y="136"/>
                </a:cubicBezTo>
                <a:cubicBezTo>
                  <a:pt x="11098" y="124"/>
                  <a:pt x="10937" y="95"/>
                  <a:pt x="10898" y="72"/>
                </a:cubicBezTo>
                <a:cubicBezTo>
                  <a:pt x="10845" y="41"/>
                  <a:pt x="10795" y="41"/>
                  <a:pt x="10709" y="72"/>
                </a:cubicBezTo>
                <a:cubicBezTo>
                  <a:pt x="10638" y="98"/>
                  <a:pt x="10331" y="115"/>
                  <a:pt x="9945" y="115"/>
                </a:cubicBezTo>
                <a:cubicBezTo>
                  <a:pt x="9162" y="115"/>
                  <a:pt x="8917" y="153"/>
                  <a:pt x="8661" y="316"/>
                </a:cubicBezTo>
                <a:cubicBezTo>
                  <a:pt x="8556" y="383"/>
                  <a:pt x="8414" y="458"/>
                  <a:pt x="8346" y="483"/>
                </a:cubicBezTo>
                <a:cubicBezTo>
                  <a:pt x="7989" y="612"/>
                  <a:pt x="7803" y="919"/>
                  <a:pt x="7920" y="1187"/>
                </a:cubicBezTo>
                <a:cubicBezTo>
                  <a:pt x="7952" y="1261"/>
                  <a:pt x="8009" y="1331"/>
                  <a:pt x="8047" y="1341"/>
                </a:cubicBezTo>
                <a:cubicBezTo>
                  <a:pt x="8084" y="1352"/>
                  <a:pt x="8112" y="1380"/>
                  <a:pt x="8110" y="1403"/>
                </a:cubicBezTo>
                <a:cubicBezTo>
                  <a:pt x="8099" y="1503"/>
                  <a:pt x="8117" y="1576"/>
                  <a:pt x="8166" y="1629"/>
                </a:cubicBezTo>
                <a:cubicBezTo>
                  <a:pt x="8212" y="1680"/>
                  <a:pt x="8203" y="1698"/>
                  <a:pt x="8085" y="1802"/>
                </a:cubicBezTo>
                <a:cubicBezTo>
                  <a:pt x="8012" y="1866"/>
                  <a:pt x="7822" y="1992"/>
                  <a:pt x="7664" y="2080"/>
                </a:cubicBezTo>
                <a:cubicBezTo>
                  <a:pt x="7097" y="2397"/>
                  <a:pt x="6686" y="2638"/>
                  <a:pt x="6635" y="2683"/>
                </a:cubicBezTo>
                <a:cubicBezTo>
                  <a:pt x="6607" y="2708"/>
                  <a:pt x="6437" y="2811"/>
                  <a:pt x="6257" y="2911"/>
                </a:cubicBezTo>
                <a:cubicBezTo>
                  <a:pt x="6077" y="3011"/>
                  <a:pt x="5814" y="3165"/>
                  <a:pt x="5673" y="3252"/>
                </a:cubicBezTo>
                <a:cubicBezTo>
                  <a:pt x="5531" y="3340"/>
                  <a:pt x="5361" y="3445"/>
                  <a:pt x="5294" y="3485"/>
                </a:cubicBezTo>
                <a:cubicBezTo>
                  <a:pt x="5228" y="3525"/>
                  <a:pt x="5069" y="3625"/>
                  <a:pt x="4940" y="3706"/>
                </a:cubicBezTo>
                <a:cubicBezTo>
                  <a:pt x="4527" y="3966"/>
                  <a:pt x="4152" y="4157"/>
                  <a:pt x="3782" y="4295"/>
                </a:cubicBezTo>
                <a:cubicBezTo>
                  <a:pt x="3411" y="4434"/>
                  <a:pt x="3248" y="4517"/>
                  <a:pt x="3102" y="4642"/>
                </a:cubicBezTo>
                <a:cubicBezTo>
                  <a:pt x="3016" y="4715"/>
                  <a:pt x="2926" y="4775"/>
                  <a:pt x="2902" y="4775"/>
                </a:cubicBezTo>
                <a:cubicBezTo>
                  <a:pt x="2878" y="4775"/>
                  <a:pt x="2787" y="4835"/>
                  <a:pt x="2698" y="4909"/>
                </a:cubicBezTo>
                <a:cubicBezTo>
                  <a:pt x="2610" y="4983"/>
                  <a:pt x="2497" y="5064"/>
                  <a:pt x="2446" y="5088"/>
                </a:cubicBezTo>
                <a:cubicBezTo>
                  <a:pt x="2359" y="5130"/>
                  <a:pt x="1970" y="5383"/>
                  <a:pt x="1530" y="5683"/>
                </a:cubicBezTo>
                <a:cubicBezTo>
                  <a:pt x="1416" y="5761"/>
                  <a:pt x="1211" y="5884"/>
                  <a:pt x="1072" y="5958"/>
                </a:cubicBezTo>
                <a:cubicBezTo>
                  <a:pt x="934" y="6031"/>
                  <a:pt x="782" y="6124"/>
                  <a:pt x="735" y="6165"/>
                </a:cubicBezTo>
                <a:cubicBezTo>
                  <a:pt x="688" y="6205"/>
                  <a:pt x="539" y="6274"/>
                  <a:pt x="402" y="6319"/>
                </a:cubicBezTo>
                <a:cubicBezTo>
                  <a:pt x="96" y="6420"/>
                  <a:pt x="0" y="6521"/>
                  <a:pt x="0" y="6748"/>
                </a:cubicBezTo>
                <a:cubicBezTo>
                  <a:pt x="0" y="6996"/>
                  <a:pt x="98" y="7108"/>
                  <a:pt x="312" y="7108"/>
                </a:cubicBezTo>
                <a:cubicBezTo>
                  <a:pt x="478" y="7108"/>
                  <a:pt x="481" y="7111"/>
                  <a:pt x="481" y="7221"/>
                </a:cubicBezTo>
                <a:cubicBezTo>
                  <a:pt x="481" y="7395"/>
                  <a:pt x="587" y="7485"/>
                  <a:pt x="791" y="7485"/>
                </a:cubicBezTo>
                <a:cubicBezTo>
                  <a:pt x="958" y="7485"/>
                  <a:pt x="963" y="7488"/>
                  <a:pt x="963" y="7594"/>
                </a:cubicBezTo>
                <a:cubicBezTo>
                  <a:pt x="963" y="7670"/>
                  <a:pt x="995" y="7734"/>
                  <a:pt x="1068" y="7801"/>
                </a:cubicBezTo>
                <a:cubicBezTo>
                  <a:pt x="1168" y="7893"/>
                  <a:pt x="1196" y="7898"/>
                  <a:pt x="1550" y="7898"/>
                </a:cubicBezTo>
                <a:cubicBezTo>
                  <a:pt x="1916" y="7898"/>
                  <a:pt x="1928" y="7901"/>
                  <a:pt x="1959" y="7989"/>
                </a:cubicBezTo>
                <a:cubicBezTo>
                  <a:pt x="1976" y="8038"/>
                  <a:pt x="2005" y="8090"/>
                  <a:pt x="2025" y="8103"/>
                </a:cubicBezTo>
                <a:cubicBezTo>
                  <a:pt x="2044" y="8116"/>
                  <a:pt x="2091" y="8175"/>
                  <a:pt x="2129" y="8233"/>
                </a:cubicBezTo>
                <a:lnTo>
                  <a:pt x="2198" y="8339"/>
                </a:lnTo>
                <a:lnTo>
                  <a:pt x="2082" y="8488"/>
                </a:lnTo>
                <a:cubicBezTo>
                  <a:pt x="1927" y="8686"/>
                  <a:pt x="1899" y="8857"/>
                  <a:pt x="1987" y="9076"/>
                </a:cubicBezTo>
                <a:cubicBezTo>
                  <a:pt x="2025" y="9170"/>
                  <a:pt x="2089" y="9266"/>
                  <a:pt x="2128" y="9289"/>
                </a:cubicBezTo>
                <a:lnTo>
                  <a:pt x="2200" y="9330"/>
                </a:lnTo>
                <a:lnTo>
                  <a:pt x="2200" y="13126"/>
                </a:lnTo>
                <a:lnTo>
                  <a:pt x="2200" y="16922"/>
                </a:lnTo>
                <a:lnTo>
                  <a:pt x="2080" y="17122"/>
                </a:lnTo>
                <a:cubicBezTo>
                  <a:pt x="2012" y="17235"/>
                  <a:pt x="1959" y="17370"/>
                  <a:pt x="1959" y="17432"/>
                </a:cubicBezTo>
                <a:cubicBezTo>
                  <a:pt x="1959" y="17545"/>
                  <a:pt x="2077" y="17790"/>
                  <a:pt x="2156" y="17843"/>
                </a:cubicBezTo>
                <a:cubicBezTo>
                  <a:pt x="2228" y="17892"/>
                  <a:pt x="2208" y="17980"/>
                  <a:pt x="2095" y="18103"/>
                </a:cubicBezTo>
                <a:cubicBezTo>
                  <a:pt x="2038" y="18166"/>
                  <a:pt x="1982" y="18264"/>
                  <a:pt x="1972" y="18321"/>
                </a:cubicBezTo>
                <a:cubicBezTo>
                  <a:pt x="1954" y="18418"/>
                  <a:pt x="1943" y="18424"/>
                  <a:pt x="1820" y="18406"/>
                </a:cubicBezTo>
                <a:cubicBezTo>
                  <a:pt x="1748" y="18395"/>
                  <a:pt x="1599" y="18399"/>
                  <a:pt x="1489" y="18414"/>
                </a:cubicBezTo>
                <a:cubicBezTo>
                  <a:pt x="1310" y="18438"/>
                  <a:pt x="1274" y="18459"/>
                  <a:pt x="1144" y="18610"/>
                </a:cubicBezTo>
                <a:cubicBezTo>
                  <a:pt x="1065" y="18704"/>
                  <a:pt x="990" y="18814"/>
                  <a:pt x="978" y="18855"/>
                </a:cubicBezTo>
                <a:cubicBezTo>
                  <a:pt x="966" y="18896"/>
                  <a:pt x="895" y="18996"/>
                  <a:pt x="821" y="19077"/>
                </a:cubicBezTo>
                <a:cubicBezTo>
                  <a:pt x="748" y="19158"/>
                  <a:pt x="688" y="19254"/>
                  <a:pt x="688" y="19292"/>
                </a:cubicBezTo>
                <a:cubicBezTo>
                  <a:pt x="688" y="19329"/>
                  <a:pt x="672" y="19377"/>
                  <a:pt x="652" y="19398"/>
                </a:cubicBezTo>
                <a:cubicBezTo>
                  <a:pt x="608" y="19446"/>
                  <a:pt x="544" y="20212"/>
                  <a:pt x="556" y="20548"/>
                </a:cubicBezTo>
                <a:cubicBezTo>
                  <a:pt x="563" y="20744"/>
                  <a:pt x="552" y="20815"/>
                  <a:pt x="505" y="20872"/>
                </a:cubicBezTo>
                <a:cubicBezTo>
                  <a:pt x="459" y="20927"/>
                  <a:pt x="447" y="20999"/>
                  <a:pt x="453" y="21177"/>
                </a:cubicBezTo>
                <a:cubicBezTo>
                  <a:pt x="463" y="21453"/>
                  <a:pt x="530" y="21544"/>
                  <a:pt x="739" y="21566"/>
                </a:cubicBezTo>
                <a:cubicBezTo>
                  <a:pt x="907" y="21584"/>
                  <a:pt x="6053" y="21591"/>
                  <a:pt x="11164" y="21589"/>
                </a:cubicBezTo>
                <a:cubicBezTo>
                  <a:pt x="16275" y="21587"/>
                  <a:pt x="21352" y="21575"/>
                  <a:pt x="21383" y="21557"/>
                </a:cubicBezTo>
                <a:cubicBezTo>
                  <a:pt x="21513" y="21481"/>
                  <a:pt x="21563" y="21297"/>
                  <a:pt x="21580" y="20823"/>
                </a:cubicBezTo>
                <a:cubicBezTo>
                  <a:pt x="21600" y="20298"/>
                  <a:pt x="21564" y="20001"/>
                  <a:pt x="21429" y="19575"/>
                </a:cubicBezTo>
                <a:cubicBezTo>
                  <a:pt x="21326" y="19251"/>
                  <a:pt x="21210" y="19074"/>
                  <a:pt x="21100" y="19074"/>
                </a:cubicBezTo>
                <a:cubicBezTo>
                  <a:pt x="21064" y="19074"/>
                  <a:pt x="20966" y="18997"/>
                  <a:pt x="20883" y="18904"/>
                </a:cubicBezTo>
                <a:cubicBezTo>
                  <a:pt x="20795" y="18804"/>
                  <a:pt x="20688" y="18724"/>
                  <a:pt x="20626" y="18710"/>
                </a:cubicBezTo>
                <a:cubicBezTo>
                  <a:pt x="20565" y="18697"/>
                  <a:pt x="20496" y="18645"/>
                  <a:pt x="20463" y="18589"/>
                </a:cubicBezTo>
                <a:cubicBezTo>
                  <a:pt x="20362" y="18415"/>
                  <a:pt x="20318" y="18399"/>
                  <a:pt x="19969" y="18397"/>
                </a:cubicBezTo>
                <a:lnTo>
                  <a:pt x="19638" y="18396"/>
                </a:lnTo>
                <a:lnTo>
                  <a:pt x="19549" y="18231"/>
                </a:lnTo>
                <a:cubicBezTo>
                  <a:pt x="19500" y="18140"/>
                  <a:pt x="19437" y="18057"/>
                  <a:pt x="19408" y="18045"/>
                </a:cubicBezTo>
                <a:cubicBezTo>
                  <a:pt x="19333" y="18013"/>
                  <a:pt x="19343" y="17879"/>
                  <a:pt x="19424" y="17832"/>
                </a:cubicBezTo>
                <a:cubicBezTo>
                  <a:pt x="19573" y="17745"/>
                  <a:pt x="19647" y="17406"/>
                  <a:pt x="19558" y="17218"/>
                </a:cubicBezTo>
                <a:cubicBezTo>
                  <a:pt x="19537" y="17172"/>
                  <a:pt x="19482" y="17092"/>
                  <a:pt x="19436" y="17039"/>
                </a:cubicBezTo>
                <a:lnTo>
                  <a:pt x="19354" y="16942"/>
                </a:lnTo>
                <a:lnTo>
                  <a:pt x="19371" y="13859"/>
                </a:lnTo>
                <a:cubicBezTo>
                  <a:pt x="19381" y="12164"/>
                  <a:pt x="19397" y="10450"/>
                  <a:pt x="19408" y="10051"/>
                </a:cubicBezTo>
                <a:cubicBezTo>
                  <a:pt x="19426" y="9361"/>
                  <a:pt x="19431" y="9321"/>
                  <a:pt x="19511" y="9191"/>
                </a:cubicBezTo>
                <a:cubicBezTo>
                  <a:pt x="19647" y="8972"/>
                  <a:pt x="19638" y="8694"/>
                  <a:pt x="19489" y="8509"/>
                </a:cubicBezTo>
                <a:cubicBezTo>
                  <a:pt x="19435" y="8441"/>
                  <a:pt x="19390" y="8379"/>
                  <a:pt x="19390" y="8371"/>
                </a:cubicBezTo>
                <a:cubicBezTo>
                  <a:pt x="19390" y="8364"/>
                  <a:pt x="19444" y="8269"/>
                  <a:pt x="19510" y="8162"/>
                </a:cubicBezTo>
                <a:cubicBezTo>
                  <a:pt x="19576" y="8054"/>
                  <a:pt x="19630" y="7951"/>
                  <a:pt x="19630" y="7932"/>
                </a:cubicBezTo>
                <a:cubicBezTo>
                  <a:pt x="19630" y="7914"/>
                  <a:pt x="19798" y="7898"/>
                  <a:pt x="20001" y="7898"/>
                </a:cubicBezTo>
                <a:cubicBezTo>
                  <a:pt x="20429" y="7898"/>
                  <a:pt x="20500" y="7865"/>
                  <a:pt x="20564" y="7634"/>
                </a:cubicBezTo>
                <a:cubicBezTo>
                  <a:pt x="20604" y="7487"/>
                  <a:pt x="20607" y="7485"/>
                  <a:pt x="20768" y="7485"/>
                </a:cubicBezTo>
                <a:cubicBezTo>
                  <a:pt x="20905" y="7485"/>
                  <a:pt x="20944" y="7467"/>
                  <a:pt x="21003" y="7385"/>
                </a:cubicBezTo>
                <a:cubicBezTo>
                  <a:pt x="21042" y="7331"/>
                  <a:pt x="21075" y="7254"/>
                  <a:pt x="21075" y="7216"/>
                </a:cubicBezTo>
                <a:cubicBezTo>
                  <a:pt x="21075" y="7161"/>
                  <a:pt x="21101" y="7146"/>
                  <a:pt x="21193" y="7146"/>
                </a:cubicBezTo>
                <a:cubicBezTo>
                  <a:pt x="21471" y="7146"/>
                  <a:pt x="21592" y="6992"/>
                  <a:pt x="21592" y="6578"/>
                </a:cubicBezTo>
                <a:cubicBezTo>
                  <a:pt x="21592" y="6440"/>
                  <a:pt x="21579" y="6273"/>
                  <a:pt x="21553" y="6074"/>
                </a:cubicBezTo>
                <a:cubicBezTo>
                  <a:pt x="21535" y="5929"/>
                  <a:pt x="21505" y="5656"/>
                  <a:pt x="21489" y="5469"/>
                </a:cubicBezTo>
                <a:cubicBezTo>
                  <a:pt x="21456" y="5095"/>
                  <a:pt x="21389" y="4928"/>
                  <a:pt x="21224" y="4809"/>
                </a:cubicBezTo>
                <a:cubicBezTo>
                  <a:pt x="21170" y="4770"/>
                  <a:pt x="21087" y="4738"/>
                  <a:pt x="21040" y="4738"/>
                </a:cubicBezTo>
                <a:cubicBezTo>
                  <a:pt x="20960" y="4738"/>
                  <a:pt x="20725" y="4643"/>
                  <a:pt x="20147" y="4380"/>
                </a:cubicBezTo>
                <a:cubicBezTo>
                  <a:pt x="19774" y="4210"/>
                  <a:pt x="19539" y="4088"/>
                  <a:pt x="18754" y="3653"/>
                </a:cubicBezTo>
                <a:cubicBezTo>
                  <a:pt x="18697" y="3622"/>
                  <a:pt x="18426" y="3457"/>
                  <a:pt x="18152" y="3287"/>
                </a:cubicBezTo>
                <a:cubicBezTo>
                  <a:pt x="17878" y="3118"/>
                  <a:pt x="17236" y="2746"/>
                  <a:pt x="16726" y="2461"/>
                </a:cubicBezTo>
                <a:cubicBezTo>
                  <a:pt x="16215" y="2177"/>
                  <a:pt x="15651" y="1859"/>
                  <a:pt x="15471" y="1754"/>
                </a:cubicBezTo>
                <a:cubicBezTo>
                  <a:pt x="15291" y="1650"/>
                  <a:pt x="14990" y="1477"/>
                  <a:pt x="14801" y="1370"/>
                </a:cubicBezTo>
                <a:cubicBezTo>
                  <a:pt x="14612" y="1263"/>
                  <a:pt x="14155" y="991"/>
                  <a:pt x="13786" y="764"/>
                </a:cubicBezTo>
                <a:cubicBezTo>
                  <a:pt x="12984" y="272"/>
                  <a:pt x="12910" y="233"/>
                  <a:pt x="12600" y="141"/>
                </a:cubicBezTo>
                <a:cubicBezTo>
                  <a:pt x="12243" y="34"/>
                  <a:pt x="12064" y="-9"/>
                  <a:pt x="11927" y="2"/>
                </a:cubicBezTo>
                <a:close/>
                <a:moveTo>
                  <a:pt x="6710" y="7880"/>
                </a:moveTo>
                <a:cubicBezTo>
                  <a:pt x="6738" y="7868"/>
                  <a:pt x="6781" y="7918"/>
                  <a:pt x="6821" y="8011"/>
                </a:cubicBezTo>
                <a:cubicBezTo>
                  <a:pt x="6857" y="8093"/>
                  <a:pt x="6915" y="8189"/>
                  <a:pt x="6950" y="8224"/>
                </a:cubicBezTo>
                <a:cubicBezTo>
                  <a:pt x="7039" y="8311"/>
                  <a:pt x="7031" y="8353"/>
                  <a:pt x="6894" y="8542"/>
                </a:cubicBezTo>
                <a:cubicBezTo>
                  <a:pt x="6725" y="8774"/>
                  <a:pt x="6725" y="8969"/>
                  <a:pt x="6893" y="9173"/>
                </a:cubicBezTo>
                <a:lnTo>
                  <a:pt x="7013" y="9319"/>
                </a:lnTo>
                <a:lnTo>
                  <a:pt x="7013" y="13157"/>
                </a:lnTo>
                <a:cubicBezTo>
                  <a:pt x="7013" y="16588"/>
                  <a:pt x="7007" y="17000"/>
                  <a:pt x="6960" y="17044"/>
                </a:cubicBezTo>
                <a:cubicBezTo>
                  <a:pt x="6891" y="17106"/>
                  <a:pt x="6773" y="17373"/>
                  <a:pt x="6773" y="17465"/>
                </a:cubicBezTo>
                <a:cubicBezTo>
                  <a:pt x="6773" y="17564"/>
                  <a:pt x="6832" y="17679"/>
                  <a:pt x="6954" y="17820"/>
                </a:cubicBezTo>
                <a:lnTo>
                  <a:pt x="7058" y="17941"/>
                </a:lnTo>
                <a:lnTo>
                  <a:pt x="6942" y="18087"/>
                </a:lnTo>
                <a:cubicBezTo>
                  <a:pt x="6877" y="18167"/>
                  <a:pt x="6809" y="18259"/>
                  <a:pt x="6790" y="18291"/>
                </a:cubicBezTo>
                <a:cubicBezTo>
                  <a:pt x="6761" y="18340"/>
                  <a:pt x="6642" y="18353"/>
                  <a:pt x="6068" y="18366"/>
                </a:cubicBezTo>
                <a:cubicBezTo>
                  <a:pt x="5286" y="18384"/>
                  <a:pt x="5123" y="18374"/>
                  <a:pt x="5123" y="18307"/>
                </a:cubicBezTo>
                <a:cubicBezTo>
                  <a:pt x="5123" y="18281"/>
                  <a:pt x="5068" y="18203"/>
                  <a:pt x="5002" y="18133"/>
                </a:cubicBezTo>
                <a:cubicBezTo>
                  <a:pt x="4871" y="17994"/>
                  <a:pt x="4852" y="17906"/>
                  <a:pt x="4936" y="17830"/>
                </a:cubicBezTo>
                <a:cubicBezTo>
                  <a:pt x="5015" y="17757"/>
                  <a:pt x="5123" y="17511"/>
                  <a:pt x="5123" y="17399"/>
                </a:cubicBezTo>
                <a:cubicBezTo>
                  <a:pt x="5123" y="17292"/>
                  <a:pt x="5037" y="17125"/>
                  <a:pt x="4943" y="17049"/>
                </a:cubicBezTo>
                <a:cubicBezTo>
                  <a:pt x="4885" y="17003"/>
                  <a:pt x="4882" y="16787"/>
                  <a:pt x="4882" y="13152"/>
                </a:cubicBezTo>
                <a:lnTo>
                  <a:pt x="4882" y="9305"/>
                </a:lnTo>
                <a:lnTo>
                  <a:pt x="4968" y="9178"/>
                </a:lnTo>
                <a:cubicBezTo>
                  <a:pt x="5036" y="9077"/>
                  <a:pt x="5054" y="9005"/>
                  <a:pt x="5054" y="8837"/>
                </a:cubicBezTo>
                <a:cubicBezTo>
                  <a:pt x="5054" y="8652"/>
                  <a:pt x="5040" y="8609"/>
                  <a:pt x="4951" y="8507"/>
                </a:cubicBezTo>
                <a:cubicBezTo>
                  <a:pt x="4825" y="8362"/>
                  <a:pt x="4822" y="8315"/>
                  <a:pt x="4936" y="8181"/>
                </a:cubicBezTo>
                <a:cubicBezTo>
                  <a:pt x="4984" y="8124"/>
                  <a:pt x="5038" y="8037"/>
                  <a:pt x="5055" y="7988"/>
                </a:cubicBezTo>
                <a:lnTo>
                  <a:pt x="5087" y="7898"/>
                </a:lnTo>
                <a:lnTo>
                  <a:pt x="5875" y="7898"/>
                </a:lnTo>
                <a:cubicBezTo>
                  <a:pt x="6309" y="7898"/>
                  <a:pt x="6684" y="7890"/>
                  <a:pt x="6710" y="7880"/>
                </a:cubicBezTo>
                <a:close/>
                <a:moveTo>
                  <a:pt x="11617" y="7898"/>
                </a:moveTo>
                <a:lnTo>
                  <a:pt x="11673" y="8027"/>
                </a:lnTo>
                <a:cubicBezTo>
                  <a:pt x="11703" y="8098"/>
                  <a:pt x="11758" y="8184"/>
                  <a:pt x="11794" y="8221"/>
                </a:cubicBezTo>
                <a:cubicBezTo>
                  <a:pt x="11831" y="8257"/>
                  <a:pt x="11861" y="8299"/>
                  <a:pt x="11861" y="8315"/>
                </a:cubicBezTo>
                <a:cubicBezTo>
                  <a:pt x="11861" y="8330"/>
                  <a:pt x="11807" y="8430"/>
                  <a:pt x="11741" y="8538"/>
                </a:cubicBezTo>
                <a:cubicBezTo>
                  <a:pt x="11669" y="8655"/>
                  <a:pt x="11620" y="8780"/>
                  <a:pt x="11620" y="8848"/>
                </a:cubicBezTo>
                <a:cubicBezTo>
                  <a:pt x="11620" y="8964"/>
                  <a:pt x="11735" y="9210"/>
                  <a:pt x="11816" y="9264"/>
                </a:cubicBezTo>
                <a:cubicBezTo>
                  <a:pt x="11852" y="9288"/>
                  <a:pt x="11861" y="10014"/>
                  <a:pt x="11861" y="13119"/>
                </a:cubicBezTo>
                <a:lnTo>
                  <a:pt x="11861" y="16944"/>
                </a:lnTo>
                <a:lnTo>
                  <a:pt x="11753" y="17066"/>
                </a:lnTo>
                <a:cubicBezTo>
                  <a:pt x="11564" y="17279"/>
                  <a:pt x="11581" y="17641"/>
                  <a:pt x="11789" y="17847"/>
                </a:cubicBezTo>
                <a:cubicBezTo>
                  <a:pt x="11883" y="17940"/>
                  <a:pt x="11881" y="17952"/>
                  <a:pt x="11749" y="18102"/>
                </a:cubicBezTo>
                <a:cubicBezTo>
                  <a:pt x="11688" y="18172"/>
                  <a:pt x="11622" y="18257"/>
                  <a:pt x="11603" y="18291"/>
                </a:cubicBezTo>
                <a:cubicBezTo>
                  <a:pt x="11573" y="18344"/>
                  <a:pt x="11465" y="18354"/>
                  <a:pt x="10787" y="18367"/>
                </a:cubicBezTo>
                <a:cubicBezTo>
                  <a:pt x="10357" y="18375"/>
                  <a:pt x="9992" y="18373"/>
                  <a:pt x="9975" y="18361"/>
                </a:cubicBezTo>
                <a:cubicBezTo>
                  <a:pt x="9959" y="18350"/>
                  <a:pt x="9935" y="18303"/>
                  <a:pt x="9922" y="18257"/>
                </a:cubicBezTo>
                <a:cubicBezTo>
                  <a:pt x="9909" y="18211"/>
                  <a:pt x="9852" y="18132"/>
                  <a:pt x="9796" y="18081"/>
                </a:cubicBezTo>
                <a:cubicBezTo>
                  <a:pt x="9740" y="18029"/>
                  <a:pt x="9695" y="17979"/>
                  <a:pt x="9695" y="17969"/>
                </a:cubicBezTo>
                <a:cubicBezTo>
                  <a:pt x="9695" y="17960"/>
                  <a:pt x="9749" y="17864"/>
                  <a:pt x="9816" y="17756"/>
                </a:cubicBezTo>
                <a:cubicBezTo>
                  <a:pt x="9885" y="17643"/>
                  <a:pt x="9936" y="17514"/>
                  <a:pt x="9936" y="17450"/>
                </a:cubicBezTo>
                <a:cubicBezTo>
                  <a:pt x="9936" y="17306"/>
                  <a:pt x="9860" y="17116"/>
                  <a:pt x="9768" y="17026"/>
                </a:cubicBezTo>
                <a:lnTo>
                  <a:pt x="9695" y="16954"/>
                </a:lnTo>
                <a:lnTo>
                  <a:pt x="9695" y="13142"/>
                </a:lnTo>
                <a:lnTo>
                  <a:pt x="9695" y="9329"/>
                </a:lnTo>
                <a:lnTo>
                  <a:pt x="9819" y="9151"/>
                </a:lnTo>
                <a:cubicBezTo>
                  <a:pt x="9934" y="8987"/>
                  <a:pt x="9942" y="8958"/>
                  <a:pt x="9923" y="8786"/>
                </a:cubicBezTo>
                <a:cubicBezTo>
                  <a:pt x="9908" y="8645"/>
                  <a:pt x="9876" y="8570"/>
                  <a:pt x="9791" y="8474"/>
                </a:cubicBezTo>
                <a:cubicBezTo>
                  <a:pt x="9696" y="8366"/>
                  <a:pt x="9686" y="8338"/>
                  <a:pt x="9722" y="8282"/>
                </a:cubicBezTo>
                <a:cubicBezTo>
                  <a:pt x="9746" y="8247"/>
                  <a:pt x="9808" y="8146"/>
                  <a:pt x="9859" y="8059"/>
                </a:cubicBezTo>
                <a:lnTo>
                  <a:pt x="9953" y="7901"/>
                </a:lnTo>
                <a:lnTo>
                  <a:pt x="10785" y="7899"/>
                </a:lnTo>
                <a:lnTo>
                  <a:pt x="11617" y="7898"/>
                </a:lnTo>
                <a:close/>
                <a:moveTo>
                  <a:pt x="15619" y="7898"/>
                </a:moveTo>
                <a:lnTo>
                  <a:pt x="16453" y="7898"/>
                </a:lnTo>
                <a:lnTo>
                  <a:pt x="16581" y="8105"/>
                </a:lnTo>
                <a:cubicBezTo>
                  <a:pt x="16651" y="8219"/>
                  <a:pt x="16708" y="8332"/>
                  <a:pt x="16708" y="8355"/>
                </a:cubicBezTo>
                <a:cubicBezTo>
                  <a:pt x="16708" y="8377"/>
                  <a:pt x="16662" y="8454"/>
                  <a:pt x="16605" y="8525"/>
                </a:cubicBezTo>
                <a:cubicBezTo>
                  <a:pt x="16523" y="8627"/>
                  <a:pt x="16502" y="8688"/>
                  <a:pt x="16502" y="8823"/>
                </a:cubicBezTo>
                <a:cubicBezTo>
                  <a:pt x="16502" y="9002"/>
                  <a:pt x="16562" y="9167"/>
                  <a:pt x="16659" y="9255"/>
                </a:cubicBezTo>
                <a:cubicBezTo>
                  <a:pt x="16713" y="9304"/>
                  <a:pt x="16715" y="9566"/>
                  <a:pt x="16691" y="13147"/>
                </a:cubicBezTo>
                <a:lnTo>
                  <a:pt x="16666" y="16985"/>
                </a:lnTo>
                <a:lnTo>
                  <a:pt x="16590" y="17084"/>
                </a:lnTo>
                <a:cubicBezTo>
                  <a:pt x="16482" y="17225"/>
                  <a:pt x="16422" y="17402"/>
                  <a:pt x="16447" y="17511"/>
                </a:cubicBezTo>
                <a:cubicBezTo>
                  <a:pt x="16459" y="17563"/>
                  <a:pt x="16515" y="17662"/>
                  <a:pt x="16572" y="17733"/>
                </a:cubicBezTo>
                <a:cubicBezTo>
                  <a:pt x="16700" y="17892"/>
                  <a:pt x="16700" y="17958"/>
                  <a:pt x="16574" y="18116"/>
                </a:cubicBezTo>
                <a:cubicBezTo>
                  <a:pt x="16519" y="18185"/>
                  <a:pt x="16459" y="18270"/>
                  <a:pt x="16441" y="18305"/>
                </a:cubicBezTo>
                <a:cubicBezTo>
                  <a:pt x="16412" y="18361"/>
                  <a:pt x="16313" y="18371"/>
                  <a:pt x="15614" y="18388"/>
                </a:cubicBezTo>
                <a:lnTo>
                  <a:pt x="14819" y="18407"/>
                </a:lnTo>
                <a:lnTo>
                  <a:pt x="14788" y="18317"/>
                </a:lnTo>
                <a:cubicBezTo>
                  <a:pt x="14770" y="18267"/>
                  <a:pt x="14707" y="18177"/>
                  <a:pt x="14649" y="18117"/>
                </a:cubicBezTo>
                <a:cubicBezTo>
                  <a:pt x="14524" y="17987"/>
                  <a:pt x="14515" y="17908"/>
                  <a:pt x="14614" y="17809"/>
                </a:cubicBezTo>
                <a:cubicBezTo>
                  <a:pt x="14839" y="17587"/>
                  <a:pt x="14835" y="17289"/>
                  <a:pt x="14603" y="17033"/>
                </a:cubicBezTo>
                <a:cubicBezTo>
                  <a:pt x="14547" y="16970"/>
                  <a:pt x="14543" y="16734"/>
                  <a:pt x="14543" y="13150"/>
                </a:cubicBezTo>
                <a:lnTo>
                  <a:pt x="14543" y="9334"/>
                </a:lnTo>
                <a:lnTo>
                  <a:pt x="14620" y="9228"/>
                </a:lnTo>
                <a:cubicBezTo>
                  <a:pt x="14831" y="8937"/>
                  <a:pt x="14844" y="8731"/>
                  <a:pt x="14663" y="8522"/>
                </a:cubicBezTo>
                <a:cubicBezTo>
                  <a:pt x="14597" y="8445"/>
                  <a:pt x="14543" y="8369"/>
                  <a:pt x="14543" y="8352"/>
                </a:cubicBezTo>
                <a:cubicBezTo>
                  <a:pt x="14543" y="8336"/>
                  <a:pt x="14596" y="8249"/>
                  <a:pt x="14662" y="8158"/>
                </a:cubicBezTo>
                <a:cubicBezTo>
                  <a:pt x="14728" y="8067"/>
                  <a:pt x="14783" y="7971"/>
                  <a:pt x="14783" y="7945"/>
                </a:cubicBezTo>
                <a:cubicBezTo>
                  <a:pt x="14783" y="7909"/>
                  <a:pt x="14974" y="7898"/>
                  <a:pt x="15619" y="7898"/>
                </a:cubicBezTo>
                <a:close/>
              </a:path>
            </a:pathLst>
          </a:cu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1" name="CleanShot 2024-07-27 at 13.43.49@2x.png" descr="CleanShot 2024-07-27 at 13.43.49@2x.png"/>
          <p:cNvPicPr>
            <a:picLocks noChangeAspect="1"/>
          </p:cNvPicPr>
          <p:nvPr/>
        </p:nvPicPr>
        <p:blipFill>
          <a:blip r:embed="rId3">
            <a:extLst/>
          </a:blip>
          <a:stretch>
            <a:fillRect/>
          </a:stretch>
        </p:blipFill>
        <p:spPr>
          <a:xfrm>
            <a:off x="501250" y="3722401"/>
            <a:ext cx="23381500" cy="6271198"/>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class Vehicle {…"/>
          <p:cNvSpPr txBox="1"/>
          <p:nvPr/>
        </p:nvSpPr>
        <p:spPr>
          <a:xfrm>
            <a:off x="635198" y="1257300"/>
            <a:ext cx="23113604" cy="1120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3200">
                <a:solidFill>
                  <a:srgbClr val="DD4A68"/>
                </a:solidFill>
                <a:latin typeface="Menlo Regular"/>
                <a:ea typeface="Menlo Regular"/>
                <a:cs typeface="Menlo Regular"/>
                <a:sym typeface="Menlo Regular"/>
              </a:defRPr>
            </a:pPr>
            <a:r>
              <a:rPr>
                <a:solidFill>
                  <a:srgbClr val="0077AA"/>
                </a:solidFill>
              </a:rPr>
              <a:t>class</a:t>
            </a:r>
            <a:r>
              <a:rPr>
                <a:solidFill>
                  <a:srgbClr val="000000"/>
                </a:solidFill>
              </a:rPr>
              <a:t> </a:t>
            </a:r>
            <a:r>
              <a:t>Vehicle</a:t>
            </a:r>
            <a:r>
              <a:rPr>
                <a:solidFill>
                  <a:srgbClr val="000000"/>
                </a:solidFill>
              </a:rPr>
              <a:t> </a:t>
            </a:r>
            <a:r>
              <a:rPr>
                <a:solidFill>
                  <a:srgbClr val="999999"/>
                </a:solidFill>
              </a:rPr>
              <a:t>{</a:t>
            </a:r>
            <a:endParaRPr>
              <a:solidFill>
                <a:srgbClr val="000000"/>
              </a:solidFill>
            </a:endParaRPr>
          </a:p>
          <a:p>
            <a:pPr defTabSz="457200">
              <a:lnSpc>
                <a:spcPct val="100000"/>
              </a:lnSpc>
              <a:spcBef>
                <a:spcPts val="0"/>
              </a:spcBef>
              <a:defRPr sz="3200">
                <a:solidFill>
                  <a:srgbClr val="708090"/>
                </a:solidFill>
                <a:latin typeface="Menlo Regular"/>
                <a:ea typeface="Menlo Regular"/>
                <a:cs typeface="Menlo Regular"/>
                <a:sym typeface="Menlo Regular"/>
              </a:defRPr>
            </a:pPr>
            <a:r>
              <a:rPr>
                <a:solidFill>
                  <a:srgbClr val="000000"/>
                </a:solidFill>
              </a:rPr>
              <a:t>  </a:t>
            </a:r>
            <a:r>
              <a:rPr>
                <a:solidFill>
                  <a:srgbClr val="0077AA"/>
                </a:solidFill>
              </a:rPr>
              <a:t>protected</a:t>
            </a:r>
            <a:r>
              <a:rPr>
                <a:solidFill>
                  <a:srgbClr val="000000"/>
                </a:solidFill>
              </a:rPr>
              <a:t> </a:t>
            </a:r>
            <a:r>
              <a:rPr>
                <a:solidFill>
                  <a:srgbClr val="DD4A68"/>
                </a:solidFill>
              </a:rPr>
              <a:t>String</a:t>
            </a:r>
            <a:r>
              <a:rPr>
                <a:solidFill>
                  <a:srgbClr val="000000"/>
                </a:solidFill>
              </a:rPr>
              <a:t> brand </a:t>
            </a:r>
            <a:r>
              <a:rPr>
                <a:solidFill>
                  <a:srgbClr val="9A6E3A"/>
                </a:solidFill>
              </a:rPr>
              <a:t>=</a:t>
            </a:r>
            <a:r>
              <a:rPr>
                <a:solidFill>
                  <a:srgbClr val="000000"/>
                </a:solidFill>
              </a:rPr>
              <a:t> </a:t>
            </a:r>
            <a:r>
              <a:rPr>
                <a:solidFill>
                  <a:srgbClr val="669900"/>
                </a:solidFill>
              </a:rPr>
              <a:t>"Ford"</a:t>
            </a:r>
            <a:r>
              <a:rPr>
                <a:solidFill>
                  <a:srgbClr val="999999"/>
                </a:solidFill>
              </a:rPr>
              <a:t>;</a:t>
            </a:r>
            <a:r>
              <a:rPr>
                <a:solidFill>
                  <a:srgbClr val="000000"/>
                </a:solidFill>
              </a:rPr>
              <a:t>        </a:t>
            </a:r>
            <a:r>
              <a:t>// Vehicle attribute</a:t>
            </a:r>
            <a:endParaRPr>
              <a:solidFill>
                <a:srgbClr val="000000"/>
              </a:solidFill>
            </a:endParaRPr>
          </a:p>
          <a:p>
            <a:pPr defTabSz="457200">
              <a:lnSpc>
                <a:spcPct val="100000"/>
              </a:lnSpc>
              <a:spcBef>
                <a:spcPts val="0"/>
              </a:spcBef>
              <a:defRPr sz="3200">
                <a:latin typeface="Menlo Regular"/>
                <a:ea typeface="Menlo Regular"/>
                <a:cs typeface="Menlo Regular"/>
                <a:sym typeface="Menlo Regular"/>
              </a:defRPr>
            </a:pPr>
            <a:r>
              <a:t>  </a:t>
            </a:r>
            <a:r>
              <a:rPr>
                <a:solidFill>
                  <a:srgbClr val="0077AA"/>
                </a:solidFill>
              </a:rPr>
              <a:t>public</a:t>
            </a:r>
            <a:r>
              <a:t> </a:t>
            </a:r>
            <a:r>
              <a:rPr>
                <a:solidFill>
                  <a:srgbClr val="0077AA"/>
                </a:solidFill>
              </a:rPr>
              <a:t>void</a:t>
            </a:r>
            <a:r>
              <a:t> </a:t>
            </a:r>
            <a:r>
              <a:rPr>
                <a:solidFill>
                  <a:srgbClr val="DD4A68"/>
                </a:solidFill>
              </a:rPr>
              <a:t>honk</a:t>
            </a:r>
            <a:r>
              <a:rPr>
                <a:solidFill>
                  <a:srgbClr val="999999"/>
                </a:solidFill>
              </a:rPr>
              <a:t>()</a:t>
            </a:r>
            <a:r>
              <a:t> </a:t>
            </a:r>
            <a:r>
              <a:rPr>
                <a:solidFill>
                  <a:srgbClr val="999999"/>
                </a:solidFill>
              </a:rPr>
              <a:t>{</a:t>
            </a:r>
            <a:r>
              <a:t>                    </a:t>
            </a:r>
            <a:r>
              <a:rPr>
                <a:solidFill>
                  <a:srgbClr val="708090"/>
                </a:solidFill>
              </a:rPr>
              <a:t>// Vehicle method</a:t>
            </a:r>
          </a:p>
          <a:p>
            <a:pPr defTabSz="457200">
              <a:lnSpc>
                <a:spcPct val="100000"/>
              </a:lnSpc>
              <a:spcBef>
                <a:spcPts val="0"/>
              </a:spcBef>
              <a:defRPr sz="3200">
                <a:solidFill>
                  <a:srgbClr val="669900"/>
                </a:solidFill>
                <a:latin typeface="Menlo Regular"/>
                <a:ea typeface="Menlo Regular"/>
                <a:cs typeface="Menlo Regular"/>
                <a:sym typeface="Menlo Regular"/>
              </a:defRPr>
            </a:pPr>
            <a:r>
              <a:rPr>
                <a:solidFill>
                  <a:srgbClr val="000000"/>
                </a:solidFill>
              </a:rPr>
              <a:t>    </a:t>
            </a:r>
            <a:r>
              <a:rPr>
                <a:solidFill>
                  <a:srgbClr val="DD4A68"/>
                </a:solidFill>
              </a:rPr>
              <a:t>System</a:t>
            </a:r>
            <a:r>
              <a:rPr>
                <a:solidFill>
                  <a:srgbClr val="999999"/>
                </a:solidFill>
              </a:rPr>
              <a:t>.</a:t>
            </a:r>
            <a:r>
              <a:rPr>
                <a:solidFill>
                  <a:srgbClr val="000000"/>
                </a:solidFill>
              </a:rPr>
              <a:t>out</a:t>
            </a:r>
            <a:r>
              <a:rPr>
                <a:solidFill>
                  <a:srgbClr val="999999"/>
                </a:solidFill>
              </a:rPr>
              <a:t>.</a:t>
            </a:r>
            <a:r>
              <a:rPr>
                <a:solidFill>
                  <a:srgbClr val="DD4A68"/>
                </a:solidFill>
              </a:rPr>
              <a:t>println</a:t>
            </a:r>
            <a:r>
              <a:rPr>
                <a:solidFill>
                  <a:srgbClr val="999999"/>
                </a:solidFill>
              </a:rPr>
              <a:t>(</a:t>
            </a:r>
            <a:r>
              <a:t>"Tuut, tuut!"</a:t>
            </a:r>
            <a:r>
              <a:rPr>
                <a:solidFill>
                  <a:srgbClr val="999999"/>
                </a:solidFill>
              </a:rPr>
              <a:t>);</a:t>
            </a:r>
            <a:endParaRPr>
              <a:solidFill>
                <a:srgbClr val="000000"/>
              </a:solidFill>
            </a:endParaRPr>
          </a:p>
          <a:p>
            <a:pPr defTabSz="457200">
              <a:lnSpc>
                <a:spcPct val="100000"/>
              </a:lnSpc>
              <a:spcBef>
                <a:spcPts val="0"/>
              </a:spcBef>
              <a:defRPr sz="3200">
                <a:latin typeface="Menlo Regular"/>
                <a:ea typeface="Menlo Regular"/>
                <a:cs typeface="Menlo Regular"/>
                <a:sym typeface="Menlo Regular"/>
              </a:defRPr>
            </a:pPr>
            <a:r>
              <a:t>  </a:t>
            </a:r>
            <a:r>
              <a:rPr>
                <a:solidFill>
                  <a:srgbClr val="999999"/>
                </a:solidFill>
              </a:rPr>
              <a:t>}</a:t>
            </a:r>
          </a:p>
          <a:p>
            <a:pPr defTabSz="457200">
              <a:lnSpc>
                <a:spcPct val="100000"/>
              </a:lnSpc>
              <a:spcBef>
                <a:spcPts val="0"/>
              </a:spcBef>
              <a:defRPr sz="3200">
                <a:solidFill>
                  <a:srgbClr val="999999"/>
                </a:solidFill>
                <a:latin typeface="Menlo Regular"/>
                <a:ea typeface="Menlo Regular"/>
                <a:cs typeface="Menlo Regular"/>
                <a:sym typeface="Menlo Regular"/>
              </a:defRPr>
            </a:pPr>
            <a:r>
              <a:t>}</a:t>
            </a:r>
            <a:endParaRPr>
              <a:solidFill>
                <a:srgbClr val="000000"/>
              </a:solidFill>
            </a:endParaRPr>
          </a:p>
          <a:p>
            <a:pPr defTabSz="457200">
              <a:lnSpc>
                <a:spcPct val="100000"/>
              </a:lnSpc>
              <a:spcBef>
                <a:spcPts val="0"/>
              </a:spcBef>
              <a:defRPr sz="3200">
                <a:latin typeface="Menlo Regular"/>
                <a:ea typeface="Menlo Regular"/>
                <a:cs typeface="Menlo Regular"/>
                <a:sym typeface="Menlo Regular"/>
              </a:defRPr>
            </a:pPr>
          </a:p>
          <a:p>
            <a:pPr defTabSz="457200">
              <a:lnSpc>
                <a:spcPct val="100000"/>
              </a:lnSpc>
              <a:spcBef>
                <a:spcPts val="0"/>
              </a:spcBef>
              <a:defRPr sz="3200">
                <a:solidFill>
                  <a:srgbClr val="0077AA"/>
                </a:solidFill>
                <a:latin typeface="Menlo Regular"/>
                <a:ea typeface="Menlo Regular"/>
                <a:cs typeface="Menlo Regular"/>
                <a:sym typeface="Menlo Regular"/>
              </a:defRPr>
            </a:pPr>
            <a:r>
              <a:t>class</a:t>
            </a:r>
            <a:r>
              <a:rPr>
                <a:solidFill>
                  <a:srgbClr val="000000"/>
                </a:solidFill>
              </a:rPr>
              <a:t> </a:t>
            </a:r>
            <a:r>
              <a:rPr>
                <a:solidFill>
                  <a:srgbClr val="DD4A68"/>
                </a:solidFill>
              </a:rPr>
              <a:t>Car</a:t>
            </a:r>
            <a:r>
              <a:rPr>
                <a:solidFill>
                  <a:srgbClr val="000000"/>
                </a:solidFill>
              </a:rPr>
              <a:t> </a:t>
            </a:r>
            <a:r>
              <a:t>extends</a:t>
            </a:r>
            <a:r>
              <a:rPr>
                <a:solidFill>
                  <a:srgbClr val="000000"/>
                </a:solidFill>
              </a:rPr>
              <a:t> </a:t>
            </a:r>
            <a:r>
              <a:rPr>
                <a:solidFill>
                  <a:srgbClr val="DD4A68"/>
                </a:solidFill>
              </a:rPr>
              <a:t>Vehicle</a:t>
            </a:r>
            <a:r>
              <a:rPr>
                <a:solidFill>
                  <a:srgbClr val="000000"/>
                </a:solidFill>
              </a:rPr>
              <a:t> </a:t>
            </a:r>
            <a:r>
              <a:rPr>
                <a:solidFill>
                  <a:srgbClr val="999999"/>
                </a:solidFill>
              </a:rPr>
              <a:t>{</a:t>
            </a:r>
            <a:endParaRPr>
              <a:solidFill>
                <a:srgbClr val="000000"/>
              </a:solidFill>
            </a:endParaRPr>
          </a:p>
          <a:p>
            <a:pPr defTabSz="457200">
              <a:lnSpc>
                <a:spcPct val="100000"/>
              </a:lnSpc>
              <a:spcBef>
                <a:spcPts val="0"/>
              </a:spcBef>
              <a:defRPr sz="3200">
                <a:solidFill>
                  <a:srgbClr val="708090"/>
                </a:solidFill>
                <a:latin typeface="Menlo Regular"/>
                <a:ea typeface="Menlo Regular"/>
                <a:cs typeface="Menlo Regular"/>
                <a:sym typeface="Menlo Regular"/>
              </a:defRPr>
            </a:pPr>
            <a:r>
              <a:rPr>
                <a:solidFill>
                  <a:srgbClr val="000000"/>
                </a:solidFill>
              </a:rPr>
              <a:t>  </a:t>
            </a:r>
            <a:r>
              <a:rPr>
                <a:solidFill>
                  <a:srgbClr val="0077AA"/>
                </a:solidFill>
              </a:rPr>
              <a:t>private</a:t>
            </a:r>
            <a:r>
              <a:rPr>
                <a:solidFill>
                  <a:srgbClr val="000000"/>
                </a:solidFill>
              </a:rPr>
              <a:t> </a:t>
            </a:r>
            <a:r>
              <a:rPr>
                <a:solidFill>
                  <a:srgbClr val="DD4A68"/>
                </a:solidFill>
              </a:rPr>
              <a:t>String</a:t>
            </a:r>
            <a:r>
              <a:rPr>
                <a:solidFill>
                  <a:srgbClr val="000000"/>
                </a:solidFill>
              </a:rPr>
              <a:t> modelName </a:t>
            </a:r>
            <a:r>
              <a:rPr>
                <a:solidFill>
                  <a:srgbClr val="9A6E3A"/>
                </a:solidFill>
              </a:rPr>
              <a:t>=</a:t>
            </a:r>
            <a:r>
              <a:rPr>
                <a:solidFill>
                  <a:srgbClr val="000000"/>
                </a:solidFill>
              </a:rPr>
              <a:t> </a:t>
            </a:r>
            <a:r>
              <a:rPr>
                <a:solidFill>
                  <a:srgbClr val="669900"/>
                </a:solidFill>
              </a:rPr>
              <a:t>"Mustang"</a:t>
            </a:r>
            <a:r>
              <a:rPr>
                <a:solidFill>
                  <a:srgbClr val="999999"/>
                </a:solidFill>
              </a:rPr>
              <a:t>;</a:t>
            </a:r>
            <a:r>
              <a:rPr>
                <a:solidFill>
                  <a:srgbClr val="000000"/>
                </a:solidFill>
              </a:rPr>
              <a:t>    </a:t>
            </a:r>
            <a:r>
              <a:t>// Car attribute</a:t>
            </a:r>
            <a:endParaRPr>
              <a:solidFill>
                <a:srgbClr val="000000"/>
              </a:solidFill>
            </a:endParaRPr>
          </a:p>
          <a:p>
            <a:pPr defTabSz="457200">
              <a:lnSpc>
                <a:spcPct val="100000"/>
              </a:lnSpc>
              <a:spcBef>
                <a:spcPts val="0"/>
              </a:spcBef>
              <a:defRPr sz="3200">
                <a:solidFill>
                  <a:srgbClr val="0077AA"/>
                </a:solidFill>
                <a:latin typeface="Menlo Regular"/>
                <a:ea typeface="Menlo Regular"/>
                <a:cs typeface="Menlo Regular"/>
                <a:sym typeface="Menlo Regular"/>
              </a:defRPr>
            </a:pPr>
            <a:r>
              <a:rPr>
                <a:solidFill>
                  <a:srgbClr val="000000"/>
                </a:solidFill>
              </a:rPr>
              <a:t>  </a:t>
            </a:r>
            <a:r>
              <a:t>public</a:t>
            </a:r>
            <a:r>
              <a:rPr>
                <a:solidFill>
                  <a:srgbClr val="000000"/>
                </a:solidFill>
              </a:rPr>
              <a:t> </a:t>
            </a:r>
            <a:r>
              <a:t>static</a:t>
            </a:r>
            <a:r>
              <a:rPr>
                <a:solidFill>
                  <a:srgbClr val="000000"/>
                </a:solidFill>
              </a:rPr>
              <a:t> </a:t>
            </a:r>
            <a:r>
              <a:t>void</a:t>
            </a:r>
            <a:r>
              <a:rPr>
                <a:solidFill>
                  <a:srgbClr val="000000"/>
                </a:solidFill>
              </a:rPr>
              <a:t> </a:t>
            </a:r>
            <a:r>
              <a:rPr>
                <a:solidFill>
                  <a:srgbClr val="DD4A68"/>
                </a:solidFill>
              </a:rPr>
              <a:t>main</a:t>
            </a:r>
            <a:r>
              <a:rPr>
                <a:solidFill>
                  <a:srgbClr val="999999"/>
                </a:solidFill>
              </a:rPr>
              <a:t>(</a:t>
            </a:r>
            <a:r>
              <a:rPr>
                <a:solidFill>
                  <a:srgbClr val="DD4A68"/>
                </a:solidFill>
              </a:rPr>
              <a:t>String</a:t>
            </a:r>
            <a:r>
              <a:rPr>
                <a:solidFill>
                  <a:srgbClr val="999999"/>
                </a:solidFill>
              </a:rPr>
              <a:t>[]</a:t>
            </a:r>
            <a:r>
              <a:rPr>
                <a:solidFill>
                  <a:srgbClr val="000000"/>
                </a:solidFill>
              </a:rPr>
              <a:t> args</a:t>
            </a:r>
            <a:r>
              <a:rPr>
                <a:solidFill>
                  <a:srgbClr val="999999"/>
                </a:solidFill>
              </a:rPr>
              <a:t>)</a:t>
            </a:r>
            <a:r>
              <a:rPr>
                <a:solidFill>
                  <a:srgbClr val="000000"/>
                </a:solidFill>
              </a:rPr>
              <a:t> </a:t>
            </a:r>
            <a:r>
              <a:rPr>
                <a:solidFill>
                  <a:srgbClr val="999999"/>
                </a:solidFill>
              </a:rPr>
              <a:t>{</a:t>
            </a:r>
            <a:endParaRPr>
              <a:solidFill>
                <a:srgbClr val="000000"/>
              </a:solidFill>
            </a:endParaRPr>
          </a:p>
          <a:p>
            <a:pPr defTabSz="457200">
              <a:lnSpc>
                <a:spcPct val="100000"/>
              </a:lnSpc>
              <a:spcBef>
                <a:spcPts val="0"/>
              </a:spcBef>
              <a:defRPr sz="3200">
                <a:latin typeface="Menlo Regular"/>
                <a:ea typeface="Menlo Regular"/>
                <a:cs typeface="Menlo Regular"/>
                <a:sym typeface="Menlo Regular"/>
              </a:defRPr>
            </a:pPr>
          </a:p>
          <a:p>
            <a:pPr defTabSz="457200">
              <a:lnSpc>
                <a:spcPct val="100000"/>
              </a:lnSpc>
              <a:spcBef>
                <a:spcPts val="0"/>
              </a:spcBef>
              <a:defRPr sz="3200">
                <a:solidFill>
                  <a:srgbClr val="708090"/>
                </a:solidFill>
                <a:latin typeface="Menlo Regular"/>
                <a:ea typeface="Menlo Regular"/>
                <a:cs typeface="Menlo Regular"/>
                <a:sym typeface="Menlo Regular"/>
              </a:defRPr>
            </a:pPr>
            <a:r>
              <a:rPr>
                <a:solidFill>
                  <a:srgbClr val="000000"/>
                </a:solidFill>
              </a:rPr>
              <a:t>    </a:t>
            </a:r>
            <a:r>
              <a:t>// Create a myCar object</a:t>
            </a:r>
            <a:endParaRPr>
              <a:solidFill>
                <a:srgbClr val="000000"/>
              </a:solidFill>
            </a:endParaRPr>
          </a:p>
          <a:p>
            <a:pPr defTabSz="457200">
              <a:lnSpc>
                <a:spcPct val="100000"/>
              </a:lnSpc>
              <a:spcBef>
                <a:spcPts val="0"/>
              </a:spcBef>
              <a:defRPr sz="3200">
                <a:latin typeface="Menlo Regular"/>
                <a:ea typeface="Menlo Regular"/>
                <a:cs typeface="Menlo Regular"/>
                <a:sym typeface="Menlo Regular"/>
              </a:defRPr>
            </a:pPr>
            <a:r>
              <a:t>    </a:t>
            </a:r>
            <a:r>
              <a:rPr>
                <a:solidFill>
                  <a:srgbClr val="DD4A68"/>
                </a:solidFill>
              </a:rPr>
              <a:t>Car</a:t>
            </a:r>
            <a:r>
              <a:t> myCar </a:t>
            </a:r>
            <a:r>
              <a:rPr>
                <a:solidFill>
                  <a:srgbClr val="9A6E3A"/>
                </a:solidFill>
              </a:rPr>
              <a:t>=</a:t>
            </a:r>
            <a:r>
              <a:t> </a:t>
            </a:r>
            <a:r>
              <a:rPr>
                <a:solidFill>
                  <a:srgbClr val="0077AA"/>
                </a:solidFill>
              </a:rPr>
              <a:t>new</a:t>
            </a:r>
            <a:r>
              <a:t> </a:t>
            </a:r>
            <a:r>
              <a:rPr>
                <a:solidFill>
                  <a:srgbClr val="DD4A68"/>
                </a:solidFill>
              </a:rPr>
              <a:t>Car</a:t>
            </a:r>
            <a:r>
              <a:rPr>
                <a:solidFill>
                  <a:srgbClr val="999999"/>
                </a:solidFill>
              </a:rPr>
              <a:t>();</a:t>
            </a:r>
          </a:p>
          <a:p>
            <a:pPr defTabSz="457200">
              <a:lnSpc>
                <a:spcPct val="100000"/>
              </a:lnSpc>
              <a:spcBef>
                <a:spcPts val="0"/>
              </a:spcBef>
              <a:defRPr sz="3200">
                <a:latin typeface="Menlo Regular"/>
                <a:ea typeface="Menlo Regular"/>
                <a:cs typeface="Menlo Regular"/>
                <a:sym typeface="Menlo Regular"/>
              </a:defRPr>
            </a:pPr>
          </a:p>
          <a:p>
            <a:pPr defTabSz="457200">
              <a:lnSpc>
                <a:spcPct val="100000"/>
              </a:lnSpc>
              <a:spcBef>
                <a:spcPts val="0"/>
              </a:spcBef>
              <a:defRPr sz="3200">
                <a:solidFill>
                  <a:srgbClr val="708090"/>
                </a:solidFill>
                <a:latin typeface="Menlo Regular"/>
                <a:ea typeface="Menlo Regular"/>
                <a:cs typeface="Menlo Regular"/>
                <a:sym typeface="Menlo Regular"/>
              </a:defRPr>
            </a:pPr>
            <a:r>
              <a:rPr>
                <a:solidFill>
                  <a:srgbClr val="000000"/>
                </a:solidFill>
              </a:rPr>
              <a:t>    </a:t>
            </a:r>
            <a:r>
              <a:t>// Call the honk() method (from the Vehicle class) on the myCar object</a:t>
            </a:r>
            <a:endParaRPr>
              <a:solidFill>
                <a:srgbClr val="000000"/>
              </a:solidFill>
            </a:endParaRPr>
          </a:p>
          <a:p>
            <a:pPr defTabSz="457200">
              <a:lnSpc>
                <a:spcPct val="100000"/>
              </a:lnSpc>
              <a:spcBef>
                <a:spcPts val="0"/>
              </a:spcBef>
              <a:defRPr sz="3200">
                <a:latin typeface="Menlo Regular"/>
                <a:ea typeface="Menlo Regular"/>
                <a:cs typeface="Menlo Regular"/>
                <a:sym typeface="Menlo Regular"/>
              </a:defRPr>
            </a:pPr>
            <a:r>
              <a:t>    myCar</a:t>
            </a:r>
            <a:r>
              <a:rPr>
                <a:solidFill>
                  <a:srgbClr val="999999"/>
                </a:solidFill>
              </a:rPr>
              <a:t>.</a:t>
            </a:r>
            <a:r>
              <a:rPr>
                <a:solidFill>
                  <a:srgbClr val="DD4A68"/>
                </a:solidFill>
              </a:rPr>
              <a:t>honk</a:t>
            </a:r>
            <a:r>
              <a:rPr>
                <a:solidFill>
                  <a:srgbClr val="999999"/>
                </a:solidFill>
              </a:rPr>
              <a:t>();</a:t>
            </a:r>
          </a:p>
          <a:p>
            <a:pPr defTabSz="457200">
              <a:lnSpc>
                <a:spcPct val="100000"/>
              </a:lnSpc>
              <a:spcBef>
                <a:spcPts val="0"/>
              </a:spcBef>
              <a:defRPr sz="3200">
                <a:latin typeface="Menlo Regular"/>
                <a:ea typeface="Menlo Regular"/>
                <a:cs typeface="Menlo Regular"/>
                <a:sym typeface="Menlo Regular"/>
              </a:defRPr>
            </a:pPr>
          </a:p>
          <a:p>
            <a:pPr defTabSz="457200">
              <a:lnSpc>
                <a:spcPct val="100000"/>
              </a:lnSpc>
              <a:spcBef>
                <a:spcPts val="0"/>
              </a:spcBef>
              <a:defRPr sz="3200">
                <a:solidFill>
                  <a:srgbClr val="708090"/>
                </a:solidFill>
                <a:latin typeface="Menlo Regular"/>
                <a:ea typeface="Menlo Regular"/>
                <a:cs typeface="Menlo Regular"/>
                <a:sym typeface="Menlo Regular"/>
              </a:defRPr>
            </a:pPr>
            <a:r>
              <a:rPr>
                <a:solidFill>
                  <a:srgbClr val="000000"/>
                </a:solidFill>
              </a:rPr>
              <a:t>    </a:t>
            </a:r>
            <a:r>
              <a:t>// Display the value of the brand attribute (from the Vehicle class) and the value of the modelName from the Car class</a:t>
            </a:r>
            <a:endParaRPr>
              <a:solidFill>
                <a:srgbClr val="000000"/>
              </a:solidFill>
            </a:endParaRPr>
          </a:p>
          <a:p>
            <a:pPr defTabSz="457200">
              <a:lnSpc>
                <a:spcPct val="100000"/>
              </a:lnSpc>
              <a:spcBef>
                <a:spcPts val="0"/>
              </a:spcBef>
              <a:defRPr sz="3200">
                <a:latin typeface="Menlo Regular"/>
                <a:ea typeface="Menlo Regular"/>
                <a:cs typeface="Menlo Regular"/>
                <a:sym typeface="Menlo Regular"/>
              </a:defRPr>
            </a:pPr>
            <a:r>
              <a:t>    </a:t>
            </a:r>
            <a:r>
              <a:rPr>
                <a:solidFill>
                  <a:srgbClr val="DD4A68"/>
                </a:solidFill>
              </a:rPr>
              <a:t>System</a:t>
            </a:r>
            <a:r>
              <a:rPr>
                <a:solidFill>
                  <a:srgbClr val="999999"/>
                </a:solidFill>
              </a:rPr>
              <a:t>.</a:t>
            </a:r>
            <a:r>
              <a:t>out</a:t>
            </a:r>
            <a:r>
              <a:rPr>
                <a:solidFill>
                  <a:srgbClr val="999999"/>
                </a:solidFill>
              </a:rPr>
              <a:t>.</a:t>
            </a:r>
            <a:r>
              <a:rPr>
                <a:solidFill>
                  <a:srgbClr val="DD4A68"/>
                </a:solidFill>
              </a:rPr>
              <a:t>println</a:t>
            </a:r>
            <a:r>
              <a:rPr>
                <a:solidFill>
                  <a:srgbClr val="999999"/>
                </a:solidFill>
              </a:rPr>
              <a:t>(</a:t>
            </a:r>
            <a:r>
              <a:t>myCar</a:t>
            </a:r>
            <a:r>
              <a:rPr>
                <a:solidFill>
                  <a:srgbClr val="999999"/>
                </a:solidFill>
              </a:rPr>
              <a:t>.</a:t>
            </a:r>
            <a:r>
              <a:t>brand </a:t>
            </a:r>
            <a:r>
              <a:rPr>
                <a:solidFill>
                  <a:srgbClr val="9A6E3A"/>
                </a:solidFill>
              </a:rPr>
              <a:t>+</a:t>
            </a:r>
            <a:r>
              <a:t> </a:t>
            </a:r>
            <a:r>
              <a:rPr>
                <a:solidFill>
                  <a:srgbClr val="669900"/>
                </a:solidFill>
              </a:rPr>
              <a:t>" "</a:t>
            </a:r>
            <a:r>
              <a:t> </a:t>
            </a:r>
            <a:r>
              <a:rPr>
                <a:solidFill>
                  <a:srgbClr val="9A6E3A"/>
                </a:solidFill>
              </a:rPr>
              <a:t>+</a:t>
            </a:r>
            <a:r>
              <a:t> myCar</a:t>
            </a:r>
            <a:r>
              <a:rPr>
                <a:solidFill>
                  <a:srgbClr val="999999"/>
                </a:solidFill>
              </a:rPr>
              <a:t>.</a:t>
            </a:r>
            <a:r>
              <a:t>modelName</a:t>
            </a:r>
            <a:r>
              <a:rPr>
                <a:solidFill>
                  <a:srgbClr val="999999"/>
                </a:solidFill>
              </a:rPr>
              <a:t>);</a:t>
            </a:r>
          </a:p>
          <a:p>
            <a:pPr defTabSz="457200">
              <a:lnSpc>
                <a:spcPct val="100000"/>
              </a:lnSpc>
              <a:spcBef>
                <a:spcPts val="0"/>
              </a:spcBef>
              <a:defRPr sz="3200">
                <a:latin typeface="Menlo Regular"/>
                <a:ea typeface="Menlo Regular"/>
                <a:cs typeface="Menlo Regular"/>
                <a:sym typeface="Menlo Regular"/>
              </a:defRPr>
            </a:pPr>
            <a:r>
              <a:t>  </a:t>
            </a:r>
            <a:r>
              <a:rPr>
                <a:solidFill>
                  <a:srgbClr val="999999"/>
                </a:solidFill>
              </a:rPr>
              <a:t>}</a:t>
            </a:r>
          </a:p>
          <a:p>
            <a:pPr defTabSz="457200">
              <a:lnSpc>
                <a:spcPct val="100000"/>
              </a:lnSpc>
              <a:spcBef>
                <a:spcPts val="0"/>
              </a:spcBef>
              <a:defRPr sz="3200">
                <a:solidFill>
                  <a:srgbClr val="999999"/>
                </a:solidFill>
                <a:latin typeface="Menlo Regular"/>
                <a:ea typeface="Menlo Regular"/>
                <a:cs typeface="Menlo Regular"/>
                <a:sym typeface="Menlo Regular"/>
              </a:defRPr>
            </a:pPr>
            <a:r>
              <a:t>}</a:t>
            </a:r>
            <a:endParaRPr>
              <a:solidFill>
                <a:srgbClr val="000000"/>
              </a:solidFill>
            </a:endParaR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class Adder{…"/>
          <p:cNvSpPr txBox="1"/>
          <p:nvPr/>
        </p:nvSpPr>
        <p:spPr>
          <a:xfrm>
            <a:off x="5145832" y="2755899"/>
            <a:ext cx="14261704" cy="820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indent="-317500" algn="just" defTabSz="457200">
              <a:lnSpc>
                <a:spcPct val="100000"/>
              </a:lnSpc>
              <a:spcBef>
                <a:spcPts val="0"/>
              </a:spcBef>
              <a:buClr>
                <a:srgbClr val="333333"/>
              </a:buClr>
              <a:buSzPct val="100000"/>
              <a:buFont typeface="TimesNewRomanPSMT"/>
              <a:buAutoNum type="arabicPeriod" startAt="1"/>
              <a:defRPr>
                <a:solidFill>
                  <a:srgbClr val="333333"/>
                </a:solidFill>
                <a:latin typeface="Helvetica"/>
                <a:ea typeface="Helvetica"/>
                <a:cs typeface="Helvetica"/>
                <a:sym typeface="Helvetica"/>
              </a:defRPr>
            </a:pPr>
            <a:r>
              <a:rPr b="1">
                <a:solidFill>
                  <a:srgbClr val="006699"/>
                </a:solidFill>
              </a:rPr>
              <a:t>class</a:t>
            </a:r>
            <a:r>
              <a:t> Adder{  </a:t>
            </a:r>
            <a:endParaRPr>
              <a:solidFill>
                <a:srgbClr val="000000"/>
              </a:solidFill>
            </a:endParaRPr>
          </a:p>
          <a:p>
            <a:pPr marL="457200" indent="-317500" algn="just" defTabSz="457200">
              <a:lnSpc>
                <a:spcPct val="100000"/>
              </a:lnSpc>
              <a:spcBef>
                <a:spcPts val="0"/>
              </a:spcBef>
              <a:buClr>
                <a:srgbClr val="333333"/>
              </a:buClr>
              <a:buSzPct val="100000"/>
              <a:buFont typeface="TimesNewRomanPSMT"/>
              <a:buAutoNum type="arabicPeriod" startAt="1"/>
              <a:defRPr b="1">
                <a:solidFill>
                  <a:srgbClr val="006699"/>
                </a:solidFill>
                <a:latin typeface="Helvetica"/>
                <a:ea typeface="Helvetica"/>
                <a:cs typeface="Helvetica"/>
                <a:sym typeface="Helvetica"/>
              </a:defRPr>
            </a:pPr>
            <a:r>
              <a:rPr>
                <a:solidFill>
                  <a:srgbClr val="000000"/>
                </a:solidFill>
              </a:rPr>
              <a:t>    </a:t>
            </a:r>
            <a:r>
              <a:t>static</a:t>
            </a:r>
            <a:r>
              <a:rPr b="0">
                <a:solidFill>
                  <a:srgbClr val="333333"/>
                </a:solidFill>
              </a:rPr>
              <a:t> </a:t>
            </a:r>
            <a:r>
              <a:t>int</a:t>
            </a:r>
            <a:r>
              <a:rPr b="0">
                <a:solidFill>
                  <a:srgbClr val="333333"/>
                </a:solidFill>
              </a:rPr>
              <a:t> add(</a:t>
            </a:r>
            <a:r>
              <a:t>int</a:t>
            </a:r>
            <a:r>
              <a:rPr b="0">
                <a:solidFill>
                  <a:srgbClr val="333333"/>
                </a:solidFill>
              </a:rPr>
              <a:t> a,</a:t>
            </a:r>
            <a:r>
              <a:t>int</a:t>
            </a:r>
            <a:r>
              <a:rPr b="0">
                <a:solidFill>
                  <a:srgbClr val="333333"/>
                </a:solidFill>
              </a:rPr>
              <a:t> b) {</a:t>
            </a:r>
            <a:r>
              <a:t>return</a:t>
            </a:r>
            <a:r>
              <a:rPr b="0">
                <a:solidFill>
                  <a:srgbClr val="333333"/>
                </a:solidFill>
              </a:rPr>
              <a:t> a+b;}  </a:t>
            </a:r>
            <a:endParaRPr b="0">
              <a:solidFill>
                <a:srgbClr val="000000"/>
              </a:solidFill>
            </a:endParaRPr>
          </a:p>
          <a:p>
            <a:pPr marL="457200" indent="-317500" algn="just" defTabSz="457200">
              <a:lnSpc>
                <a:spcPct val="100000"/>
              </a:lnSpc>
              <a:spcBef>
                <a:spcPts val="0"/>
              </a:spcBef>
              <a:buClr>
                <a:srgbClr val="333333"/>
              </a:buClr>
              <a:buSzPct val="100000"/>
              <a:buFont typeface="TimesNewRomanPSMT"/>
              <a:buAutoNum type="arabicPeriod" startAt="1"/>
              <a:defRPr>
                <a:solidFill>
                  <a:srgbClr val="333333"/>
                </a:solidFill>
                <a:latin typeface="Helvetica"/>
                <a:ea typeface="Helvetica"/>
                <a:cs typeface="Helvetica"/>
                <a:sym typeface="Helvetica"/>
              </a:defRPr>
            </a:pPr>
            <a:r>
              <a:rPr>
                <a:solidFill>
                  <a:srgbClr val="000000"/>
                </a:solidFill>
              </a:rPr>
              <a:t>    </a:t>
            </a:r>
            <a:r>
              <a:rPr b="1">
                <a:solidFill>
                  <a:srgbClr val="006699"/>
                </a:solidFill>
              </a:rPr>
              <a:t>static</a:t>
            </a:r>
            <a:r>
              <a:t> </a:t>
            </a:r>
            <a:r>
              <a:rPr b="1">
                <a:solidFill>
                  <a:srgbClr val="006699"/>
                </a:solidFill>
              </a:rPr>
              <a:t>int</a:t>
            </a:r>
            <a:r>
              <a:t> add(</a:t>
            </a:r>
            <a:r>
              <a:rPr b="1">
                <a:solidFill>
                  <a:srgbClr val="006699"/>
                </a:solidFill>
              </a:rPr>
              <a:t>int</a:t>
            </a:r>
            <a:r>
              <a:t> a,</a:t>
            </a:r>
            <a:r>
              <a:rPr b="1">
                <a:solidFill>
                  <a:srgbClr val="006699"/>
                </a:solidFill>
              </a:rPr>
              <a:t>int</a:t>
            </a:r>
            <a:r>
              <a:t> b,</a:t>
            </a:r>
            <a:r>
              <a:rPr b="1">
                <a:solidFill>
                  <a:srgbClr val="006699"/>
                </a:solidFill>
              </a:rPr>
              <a:t>int</a:t>
            </a:r>
            <a:r>
              <a:t> c) {</a:t>
            </a:r>
            <a:r>
              <a:rPr b="1">
                <a:solidFill>
                  <a:srgbClr val="006699"/>
                </a:solidFill>
              </a:rPr>
              <a:t>return</a:t>
            </a:r>
            <a:r>
              <a:t> a+b+c;}  </a:t>
            </a:r>
            <a:endParaRPr>
              <a:solidFill>
                <a:srgbClr val="000000"/>
              </a:solidFill>
            </a:endParaRPr>
          </a:p>
          <a:p>
            <a:pPr marL="457200" indent="-317500" algn="just" defTabSz="457200">
              <a:lnSpc>
                <a:spcPct val="100000"/>
              </a:lnSpc>
              <a:spcBef>
                <a:spcPts val="0"/>
              </a:spcBef>
              <a:buClr>
                <a:srgbClr val="333333"/>
              </a:buClr>
              <a:buSzPct val="100000"/>
              <a:buFont typeface="TimesNewRomanPSMT"/>
              <a:buAutoNum type="arabicPeriod" startAt="1"/>
              <a:defRPr>
                <a:solidFill>
                  <a:srgbClr val="333333"/>
                </a:solidFill>
                <a:latin typeface="Helvetica"/>
                <a:ea typeface="Helvetica"/>
                <a:cs typeface="Helvetica"/>
                <a:sym typeface="Helvetica"/>
              </a:defRPr>
            </a:pPr>
            <a:r>
              <a:t>}  </a:t>
            </a:r>
          </a:p>
          <a:p>
            <a:pPr marL="457200" indent="-317500" algn="just" defTabSz="457200">
              <a:lnSpc>
                <a:spcPct val="100000"/>
              </a:lnSpc>
              <a:spcBef>
                <a:spcPts val="0"/>
              </a:spcBef>
              <a:buClr>
                <a:srgbClr val="333333"/>
              </a:buClr>
              <a:buSzPct val="100000"/>
              <a:buFont typeface="TimesNewRomanPSMT"/>
              <a:buAutoNum type="arabicPeriod" startAt="1"/>
              <a:defRPr>
                <a:solidFill>
                  <a:srgbClr val="333333"/>
                </a:solidFill>
                <a:latin typeface="Helvetica"/>
                <a:ea typeface="Helvetica"/>
                <a:cs typeface="Helvetica"/>
                <a:sym typeface="Helvetica"/>
              </a:defRPr>
            </a:pPr>
            <a:endParaRPr>
              <a:solidFill>
                <a:srgbClr val="000000"/>
              </a:solidFill>
            </a:endParaRPr>
          </a:p>
          <a:p>
            <a:pPr marL="457200" indent="-317500" algn="just" defTabSz="457200">
              <a:lnSpc>
                <a:spcPct val="100000"/>
              </a:lnSpc>
              <a:spcBef>
                <a:spcPts val="0"/>
              </a:spcBef>
              <a:buClr>
                <a:srgbClr val="333333"/>
              </a:buClr>
              <a:buSzPct val="100000"/>
              <a:buFont typeface="TimesNewRomanPSMT"/>
              <a:buAutoNum type="arabicPeriod" startAt="6"/>
              <a:defRPr>
                <a:solidFill>
                  <a:srgbClr val="333333"/>
                </a:solidFill>
                <a:latin typeface="Helvetica"/>
                <a:ea typeface="Helvetica"/>
                <a:cs typeface="Helvetica"/>
                <a:sym typeface="Helvetica"/>
              </a:defRPr>
            </a:pPr>
            <a:r>
              <a:rPr b="1">
                <a:solidFill>
                  <a:srgbClr val="006699"/>
                </a:solidFill>
              </a:rPr>
              <a:t>class</a:t>
            </a:r>
            <a:r>
              <a:t> TestOverloading1{  </a:t>
            </a:r>
            <a:endParaRPr>
              <a:solidFill>
                <a:srgbClr val="000000"/>
              </a:solidFill>
            </a:endParaRPr>
          </a:p>
          <a:p>
            <a:pPr marL="457200" indent="-317500" algn="just" defTabSz="457200">
              <a:lnSpc>
                <a:spcPct val="100000"/>
              </a:lnSpc>
              <a:spcBef>
                <a:spcPts val="0"/>
              </a:spcBef>
              <a:buClr>
                <a:srgbClr val="333333"/>
              </a:buClr>
              <a:buSzPct val="100000"/>
              <a:buFont typeface="TimesNewRomanPSMT"/>
              <a:buAutoNum type="arabicPeriod" startAt="6"/>
              <a:defRPr>
                <a:solidFill>
                  <a:srgbClr val="333333"/>
                </a:solidFill>
                <a:latin typeface="Helvetica"/>
                <a:ea typeface="Helvetica"/>
                <a:cs typeface="Helvetica"/>
                <a:sym typeface="Helvetica"/>
              </a:defRPr>
            </a:pPr>
            <a:r>
              <a:rPr>
                <a:solidFill>
                  <a:srgbClr val="000000"/>
                </a:solidFill>
              </a:rPr>
              <a:t>    </a:t>
            </a:r>
            <a:r>
              <a:rPr b="1">
                <a:solidFill>
                  <a:srgbClr val="006699"/>
                </a:solidFill>
              </a:rPr>
              <a:t>public</a:t>
            </a:r>
            <a:r>
              <a:t> </a:t>
            </a:r>
            <a:r>
              <a:rPr b="1">
                <a:solidFill>
                  <a:srgbClr val="006699"/>
                </a:solidFill>
              </a:rPr>
              <a:t>static</a:t>
            </a:r>
            <a:r>
              <a:t> </a:t>
            </a:r>
            <a:r>
              <a:rPr b="1">
                <a:solidFill>
                  <a:srgbClr val="006699"/>
                </a:solidFill>
              </a:rPr>
              <a:t>void</a:t>
            </a:r>
            <a:r>
              <a:t> main(String[] args){  </a:t>
            </a:r>
            <a:endParaRPr>
              <a:solidFill>
                <a:srgbClr val="000000"/>
              </a:solidFill>
            </a:endParaRPr>
          </a:p>
          <a:p>
            <a:pPr marL="457200" indent="-317500" algn="just" defTabSz="457200">
              <a:lnSpc>
                <a:spcPct val="100000"/>
              </a:lnSpc>
              <a:spcBef>
                <a:spcPts val="0"/>
              </a:spcBef>
              <a:buClr>
                <a:srgbClr val="333333"/>
              </a:buClr>
              <a:buSzPct val="100000"/>
              <a:buFont typeface="TimesNewRomanPSMT"/>
              <a:buAutoNum type="arabicPeriod" startAt="6"/>
              <a:defRPr>
                <a:solidFill>
                  <a:srgbClr val="333333"/>
                </a:solidFill>
                <a:latin typeface="Helvetica"/>
                <a:ea typeface="Helvetica"/>
                <a:cs typeface="Helvetica"/>
                <a:sym typeface="Helvetica"/>
              </a:defRPr>
            </a:pPr>
            <a:r>
              <a:rPr>
                <a:solidFill>
                  <a:srgbClr val="000000"/>
                </a:solidFill>
              </a:rPr>
              <a:t>        </a:t>
            </a:r>
            <a:r>
              <a:t>System.out.println(Adder.add(</a:t>
            </a:r>
            <a:r>
              <a:rPr>
                <a:solidFill>
                  <a:srgbClr val="C00000"/>
                </a:solidFill>
              </a:rPr>
              <a:t>11</a:t>
            </a:r>
            <a:r>
              <a:t>,</a:t>
            </a:r>
            <a:r>
              <a:rPr>
                <a:solidFill>
                  <a:srgbClr val="C00000"/>
                </a:solidFill>
              </a:rPr>
              <a:t>11</a:t>
            </a:r>
            <a:r>
              <a:t>));  </a:t>
            </a:r>
            <a:endParaRPr>
              <a:solidFill>
                <a:srgbClr val="000000"/>
              </a:solidFill>
            </a:endParaRPr>
          </a:p>
          <a:p>
            <a:pPr marL="457200" indent="-317500" algn="just" defTabSz="457200">
              <a:lnSpc>
                <a:spcPct val="100000"/>
              </a:lnSpc>
              <a:spcBef>
                <a:spcPts val="0"/>
              </a:spcBef>
              <a:buClr>
                <a:srgbClr val="333333"/>
              </a:buClr>
              <a:buSzPct val="100000"/>
              <a:buFont typeface="TimesNewRomanPSMT"/>
              <a:buAutoNum type="arabicPeriod" startAt="6"/>
              <a:defRPr>
                <a:solidFill>
                  <a:srgbClr val="333333"/>
                </a:solidFill>
                <a:latin typeface="Helvetica"/>
                <a:ea typeface="Helvetica"/>
                <a:cs typeface="Helvetica"/>
                <a:sym typeface="Helvetica"/>
              </a:defRPr>
            </a:pPr>
            <a:r>
              <a:rPr>
                <a:solidFill>
                  <a:srgbClr val="000000"/>
                </a:solidFill>
              </a:rPr>
              <a:t>        </a:t>
            </a:r>
            <a:r>
              <a:t>System.out.println(Adder.add(</a:t>
            </a:r>
            <a:r>
              <a:rPr>
                <a:solidFill>
                  <a:srgbClr val="C00000"/>
                </a:solidFill>
              </a:rPr>
              <a:t>11</a:t>
            </a:r>
            <a:r>
              <a:t>,</a:t>
            </a:r>
            <a:r>
              <a:rPr>
                <a:solidFill>
                  <a:srgbClr val="C00000"/>
                </a:solidFill>
              </a:rPr>
              <a:t>11</a:t>
            </a:r>
            <a:r>
              <a:t>,</a:t>
            </a:r>
            <a:r>
              <a:rPr>
                <a:solidFill>
                  <a:srgbClr val="C00000"/>
                </a:solidFill>
              </a:rPr>
              <a:t>11</a:t>
            </a:r>
            <a:r>
              <a:t>));  </a:t>
            </a:r>
            <a:endParaRPr>
              <a:solidFill>
                <a:srgbClr val="000000"/>
              </a:solidFill>
            </a:endParaRPr>
          </a:p>
          <a:p>
            <a:pPr marL="457200" indent="-317500" algn="just" defTabSz="457200">
              <a:lnSpc>
                <a:spcPct val="100000"/>
              </a:lnSpc>
              <a:spcBef>
                <a:spcPts val="0"/>
              </a:spcBef>
              <a:buClr>
                <a:srgbClr val="333333"/>
              </a:buClr>
              <a:buSzPct val="100000"/>
              <a:buFont typeface="TimesNewRomanPSMT"/>
              <a:buAutoNum type="arabicPeriod" startAt="6"/>
              <a:defRPr>
                <a:solidFill>
                  <a:srgbClr val="333333"/>
                </a:solidFill>
                <a:latin typeface="Helvetica"/>
                <a:ea typeface="Helvetica"/>
                <a:cs typeface="Helvetica"/>
                <a:sym typeface="Helvetica"/>
              </a:defRPr>
            </a:pPr>
            <a:r>
              <a:t>}}  </a:t>
            </a:r>
            <a:endParaRPr>
              <a:solidFill>
                <a:srgbClr val="000000"/>
              </a:solidFill>
            </a:endParaR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public class Main"/>
          <p:cNvSpPr txBox="1"/>
          <p:nvPr/>
        </p:nvSpPr>
        <p:spPr>
          <a:xfrm>
            <a:off x="7975401" y="1422075"/>
            <a:ext cx="8433198"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6400">
                <a:solidFill>
                  <a:srgbClr val="0077AA"/>
                </a:solidFill>
                <a:latin typeface="Menlo Regular"/>
                <a:ea typeface="Menlo Regular"/>
                <a:cs typeface="Menlo Regular"/>
                <a:sym typeface="Menlo Regular"/>
              </a:defRPr>
            </a:pPr>
            <a:r>
              <a:rPr b="1"/>
              <a:t>public</a:t>
            </a:r>
            <a:r>
              <a:rPr>
                <a:solidFill>
                  <a:srgbClr val="000000"/>
                </a:solidFill>
              </a:rPr>
              <a:t> </a:t>
            </a:r>
            <a:r>
              <a:t>class</a:t>
            </a:r>
            <a:r>
              <a:rPr>
                <a:solidFill>
                  <a:srgbClr val="000000"/>
                </a:solidFill>
              </a:rPr>
              <a:t> </a:t>
            </a:r>
            <a:r>
              <a:rPr>
                <a:solidFill>
                  <a:srgbClr val="DD4A68"/>
                </a:solidFill>
              </a:rPr>
              <a:t>Main</a:t>
            </a:r>
            <a:endParaRPr>
              <a:solidFill>
                <a:srgbClr val="000000"/>
              </a:solidFill>
            </a:endParaRPr>
          </a:p>
        </p:txBody>
      </p:sp>
      <p:graphicFrame>
        <p:nvGraphicFramePr>
          <p:cNvPr id="314" name="Table 1"/>
          <p:cNvGraphicFramePr/>
          <p:nvPr/>
        </p:nvGraphicFramePr>
        <p:xfrm>
          <a:off x="5950029" y="3929730"/>
          <a:ext cx="12496642" cy="586924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241970"/>
                <a:gridCol w="6241970"/>
              </a:tblGrid>
              <a:tr h="2928269">
                <a:tc>
                  <a:txBody>
                    <a:bodyPr/>
                    <a:lstStyle/>
                    <a:p>
                      <a:pPr defTabSz="914400"/>
                      <a:r>
                        <a:rPr sz="3200"/>
                        <a:t>Public</a:t>
                      </a:r>
                    </a:p>
                  </a:txBody>
                  <a:tcPr marL="50800" marR="50800" marT="50800" marB="50800" anchor="ctr" anchorCtr="0" horzOverflow="overflow"/>
                </a:tc>
                <a:tc>
                  <a:txBody>
                    <a:bodyPr/>
                    <a:lstStyle/>
                    <a:p>
                      <a:pPr defTabSz="914400"/>
                      <a:r>
                        <a:rPr sz="3200"/>
                        <a:t>Methods and Properties accessible by any class</a:t>
                      </a:r>
                    </a:p>
                  </a:txBody>
                  <a:tcPr marL="50800" marR="50800" marT="50800" marB="50800" anchor="ctr" anchorCtr="0" horzOverflow="overflow"/>
                </a:tc>
              </a:tr>
              <a:tr h="2928269">
                <a:tc>
                  <a:txBody>
                    <a:bodyPr/>
                    <a:lstStyle/>
                    <a:p>
                      <a:pPr defTabSz="914400"/>
                      <a:r>
                        <a:rPr sz="3200"/>
                        <a:t>Private</a:t>
                      </a:r>
                    </a:p>
                  </a:txBody>
                  <a:tcPr marL="50800" marR="50800" marT="50800" marB="50800" anchor="ctr" anchorCtr="0" horzOverflow="overflow"/>
                </a:tc>
                <a:tc>
                  <a:txBody>
                    <a:bodyPr/>
                    <a:lstStyle/>
                    <a:p>
                      <a:pPr defTabSz="914400"/>
                      <a:r>
                        <a:rPr sz="3200"/>
                        <a:t>Methods and Properties accessible by only this class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Our Options (and our choices)"/>
          <p:cNvSpPr txBox="1"/>
          <p:nvPr>
            <p:ph type="title"/>
          </p:nvPr>
        </p:nvSpPr>
        <p:spPr>
          <a:prstGeom prst="rect">
            <a:avLst/>
          </a:prstGeom>
        </p:spPr>
        <p:txBody>
          <a:bodyPr/>
          <a:lstStyle/>
          <a:p>
            <a:pPr/>
            <a:r>
              <a:t>Our Options (and our choices)</a:t>
            </a:r>
          </a:p>
        </p:txBody>
      </p:sp>
      <p:sp>
        <p:nvSpPr>
          <p:cNvPr id="183" name="Slide Subtitle"/>
          <p:cNvSpPr txBox="1"/>
          <p:nvPr>
            <p:ph type="body" idx="21"/>
          </p:nvPr>
        </p:nvSpPr>
        <p:spPr>
          <a:prstGeom prst="rect">
            <a:avLst/>
          </a:prstGeom>
        </p:spPr>
        <p:txBody>
          <a:bodyPr/>
          <a:lstStyle/>
          <a:p>
            <a:pPr/>
          </a:p>
        </p:txBody>
      </p:sp>
      <p:grpSp>
        <p:nvGrpSpPr>
          <p:cNvPr id="186" name="Group"/>
          <p:cNvGrpSpPr/>
          <p:nvPr/>
        </p:nvGrpSpPr>
        <p:grpSpPr>
          <a:xfrm>
            <a:off x="7002581" y="3945795"/>
            <a:ext cx="10378838" cy="6387376"/>
            <a:chOff x="0" y="0"/>
            <a:chExt cx="10378836" cy="6387375"/>
          </a:xfrm>
        </p:grpSpPr>
        <p:pic>
          <p:nvPicPr>
            <p:cNvPr id="184" name="Image" descr="Image"/>
            <p:cNvPicPr>
              <a:picLocks noChangeAspect="1"/>
            </p:cNvPicPr>
            <p:nvPr/>
          </p:nvPicPr>
          <p:blipFill>
            <a:blip r:embed="rId3">
              <a:extLst/>
            </a:blip>
            <a:stretch>
              <a:fillRect/>
            </a:stretch>
          </p:blipFill>
          <p:spPr>
            <a:xfrm>
              <a:off x="0" y="0"/>
              <a:ext cx="10378837" cy="5824410"/>
            </a:xfrm>
            <a:prstGeom prst="rect">
              <a:avLst/>
            </a:prstGeom>
            <a:ln w="12700" cap="flat">
              <a:noFill/>
              <a:miter lim="400000"/>
            </a:ln>
            <a:effectLst/>
          </p:spPr>
        </p:pic>
        <p:sp>
          <p:nvSpPr>
            <p:cNvPr id="185" name="Caption"/>
            <p:cNvSpPr/>
            <p:nvPr/>
          </p:nvSpPr>
          <p:spPr>
            <a:xfrm>
              <a:off x="0" y="5926009"/>
              <a:ext cx="10378837"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400">
                  <a:solidFill>
                    <a:srgbClr val="5E5E5E"/>
                  </a:solidFill>
                </a:defRPr>
              </a:lvl1pPr>
            </a:lstStyle>
            <a:p>
              <a:pPr/>
              <a:r>
                <a:t>OnBot Java</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18" name="Starter Kit Code Explanation"/>
          <p:cNvSpPr txBox="1"/>
          <p:nvPr>
            <p:ph type="title"/>
          </p:nvPr>
        </p:nvSpPr>
        <p:spPr>
          <a:prstGeom prst="rect">
            <a:avLst/>
          </a:prstGeom>
        </p:spPr>
        <p:txBody>
          <a:bodyPr/>
          <a:lstStyle/>
          <a:p>
            <a:pPr/>
            <a:r>
              <a:t>Starter Kit Code Explanation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20" name="@TeleOp(group = &quot;Pai&quot;)…"/>
          <p:cNvSpPr txBox="1"/>
          <p:nvPr/>
        </p:nvSpPr>
        <p:spPr>
          <a:xfrm>
            <a:off x="4705350" y="76199"/>
            <a:ext cx="14973300" cy="135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rPr>
                <a:solidFill>
                  <a:srgbClr val="B3AE60"/>
                </a:solidFill>
              </a:rPr>
              <a:t>@TeleOp</a:t>
            </a:r>
            <a:r>
              <a:t>(group = </a:t>
            </a:r>
            <a:r>
              <a:rPr>
                <a:solidFill>
                  <a:srgbClr val="6AAB73"/>
                </a:solidFill>
              </a:rPr>
              <a:t>"Pai"</a:t>
            </a:r>
            <a:r>
              <a:t>)</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public class </a:t>
            </a:r>
            <a:r>
              <a:t>PaiOp </a:t>
            </a:r>
            <a:r>
              <a:rPr>
                <a:solidFill>
                  <a:srgbClr val="CF8E6D"/>
                </a:solidFill>
              </a:rPr>
              <a:t>extends </a:t>
            </a:r>
            <a:r>
              <a:t>LinearOpMode  {</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r>
              <a:rPr>
                <a:solidFill>
                  <a:srgbClr val="CF8E6D"/>
                </a:solidFill>
              </a:rPr>
              <a:t>private </a:t>
            </a:r>
            <a:r>
              <a:t>DcMotorEx </a:t>
            </a:r>
            <a:r>
              <a:rPr>
                <a:solidFill>
                  <a:srgbClr val="C77DBB"/>
                </a:solidFill>
              </a:rPr>
              <a:t>leftMotor</a:t>
            </a:r>
            <a:r>
              <a:t>, </a:t>
            </a:r>
            <a:r>
              <a:rPr>
                <a:solidFill>
                  <a:srgbClr val="C77DBB"/>
                </a:solidFill>
              </a:rPr>
              <a:t>rightMotor</a:t>
            </a:r>
            <a:r>
              <a:t>;</a:t>
            </a:r>
          </a:p>
          <a:p>
            <a:pPr defTabSz="457200">
              <a:lnSpc>
                <a:spcPct val="100000"/>
              </a:lnSpc>
              <a:spcBef>
                <a:spcPts val="0"/>
              </a:spcBef>
              <a:defRPr sz="1500">
                <a:solidFill>
                  <a:srgbClr val="CF8E6D"/>
                </a:solidFill>
                <a:latin typeface="JetBrains Mono Regular Regular"/>
                <a:ea typeface="JetBrains Mono Regular Regular"/>
                <a:cs typeface="JetBrains Mono Regular Regular"/>
                <a:sym typeface="JetBrains Mono Regular Regular"/>
              </a:defRPr>
            </a:pPr>
            <a:r>
              <a:rPr>
                <a:solidFill>
                  <a:srgbClr val="BCBEC4"/>
                </a:solidFill>
              </a:rPr>
              <a:t>    </a:t>
            </a:r>
            <a:r>
              <a:t>private </a:t>
            </a:r>
            <a:r>
              <a:rPr>
                <a:solidFill>
                  <a:srgbClr val="BCBEC4"/>
                </a:solidFill>
              </a:rPr>
              <a:t>Servo </a:t>
            </a:r>
            <a:r>
              <a:rPr>
                <a:solidFill>
                  <a:srgbClr val="C77DBB"/>
                </a:solidFill>
              </a:rPr>
              <a:t>noseGear</a:t>
            </a:r>
            <a:r>
              <a:rPr>
                <a:solidFill>
                  <a:srgbClr val="BCBEC4"/>
                </a:solidFill>
              </a:rPr>
              <a:t>;</a:t>
            </a:r>
            <a:endParaRPr>
              <a:solidFill>
                <a:srgbClr val="BCBEC4"/>
              </a:solidFill>
            </a:endParaRP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Center position of the servo</a:t>
            </a:r>
          </a:p>
          <a:p>
            <a:pPr defTabSz="457200">
              <a:lnSpc>
                <a:spcPct val="100000"/>
              </a:lnSpc>
              <a:spcBef>
                <a:spcPts val="0"/>
              </a:spcBef>
              <a:defRPr sz="15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F8E6D"/>
                </a:solidFill>
              </a:rPr>
              <a:t>double </a:t>
            </a:r>
            <a:r>
              <a:t>centerPosition </a:t>
            </a:r>
            <a:r>
              <a:rPr>
                <a:solidFill>
                  <a:srgbClr val="BCBEC4"/>
                </a:solidFill>
              </a:rPr>
              <a:t>= </a:t>
            </a:r>
            <a:r>
              <a:rPr>
                <a:solidFill>
                  <a:srgbClr val="2AACB8"/>
                </a:solidFill>
              </a:rPr>
              <a:t>0.5</a:t>
            </a:r>
            <a:r>
              <a:rPr>
                <a:solidFill>
                  <a:srgbClr val="BCBEC4"/>
                </a:solidFill>
              </a:rPr>
              <a:t>;</a:t>
            </a:r>
            <a:endParaRPr>
              <a:solidFill>
                <a:srgbClr val="BCBEC4"/>
              </a:solidFill>
            </a:endParaRP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Maximum rotation from center (90 degrees each way)</a:t>
            </a:r>
          </a:p>
          <a:p>
            <a:pPr defTabSz="457200">
              <a:lnSpc>
                <a:spcPct val="100000"/>
              </a:lnSpc>
              <a:spcBef>
                <a:spcPts val="0"/>
              </a:spcBef>
              <a:defRPr sz="15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F8E6D"/>
                </a:solidFill>
              </a:rPr>
              <a:t>double </a:t>
            </a:r>
            <a:r>
              <a:t>maxRotation </a:t>
            </a:r>
            <a:r>
              <a:rPr>
                <a:solidFill>
                  <a:srgbClr val="BCBEC4"/>
                </a:solidFill>
              </a:rPr>
              <a:t>= </a:t>
            </a:r>
            <a:r>
              <a:rPr>
                <a:solidFill>
                  <a:srgbClr val="2AACB8"/>
                </a:solidFill>
              </a:rPr>
              <a:t>0.25</a:t>
            </a:r>
            <a:r>
              <a:rPr>
                <a:solidFill>
                  <a:srgbClr val="BCBEC4"/>
                </a:solidFill>
              </a:rPr>
              <a:t>;</a:t>
            </a:r>
            <a:endParaRPr>
              <a:solidFill>
                <a:srgbClr val="BCBEC4"/>
              </a:solidFill>
            </a:endParaRP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Current position, starting at center</a:t>
            </a:r>
          </a:p>
          <a:p>
            <a:pPr defTabSz="457200">
              <a:lnSpc>
                <a:spcPct val="100000"/>
              </a:lnSpc>
              <a:spcBef>
                <a:spcPts val="0"/>
              </a:spcBef>
              <a:defRPr sz="15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F8E6D"/>
                </a:solidFill>
              </a:rPr>
              <a:t>double </a:t>
            </a:r>
            <a:r>
              <a:t>currentPosition </a:t>
            </a:r>
            <a:r>
              <a:rPr>
                <a:solidFill>
                  <a:srgbClr val="BCBEC4"/>
                </a:solidFill>
              </a:rPr>
              <a:t>= </a:t>
            </a:r>
            <a:r>
              <a:t>centerPosition</a:t>
            </a:r>
            <a:r>
              <a:rPr>
                <a:solidFill>
                  <a:srgbClr val="BCBEC4"/>
                </a:solidFill>
              </a:rPr>
              <a:t>;</a:t>
            </a:r>
            <a:endParaRPr>
              <a:solidFill>
                <a:srgbClr val="BCBEC4"/>
              </a:solidFill>
            </a:endParaRP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1500">
                <a:solidFill>
                  <a:srgbClr val="56A8F5"/>
                </a:solidFill>
                <a:latin typeface="JetBrains Mono Regular Regular"/>
                <a:ea typeface="JetBrains Mono Regular Regular"/>
                <a:cs typeface="JetBrains Mono Regular Regular"/>
                <a:sym typeface="JetBrains Mono Regular Regular"/>
              </a:defRPr>
            </a:pPr>
            <a:r>
              <a:rPr>
                <a:solidFill>
                  <a:srgbClr val="BCBEC4"/>
                </a:solidFill>
              </a:rPr>
              <a:t>    </a:t>
            </a:r>
            <a:r>
              <a:rPr>
                <a:solidFill>
                  <a:srgbClr val="CF8E6D"/>
                </a:solidFill>
              </a:rPr>
              <a:t>void </a:t>
            </a:r>
            <a:r>
              <a:t>Initialize</a:t>
            </a:r>
            <a:r>
              <a:rPr>
                <a:solidFill>
                  <a:srgbClr val="BCBEC4"/>
                </a:solidFill>
              </a:rPr>
              <a:t>()</a:t>
            </a:r>
            <a:endParaRPr>
              <a:solidFill>
                <a:srgbClr val="BCBEC4"/>
              </a:solidFill>
            </a:endParaRP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leftMotor </a:t>
            </a:r>
            <a:r>
              <a:t>= </a:t>
            </a:r>
            <a:r>
              <a:rPr>
                <a:solidFill>
                  <a:srgbClr val="C77DBB"/>
                </a:solidFill>
              </a:rPr>
              <a:t>hardwareMap</a:t>
            </a:r>
            <a:r>
              <a:t>.get(DcMotorEx.</a:t>
            </a:r>
            <a:r>
              <a:rPr>
                <a:solidFill>
                  <a:srgbClr val="CF8E6D"/>
                </a:solidFill>
              </a:rPr>
              <a:t>class</a:t>
            </a:r>
            <a:r>
              <a:t>, </a:t>
            </a:r>
            <a:r>
              <a:rPr>
                <a:solidFill>
                  <a:srgbClr val="6AAB73"/>
                </a:solidFill>
              </a:rPr>
              <a:t>"leftMotor"</a:t>
            </a:r>
            <a:r>
              <a:t>);</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rightMotor </a:t>
            </a:r>
            <a:r>
              <a:t>= </a:t>
            </a:r>
            <a:r>
              <a:rPr>
                <a:solidFill>
                  <a:srgbClr val="C77DBB"/>
                </a:solidFill>
              </a:rPr>
              <a:t>hardwareMap</a:t>
            </a:r>
            <a:r>
              <a:t>.get(DcMotorEx.</a:t>
            </a:r>
            <a:r>
              <a:rPr>
                <a:solidFill>
                  <a:srgbClr val="CF8E6D"/>
                </a:solidFill>
              </a:rPr>
              <a:t>class</a:t>
            </a:r>
            <a:r>
              <a:t>, </a:t>
            </a:r>
            <a:r>
              <a:rPr>
                <a:solidFill>
                  <a:srgbClr val="6AAB73"/>
                </a:solidFill>
              </a:rPr>
              <a:t>"rightMotor"</a:t>
            </a:r>
            <a:r>
              <a:t>);</a:t>
            </a:r>
          </a:p>
          <a:p>
            <a:pPr defTabSz="457200">
              <a:lnSpc>
                <a:spcPct val="100000"/>
              </a:lnSpc>
              <a:spcBef>
                <a:spcPts val="0"/>
              </a:spcBef>
              <a:defRPr sz="1500">
                <a:solidFill>
                  <a:srgbClr val="C77DBB"/>
                </a:solidFill>
                <a:latin typeface="JetBrains Mono Regular Regular"/>
                <a:ea typeface="JetBrains Mono Regular Regular"/>
                <a:cs typeface="JetBrains Mono Regular Regular"/>
                <a:sym typeface="JetBrains Mono Regular Regular"/>
              </a:defRPr>
            </a:pPr>
            <a:r>
              <a:rPr>
                <a:solidFill>
                  <a:srgbClr val="BCBEC4"/>
                </a:solidFill>
              </a:rPr>
              <a:t>        </a:t>
            </a:r>
            <a:r>
              <a:t>noseGear </a:t>
            </a:r>
            <a:r>
              <a:rPr>
                <a:solidFill>
                  <a:srgbClr val="BCBEC4"/>
                </a:solidFill>
              </a:rPr>
              <a:t>= </a:t>
            </a:r>
            <a:r>
              <a:t>hardwareMap</a:t>
            </a:r>
            <a:r>
              <a:rPr>
                <a:solidFill>
                  <a:srgbClr val="BCBEC4"/>
                </a:solidFill>
              </a:rPr>
              <a:t>.get(Servo.</a:t>
            </a:r>
            <a:r>
              <a:rPr>
                <a:solidFill>
                  <a:srgbClr val="CF8E6D"/>
                </a:solidFill>
              </a:rPr>
              <a:t>class</a:t>
            </a:r>
            <a:r>
              <a:rPr>
                <a:solidFill>
                  <a:srgbClr val="BCBEC4"/>
                </a:solidFill>
              </a:rPr>
              <a:t>, </a:t>
            </a:r>
            <a:r>
              <a:rPr>
                <a:solidFill>
                  <a:srgbClr val="6AAB73"/>
                </a:solidFill>
              </a:rPr>
              <a:t>"noseGear"</a:t>
            </a:r>
            <a:r>
              <a:rPr>
                <a:solidFill>
                  <a:srgbClr val="BCBEC4"/>
                </a:solidFill>
              </a:rPr>
              <a:t>);</a:t>
            </a:r>
            <a:endParaRPr>
              <a:solidFill>
                <a:srgbClr val="BCBEC4"/>
              </a:solidFill>
            </a:endParaRP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noseGear</a:t>
            </a:r>
            <a:r>
              <a:t>.setPosition(</a:t>
            </a:r>
            <a:r>
              <a:rPr>
                <a:solidFill>
                  <a:srgbClr val="2AACB8"/>
                </a:solidFill>
              </a:rPr>
              <a:t>0.5</a:t>
            </a:r>
            <a:r>
              <a:t>);</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1500">
                <a:solidFill>
                  <a:srgbClr val="B3AE60"/>
                </a:solidFill>
                <a:latin typeface="JetBrains Mono Regular Regular"/>
                <a:ea typeface="JetBrains Mono Regular Regular"/>
                <a:cs typeface="JetBrains Mono Regular Regular"/>
                <a:sym typeface="JetBrains Mono Regular Regular"/>
              </a:defRPr>
            </a:pPr>
            <a:r>
              <a:rPr>
                <a:solidFill>
                  <a:srgbClr val="BCBEC4"/>
                </a:solidFill>
              </a:rPr>
              <a:t>    </a:t>
            </a:r>
            <a:r>
              <a:t>@Override</a:t>
            </a:r>
          </a:p>
          <a:p>
            <a:pPr defTabSz="457200">
              <a:lnSpc>
                <a:spcPct val="100000"/>
              </a:lnSpc>
              <a:spcBef>
                <a:spcPts val="0"/>
              </a:spcBef>
              <a:defRPr sz="1500">
                <a:solidFill>
                  <a:srgbClr val="CF8E6D"/>
                </a:solidFill>
                <a:latin typeface="JetBrains Mono Regular Regular"/>
                <a:ea typeface="JetBrains Mono Regular Regular"/>
                <a:cs typeface="JetBrains Mono Regular Regular"/>
                <a:sym typeface="JetBrains Mono Regular Regular"/>
              </a:defRPr>
            </a:pPr>
            <a:r>
              <a:rPr>
                <a:solidFill>
                  <a:srgbClr val="B3AE60"/>
                </a:solidFill>
              </a:rPr>
              <a:t>    </a:t>
            </a:r>
            <a:r>
              <a:t>public void </a:t>
            </a:r>
            <a:r>
              <a:rPr>
                <a:solidFill>
                  <a:srgbClr val="56A8F5"/>
                </a:solidFill>
              </a:rPr>
              <a:t>runOpMode</a:t>
            </a:r>
            <a:r>
              <a:rPr>
                <a:solidFill>
                  <a:srgbClr val="BCBEC4"/>
                </a:solidFill>
              </a:rPr>
              <a:t>() {</a:t>
            </a:r>
            <a:endParaRPr>
              <a:solidFill>
                <a:srgbClr val="BCBEC4"/>
              </a:solidFill>
            </a:endParaRP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Call our custom Initialize function declared before</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t>Initialize();</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Wait for the start button to be pressed</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t>waitForStart();</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Run until the end of the match (driver presses STOP)</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F8E6D"/>
                </a:solidFill>
              </a:rPr>
              <a:t>while </a:t>
            </a:r>
            <a:r>
              <a:t>(opModeIsActive()) {</a:t>
            </a: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rPr>
                <a:solidFill>
                  <a:srgbClr val="CF8E6D"/>
                </a:solidFill>
              </a:rPr>
              <a:t>double </a:t>
            </a:r>
            <a:r>
              <a:rPr>
                <a:solidFill>
                  <a:srgbClr val="BCBEC4"/>
                </a:solidFill>
              </a:rPr>
              <a:t>torque = -</a:t>
            </a:r>
            <a:r>
              <a:rPr>
                <a:solidFill>
                  <a:srgbClr val="C77DBB"/>
                </a:solidFill>
              </a:rPr>
              <a:t>gamepad1</a:t>
            </a:r>
            <a:r>
              <a:rPr>
                <a:solidFill>
                  <a:srgbClr val="BCBEC4"/>
                </a:solidFill>
              </a:rPr>
              <a:t>.</a:t>
            </a:r>
            <a:r>
              <a:rPr>
                <a:solidFill>
                  <a:srgbClr val="C77DBB"/>
                </a:solidFill>
              </a:rPr>
              <a:t>left_stick_y </a:t>
            </a:r>
            <a:r>
              <a:rPr>
                <a:solidFill>
                  <a:srgbClr val="BCBEC4"/>
                </a:solidFill>
              </a:rPr>
              <a:t>* </a:t>
            </a:r>
            <a:r>
              <a:rPr>
                <a:solidFill>
                  <a:srgbClr val="2AACB8"/>
                </a:solidFill>
              </a:rPr>
              <a:t>0.85</a:t>
            </a:r>
            <a:r>
              <a:rPr>
                <a:solidFill>
                  <a:srgbClr val="BCBEC4"/>
                </a:solidFill>
              </a:rPr>
              <a:t>; </a:t>
            </a:r>
            <a:r>
              <a:t>// Damping the default speed</a:t>
            </a: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t>            </a:t>
            </a:r>
            <a:r>
              <a:rPr>
                <a:solidFill>
                  <a:srgbClr val="CF8E6D"/>
                </a:solidFill>
              </a:rPr>
              <a:t>if </a:t>
            </a:r>
            <a:r>
              <a:rPr>
                <a:solidFill>
                  <a:srgbClr val="BCBEC4"/>
                </a:solidFill>
              </a:rPr>
              <a:t>(</a:t>
            </a:r>
            <a:r>
              <a:rPr>
                <a:solidFill>
                  <a:srgbClr val="C77DBB"/>
                </a:solidFill>
              </a:rPr>
              <a:t>gamepad1</a:t>
            </a:r>
            <a:r>
              <a:rPr>
                <a:solidFill>
                  <a:srgbClr val="BCBEC4"/>
                </a:solidFill>
              </a:rPr>
              <a:t>.</a:t>
            </a:r>
            <a:r>
              <a:rPr>
                <a:solidFill>
                  <a:srgbClr val="C77DBB"/>
                </a:solidFill>
              </a:rPr>
              <a:t>left_bumper</a:t>
            </a:r>
            <a:r>
              <a:rPr>
                <a:solidFill>
                  <a:srgbClr val="BCBEC4"/>
                </a:solidFill>
              </a:rPr>
              <a:t>) torque *= </a:t>
            </a:r>
            <a:r>
              <a:rPr>
                <a:solidFill>
                  <a:srgbClr val="2AACB8"/>
                </a:solidFill>
              </a:rPr>
              <a:t>0.5</a:t>
            </a:r>
            <a:r>
              <a:rPr>
                <a:solidFill>
                  <a:srgbClr val="BCBEC4"/>
                </a:solidFill>
              </a:rPr>
              <a:t>; </a:t>
            </a:r>
            <a:r>
              <a:t>// Slowing it even further if the left bumper is pressed</a:t>
            </a: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t>            // Set the power of the motors</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77DBB"/>
                </a:solidFill>
              </a:rPr>
              <a:t>leftMotor</a:t>
            </a:r>
            <a:r>
              <a:t>.setPower(torque);</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rightMotor</a:t>
            </a:r>
            <a:r>
              <a:t>.setPower(torque);</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Controls the nose gear servo</a:t>
            </a:r>
          </a:p>
          <a:p>
            <a:pPr defTabSz="457200">
              <a:lnSpc>
                <a:spcPct val="100000"/>
              </a:lnSpc>
              <a:spcBef>
                <a:spcPts val="0"/>
              </a:spcBef>
              <a:defRPr sz="15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F8E6D"/>
                </a:solidFill>
              </a:rPr>
              <a:t>if </a:t>
            </a:r>
            <a:r>
              <a:rPr>
                <a:solidFill>
                  <a:srgbClr val="BCBEC4"/>
                </a:solidFill>
              </a:rPr>
              <a:t>(</a:t>
            </a:r>
            <a:r>
              <a:t>gamepad1</a:t>
            </a:r>
            <a:r>
              <a:rPr>
                <a:solidFill>
                  <a:srgbClr val="BCBEC4"/>
                </a:solidFill>
              </a:rPr>
              <a:t>.</a:t>
            </a:r>
            <a:r>
              <a:t>right_stick_x </a:t>
            </a:r>
            <a:r>
              <a:rPr>
                <a:solidFill>
                  <a:srgbClr val="BCBEC4"/>
                </a:solidFill>
              </a:rPr>
              <a:t>!= </a:t>
            </a:r>
            <a:r>
              <a:rPr>
                <a:solidFill>
                  <a:srgbClr val="2AACB8"/>
                </a:solidFill>
              </a:rPr>
              <a:t>0</a:t>
            </a:r>
            <a:r>
              <a:rPr>
                <a:solidFill>
                  <a:srgbClr val="BCBEC4"/>
                </a:solidFill>
              </a:rPr>
              <a:t>) {</a:t>
            </a:r>
            <a:endParaRPr>
              <a:solidFill>
                <a:srgbClr val="BCBEC4"/>
              </a:solidFill>
            </a:endParaRP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Update position based on joystick input</a:t>
            </a: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t>                </a:t>
            </a:r>
            <a:r>
              <a:rPr>
                <a:solidFill>
                  <a:srgbClr val="C77DBB"/>
                </a:solidFill>
              </a:rPr>
              <a:t>currentPosition </a:t>
            </a:r>
            <a:r>
              <a:rPr>
                <a:solidFill>
                  <a:srgbClr val="BCBEC4"/>
                </a:solidFill>
              </a:rPr>
              <a:t>+= </a:t>
            </a:r>
            <a:r>
              <a:rPr>
                <a:solidFill>
                  <a:srgbClr val="C77DBB"/>
                </a:solidFill>
              </a:rPr>
              <a:t>gamepad1</a:t>
            </a:r>
            <a:r>
              <a:rPr>
                <a:solidFill>
                  <a:srgbClr val="BCBEC4"/>
                </a:solidFill>
              </a:rPr>
              <a:t>.</a:t>
            </a:r>
            <a:r>
              <a:rPr>
                <a:solidFill>
                  <a:srgbClr val="C77DBB"/>
                </a:solidFill>
              </a:rPr>
              <a:t>right_stick_x </a:t>
            </a:r>
            <a:r>
              <a:rPr>
                <a:solidFill>
                  <a:srgbClr val="BCBEC4"/>
                </a:solidFill>
              </a:rPr>
              <a:t>* </a:t>
            </a:r>
            <a:r>
              <a:rPr>
                <a:solidFill>
                  <a:srgbClr val="2AACB8"/>
                </a:solidFill>
              </a:rPr>
              <a:t>0.01</a:t>
            </a:r>
            <a:r>
              <a:rPr>
                <a:solidFill>
                  <a:srgbClr val="BCBEC4"/>
                </a:solidFill>
              </a:rPr>
              <a:t>; </a:t>
            </a:r>
            <a:r>
              <a:t>// Adjust 0.01 for speed</a:t>
            </a: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t>                // Clamp position within allowed range</a:t>
            </a: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t>                </a:t>
            </a:r>
            <a:r>
              <a:rPr>
                <a:solidFill>
                  <a:srgbClr val="C77DBB"/>
                </a:solidFill>
              </a:rPr>
              <a:t>currentPosition </a:t>
            </a:r>
            <a:r>
              <a:rPr>
                <a:solidFill>
                  <a:srgbClr val="BCBEC4"/>
                </a:solidFill>
              </a:rPr>
              <a:t>= Math.max(</a:t>
            </a:r>
            <a:r>
              <a:rPr>
                <a:solidFill>
                  <a:srgbClr val="C77DBB"/>
                </a:solidFill>
              </a:rPr>
              <a:t>centerPosition </a:t>
            </a:r>
            <a:r>
              <a:rPr>
                <a:solidFill>
                  <a:srgbClr val="BCBEC4"/>
                </a:solidFill>
              </a:rPr>
              <a:t>- </a:t>
            </a:r>
            <a:r>
              <a:rPr>
                <a:solidFill>
                  <a:srgbClr val="C77DBB"/>
                </a:solidFill>
              </a:rPr>
              <a:t>maxRotation</a:t>
            </a:r>
            <a:r>
              <a:rPr>
                <a:solidFill>
                  <a:srgbClr val="BCBEC4"/>
                </a:solidFill>
              </a:rPr>
              <a:t>, Math.min(</a:t>
            </a:r>
            <a:r>
              <a:rPr>
                <a:solidFill>
                  <a:srgbClr val="C77DBB"/>
                </a:solidFill>
              </a:rPr>
              <a:t>centerPosition </a:t>
            </a:r>
            <a:r>
              <a:rPr>
                <a:solidFill>
                  <a:srgbClr val="BCBEC4"/>
                </a:solidFill>
              </a:rPr>
              <a:t>+ </a:t>
            </a:r>
            <a:r>
              <a:rPr>
                <a:solidFill>
                  <a:srgbClr val="C77DBB"/>
                </a:solidFill>
              </a:rPr>
              <a:t>maxRotation</a:t>
            </a:r>
            <a:r>
              <a:rPr>
                <a:solidFill>
                  <a:srgbClr val="BCBEC4"/>
                </a:solidFill>
              </a:rPr>
              <a:t>, </a:t>
            </a:r>
            <a:r>
              <a:rPr>
                <a:solidFill>
                  <a:srgbClr val="C77DBB"/>
                </a:solidFill>
              </a:rPr>
              <a:t>currentPosition</a:t>
            </a:r>
            <a:r>
              <a:rPr>
                <a:solidFill>
                  <a:srgbClr val="BCBEC4"/>
                </a:solidFill>
              </a:rPr>
              <a:t>));</a:t>
            </a:r>
            <a:endParaRPr>
              <a:solidFill>
                <a:srgbClr val="BCBEC4"/>
              </a:solidFill>
            </a:endParaRP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Set the servo to the new position</a:t>
            </a:r>
          </a:p>
          <a:p>
            <a:pPr defTabSz="457200">
              <a:lnSpc>
                <a:spcPct val="100000"/>
              </a:lnSpc>
              <a:spcBef>
                <a:spcPts val="0"/>
              </a:spcBef>
              <a:defRPr sz="1500">
                <a:solidFill>
                  <a:srgbClr val="7A7E85"/>
                </a:solidFill>
                <a:latin typeface="JetBrains Mono Regular Regular"/>
                <a:ea typeface="JetBrains Mono Regular Regular"/>
                <a:cs typeface="JetBrains Mono Regular Regular"/>
                <a:sym typeface="JetBrains Mono Regular Regular"/>
              </a:defRPr>
            </a:pPr>
            <a:r>
              <a:t>                </a:t>
            </a:r>
            <a:r>
              <a:rPr>
                <a:solidFill>
                  <a:srgbClr val="C77DBB"/>
                </a:solidFill>
              </a:rPr>
              <a:t>noseGear</a:t>
            </a:r>
            <a:r>
              <a:rPr>
                <a:solidFill>
                  <a:srgbClr val="BCBEC4"/>
                </a:solidFill>
              </a:rPr>
              <a:t>.setPosition(</a:t>
            </a:r>
            <a:r>
              <a:rPr>
                <a:solidFill>
                  <a:srgbClr val="C77DBB"/>
                </a:solidFill>
              </a:rPr>
              <a:t>currentPosition</a:t>
            </a:r>
            <a:r>
              <a:rPr>
                <a:solidFill>
                  <a:srgbClr val="BCBEC4"/>
                </a:solidFill>
              </a:rPr>
              <a:t>);</a:t>
            </a:r>
            <a:endParaRPr>
              <a:solidFill>
                <a:srgbClr val="BCBEC4"/>
              </a:solidFill>
            </a:endParaRP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telemetry</a:t>
            </a:r>
            <a:r>
              <a:t>.update();</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15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22" name="@TeleOp(group = &quot;Pai&quot;)"/>
          <p:cNvSpPr txBox="1"/>
          <p:nvPr/>
        </p:nvSpPr>
        <p:spPr>
          <a:xfrm>
            <a:off x="6099810" y="6203950"/>
            <a:ext cx="12184381" cy="1308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7200">
                <a:solidFill>
                  <a:srgbClr val="BCBEC4"/>
                </a:solidFill>
                <a:latin typeface="JetBrains Mono Regular Regular"/>
                <a:ea typeface="JetBrains Mono Regular Regular"/>
                <a:cs typeface="JetBrains Mono Regular Regular"/>
                <a:sym typeface="JetBrains Mono Regular Regular"/>
              </a:defRPr>
            </a:pPr>
            <a:r>
              <a:rPr>
                <a:solidFill>
                  <a:srgbClr val="B3AE60"/>
                </a:solidFill>
              </a:rPr>
              <a:t>@TeleOp</a:t>
            </a:r>
            <a:r>
              <a:t>(group = </a:t>
            </a:r>
            <a:r>
              <a:rPr>
                <a:solidFill>
                  <a:srgbClr val="6AAB73"/>
                </a:solidFill>
              </a:rPr>
              <a:t>"Pai"</a:t>
            </a: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Cha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26" name="@TeleOp(group = &quot;Pai&quot;)…"/>
          <p:cNvSpPr txBox="1"/>
          <p:nvPr/>
        </p:nvSpPr>
        <p:spPr>
          <a:xfrm>
            <a:off x="1893569" y="5740400"/>
            <a:ext cx="20596861"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6400">
                <a:solidFill>
                  <a:srgbClr val="BCBEC4"/>
                </a:solidFill>
                <a:latin typeface="JetBrains Mono Regular Regular"/>
                <a:ea typeface="JetBrains Mono Regular Regular"/>
                <a:cs typeface="JetBrains Mono Regular Regular"/>
                <a:sym typeface="JetBrains Mono Regular Regular"/>
              </a:defRPr>
            </a:pPr>
            <a:r>
              <a:rPr>
                <a:solidFill>
                  <a:srgbClr val="B3AE60"/>
                </a:solidFill>
              </a:rPr>
              <a:t>@TeleOp</a:t>
            </a:r>
            <a:r>
              <a:t>(group = </a:t>
            </a:r>
            <a:r>
              <a:rPr>
                <a:solidFill>
                  <a:srgbClr val="6AAB73"/>
                </a:solidFill>
              </a:rPr>
              <a:t>"Pai"</a:t>
            </a:r>
            <a:r>
              <a:t>)</a:t>
            </a:r>
          </a:p>
          <a:p>
            <a:pPr defTabSz="457200">
              <a:lnSpc>
                <a:spcPct val="100000"/>
              </a:lnSpc>
              <a:spcBef>
                <a:spcPts val="0"/>
              </a:spcBef>
              <a:defRPr sz="6400">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public class </a:t>
            </a:r>
            <a:r>
              <a:t>PaiOp </a:t>
            </a:r>
            <a:r>
              <a:rPr>
                <a:solidFill>
                  <a:srgbClr val="CF8E6D"/>
                </a:solidFill>
              </a:rPr>
              <a:t>extends </a:t>
            </a:r>
            <a:r>
              <a:t>LinearOpMode  {</a:t>
            </a:r>
          </a:p>
        </p:txBody>
      </p:sp>
      <p:sp>
        <p:nvSpPr>
          <p:cNvPr id="327" name="private DcMotorEx leftMotor, rightMotor;"/>
          <p:cNvSpPr txBox="1"/>
          <p:nvPr/>
        </p:nvSpPr>
        <p:spPr>
          <a:xfrm>
            <a:off x="2381250" y="15316199"/>
            <a:ext cx="1962150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6400">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private </a:t>
            </a:r>
            <a:r>
              <a:t>DcMotorEx </a:t>
            </a:r>
            <a:r>
              <a:rPr>
                <a:solidFill>
                  <a:srgbClr val="C77DBB"/>
                </a:solidFill>
              </a:rPr>
              <a:t>leftMotor</a:t>
            </a:r>
            <a:r>
              <a:t>, </a:t>
            </a:r>
            <a:r>
              <a:rPr>
                <a:solidFill>
                  <a:srgbClr val="C77DBB"/>
                </a:solidFill>
              </a:rPr>
              <a:t>rightMotor</a:t>
            </a: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29" name="@TeleOp(group = &quot;Pai&quot;)…"/>
          <p:cNvSpPr txBox="1"/>
          <p:nvPr/>
        </p:nvSpPr>
        <p:spPr>
          <a:xfrm>
            <a:off x="1893569" y="-4978400"/>
            <a:ext cx="20596861"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6400">
                <a:solidFill>
                  <a:srgbClr val="BCBEC4"/>
                </a:solidFill>
                <a:latin typeface="JetBrains Mono Regular Regular"/>
                <a:ea typeface="JetBrains Mono Regular Regular"/>
                <a:cs typeface="JetBrains Mono Regular Regular"/>
                <a:sym typeface="JetBrains Mono Regular Regular"/>
              </a:defRPr>
            </a:pPr>
            <a:r>
              <a:rPr>
                <a:solidFill>
                  <a:srgbClr val="B3AE60"/>
                </a:solidFill>
              </a:rPr>
              <a:t>@TeleOp</a:t>
            </a:r>
            <a:r>
              <a:t>(group = </a:t>
            </a:r>
            <a:r>
              <a:rPr>
                <a:solidFill>
                  <a:srgbClr val="6AAB73"/>
                </a:solidFill>
              </a:rPr>
              <a:t>"Pai"</a:t>
            </a:r>
            <a:r>
              <a:t>)</a:t>
            </a:r>
          </a:p>
          <a:p>
            <a:pPr defTabSz="457200">
              <a:lnSpc>
                <a:spcPct val="100000"/>
              </a:lnSpc>
              <a:spcBef>
                <a:spcPts val="0"/>
              </a:spcBef>
              <a:defRPr sz="6400">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public class </a:t>
            </a:r>
            <a:r>
              <a:t>PaiOp </a:t>
            </a:r>
            <a:r>
              <a:rPr>
                <a:solidFill>
                  <a:srgbClr val="CF8E6D"/>
                </a:solidFill>
              </a:rPr>
              <a:t>extends </a:t>
            </a:r>
            <a:r>
              <a:t>LinearOpMode  {</a:t>
            </a:r>
          </a:p>
        </p:txBody>
      </p:sp>
      <p:sp>
        <p:nvSpPr>
          <p:cNvPr id="330" name="private DcMotorEx leftMotor, rightMotor;"/>
          <p:cNvSpPr txBox="1"/>
          <p:nvPr/>
        </p:nvSpPr>
        <p:spPr>
          <a:xfrm>
            <a:off x="2381250" y="6273799"/>
            <a:ext cx="1962150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6400">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private </a:t>
            </a:r>
            <a:r>
              <a:t>DcMotorEx </a:t>
            </a:r>
            <a:r>
              <a:rPr>
                <a:solidFill>
                  <a:srgbClr val="C77DBB"/>
                </a:solidFill>
              </a:rPr>
              <a:t>leftMotor</a:t>
            </a:r>
            <a:r>
              <a:t>, </a:t>
            </a:r>
            <a:r>
              <a:rPr>
                <a:solidFill>
                  <a:srgbClr val="C77DBB"/>
                </a:solidFill>
              </a:rPr>
              <a:t>rightMotor</a:t>
            </a: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5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32" name="private DcMotorEx leftMotor, rightMotor;…"/>
          <p:cNvSpPr txBox="1"/>
          <p:nvPr/>
        </p:nvSpPr>
        <p:spPr>
          <a:xfrm>
            <a:off x="2381250" y="5740400"/>
            <a:ext cx="19621501"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6400">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private </a:t>
            </a:r>
            <a:r>
              <a:t>DcMotorEx </a:t>
            </a:r>
            <a:r>
              <a:rPr>
                <a:solidFill>
                  <a:srgbClr val="C77DBB"/>
                </a:solidFill>
              </a:rPr>
              <a:t>leftMotor</a:t>
            </a:r>
            <a:r>
              <a:t>, </a:t>
            </a:r>
            <a:r>
              <a:rPr>
                <a:solidFill>
                  <a:srgbClr val="C77DBB"/>
                </a:solidFill>
              </a:rPr>
              <a:t>rightMotor</a:t>
            </a:r>
            <a:r>
              <a:t>;</a:t>
            </a:r>
          </a:p>
          <a:p>
            <a:pPr defTabSz="457200">
              <a:lnSpc>
                <a:spcPct val="100000"/>
              </a:lnSpc>
              <a:spcBef>
                <a:spcPts val="0"/>
              </a:spcBef>
              <a:defRPr sz="6400">
                <a:solidFill>
                  <a:srgbClr val="CF8E6D"/>
                </a:solidFill>
                <a:latin typeface="JetBrains Mono Regular Regular"/>
                <a:ea typeface="JetBrains Mono Regular Regular"/>
                <a:cs typeface="JetBrains Mono Regular Regular"/>
                <a:sym typeface="JetBrains Mono Regular Regular"/>
              </a:defRPr>
            </a:pPr>
            <a:r>
              <a:t>private </a:t>
            </a:r>
            <a:r>
              <a:rPr>
                <a:solidFill>
                  <a:srgbClr val="BCBEC4"/>
                </a:solidFill>
              </a:rPr>
              <a:t>Servo </a:t>
            </a:r>
            <a:r>
              <a:rPr>
                <a:solidFill>
                  <a:srgbClr val="C77DBB"/>
                </a:solidFill>
              </a:rPr>
              <a:t>noseGear</a:t>
            </a:r>
            <a:r>
              <a:rPr>
                <a:solidFill>
                  <a:srgbClr val="BCBEC4"/>
                </a:solidFill>
              </a:rPr>
              <a:t>;</a:t>
            </a:r>
          </a:p>
        </p:txBody>
      </p:sp>
      <p:sp>
        <p:nvSpPr>
          <p:cNvPr id="333" name="void Initialize()"/>
          <p:cNvSpPr txBox="1"/>
          <p:nvPr/>
        </p:nvSpPr>
        <p:spPr>
          <a:xfrm>
            <a:off x="5916929" y="14890749"/>
            <a:ext cx="12550141" cy="171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9600">
                <a:solidFill>
                  <a:srgbClr val="56A8F5"/>
                </a:solidFill>
                <a:latin typeface="JetBrains Mono Regular Regular"/>
                <a:ea typeface="JetBrains Mono Regular Regular"/>
                <a:cs typeface="JetBrains Mono Regular Regular"/>
                <a:sym typeface="JetBrains Mono Regular Regular"/>
              </a:defRPr>
            </a:pPr>
            <a:r>
              <a:rPr>
                <a:solidFill>
                  <a:srgbClr val="CF8E6D"/>
                </a:solidFill>
              </a:rPr>
              <a:t>void </a:t>
            </a:r>
            <a:r>
              <a:t>Initialize</a:t>
            </a:r>
            <a:r>
              <a:rPr>
                <a:solidFill>
                  <a:srgbClr val="BCBEC4"/>
                </a:solidFill>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50">
        <p159:morph option="byWord"/>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35" name="private DcMotorEx leftMotor, rightMotor;…"/>
          <p:cNvSpPr txBox="1"/>
          <p:nvPr/>
        </p:nvSpPr>
        <p:spPr>
          <a:xfrm>
            <a:off x="2381250" y="-4724400"/>
            <a:ext cx="19621501"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6400">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private </a:t>
            </a:r>
            <a:r>
              <a:t>DcMotorEx </a:t>
            </a:r>
            <a:r>
              <a:rPr>
                <a:solidFill>
                  <a:srgbClr val="C77DBB"/>
                </a:solidFill>
              </a:rPr>
              <a:t>leftMotor</a:t>
            </a:r>
            <a:r>
              <a:t>, </a:t>
            </a:r>
            <a:r>
              <a:rPr>
                <a:solidFill>
                  <a:srgbClr val="C77DBB"/>
                </a:solidFill>
              </a:rPr>
              <a:t>rightMotor</a:t>
            </a:r>
            <a:r>
              <a:t>;</a:t>
            </a:r>
          </a:p>
          <a:p>
            <a:pPr defTabSz="457200">
              <a:lnSpc>
                <a:spcPct val="100000"/>
              </a:lnSpc>
              <a:spcBef>
                <a:spcPts val="0"/>
              </a:spcBef>
              <a:defRPr sz="6400">
                <a:solidFill>
                  <a:srgbClr val="CF8E6D"/>
                </a:solidFill>
                <a:latin typeface="JetBrains Mono Regular Regular"/>
                <a:ea typeface="JetBrains Mono Regular Regular"/>
                <a:cs typeface="JetBrains Mono Regular Regular"/>
                <a:sym typeface="JetBrains Mono Regular Regular"/>
              </a:defRPr>
            </a:pPr>
            <a:r>
              <a:t>private </a:t>
            </a:r>
            <a:r>
              <a:rPr>
                <a:solidFill>
                  <a:srgbClr val="BCBEC4"/>
                </a:solidFill>
              </a:rPr>
              <a:t>Servo </a:t>
            </a:r>
            <a:r>
              <a:rPr>
                <a:solidFill>
                  <a:srgbClr val="C77DBB"/>
                </a:solidFill>
              </a:rPr>
              <a:t>noseGear</a:t>
            </a:r>
            <a:r>
              <a:rPr>
                <a:solidFill>
                  <a:srgbClr val="BCBEC4"/>
                </a:solidFill>
              </a:rPr>
              <a:t>;</a:t>
            </a:r>
          </a:p>
        </p:txBody>
      </p:sp>
      <p:sp>
        <p:nvSpPr>
          <p:cNvPr id="336" name="void Initialize()"/>
          <p:cNvSpPr txBox="1"/>
          <p:nvPr/>
        </p:nvSpPr>
        <p:spPr>
          <a:xfrm>
            <a:off x="5916929" y="6000749"/>
            <a:ext cx="12550141" cy="171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9600">
                <a:solidFill>
                  <a:srgbClr val="56A8F5"/>
                </a:solidFill>
                <a:latin typeface="JetBrains Mono Regular Regular"/>
                <a:ea typeface="JetBrains Mono Regular Regular"/>
                <a:cs typeface="JetBrains Mono Regular Regular"/>
                <a:sym typeface="JetBrains Mono Regular Regular"/>
              </a:defRPr>
            </a:pPr>
            <a:r>
              <a:rPr>
                <a:solidFill>
                  <a:srgbClr val="CF8E6D"/>
                </a:solidFill>
              </a:rPr>
              <a:t>void </a:t>
            </a:r>
            <a:r>
              <a:t>Initialize</a:t>
            </a:r>
            <a:r>
              <a:rPr>
                <a:solidFill>
                  <a:srgbClr val="BCBEC4"/>
                </a:solidFill>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40" name="void Initialize()"/>
          <p:cNvSpPr txBox="1"/>
          <p:nvPr/>
        </p:nvSpPr>
        <p:spPr>
          <a:xfrm>
            <a:off x="5916929" y="6000749"/>
            <a:ext cx="12550141" cy="171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9600">
                <a:solidFill>
                  <a:srgbClr val="56A8F5"/>
                </a:solidFill>
                <a:latin typeface="JetBrains Mono Regular Regular"/>
                <a:ea typeface="JetBrains Mono Regular Regular"/>
                <a:cs typeface="JetBrains Mono Regular Regular"/>
                <a:sym typeface="JetBrains Mono Regular Regular"/>
              </a:defRPr>
            </a:pPr>
            <a:r>
              <a:rPr>
                <a:solidFill>
                  <a:srgbClr val="CF8E6D"/>
                </a:solidFill>
              </a:rPr>
              <a:t>void </a:t>
            </a:r>
            <a:r>
              <a:t>Initialize</a:t>
            </a:r>
            <a:r>
              <a:rPr>
                <a:solidFill>
                  <a:srgbClr val="BCBEC4"/>
                </a:solidFill>
              </a:rPr>
              <a:t>()</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42" name="void Initialize()…"/>
          <p:cNvSpPr txBox="1"/>
          <p:nvPr/>
        </p:nvSpPr>
        <p:spPr>
          <a:xfrm>
            <a:off x="613410" y="4006850"/>
            <a:ext cx="23522941" cy="570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a:solidFill>
                  <a:srgbClr val="56A8F5"/>
                </a:solidFill>
                <a:latin typeface="JetBrains Mono Regular Regular"/>
                <a:ea typeface="JetBrains Mono Regular Regular"/>
                <a:cs typeface="JetBrains Mono Regular Regular"/>
                <a:sym typeface="JetBrains Mono Regular Regular"/>
              </a:defRPr>
            </a:pPr>
            <a:r>
              <a:rPr>
                <a:solidFill>
                  <a:srgbClr val="CF8E6D"/>
                </a:solidFill>
              </a:rPr>
              <a:t>void </a:t>
            </a:r>
            <a:r>
              <a:t>Initialize</a:t>
            </a:r>
            <a:r>
              <a:rPr>
                <a:solidFill>
                  <a:srgbClr val="BCBEC4"/>
                </a:solidFill>
              </a:rPr>
              <a:t>()</a:t>
            </a:r>
            <a:endParaRPr>
              <a:solidFill>
                <a:srgbClr val="BCBEC4"/>
              </a:solidFill>
            </a:endParaRP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t>{</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leftMotor </a:t>
            </a:r>
            <a:r>
              <a:t>= </a:t>
            </a:r>
            <a:r>
              <a:rPr>
                <a:solidFill>
                  <a:srgbClr val="C77DBB"/>
                </a:solidFill>
              </a:rPr>
              <a:t>hardwareMap</a:t>
            </a:r>
            <a:r>
              <a:t>.get(DcMotorEx.</a:t>
            </a:r>
            <a:r>
              <a:rPr>
                <a:solidFill>
                  <a:srgbClr val="CF8E6D"/>
                </a:solidFill>
              </a:rPr>
              <a:t>class</a:t>
            </a:r>
            <a:r>
              <a:t>, </a:t>
            </a:r>
            <a:r>
              <a:rPr>
                <a:solidFill>
                  <a:srgbClr val="6AAB73"/>
                </a:solidFill>
              </a:rPr>
              <a:t>"leftMotor"</a:t>
            </a:r>
            <a:r>
              <a:t>);</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rightMotor </a:t>
            </a:r>
            <a:r>
              <a:t>= </a:t>
            </a:r>
            <a:r>
              <a:rPr>
                <a:solidFill>
                  <a:srgbClr val="C77DBB"/>
                </a:solidFill>
              </a:rPr>
              <a:t>hardwareMap</a:t>
            </a:r>
            <a:r>
              <a:t>.get(DcMotorEx.</a:t>
            </a:r>
            <a:r>
              <a:rPr>
                <a:solidFill>
                  <a:srgbClr val="CF8E6D"/>
                </a:solidFill>
              </a:rPr>
              <a:t>class</a:t>
            </a:r>
            <a:r>
              <a:t>, </a:t>
            </a:r>
            <a:r>
              <a:rPr>
                <a:solidFill>
                  <a:srgbClr val="6AAB73"/>
                </a:solidFill>
              </a:rPr>
              <a:t>"rightMotor"</a:t>
            </a:r>
            <a:r>
              <a:t>);</a:t>
            </a:r>
          </a:p>
          <a:p>
            <a:pPr defTabSz="457200">
              <a:lnSpc>
                <a:spcPct val="100000"/>
              </a:lnSpc>
              <a:spcBef>
                <a:spcPts val="0"/>
              </a:spcBef>
              <a:defRPr>
                <a:solidFill>
                  <a:srgbClr val="C77DBB"/>
                </a:solidFill>
                <a:latin typeface="JetBrains Mono Regular Regular"/>
                <a:ea typeface="JetBrains Mono Regular Regular"/>
                <a:cs typeface="JetBrains Mono Regular Regular"/>
                <a:sym typeface="JetBrains Mono Regular Regular"/>
              </a:defRPr>
            </a:pPr>
            <a:r>
              <a:rPr>
                <a:solidFill>
                  <a:srgbClr val="BCBEC4"/>
                </a:solidFill>
              </a:rPr>
              <a:t>    </a:t>
            </a:r>
            <a:r>
              <a:t>noseGear </a:t>
            </a:r>
            <a:r>
              <a:rPr>
                <a:solidFill>
                  <a:srgbClr val="BCBEC4"/>
                </a:solidFill>
              </a:rPr>
              <a:t>= </a:t>
            </a:r>
            <a:r>
              <a:t>hardwareMap</a:t>
            </a:r>
            <a:r>
              <a:rPr>
                <a:solidFill>
                  <a:srgbClr val="BCBEC4"/>
                </a:solidFill>
              </a:rPr>
              <a:t>.get(Servo.</a:t>
            </a:r>
            <a:r>
              <a:rPr>
                <a:solidFill>
                  <a:srgbClr val="CF8E6D"/>
                </a:solidFill>
              </a:rPr>
              <a:t>class</a:t>
            </a:r>
            <a:r>
              <a:rPr>
                <a:solidFill>
                  <a:srgbClr val="BCBEC4"/>
                </a:solidFill>
              </a:rPr>
              <a:t>, </a:t>
            </a:r>
            <a:r>
              <a:rPr>
                <a:solidFill>
                  <a:srgbClr val="6AAB73"/>
                </a:solidFill>
              </a:rPr>
              <a:t>"noseGear"</a:t>
            </a:r>
            <a:r>
              <a:rPr>
                <a:solidFill>
                  <a:srgbClr val="BCBEC4"/>
                </a:solidFill>
              </a:rPr>
              <a:t>);</a:t>
            </a:r>
            <a:endParaRPr>
              <a:solidFill>
                <a:srgbClr val="BCBEC4"/>
              </a:solidFill>
            </a:endParaRP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noseGear</a:t>
            </a:r>
            <a:r>
              <a:t>.setPosition(</a:t>
            </a:r>
            <a:r>
              <a:rPr>
                <a:solidFill>
                  <a:srgbClr val="2AACB8"/>
                </a:solidFill>
              </a:rPr>
              <a:t>0.5</a:t>
            </a:r>
            <a:r>
              <a:t>);</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44" name="@Override…"/>
          <p:cNvSpPr txBox="1"/>
          <p:nvPr/>
        </p:nvSpPr>
        <p:spPr>
          <a:xfrm>
            <a:off x="6526530" y="5207000"/>
            <a:ext cx="11330941"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6400">
                <a:solidFill>
                  <a:srgbClr val="B3AE60"/>
                </a:solidFill>
                <a:latin typeface="JetBrains Mono Regular Regular"/>
                <a:ea typeface="JetBrains Mono Regular Regular"/>
                <a:cs typeface="JetBrains Mono Regular Regular"/>
                <a:sym typeface="JetBrains Mono Regular Regular"/>
              </a:defRPr>
            </a:pPr>
            <a:r>
              <a:t>@Override</a:t>
            </a:r>
          </a:p>
          <a:p>
            <a:pPr defTabSz="457200">
              <a:lnSpc>
                <a:spcPct val="100000"/>
              </a:lnSpc>
              <a:spcBef>
                <a:spcPts val="0"/>
              </a:spcBef>
              <a:defRPr sz="6400">
                <a:solidFill>
                  <a:srgbClr val="CF8E6D"/>
                </a:solidFill>
                <a:latin typeface="JetBrains Mono Regular Regular"/>
                <a:ea typeface="JetBrains Mono Regular Regular"/>
                <a:cs typeface="JetBrains Mono Regular Regular"/>
                <a:sym typeface="JetBrains Mono Regular Regular"/>
              </a:defRPr>
            </a:pPr>
            <a:r>
              <a:t>public void </a:t>
            </a:r>
            <a:r>
              <a:rPr>
                <a:solidFill>
                  <a:srgbClr val="56A8F5"/>
                </a:solidFill>
              </a:rPr>
              <a:t>runOpMode</a:t>
            </a:r>
            <a:r>
              <a:rPr>
                <a:solidFill>
                  <a:srgbClr val="BCBEC4"/>
                </a:solidFill>
              </a:rPr>
              <a:t>()</a:t>
            </a:r>
            <a:endParaRPr>
              <a:solidFill>
                <a:srgbClr val="BCBEC4"/>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Our Options (and our choices)"/>
          <p:cNvSpPr txBox="1"/>
          <p:nvPr>
            <p:ph type="title"/>
          </p:nvPr>
        </p:nvSpPr>
        <p:spPr>
          <a:prstGeom prst="rect">
            <a:avLst/>
          </a:prstGeom>
        </p:spPr>
        <p:txBody>
          <a:bodyPr/>
          <a:lstStyle/>
          <a:p>
            <a:pPr/>
            <a:r>
              <a:t>Our Options (and our choices)</a:t>
            </a:r>
          </a:p>
        </p:txBody>
      </p:sp>
      <p:sp>
        <p:nvSpPr>
          <p:cNvPr id="191" name="Slide Subtitle"/>
          <p:cNvSpPr txBox="1"/>
          <p:nvPr>
            <p:ph type="body" idx="21"/>
          </p:nvPr>
        </p:nvSpPr>
        <p:spPr>
          <a:prstGeom prst="rect">
            <a:avLst/>
          </a:prstGeom>
        </p:spPr>
        <p:txBody>
          <a:bodyPr/>
          <a:lstStyle/>
          <a:p>
            <a:pPr/>
          </a:p>
        </p:txBody>
      </p:sp>
      <p:grpSp>
        <p:nvGrpSpPr>
          <p:cNvPr id="194" name="Group"/>
          <p:cNvGrpSpPr/>
          <p:nvPr/>
        </p:nvGrpSpPr>
        <p:grpSpPr>
          <a:xfrm>
            <a:off x="-913407" y="14227509"/>
            <a:ext cx="5801525" cy="3818675"/>
            <a:chOff x="0" y="0"/>
            <a:chExt cx="5801524" cy="3818673"/>
          </a:xfrm>
        </p:grpSpPr>
        <p:pic>
          <p:nvPicPr>
            <p:cNvPr id="192" name="Image" descr="Image"/>
            <p:cNvPicPr>
              <a:picLocks noChangeAspect="1"/>
            </p:cNvPicPr>
            <p:nvPr/>
          </p:nvPicPr>
          <p:blipFill>
            <a:blip r:embed="rId3">
              <a:extLst/>
            </a:blip>
            <a:stretch>
              <a:fillRect/>
            </a:stretch>
          </p:blipFill>
          <p:spPr>
            <a:xfrm>
              <a:off x="0" y="0"/>
              <a:ext cx="5801525" cy="3255708"/>
            </a:xfrm>
            <a:prstGeom prst="rect">
              <a:avLst/>
            </a:prstGeom>
            <a:ln w="12700" cap="flat">
              <a:noFill/>
              <a:miter lim="400000"/>
            </a:ln>
            <a:effectLst/>
          </p:spPr>
        </p:pic>
        <p:sp>
          <p:nvSpPr>
            <p:cNvPr id="193" name="Caption"/>
            <p:cNvSpPr/>
            <p:nvPr/>
          </p:nvSpPr>
          <p:spPr>
            <a:xfrm>
              <a:off x="0" y="3357307"/>
              <a:ext cx="5801525"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400">
                  <a:solidFill>
                    <a:srgbClr val="5E5E5E"/>
                  </a:solidFill>
                </a:defRPr>
              </a:lvl1pPr>
            </a:lstStyle>
            <a:p>
              <a:pPr/>
              <a:r>
                <a:t>OnBot Java</a:t>
              </a:r>
            </a:p>
          </p:txBody>
        </p:sp>
      </p:grpSp>
      <p:grpSp>
        <p:nvGrpSpPr>
          <p:cNvPr id="197" name="Group"/>
          <p:cNvGrpSpPr/>
          <p:nvPr/>
        </p:nvGrpSpPr>
        <p:grpSpPr>
          <a:xfrm>
            <a:off x="4816570" y="3402032"/>
            <a:ext cx="14750860" cy="9995884"/>
            <a:chOff x="0" y="0"/>
            <a:chExt cx="14750859" cy="9995883"/>
          </a:xfrm>
        </p:grpSpPr>
        <p:pic>
          <p:nvPicPr>
            <p:cNvPr id="195" name="CleanShot 2024-07-26 at 22.38.47@2x.png" descr="CleanShot 2024-07-26 at 22.38.47@2x.png"/>
            <p:cNvPicPr>
              <a:picLocks noChangeAspect="1"/>
            </p:cNvPicPr>
            <p:nvPr/>
          </p:nvPicPr>
          <p:blipFill>
            <a:blip r:embed="rId4">
              <a:extLst/>
            </a:blip>
            <a:stretch>
              <a:fillRect/>
            </a:stretch>
          </p:blipFill>
          <p:spPr>
            <a:xfrm>
              <a:off x="0" y="0"/>
              <a:ext cx="14750860" cy="9432919"/>
            </a:xfrm>
            <a:prstGeom prst="rect">
              <a:avLst/>
            </a:prstGeom>
            <a:ln w="12700" cap="flat">
              <a:noFill/>
              <a:miter lim="400000"/>
            </a:ln>
            <a:effectLst/>
          </p:spPr>
        </p:pic>
        <p:sp>
          <p:nvSpPr>
            <p:cNvPr id="196" name="Caption"/>
            <p:cNvSpPr/>
            <p:nvPr/>
          </p:nvSpPr>
          <p:spPr>
            <a:xfrm>
              <a:off x="0" y="9534518"/>
              <a:ext cx="14750860" cy="461366"/>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400">
                  <a:solidFill>
                    <a:srgbClr val="5E5E5E"/>
                  </a:solidFill>
                </a:defRPr>
              </a:lvl1pPr>
            </a:lstStyle>
            <a:p>
              <a:pPr/>
              <a:r>
                <a:t>Android Studio</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46" name="@Override…"/>
          <p:cNvSpPr txBox="1"/>
          <p:nvPr/>
        </p:nvSpPr>
        <p:spPr>
          <a:xfrm>
            <a:off x="1527809" y="4806949"/>
            <a:ext cx="21328381" cy="410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a:solidFill>
                  <a:srgbClr val="B3AE60"/>
                </a:solidFill>
                <a:latin typeface="JetBrains Mono Regular Regular"/>
                <a:ea typeface="JetBrains Mono Regular Regular"/>
                <a:cs typeface="JetBrains Mono Regular Regular"/>
                <a:sym typeface="JetBrains Mono Regular Regular"/>
              </a:defRPr>
            </a:pPr>
            <a:r>
              <a:t>@Override</a:t>
            </a:r>
          </a:p>
          <a:p>
            <a:pPr defTabSz="457200">
              <a:lnSpc>
                <a:spcPct val="100000"/>
              </a:lnSpc>
              <a:spcBef>
                <a:spcPts val="0"/>
              </a:spcBef>
              <a:defRPr>
                <a:solidFill>
                  <a:srgbClr val="CF8E6D"/>
                </a:solidFill>
                <a:latin typeface="JetBrains Mono Regular Regular"/>
                <a:ea typeface="JetBrains Mono Regular Regular"/>
                <a:cs typeface="JetBrains Mono Regular Regular"/>
                <a:sym typeface="JetBrains Mono Regular Regular"/>
              </a:defRPr>
            </a:pPr>
            <a:r>
              <a:t>public void </a:t>
            </a:r>
            <a:r>
              <a:rPr>
                <a:solidFill>
                  <a:srgbClr val="56A8F5"/>
                </a:solidFill>
              </a:rPr>
              <a:t>runOpMode</a:t>
            </a:r>
            <a:r>
              <a:rPr>
                <a:solidFill>
                  <a:srgbClr val="BCBEC4"/>
                </a:solidFill>
              </a:rPr>
              <a:t>() {</a:t>
            </a:r>
            <a:endParaRPr>
              <a:solidFill>
                <a:srgbClr val="BCBEC4"/>
              </a:solidFill>
            </a:endParaRPr>
          </a:p>
          <a:p>
            <a:pPr defTabSz="457200">
              <a:lnSpc>
                <a:spcPct val="100000"/>
              </a:lnSpc>
              <a:spcBef>
                <a:spcPts val="0"/>
              </a:spcBef>
              <a:defRPr>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Call our custom Initialize function declared before</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t>Initialize();</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48" name="@Override…"/>
          <p:cNvSpPr txBox="1"/>
          <p:nvPr/>
        </p:nvSpPr>
        <p:spPr>
          <a:xfrm>
            <a:off x="1527809" y="3606800"/>
            <a:ext cx="21328381" cy="650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a:solidFill>
                  <a:srgbClr val="B3AE60"/>
                </a:solidFill>
                <a:latin typeface="JetBrains Mono Regular Regular"/>
                <a:ea typeface="JetBrains Mono Regular Regular"/>
                <a:cs typeface="JetBrains Mono Regular Regular"/>
                <a:sym typeface="JetBrains Mono Regular Regular"/>
              </a:defRPr>
            </a:pPr>
            <a:r>
              <a:t>@Override</a:t>
            </a:r>
          </a:p>
          <a:p>
            <a:pPr defTabSz="457200">
              <a:lnSpc>
                <a:spcPct val="100000"/>
              </a:lnSpc>
              <a:spcBef>
                <a:spcPts val="0"/>
              </a:spcBef>
              <a:defRPr>
                <a:solidFill>
                  <a:srgbClr val="CF8E6D"/>
                </a:solidFill>
                <a:latin typeface="JetBrains Mono Regular Regular"/>
                <a:ea typeface="JetBrains Mono Regular Regular"/>
                <a:cs typeface="JetBrains Mono Regular Regular"/>
                <a:sym typeface="JetBrains Mono Regular Regular"/>
              </a:defRPr>
            </a:pPr>
            <a:r>
              <a:t>public void </a:t>
            </a:r>
            <a:r>
              <a:rPr>
                <a:solidFill>
                  <a:srgbClr val="56A8F5"/>
                </a:solidFill>
              </a:rPr>
              <a:t>runOpMode</a:t>
            </a:r>
            <a:r>
              <a:rPr>
                <a:solidFill>
                  <a:srgbClr val="BCBEC4"/>
                </a:solidFill>
              </a:rPr>
              <a:t>() {</a:t>
            </a:r>
            <a:endParaRPr>
              <a:solidFill>
                <a:srgbClr val="BCBEC4"/>
              </a:solidFill>
            </a:endParaRPr>
          </a:p>
          <a:p>
            <a:pPr defTabSz="457200">
              <a:lnSpc>
                <a:spcPct val="100000"/>
              </a:lnSpc>
              <a:spcBef>
                <a:spcPts val="0"/>
              </a:spcBef>
              <a:defRPr>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Call our custom Initialize function declared before</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t>Initialize();</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Wait for the start button to be pressed</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t>waitForStart();</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50">
        <p159:morph option="byWord"/>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52" name="// Run until the end of the match (driver presses STOP)…"/>
          <p:cNvSpPr txBox="1"/>
          <p:nvPr/>
        </p:nvSpPr>
        <p:spPr>
          <a:xfrm>
            <a:off x="2076449" y="5607049"/>
            <a:ext cx="20231101" cy="250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a:solidFill>
                  <a:srgbClr val="7A7E85"/>
                </a:solidFill>
                <a:latin typeface="JetBrains Mono Regular Regular"/>
                <a:ea typeface="JetBrains Mono Regular Regular"/>
                <a:cs typeface="JetBrains Mono Regular Regular"/>
                <a:sym typeface="JetBrains Mono Regular Regular"/>
              </a:defRPr>
            </a:pPr>
            <a:r>
              <a:t>// Run until the end of the match (driver presses STOP)</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while </a:t>
            </a:r>
            <a:r>
              <a:t>(opModeIsActive()) {</a:t>
            </a:r>
          </a:p>
          <a:p>
            <a:pPr defTabSz="457200">
              <a:lnSpc>
                <a:spcPct val="100000"/>
              </a:lnSpc>
              <a:spcBef>
                <a:spcPts val="0"/>
              </a:spcBef>
              <a:defRPr>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54" name="// Run until the end of the match (driver presses STOP)…"/>
          <p:cNvSpPr txBox="1"/>
          <p:nvPr/>
        </p:nvSpPr>
        <p:spPr>
          <a:xfrm>
            <a:off x="697230" y="5537200"/>
            <a:ext cx="2298954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r>
              <a:t>// Run until the end of the match (driver presses STOP)</a:t>
            </a:r>
          </a:p>
          <a:p>
            <a:pPr defTabSz="457200">
              <a:lnSpc>
                <a:spcPct val="100000"/>
              </a:lnSpc>
              <a:spcBef>
                <a:spcPts val="0"/>
              </a:spcBef>
              <a:defRPr sz="3800">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while </a:t>
            </a:r>
            <a:r>
              <a:t>(opModeIsActive()) {</a:t>
            </a:r>
          </a:p>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rPr>
                <a:solidFill>
                  <a:srgbClr val="CF8E6D"/>
                </a:solidFill>
              </a:rPr>
              <a:t>double </a:t>
            </a:r>
            <a:r>
              <a:rPr>
                <a:solidFill>
                  <a:srgbClr val="BCBEC4"/>
                </a:solidFill>
              </a:rPr>
              <a:t>torque = -</a:t>
            </a:r>
            <a:r>
              <a:rPr>
                <a:solidFill>
                  <a:srgbClr val="C77DBB"/>
                </a:solidFill>
              </a:rPr>
              <a:t>gamepad1</a:t>
            </a:r>
            <a:r>
              <a:rPr>
                <a:solidFill>
                  <a:srgbClr val="BCBEC4"/>
                </a:solidFill>
              </a:rPr>
              <a:t>.</a:t>
            </a:r>
            <a:r>
              <a:rPr>
                <a:solidFill>
                  <a:srgbClr val="C77DBB"/>
                </a:solidFill>
              </a:rPr>
              <a:t>left_stick_y </a:t>
            </a:r>
            <a:r>
              <a:rPr>
                <a:solidFill>
                  <a:srgbClr val="BCBEC4"/>
                </a:solidFill>
              </a:rPr>
              <a:t>* </a:t>
            </a:r>
            <a:r>
              <a:rPr>
                <a:solidFill>
                  <a:srgbClr val="2AACB8"/>
                </a:solidFill>
              </a:rPr>
              <a:t>0.85</a:t>
            </a:r>
            <a:r>
              <a:rPr>
                <a:solidFill>
                  <a:srgbClr val="BCBEC4"/>
                </a:solidFill>
              </a:rPr>
              <a:t>; </a:t>
            </a:r>
            <a:r>
              <a:t>// Damping the default speed</a:t>
            </a:r>
          </a:p>
          <a:p>
            <a:pPr defTabSz="457200">
              <a:lnSpc>
                <a:spcPct val="100000"/>
              </a:lnSpc>
              <a:spcBef>
                <a:spcPts val="0"/>
              </a:spcBef>
              <a:defRPr sz="38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500">
        <p159:morph option="byWord"/>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56" name="// Run until the end of the match (driver presses STOP)…"/>
          <p:cNvSpPr txBox="1"/>
          <p:nvPr/>
        </p:nvSpPr>
        <p:spPr>
          <a:xfrm>
            <a:off x="697230" y="5111750"/>
            <a:ext cx="22989541" cy="3492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r>
              <a:t>// Run until the end of the match (driver presses STOP)</a:t>
            </a:r>
          </a:p>
          <a:p>
            <a:pPr defTabSz="457200">
              <a:lnSpc>
                <a:spcPct val="100000"/>
              </a:lnSpc>
              <a:spcBef>
                <a:spcPts val="0"/>
              </a:spcBef>
              <a:defRPr sz="3800">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while </a:t>
            </a:r>
            <a:r>
              <a:t>(opModeIsActive()) {</a:t>
            </a:r>
          </a:p>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rPr>
                <a:solidFill>
                  <a:srgbClr val="CF8E6D"/>
                </a:solidFill>
              </a:rPr>
              <a:t>double </a:t>
            </a:r>
            <a:r>
              <a:rPr>
                <a:solidFill>
                  <a:srgbClr val="BCBEC4"/>
                </a:solidFill>
              </a:rPr>
              <a:t>torque = -</a:t>
            </a:r>
            <a:r>
              <a:rPr>
                <a:solidFill>
                  <a:srgbClr val="C77DBB"/>
                </a:solidFill>
              </a:rPr>
              <a:t>gamepad1</a:t>
            </a:r>
            <a:r>
              <a:rPr>
                <a:solidFill>
                  <a:srgbClr val="BCBEC4"/>
                </a:solidFill>
              </a:rPr>
              <a:t>.</a:t>
            </a:r>
            <a:r>
              <a:rPr>
                <a:solidFill>
                  <a:srgbClr val="C77DBB"/>
                </a:solidFill>
              </a:rPr>
              <a:t>left_stick_y </a:t>
            </a:r>
            <a:r>
              <a:rPr>
                <a:solidFill>
                  <a:srgbClr val="BCBEC4"/>
                </a:solidFill>
              </a:rPr>
              <a:t>* </a:t>
            </a:r>
            <a:r>
              <a:rPr>
                <a:solidFill>
                  <a:srgbClr val="2AACB8"/>
                </a:solidFill>
              </a:rPr>
              <a:t>0.85</a:t>
            </a:r>
            <a:r>
              <a:rPr>
                <a:solidFill>
                  <a:srgbClr val="BCBEC4"/>
                </a:solidFill>
              </a:rPr>
              <a:t>; </a:t>
            </a:r>
            <a:r>
              <a:t>// Damping the default speed</a:t>
            </a:r>
          </a:p>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r>
              <a:t>    </a:t>
            </a:r>
            <a:r>
              <a:rPr>
                <a:solidFill>
                  <a:srgbClr val="CF8E6D"/>
                </a:solidFill>
              </a:rPr>
              <a:t>if </a:t>
            </a:r>
            <a:r>
              <a:rPr>
                <a:solidFill>
                  <a:srgbClr val="BCBEC4"/>
                </a:solidFill>
              </a:rPr>
              <a:t>(</a:t>
            </a:r>
            <a:r>
              <a:rPr>
                <a:solidFill>
                  <a:srgbClr val="C77DBB"/>
                </a:solidFill>
              </a:rPr>
              <a:t>gamepad1</a:t>
            </a:r>
            <a:r>
              <a:rPr>
                <a:solidFill>
                  <a:srgbClr val="BCBEC4"/>
                </a:solidFill>
              </a:rPr>
              <a:t>.</a:t>
            </a:r>
            <a:r>
              <a:rPr>
                <a:solidFill>
                  <a:srgbClr val="C77DBB"/>
                </a:solidFill>
              </a:rPr>
              <a:t>left_bumper</a:t>
            </a:r>
            <a:r>
              <a:rPr>
                <a:solidFill>
                  <a:srgbClr val="BCBEC4"/>
                </a:solidFill>
              </a:rPr>
              <a:t>) torque *= </a:t>
            </a:r>
            <a:r>
              <a:rPr>
                <a:solidFill>
                  <a:srgbClr val="2AACB8"/>
                </a:solidFill>
              </a:rPr>
              <a:t>0.5</a:t>
            </a:r>
            <a:r>
              <a:rPr>
                <a:solidFill>
                  <a:srgbClr val="BCBEC4"/>
                </a:solidFill>
              </a:rPr>
              <a:t>; </a:t>
            </a:r>
            <a:r>
              <a:t>// Slow mode</a:t>
            </a:r>
          </a:p>
          <a:p>
            <a:pPr defTabSz="457200">
              <a:lnSpc>
                <a:spcPct val="100000"/>
              </a:lnSpc>
              <a:spcBef>
                <a:spcPts val="0"/>
              </a:spcBef>
              <a:defRPr sz="1300">
                <a:solidFill>
                  <a:srgbClr val="7A7E85"/>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38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advClick="1" p14:dur="800">
        <p159:morph option="byWord"/>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58" name="// Run until the end of the match (driver presses STOP)…"/>
          <p:cNvSpPr txBox="1"/>
          <p:nvPr/>
        </p:nvSpPr>
        <p:spPr>
          <a:xfrm>
            <a:off x="697230" y="3733799"/>
            <a:ext cx="22989541" cy="624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r>
              <a:t>// Run until the end of the match (driver presses STOP)</a:t>
            </a:r>
          </a:p>
          <a:p>
            <a:pPr defTabSz="457200">
              <a:lnSpc>
                <a:spcPct val="100000"/>
              </a:lnSpc>
              <a:spcBef>
                <a:spcPts val="0"/>
              </a:spcBef>
              <a:defRPr sz="3800">
                <a:solidFill>
                  <a:srgbClr val="BCBEC4"/>
                </a:solidFill>
                <a:latin typeface="JetBrains Mono Regular Regular"/>
                <a:ea typeface="JetBrains Mono Regular Regular"/>
                <a:cs typeface="JetBrains Mono Regular Regular"/>
                <a:sym typeface="JetBrains Mono Regular Regular"/>
              </a:defRPr>
            </a:pPr>
            <a:r>
              <a:rPr>
                <a:solidFill>
                  <a:srgbClr val="CF8E6D"/>
                </a:solidFill>
              </a:rPr>
              <a:t>while </a:t>
            </a:r>
            <a:r>
              <a:t>(opModeIsActive()) {</a:t>
            </a:r>
          </a:p>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rPr>
                <a:solidFill>
                  <a:srgbClr val="CF8E6D"/>
                </a:solidFill>
              </a:rPr>
              <a:t>double </a:t>
            </a:r>
            <a:r>
              <a:rPr>
                <a:solidFill>
                  <a:srgbClr val="BCBEC4"/>
                </a:solidFill>
              </a:rPr>
              <a:t>torque = -</a:t>
            </a:r>
            <a:r>
              <a:rPr>
                <a:solidFill>
                  <a:srgbClr val="C77DBB"/>
                </a:solidFill>
              </a:rPr>
              <a:t>gamepad1</a:t>
            </a:r>
            <a:r>
              <a:rPr>
                <a:solidFill>
                  <a:srgbClr val="BCBEC4"/>
                </a:solidFill>
              </a:rPr>
              <a:t>.</a:t>
            </a:r>
            <a:r>
              <a:rPr>
                <a:solidFill>
                  <a:srgbClr val="C77DBB"/>
                </a:solidFill>
              </a:rPr>
              <a:t>left_stick_y </a:t>
            </a:r>
            <a:r>
              <a:rPr>
                <a:solidFill>
                  <a:srgbClr val="BCBEC4"/>
                </a:solidFill>
              </a:rPr>
              <a:t>* </a:t>
            </a:r>
            <a:r>
              <a:rPr>
                <a:solidFill>
                  <a:srgbClr val="2AACB8"/>
                </a:solidFill>
              </a:rPr>
              <a:t>0.85</a:t>
            </a:r>
            <a:r>
              <a:rPr>
                <a:solidFill>
                  <a:srgbClr val="BCBEC4"/>
                </a:solidFill>
              </a:rPr>
              <a:t>; </a:t>
            </a:r>
            <a:r>
              <a:t>// Damping the default speed</a:t>
            </a:r>
          </a:p>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r>
              <a:t>    </a:t>
            </a:r>
            <a:r>
              <a:rPr>
                <a:solidFill>
                  <a:srgbClr val="CF8E6D"/>
                </a:solidFill>
              </a:rPr>
              <a:t>if </a:t>
            </a:r>
            <a:r>
              <a:rPr>
                <a:solidFill>
                  <a:srgbClr val="BCBEC4"/>
                </a:solidFill>
              </a:rPr>
              <a:t>(</a:t>
            </a:r>
            <a:r>
              <a:rPr>
                <a:solidFill>
                  <a:srgbClr val="C77DBB"/>
                </a:solidFill>
              </a:rPr>
              <a:t>gamepad1</a:t>
            </a:r>
            <a:r>
              <a:rPr>
                <a:solidFill>
                  <a:srgbClr val="BCBEC4"/>
                </a:solidFill>
              </a:rPr>
              <a:t>.</a:t>
            </a:r>
            <a:r>
              <a:rPr>
                <a:solidFill>
                  <a:srgbClr val="C77DBB"/>
                </a:solidFill>
              </a:rPr>
              <a:t>left_bumper</a:t>
            </a:r>
            <a:r>
              <a:rPr>
                <a:solidFill>
                  <a:srgbClr val="BCBEC4"/>
                </a:solidFill>
              </a:rPr>
              <a:t>) torque *= </a:t>
            </a:r>
            <a:r>
              <a:rPr>
                <a:solidFill>
                  <a:srgbClr val="2AACB8"/>
                </a:solidFill>
              </a:rPr>
              <a:t>0.5</a:t>
            </a:r>
            <a:r>
              <a:rPr>
                <a:solidFill>
                  <a:srgbClr val="BCBEC4"/>
                </a:solidFill>
              </a:rPr>
              <a:t>; </a:t>
            </a:r>
            <a:r>
              <a:t>// Slow mode</a:t>
            </a:r>
          </a:p>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r>
              <a:t>    // Set the power of the motor</a:t>
            </a:r>
          </a:p>
          <a:p>
            <a:pPr defTabSz="457200">
              <a:lnSpc>
                <a:spcPct val="100000"/>
              </a:lnSpc>
              <a:spcBef>
                <a:spcPts val="0"/>
              </a:spcBef>
              <a:defRPr sz="3800">
                <a:solidFill>
                  <a:srgbClr val="7A7E85"/>
                </a:solidFill>
                <a:latin typeface="JetBrains Mono Regular Regular"/>
                <a:ea typeface="JetBrains Mono Regular Regular"/>
                <a:cs typeface="JetBrains Mono Regular Regular"/>
                <a:sym typeface="JetBrains Mono Regular Regular"/>
              </a:defRPr>
            </a:pPr>
            <a:r>
              <a:t>    </a:t>
            </a:r>
            <a:r>
              <a:rPr>
                <a:solidFill>
                  <a:srgbClr val="C77DBB"/>
                </a:solidFill>
              </a:rPr>
              <a:t>leftMotor</a:t>
            </a:r>
            <a:r>
              <a:rPr>
                <a:solidFill>
                  <a:srgbClr val="BCBEC4"/>
                </a:solidFill>
              </a:rPr>
              <a:t>.setPower(torque);</a:t>
            </a:r>
          </a:p>
          <a:p>
            <a:pPr defTabSz="457200">
              <a:lnSpc>
                <a:spcPct val="100000"/>
              </a:lnSpc>
              <a:spcBef>
                <a:spcPts val="0"/>
              </a:spcBef>
              <a:defRPr sz="3800">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rightMotor</a:t>
            </a:r>
            <a:r>
              <a:t>.setPower(torque);</a:t>
            </a:r>
          </a:p>
          <a:p>
            <a:pPr defTabSz="457200">
              <a:lnSpc>
                <a:spcPct val="100000"/>
              </a:lnSpc>
              <a:spcBef>
                <a:spcPts val="0"/>
              </a:spcBef>
              <a:defRPr sz="13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1300">
                <a:solidFill>
                  <a:srgbClr val="7A7E85"/>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38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00">
        <p159:morph option="byWord"/>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62" name="// Controls the nose gear servo…"/>
          <p:cNvSpPr txBox="1"/>
          <p:nvPr/>
        </p:nvSpPr>
        <p:spPr>
          <a:xfrm>
            <a:off x="2807970" y="4394199"/>
            <a:ext cx="18768061" cy="492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7200">
                <a:solidFill>
                  <a:srgbClr val="7A7E85"/>
                </a:solidFill>
                <a:latin typeface="JetBrains Mono Regular Regular"/>
                <a:ea typeface="JetBrains Mono Regular Regular"/>
                <a:cs typeface="JetBrains Mono Regular Regular"/>
                <a:sym typeface="JetBrains Mono Regular Regular"/>
              </a:defRPr>
            </a:pPr>
            <a:r>
              <a:t>// Controls the nose gear servo</a:t>
            </a:r>
          </a:p>
          <a:p>
            <a:pPr defTabSz="457200">
              <a:lnSpc>
                <a:spcPct val="100000"/>
              </a:lnSpc>
              <a:spcBef>
                <a:spcPts val="0"/>
              </a:spcBef>
              <a:defRPr sz="7200">
                <a:solidFill>
                  <a:srgbClr val="C77DBB"/>
                </a:solidFill>
                <a:latin typeface="JetBrains Mono Regular Regular"/>
                <a:ea typeface="JetBrains Mono Regular Regular"/>
                <a:cs typeface="JetBrains Mono Regular Regular"/>
                <a:sym typeface="JetBrains Mono Regular Regular"/>
              </a:defRPr>
            </a:pPr>
            <a:r>
              <a:rPr>
                <a:solidFill>
                  <a:srgbClr val="CF8E6D"/>
                </a:solidFill>
              </a:rPr>
              <a:t>if </a:t>
            </a:r>
            <a:r>
              <a:rPr>
                <a:solidFill>
                  <a:srgbClr val="BCBEC4"/>
                </a:solidFill>
              </a:rPr>
              <a:t>(</a:t>
            </a:r>
            <a:r>
              <a:t>gamepad1</a:t>
            </a:r>
            <a:r>
              <a:rPr>
                <a:solidFill>
                  <a:srgbClr val="BCBEC4"/>
                </a:solidFill>
              </a:rPr>
              <a:t>.</a:t>
            </a:r>
            <a:r>
              <a:t>right_stick_x </a:t>
            </a:r>
            <a:r>
              <a:rPr>
                <a:solidFill>
                  <a:srgbClr val="BCBEC4"/>
                </a:solidFill>
              </a:rPr>
              <a:t>!= </a:t>
            </a:r>
            <a:r>
              <a:rPr>
                <a:solidFill>
                  <a:srgbClr val="2AACB8"/>
                </a:solidFill>
              </a:rPr>
              <a:t>0</a:t>
            </a:r>
            <a:r>
              <a:rPr>
                <a:solidFill>
                  <a:srgbClr val="BCBEC4"/>
                </a:solidFill>
              </a:rPr>
              <a:t>) {</a:t>
            </a:r>
            <a:endParaRPr>
              <a:solidFill>
                <a:srgbClr val="BCBEC4"/>
              </a:solidFill>
            </a:endParaRPr>
          </a:p>
          <a:p>
            <a:pPr defTabSz="457200">
              <a:lnSpc>
                <a:spcPct val="100000"/>
              </a:lnSpc>
              <a:spcBef>
                <a:spcPts val="0"/>
              </a:spcBef>
              <a:defRPr sz="72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72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advClick="1" p14:dur="800">
        <p159:morph option="byObject"/>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64" name="// Controls the nose gear servo…"/>
          <p:cNvSpPr txBox="1"/>
          <p:nvPr/>
        </p:nvSpPr>
        <p:spPr>
          <a:xfrm>
            <a:off x="1230630" y="4552949"/>
            <a:ext cx="21922741" cy="461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5400">
                <a:solidFill>
                  <a:srgbClr val="7A7E85"/>
                </a:solidFill>
                <a:latin typeface="JetBrains Mono Regular Regular"/>
                <a:ea typeface="JetBrains Mono Regular Regular"/>
                <a:cs typeface="JetBrains Mono Regular Regular"/>
                <a:sym typeface="JetBrains Mono Regular Regular"/>
              </a:defRPr>
            </a:pPr>
            <a:r>
              <a:t>// Controls the nose gear servo</a:t>
            </a:r>
          </a:p>
          <a:p>
            <a:pPr defTabSz="457200">
              <a:lnSpc>
                <a:spcPct val="100000"/>
              </a:lnSpc>
              <a:spcBef>
                <a:spcPts val="0"/>
              </a:spcBef>
              <a:defRPr sz="5400">
                <a:solidFill>
                  <a:srgbClr val="C77DBB"/>
                </a:solidFill>
                <a:latin typeface="JetBrains Mono Regular Regular"/>
                <a:ea typeface="JetBrains Mono Regular Regular"/>
                <a:cs typeface="JetBrains Mono Regular Regular"/>
                <a:sym typeface="JetBrains Mono Regular Regular"/>
              </a:defRPr>
            </a:pPr>
            <a:r>
              <a:rPr>
                <a:solidFill>
                  <a:srgbClr val="CF8E6D"/>
                </a:solidFill>
              </a:rPr>
              <a:t>if </a:t>
            </a:r>
            <a:r>
              <a:rPr>
                <a:solidFill>
                  <a:srgbClr val="BCBEC4"/>
                </a:solidFill>
              </a:rPr>
              <a:t>(</a:t>
            </a:r>
            <a:r>
              <a:t>gamepad1</a:t>
            </a:r>
            <a:r>
              <a:rPr>
                <a:solidFill>
                  <a:srgbClr val="BCBEC4"/>
                </a:solidFill>
              </a:rPr>
              <a:t>.</a:t>
            </a:r>
            <a:r>
              <a:t>right_stick_x </a:t>
            </a:r>
            <a:r>
              <a:rPr>
                <a:solidFill>
                  <a:srgbClr val="BCBEC4"/>
                </a:solidFill>
              </a:rPr>
              <a:t>!= </a:t>
            </a:r>
            <a:r>
              <a:rPr>
                <a:solidFill>
                  <a:srgbClr val="2AACB8"/>
                </a:solidFill>
              </a:rPr>
              <a:t>0</a:t>
            </a:r>
            <a:r>
              <a:rPr>
                <a:solidFill>
                  <a:srgbClr val="BCBEC4"/>
                </a:solidFill>
              </a:rPr>
              <a:t>) {</a:t>
            </a:r>
            <a:endParaRPr>
              <a:solidFill>
                <a:srgbClr val="BCBEC4"/>
              </a:solidFill>
            </a:endParaRPr>
          </a:p>
          <a:p>
            <a:pPr defTabSz="457200">
              <a:lnSpc>
                <a:spcPct val="100000"/>
              </a:lnSpc>
              <a:spcBef>
                <a:spcPts val="0"/>
              </a:spcBef>
              <a:defRPr sz="5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Update position based on joystick input</a:t>
            </a:r>
          </a:p>
          <a:p>
            <a:pPr defTabSz="457200">
              <a:lnSpc>
                <a:spcPct val="100000"/>
              </a:lnSpc>
              <a:spcBef>
                <a:spcPts val="0"/>
              </a:spcBef>
              <a:defRPr sz="5400">
                <a:solidFill>
                  <a:srgbClr val="C77DBB"/>
                </a:solidFill>
                <a:latin typeface="JetBrains Mono Regular Regular"/>
                <a:ea typeface="JetBrains Mono Regular Regular"/>
                <a:cs typeface="JetBrains Mono Regular Regular"/>
                <a:sym typeface="JetBrains Mono Regular Regular"/>
              </a:defRPr>
            </a:pPr>
            <a:r>
              <a:t>    currentPosition </a:t>
            </a:r>
            <a:r>
              <a:rPr>
                <a:solidFill>
                  <a:srgbClr val="BCBEC4"/>
                </a:solidFill>
              </a:rPr>
              <a:t>+= </a:t>
            </a:r>
            <a:r>
              <a:t>gamepad1</a:t>
            </a:r>
            <a:r>
              <a:rPr>
                <a:solidFill>
                  <a:srgbClr val="BCBEC4"/>
                </a:solidFill>
              </a:rPr>
              <a:t>.</a:t>
            </a:r>
            <a:r>
              <a:t>right_stick_x </a:t>
            </a:r>
            <a:r>
              <a:rPr>
                <a:solidFill>
                  <a:srgbClr val="BCBEC4"/>
                </a:solidFill>
              </a:rPr>
              <a:t>* </a:t>
            </a:r>
            <a:r>
              <a:rPr>
                <a:solidFill>
                  <a:srgbClr val="2AACB8"/>
                </a:solidFill>
              </a:rPr>
              <a:t>0.01</a:t>
            </a:r>
            <a:r>
              <a:rPr>
                <a:solidFill>
                  <a:srgbClr val="BCBEC4"/>
                </a:solidFill>
              </a:rPr>
              <a:t>;</a:t>
            </a:r>
            <a:endParaRPr>
              <a:solidFill>
                <a:srgbClr val="BCBEC4"/>
              </a:solidFill>
            </a:endParaRPr>
          </a:p>
          <a:p>
            <a:pPr defTabSz="457200">
              <a:lnSpc>
                <a:spcPct val="100000"/>
              </a:lnSpc>
              <a:spcBef>
                <a:spcPts val="0"/>
              </a:spcBef>
              <a:defRPr sz="54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500">
        <p159:morph option="byChar"/>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66" name="// Controls the nose gear servo…"/>
          <p:cNvSpPr txBox="1"/>
          <p:nvPr/>
        </p:nvSpPr>
        <p:spPr>
          <a:xfrm>
            <a:off x="445770" y="5029199"/>
            <a:ext cx="23492461" cy="365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t>// Controls the nose gear servo</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rPr>
                <a:solidFill>
                  <a:srgbClr val="CF8E6D"/>
                </a:solidFill>
              </a:rPr>
              <a:t>if </a:t>
            </a:r>
            <a:r>
              <a:rPr>
                <a:solidFill>
                  <a:srgbClr val="BCBEC4"/>
                </a:solidFill>
              </a:rPr>
              <a:t>(</a:t>
            </a:r>
            <a:r>
              <a:t>gamepad1</a:t>
            </a:r>
            <a:r>
              <a:rPr>
                <a:solidFill>
                  <a:srgbClr val="BCBEC4"/>
                </a:solidFill>
              </a:rPr>
              <a:t>.</a:t>
            </a:r>
            <a:r>
              <a:t>right_stick_x </a:t>
            </a:r>
            <a:r>
              <a:rPr>
                <a:solidFill>
                  <a:srgbClr val="BCBEC4"/>
                </a:solidFill>
              </a:rPr>
              <a:t>!= </a:t>
            </a:r>
            <a:r>
              <a:rPr>
                <a:solidFill>
                  <a:srgbClr val="2AACB8"/>
                </a:solidFill>
              </a:rPr>
              <a:t>0</a:t>
            </a:r>
            <a:r>
              <a:rPr>
                <a:solidFill>
                  <a:srgbClr val="BCBEC4"/>
                </a:solidFill>
              </a:rPr>
              <a:t>) {</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Update position based on joystick input</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t>    currentPosition </a:t>
            </a:r>
            <a:r>
              <a:rPr>
                <a:solidFill>
                  <a:srgbClr val="BCBEC4"/>
                </a:solidFill>
              </a:rPr>
              <a:t>+= </a:t>
            </a:r>
            <a:r>
              <a:t>gamepad1</a:t>
            </a:r>
            <a:r>
              <a:rPr>
                <a:solidFill>
                  <a:srgbClr val="BCBEC4"/>
                </a:solidFill>
              </a:rPr>
              <a:t>.</a:t>
            </a:r>
            <a:r>
              <a:t>right_stick_x </a:t>
            </a:r>
            <a:r>
              <a:rPr>
                <a:solidFill>
                  <a:srgbClr val="BCBEC4"/>
                </a:solidFill>
              </a:rPr>
              <a:t>* </a:t>
            </a:r>
            <a:r>
              <a:rPr>
                <a:solidFill>
                  <a:srgbClr val="2AACB8"/>
                </a:solidFill>
              </a:rPr>
              <a:t>0.01</a:t>
            </a:r>
            <a:r>
              <a:rPr>
                <a:solidFill>
                  <a:srgbClr val="BCBEC4"/>
                </a:solidFill>
              </a:rPr>
              <a:t>;</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Clamp position within allowed range</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t>    currentPosition </a:t>
            </a:r>
            <a:r>
              <a:rPr>
                <a:solidFill>
                  <a:srgbClr val="BCBEC4"/>
                </a:solidFill>
              </a:rPr>
              <a:t>= Math.max(</a:t>
            </a:r>
            <a:r>
              <a:t>centerPosition </a:t>
            </a:r>
            <a:r>
              <a:rPr>
                <a:solidFill>
                  <a:srgbClr val="BCBEC4"/>
                </a:solidFill>
              </a:rPr>
              <a:t>- </a:t>
            </a:r>
            <a:r>
              <a:t>maxRotation</a:t>
            </a:r>
            <a:r>
              <a:rPr>
                <a:solidFill>
                  <a:srgbClr val="BCBEC4"/>
                </a:solidFill>
              </a:rPr>
              <a:t>, Math.min(</a:t>
            </a:r>
            <a:r>
              <a:t>centerPosition </a:t>
            </a:r>
            <a:r>
              <a:rPr>
                <a:solidFill>
                  <a:srgbClr val="BCBEC4"/>
                </a:solidFill>
              </a:rPr>
              <a:t>+ </a:t>
            </a:r>
            <a:r>
              <a:t>maxRotation</a:t>
            </a:r>
            <a:r>
              <a:rPr>
                <a:solidFill>
                  <a:srgbClr val="BCBEC4"/>
                </a:solidFill>
              </a:rPr>
              <a:t>, </a:t>
            </a:r>
            <a:r>
              <a:t>currentPosition</a:t>
            </a:r>
            <a:r>
              <a:rPr>
                <a:solidFill>
                  <a:srgbClr val="BCBEC4"/>
                </a:solidFill>
              </a:rPr>
              <a:t>));</a:t>
            </a:r>
            <a:endParaRPr>
              <a:solidFill>
                <a:srgbClr val="BCBEC4"/>
              </a:solidFill>
            </a:endParaRPr>
          </a:p>
          <a:p>
            <a:pPr defTabSz="457200">
              <a:lnSpc>
                <a:spcPct val="100000"/>
              </a:lnSpc>
              <a:spcBef>
                <a:spcPts val="0"/>
              </a:spcBef>
              <a:defRPr sz="26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Char"/>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68" name="Math.max(centerPosition - maxRotation, Math.min(centerPosition + maxRotation, currentPosition));"/>
          <p:cNvSpPr txBox="1"/>
          <p:nvPr/>
        </p:nvSpPr>
        <p:spPr>
          <a:xfrm>
            <a:off x="430530" y="5988049"/>
            <a:ext cx="23522941"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endParaRPr>
              <a:solidFill>
                <a:srgbClr val="BCBEC4"/>
              </a:solidFill>
            </a:endParaRPr>
          </a:p>
          <a:p>
            <a:pPr defTabSz="457200">
              <a:lnSpc>
                <a:spcPct val="100000"/>
              </a:lnSpc>
              <a:spcBef>
                <a:spcPts val="0"/>
              </a:spcBef>
              <a:defRPr sz="3200">
                <a:solidFill>
                  <a:srgbClr val="C77DBB"/>
                </a:solidFill>
                <a:latin typeface="JetBrains Mono Regular Regular"/>
                <a:ea typeface="JetBrains Mono Regular Regular"/>
                <a:cs typeface="JetBrains Mono Regular Regular"/>
                <a:sym typeface="JetBrains Mono Regular Regular"/>
              </a:defRPr>
            </a:pPr>
            <a:r>
              <a:rPr>
                <a:solidFill>
                  <a:srgbClr val="BCBEC4"/>
                </a:solidFill>
              </a:rPr>
              <a:t>Math.max(</a:t>
            </a:r>
            <a:r>
              <a:t>centerPosition </a:t>
            </a:r>
            <a:r>
              <a:rPr>
                <a:solidFill>
                  <a:srgbClr val="BCBEC4"/>
                </a:solidFill>
              </a:rPr>
              <a:t>- </a:t>
            </a:r>
            <a:r>
              <a:t>maxRotation</a:t>
            </a:r>
            <a:r>
              <a:rPr>
                <a:solidFill>
                  <a:srgbClr val="BCBEC4"/>
                </a:solidFill>
              </a:rPr>
              <a:t>, Math.min(</a:t>
            </a:r>
            <a:r>
              <a:t>centerPosition </a:t>
            </a:r>
            <a:r>
              <a:rPr>
                <a:solidFill>
                  <a:srgbClr val="BCBEC4"/>
                </a:solidFill>
              </a:rPr>
              <a:t>+ </a:t>
            </a:r>
            <a:r>
              <a:t>maxRotation</a:t>
            </a:r>
            <a:r>
              <a:rPr>
                <a:solidFill>
                  <a:srgbClr val="BCBEC4"/>
                </a:solidFill>
              </a:rPr>
              <a:t>, </a:t>
            </a:r>
            <a:r>
              <a:t>currentPosition</a:t>
            </a:r>
            <a:r>
              <a:rPr>
                <a:solidFill>
                  <a:srgbClr val="BCBEC4"/>
                </a:solidFill>
              </a:rPr>
              <a:t>));</a:t>
            </a:r>
            <a:endParaRPr>
              <a:solidFill>
                <a:srgbClr val="BCBEC4"/>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advClick="1" p14:dur="1000">
        <p159:morph option="byWord"/>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Our Options (and our choices)"/>
          <p:cNvSpPr txBox="1"/>
          <p:nvPr>
            <p:ph type="title"/>
          </p:nvPr>
        </p:nvSpPr>
        <p:spPr>
          <a:prstGeom prst="rect">
            <a:avLst/>
          </a:prstGeom>
        </p:spPr>
        <p:txBody>
          <a:bodyPr/>
          <a:lstStyle/>
          <a:p>
            <a:pPr/>
            <a:r>
              <a:t>Our Options (and our choices)</a:t>
            </a:r>
          </a:p>
        </p:txBody>
      </p:sp>
      <p:sp>
        <p:nvSpPr>
          <p:cNvPr id="202" name="Slide Subtitle"/>
          <p:cNvSpPr txBox="1"/>
          <p:nvPr>
            <p:ph type="body" idx="21"/>
          </p:nvPr>
        </p:nvSpPr>
        <p:spPr>
          <a:prstGeom prst="rect">
            <a:avLst/>
          </a:prstGeom>
        </p:spPr>
        <p:txBody>
          <a:bodyPr/>
          <a:lstStyle/>
          <a:p>
            <a:pPr/>
          </a:p>
        </p:txBody>
      </p:sp>
      <p:grpSp>
        <p:nvGrpSpPr>
          <p:cNvPr id="205" name="Group"/>
          <p:cNvGrpSpPr/>
          <p:nvPr/>
        </p:nvGrpSpPr>
        <p:grpSpPr>
          <a:xfrm>
            <a:off x="-913407" y="14227509"/>
            <a:ext cx="5801525" cy="3818675"/>
            <a:chOff x="0" y="0"/>
            <a:chExt cx="5801524" cy="3818673"/>
          </a:xfrm>
        </p:grpSpPr>
        <p:pic>
          <p:nvPicPr>
            <p:cNvPr id="203" name="Image" descr="Image"/>
            <p:cNvPicPr>
              <a:picLocks noChangeAspect="1"/>
            </p:cNvPicPr>
            <p:nvPr/>
          </p:nvPicPr>
          <p:blipFill>
            <a:blip r:embed="rId3">
              <a:extLst/>
            </a:blip>
            <a:stretch>
              <a:fillRect/>
            </a:stretch>
          </p:blipFill>
          <p:spPr>
            <a:xfrm>
              <a:off x="0" y="0"/>
              <a:ext cx="5801525" cy="3255708"/>
            </a:xfrm>
            <a:prstGeom prst="rect">
              <a:avLst/>
            </a:prstGeom>
            <a:ln w="12700" cap="flat">
              <a:noFill/>
              <a:miter lim="400000"/>
            </a:ln>
            <a:effectLst/>
          </p:spPr>
        </p:pic>
        <p:sp>
          <p:nvSpPr>
            <p:cNvPr id="204" name="Caption"/>
            <p:cNvSpPr/>
            <p:nvPr/>
          </p:nvSpPr>
          <p:spPr>
            <a:xfrm>
              <a:off x="0" y="3357307"/>
              <a:ext cx="5801525"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400">
                  <a:solidFill>
                    <a:srgbClr val="5E5E5E"/>
                  </a:solidFill>
                </a:defRPr>
              </a:lvl1pPr>
            </a:lstStyle>
            <a:p>
              <a:pPr/>
              <a:r>
                <a:t>OnBot Java</a:t>
              </a:r>
            </a:p>
          </p:txBody>
        </p:sp>
      </p:grpSp>
      <p:grpSp>
        <p:nvGrpSpPr>
          <p:cNvPr id="208" name="Group"/>
          <p:cNvGrpSpPr/>
          <p:nvPr/>
        </p:nvGrpSpPr>
        <p:grpSpPr>
          <a:xfrm>
            <a:off x="9099131" y="13877528"/>
            <a:ext cx="6185737" cy="4518637"/>
            <a:chOff x="0" y="0"/>
            <a:chExt cx="6185736" cy="4518636"/>
          </a:xfrm>
        </p:grpSpPr>
        <p:pic>
          <p:nvPicPr>
            <p:cNvPr id="206" name="CleanShot 2024-07-26 at 22.38.47@2x.png" descr="CleanShot 2024-07-26 at 22.38.47@2x.png"/>
            <p:cNvPicPr>
              <a:picLocks noChangeAspect="1"/>
            </p:cNvPicPr>
            <p:nvPr/>
          </p:nvPicPr>
          <p:blipFill>
            <a:blip r:embed="rId4">
              <a:extLst/>
            </a:blip>
            <a:stretch>
              <a:fillRect/>
            </a:stretch>
          </p:blipFill>
          <p:spPr>
            <a:xfrm>
              <a:off x="0" y="0"/>
              <a:ext cx="6185737" cy="3955671"/>
            </a:xfrm>
            <a:prstGeom prst="rect">
              <a:avLst/>
            </a:prstGeom>
            <a:ln w="12700" cap="flat">
              <a:noFill/>
              <a:miter lim="400000"/>
            </a:ln>
            <a:effectLst/>
          </p:spPr>
        </p:pic>
        <p:sp>
          <p:nvSpPr>
            <p:cNvPr id="207" name="Caption"/>
            <p:cNvSpPr/>
            <p:nvPr/>
          </p:nvSpPr>
          <p:spPr>
            <a:xfrm>
              <a:off x="0" y="4057270"/>
              <a:ext cx="6185737"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400">
                  <a:solidFill>
                    <a:srgbClr val="5E5E5E"/>
                  </a:solidFill>
                </a:defRPr>
              </a:lvl1pPr>
            </a:lstStyle>
            <a:p>
              <a:pPr/>
              <a:r>
                <a:t>Android Studio</a:t>
              </a:r>
            </a:p>
          </p:txBody>
        </p:sp>
      </p:grpSp>
      <p:grpSp>
        <p:nvGrpSpPr>
          <p:cNvPr id="211" name="Group"/>
          <p:cNvGrpSpPr/>
          <p:nvPr/>
        </p:nvGrpSpPr>
        <p:grpSpPr>
          <a:xfrm>
            <a:off x="7156150" y="3957378"/>
            <a:ext cx="10022801" cy="6356024"/>
            <a:chOff x="0" y="0"/>
            <a:chExt cx="10022799" cy="6356023"/>
          </a:xfrm>
        </p:grpSpPr>
        <p:pic>
          <p:nvPicPr>
            <p:cNvPr id="209" name="Image" descr="Image"/>
            <p:cNvPicPr>
              <a:picLocks noChangeAspect="1"/>
            </p:cNvPicPr>
            <p:nvPr/>
          </p:nvPicPr>
          <p:blipFill>
            <a:blip r:embed="rId5">
              <a:extLst/>
            </a:blip>
            <a:srcRect l="1114" t="2670" r="1590" b="2805"/>
            <a:stretch>
              <a:fillRect/>
            </a:stretch>
          </p:blipFill>
          <p:spPr>
            <a:xfrm>
              <a:off x="0" y="0"/>
              <a:ext cx="10022682" cy="5792963"/>
            </a:xfrm>
            <a:custGeom>
              <a:avLst/>
              <a:gdLst/>
              <a:ahLst/>
              <a:cxnLst>
                <a:cxn ang="0">
                  <a:pos x="wd2" y="hd2"/>
                </a:cxn>
                <a:cxn ang="5400000">
                  <a:pos x="wd2" y="hd2"/>
                </a:cxn>
                <a:cxn ang="10800000">
                  <a:pos x="wd2" y="hd2"/>
                </a:cxn>
                <a:cxn ang="16200000">
                  <a:pos x="wd2" y="hd2"/>
                </a:cxn>
              </a:cxnLst>
              <a:rect l="0" t="0" r="r" b="b"/>
              <a:pathLst>
                <a:path w="21600" h="21592" fill="norm" stroke="1" extrusionOk="0">
                  <a:moveTo>
                    <a:pt x="7851" y="0"/>
                  </a:moveTo>
                  <a:lnTo>
                    <a:pt x="4031" y="3"/>
                  </a:lnTo>
                  <a:cubicBezTo>
                    <a:pt x="1857" y="4"/>
                    <a:pt x="364" y="47"/>
                    <a:pt x="167" y="111"/>
                  </a:cubicBezTo>
                  <a:cubicBezTo>
                    <a:pt x="145" y="117"/>
                    <a:pt x="115" y="125"/>
                    <a:pt x="103" y="132"/>
                  </a:cubicBezTo>
                  <a:cubicBezTo>
                    <a:pt x="13" y="261"/>
                    <a:pt x="0" y="1647"/>
                    <a:pt x="0" y="10756"/>
                  </a:cubicBezTo>
                  <a:cubicBezTo>
                    <a:pt x="0" y="21028"/>
                    <a:pt x="2" y="21279"/>
                    <a:pt x="136" y="21448"/>
                  </a:cubicBezTo>
                  <a:cubicBezTo>
                    <a:pt x="171" y="21492"/>
                    <a:pt x="297" y="21525"/>
                    <a:pt x="489" y="21550"/>
                  </a:cubicBezTo>
                  <a:cubicBezTo>
                    <a:pt x="1060" y="21589"/>
                    <a:pt x="2244" y="21600"/>
                    <a:pt x="4052" y="21587"/>
                  </a:cubicBezTo>
                  <a:lnTo>
                    <a:pt x="7863" y="21562"/>
                  </a:lnTo>
                  <a:lnTo>
                    <a:pt x="7845" y="21287"/>
                  </a:lnTo>
                  <a:lnTo>
                    <a:pt x="7822" y="20950"/>
                  </a:lnTo>
                  <a:lnTo>
                    <a:pt x="5784" y="20889"/>
                  </a:lnTo>
                  <a:lnTo>
                    <a:pt x="5743" y="20889"/>
                  </a:lnTo>
                  <a:lnTo>
                    <a:pt x="3677" y="20828"/>
                  </a:lnTo>
                  <a:lnTo>
                    <a:pt x="3663" y="20828"/>
                  </a:lnTo>
                  <a:lnTo>
                    <a:pt x="3642" y="20423"/>
                  </a:lnTo>
                  <a:cubicBezTo>
                    <a:pt x="3600" y="19660"/>
                    <a:pt x="3578" y="19668"/>
                    <a:pt x="5828" y="19668"/>
                  </a:cubicBezTo>
                  <a:lnTo>
                    <a:pt x="7869" y="19668"/>
                  </a:lnTo>
                  <a:lnTo>
                    <a:pt x="7845" y="19272"/>
                  </a:lnTo>
                  <a:lnTo>
                    <a:pt x="7822" y="18874"/>
                  </a:lnTo>
                  <a:lnTo>
                    <a:pt x="7894" y="18874"/>
                  </a:lnTo>
                  <a:lnTo>
                    <a:pt x="9818" y="18842"/>
                  </a:lnTo>
                  <a:lnTo>
                    <a:pt x="11370" y="18816"/>
                  </a:lnTo>
                  <a:lnTo>
                    <a:pt x="11804" y="18808"/>
                  </a:lnTo>
                  <a:lnTo>
                    <a:pt x="11804" y="18457"/>
                  </a:lnTo>
                  <a:lnTo>
                    <a:pt x="11794" y="18046"/>
                  </a:lnTo>
                  <a:cubicBezTo>
                    <a:pt x="11783" y="17627"/>
                    <a:pt x="11799" y="17217"/>
                    <a:pt x="11829" y="17133"/>
                  </a:cubicBezTo>
                  <a:cubicBezTo>
                    <a:pt x="11833" y="17121"/>
                    <a:pt x="11852" y="17112"/>
                    <a:pt x="11861" y="17102"/>
                  </a:cubicBezTo>
                  <a:cubicBezTo>
                    <a:pt x="11871" y="17076"/>
                    <a:pt x="11881" y="17052"/>
                    <a:pt x="11892" y="17046"/>
                  </a:cubicBezTo>
                  <a:cubicBezTo>
                    <a:pt x="11895" y="17044"/>
                    <a:pt x="11984" y="17040"/>
                    <a:pt x="11991" y="17038"/>
                  </a:cubicBezTo>
                  <a:cubicBezTo>
                    <a:pt x="12137" y="16999"/>
                    <a:pt x="12381" y="16981"/>
                    <a:pt x="12783" y="16981"/>
                  </a:cubicBezTo>
                  <a:cubicBezTo>
                    <a:pt x="12909" y="16981"/>
                    <a:pt x="13074" y="16964"/>
                    <a:pt x="13227" y="16960"/>
                  </a:cubicBezTo>
                  <a:cubicBezTo>
                    <a:pt x="13447" y="16949"/>
                    <a:pt x="13456" y="16940"/>
                    <a:pt x="13707" y="16930"/>
                  </a:cubicBezTo>
                  <a:cubicBezTo>
                    <a:pt x="14218" y="16910"/>
                    <a:pt x="14325" y="16905"/>
                    <a:pt x="14646" y="16892"/>
                  </a:cubicBezTo>
                  <a:lnTo>
                    <a:pt x="15393" y="16821"/>
                  </a:lnTo>
                  <a:lnTo>
                    <a:pt x="15414" y="15955"/>
                  </a:lnTo>
                  <a:lnTo>
                    <a:pt x="15434" y="15087"/>
                  </a:lnTo>
                  <a:lnTo>
                    <a:pt x="15905" y="15081"/>
                  </a:lnTo>
                  <a:cubicBezTo>
                    <a:pt x="16339" y="15043"/>
                    <a:pt x="17146" y="15027"/>
                    <a:pt x="18575" y="15027"/>
                  </a:cubicBezTo>
                  <a:lnTo>
                    <a:pt x="21349" y="15027"/>
                  </a:lnTo>
                  <a:lnTo>
                    <a:pt x="21600" y="15024"/>
                  </a:lnTo>
                  <a:lnTo>
                    <a:pt x="21600" y="14771"/>
                  </a:lnTo>
                  <a:lnTo>
                    <a:pt x="21585" y="14137"/>
                  </a:lnTo>
                  <a:lnTo>
                    <a:pt x="21565" y="13254"/>
                  </a:lnTo>
                  <a:lnTo>
                    <a:pt x="16148" y="13234"/>
                  </a:lnTo>
                  <a:cubicBezTo>
                    <a:pt x="13485" y="13224"/>
                    <a:pt x="11606" y="13187"/>
                    <a:pt x="10966" y="13136"/>
                  </a:cubicBezTo>
                  <a:lnTo>
                    <a:pt x="10642" y="13133"/>
                  </a:lnTo>
                  <a:lnTo>
                    <a:pt x="10642" y="12913"/>
                  </a:lnTo>
                  <a:cubicBezTo>
                    <a:pt x="10623" y="12737"/>
                    <a:pt x="10612" y="12475"/>
                    <a:pt x="10620" y="12143"/>
                  </a:cubicBezTo>
                  <a:lnTo>
                    <a:pt x="10642" y="11300"/>
                  </a:lnTo>
                  <a:lnTo>
                    <a:pt x="15574" y="11240"/>
                  </a:lnTo>
                  <a:lnTo>
                    <a:pt x="20474" y="11179"/>
                  </a:lnTo>
                  <a:lnTo>
                    <a:pt x="20474" y="10383"/>
                  </a:lnTo>
                  <a:lnTo>
                    <a:pt x="20474" y="9531"/>
                  </a:lnTo>
                  <a:lnTo>
                    <a:pt x="14640" y="9500"/>
                  </a:lnTo>
                  <a:lnTo>
                    <a:pt x="8810" y="9467"/>
                  </a:lnTo>
                  <a:lnTo>
                    <a:pt x="8810" y="9346"/>
                  </a:lnTo>
                  <a:lnTo>
                    <a:pt x="8810" y="8490"/>
                  </a:lnTo>
                  <a:lnTo>
                    <a:pt x="8810" y="8429"/>
                  </a:lnTo>
                  <a:lnTo>
                    <a:pt x="8810" y="7513"/>
                  </a:lnTo>
                  <a:lnTo>
                    <a:pt x="12527" y="7482"/>
                  </a:lnTo>
                  <a:lnTo>
                    <a:pt x="16245" y="7450"/>
                  </a:lnTo>
                  <a:lnTo>
                    <a:pt x="16245" y="6596"/>
                  </a:lnTo>
                  <a:lnTo>
                    <a:pt x="16245" y="5766"/>
                  </a:lnTo>
                  <a:cubicBezTo>
                    <a:pt x="16240" y="5759"/>
                    <a:pt x="16219" y="5753"/>
                    <a:pt x="16210" y="5746"/>
                  </a:cubicBezTo>
                  <a:lnTo>
                    <a:pt x="14325" y="5713"/>
                  </a:lnTo>
                  <a:lnTo>
                    <a:pt x="12403" y="5680"/>
                  </a:lnTo>
                  <a:lnTo>
                    <a:pt x="12382" y="4737"/>
                  </a:lnTo>
                  <a:lnTo>
                    <a:pt x="12362" y="3791"/>
                  </a:lnTo>
                  <a:lnTo>
                    <a:pt x="10938" y="3759"/>
                  </a:lnTo>
                  <a:lnTo>
                    <a:pt x="9514" y="3726"/>
                  </a:lnTo>
                  <a:lnTo>
                    <a:pt x="9493" y="2845"/>
                  </a:lnTo>
                  <a:lnTo>
                    <a:pt x="9473" y="1964"/>
                  </a:lnTo>
                  <a:lnTo>
                    <a:pt x="8682" y="1929"/>
                  </a:lnTo>
                  <a:lnTo>
                    <a:pt x="7894" y="1893"/>
                  </a:lnTo>
                  <a:lnTo>
                    <a:pt x="7882" y="1367"/>
                  </a:lnTo>
                  <a:cubicBezTo>
                    <a:pt x="7862" y="1202"/>
                    <a:pt x="7859" y="984"/>
                    <a:pt x="7859" y="680"/>
                  </a:cubicBezTo>
                  <a:lnTo>
                    <a:pt x="7859" y="317"/>
                  </a:lnTo>
                  <a:lnTo>
                    <a:pt x="7851" y="0"/>
                  </a:lnTo>
                  <a:close/>
                </a:path>
              </a:pathLst>
            </a:custGeom>
            <a:ln w="12700" cap="flat">
              <a:noFill/>
              <a:miter lim="400000"/>
            </a:ln>
            <a:effectLst/>
          </p:spPr>
        </p:pic>
        <p:sp>
          <p:nvSpPr>
            <p:cNvPr id="210" name="Caption"/>
            <p:cNvSpPr/>
            <p:nvPr/>
          </p:nvSpPr>
          <p:spPr>
            <a:xfrm>
              <a:off x="0" y="5894657"/>
              <a:ext cx="10022800"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400">
                  <a:solidFill>
                    <a:srgbClr val="5E5E5E"/>
                  </a:solidFill>
                </a:defRPr>
              </a:lvl1pPr>
            </a:lstStyle>
            <a:p>
              <a:pPr/>
              <a:r>
                <a:t> Blocks</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72" name="Math.max(centerPosition - maxRotation, Math.min(centerPosition + maxRotation, currentPosition));"/>
          <p:cNvSpPr txBox="1"/>
          <p:nvPr/>
        </p:nvSpPr>
        <p:spPr>
          <a:xfrm>
            <a:off x="430530" y="799157"/>
            <a:ext cx="23522941"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endParaRPr>
              <a:solidFill>
                <a:srgbClr val="BCBEC4"/>
              </a:solidFill>
            </a:endParaRPr>
          </a:p>
          <a:p>
            <a:pPr defTabSz="457200">
              <a:lnSpc>
                <a:spcPct val="100000"/>
              </a:lnSpc>
              <a:spcBef>
                <a:spcPts val="0"/>
              </a:spcBef>
              <a:defRPr sz="3200">
                <a:solidFill>
                  <a:srgbClr val="C77DBB"/>
                </a:solidFill>
                <a:latin typeface="JetBrains Mono Regular Regular"/>
                <a:ea typeface="JetBrains Mono Regular Regular"/>
                <a:cs typeface="JetBrains Mono Regular Regular"/>
                <a:sym typeface="JetBrains Mono Regular Regular"/>
              </a:defRPr>
            </a:pPr>
            <a:r>
              <a:rPr>
                <a:solidFill>
                  <a:srgbClr val="BCBEC4"/>
                </a:solidFill>
              </a:rPr>
              <a:t>Math.max(</a:t>
            </a:r>
            <a:r>
              <a:t>centerPosition </a:t>
            </a:r>
            <a:r>
              <a:rPr>
                <a:solidFill>
                  <a:srgbClr val="BCBEC4"/>
                </a:solidFill>
              </a:rPr>
              <a:t>- </a:t>
            </a:r>
            <a:r>
              <a:t>maxRotation</a:t>
            </a:r>
            <a:r>
              <a:rPr>
                <a:solidFill>
                  <a:srgbClr val="BCBEC4"/>
                </a:solidFill>
              </a:rPr>
              <a:t>, Math.min(</a:t>
            </a:r>
            <a:r>
              <a:t>centerPosition </a:t>
            </a:r>
            <a:r>
              <a:rPr>
                <a:solidFill>
                  <a:srgbClr val="BCBEC4"/>
                </a:solidFill>
              </a:rPr>
              <a:t>+ </a:t>
            </a:r>
            <a:r>
              <a:t>maxRotation</a:t>
            </a:r>
            <a:r>
              <a:rPr>
                <a:solidFill>
                  <a:srgbClr val="BCBEC4"/>
                </a:solidFill>
              </a:rPr>
              <a:t>, </a:t>
            </a:r>
            <a:r>
              <a:t>currentPosition</a:t>
            </a:r>
            <a:r>
              <a:rPr>
                <a:solidFill>
                  <a:srgbClr val="BCBEC4"/>
                </a:solidFill>
              </a:rPr>
              <a:t>));</a:t>
            </a:r>
            <a:endParaRPr>
              <a:solidFill>
                <a:srgbClr val="BCBEC4"/>
              </a:solidFill>
            </a:endParaRPr>
          </a:p>
        </p:txBody>
      </p:sp>
      <p:sp>
        <p:nvSpPr>
          <p:cNvPr id="373" name="/* For example-…"/>
          <p:cNvSpPr txBox="1"/>
          <p:nvPr/>
        </p:nvSpPr>
        <p:spPr>
          <a:xfrm>
            <a:off x="4028045" y="3530600"/>
            <a:ext cx="16695421" cy="665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For example-</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centerPosition = 0.5</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maxRotation = 0.25</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currentPosition = 1</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then, that will be Math.max(0.5 - 0.25, Math.min(0.5 + 0.25, 1))</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which is Math.max(0.25, Math.min(0.75, 1))</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which is Math.max(0.25, 0.75)</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which is 0.75</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advClick="1" p14:dur="1000">
        <p159:morph option="byObject"/>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77" name="Math.max(centerPosition - maxRotation, Math.min(centerPosition + maxRotation, currentPosition));"/>
          <p:cNvSpPr txBox="1"/>
          <p:nvPr/>
        </p:nvSpPr>
        <p:spPr>
          <a:xfrm>
            <a:off x="430530" y="-2971803"/>
            <a:ext cx="23522941"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endParaRPr>
              <a:solidFill>
                <a:srgbClr val="BCBEC4"/>
              </a:solidFill>
            </a:endParaRPr>
          </a:p>
          <a:p>
            <a:pPr defTabSz="457200">
              <a:lnSpc>
                <a:spcPct val="100000"/>
              </a:lnSpc>
              <a:spcBef>
                <a:spcPts val="0"/>
              </a:spcBef>
              <a:defRPr sz="3200">
                <a:solidFill>
                  <a:srgbClr val="C77DBB"/>
                </a:solidFill>
                <a:latin typeface="JetBrains Mono Regular Regular"/>
                <a:ea typeface="JetBrains Mono Regular Regular"/>
                <a:cs typeface="JetBrains Mono Regular Regular"/>
                <a:sym typeface="JetBrains Mono Regular Regular"/>
              </a:defRPr>
            </a:pPr>
            <a:r>
              <a:rPr>
                <a:solidFill>
                  <a:srgbClr val="BCBEC4"/>
                </a:solidFill>
              </a:rPr>
              <a:t>Math.max(</a:t>
            </a:r>
            <a:r>
              <a:t>centerPosition </a:t>
            </a:r>
            <a:r>
              <a:rPr>
                <a:solidFill>
                  <a:srgbClr val="BCBEC4"/>
                </a:solidFill>
              </a:rPr>
              <a:t>- </a:t>
            </a:r>
            <a:r>
              <a:t>maxRotation</a:t>
            </a:r>
            <a:r>
              <a:rPr>
                <a:solidFill>
                  <a:srgbClr val="BCBEC4"/>
                </a:solidFill>
              </a:rPr>
              <a:t>, Math.min(</a:t>
            </a:r>
            <a:r>
              <a:t>centerPosition </a:t>
            </a:r>
            <a:r>
              <a:rPr>
                <a:solidFill>
                  <a:srgbClr val="BCBEC4"/>
                </a:solidFill>
              </a:rPr>
              <a:t>+ </a:t>
            </a:r>
            <a:r>
              <a:t>maxRotation</a:t>
            </a:r>
            <a:r>
              <a:rPr>
                <a:solidFill>
                  <a:srgbClr val="BCBEC4"/>
                </a:solidFill>
              </a:rPr>
              <a:t>, </a:t>
            </a:r>
            <a:r>
              <a:t>currentPosition</a:t>
            </a:r>
            <a:r>
              <a:rPr>
                <a:solidFill>
                  <a:srgbClr val="BCBEC4"/>
                </a:solidFill>
              </a:rPr>
              <a:t>));</a:t>
            </a:r>
            <a:endParaRPr>
              <a:solidFill>
                <a:srgbClr val="BCBEC4"/>
              </a:solidFill>
            </a:endParaRPr>
          </a:p>
        </p:txBody>
      </p:sp>
      <p:sp>
        <p:nvSpPr>
          <p:cNvPr id="378" name="/* For example-…"/>
          <p:cNvSpPr txBox="1"/>
          <p:nvPr/>
        </p:nvSpPr>
        <p:spPr>
          <a:xfrm>
            <a:off x="-18073060" y="3530600"/>
            <a:ext cx="16695421" cy="665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For example-</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centerPosition = 0.5</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maxRotation = 0.25</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currentPosition = 1</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then, that will be Math.max(0.5 - 0.25, Math.min(0.5 + 0.25, 1))</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which is Math.max(0.25, Math.min(0.75, 1))</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which is Math.max(0.25, 0.75)</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which is 0.75</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3200">
                <a:solidFill>
                  <a:srgbClr val="7A7E85"/>
                </a:solidFill>
                <a:latin typeface="JetBrains Mono Regular Regular"/>
                <a:ea typeface="JetBrains Mono Regular Regular"/>
                <a:cs typeface="JetBrains Mono Regular Regular"/>
                <a:sym typeface="JetBrains Mono Regular Regular"/>
              </a:defRPr>
            </a:pPr>
            <a:r>
              <a:t> */</a:t>
            </a:r>
          </a:p>
        </p:txBody>
      </p:sp>
      <p:sp>
        <p:nvSpPr>
          <p:cNvPr id="379" name="// Controls the nose gear servo…"/>
          <p:cNvSpPr txBox="1"/>
          <p:nvPr/>
        </p:nvSpPr>
        <p:spPr>
          <a:xfrm>
            <a:off x="445770" y="5029199"/>
            <a:ext cx="23492461" cy="365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t>// Controls the nose gear servo</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rPr>
                <a:solidFill>
                  <a:srgbClr val="CF8E6D"/>
                </a:solidFill>
              </a:rPr>
              <a:t>if </a:t>
            </a:r>
            <a:r>
              <a:rPr>
                <a:solidFill>
                  <a:srgbClr val="BCBEC4"/>
                </a:solidFill>
              </a:rPr>
              <a:t>(</a:t>
            </a:r>
            <a:r>
              <a:t>gamepad1</a:t>
            </a:r>
            <a:r>
              <a:rPr>
                <a:solidFill>
                  <a:srgbClr val="BCBEC4"/>
                </a:solidFill>
              </a:rPr>
              <a:t>.</a:t>
            </a:r>
            <a:r>
              <a:t>right_stick_x </a:t>
            </a:r>
            <a:r>
              <a:rPr>
                <a:solidFill>
                  <a:srgbClr val="BCBEC4"/>
                </a:solidFill>
              </a:rPr>
              <a:t>!= </a:t>
            </a:r>
            <a:r>
              <a:rPr>
                <a:solidFill>
                  <a:srgbClr val="2AACB8"/>
                </a:solidFill>
              </a:rPr>
              <a:t>0</a:t>
            </a:r>
            <a:r>
              <a:rPr>
                <a:solidFill>
                  <a:srgbClr val="BCBEC4"/>
                </a:solidFill>
              </a:rPr>
              <a:t>) {</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Update position based on joystick input</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t>    currentPosition </a:t>
            </a:r>
            <a:r>
              <a:rPr>
                <a:solidFill>
                  <a:srgbClr val="BCBEC4"/>
                </a:solidFill>
              </a:rPr>
              <a:t>+= </a:t>
            </a:r>
            <a:r>
              <a:t>gamepad1</a:t>
            </a:r>
            <a:r>
              <a:rPr>
                <a:solidFill>
                  <a:srgbClr val="BCBEC4"/>
                </a:solidFill>
              </a:rPr>
              <a:t>.</a:t>
            </a:r>
            <a:r>
              <a:t>right_stick_x </a:t>
            </a:r>
            <a:r>
              <a:rPr>
                <a:solidFill>
                  <a:srgbClr val="BCBEC4"/>
                </a:solidFill>
              </a:rPr>
              <a:t>* </a:t>
            </a:r>
            <a:r>
              <a:rPr>
                <a:solidFill>
                  <a:srgbClr val="2AACB8"/>
                </a:solidFill>
              </a:rPr>
              <a:t>0.01</a:t>
            </a:r>
            <a:r>
              <a:rPr>
                <a:solidFill>
                  <a:srgbClr val="BCBEC4"/>
                </a:solidFill>
              </a:rPr>
              <a:t>;</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Clamp position within allowed range</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t>    currentPosition </a:t>
            </a:r>
            <a:r>
              <a:rPr>
                <a:solidFill>
                  <a:srgbClr val="BCBEC4"/>
                </a:solidFill>
              </a:rPr>
              <a:t>= Math.max(</a:t>
            </a:r>
            <a:r>
              <a:t>centerPosition </a:t>
            </a:r>
            <a:r>
              <a:rPr>
                <a:solidFill>
                  <a:srgbClr val="BCBEC4"/>
                </a:solidFill>
              </a:rPr>
              <a:t>- </a:t>
            </a:r>
            <a:r>
              <a:t>maxRotation</a:t>
            </a:r>
            <a:r>
              <a:rPr>
                <a:solidFill>
                  <a:srgbClr val="BCBEC4"/>
                </a:solidFill>
              </a:rPr>
              <a:t>, Math.min(</a:t>
            </a:r>
            <a:r>
              <a:t>centerPosition </a:t>
            </a:r>
            <a:r>
              <a:rPr>
                <a:solidFill>
                  <a:srgbClr val="BCBEC4"/>
                </a:solidFill>
              </a:rPr>
              <a:t>+ </a:t>
            </a:r>
            <a:r>
              <a:t>maxRotation</a:t>
            </a:r>
            <a:r>
              <a:rPr>
                <a:solidFill>
                  <a:srgbClr val="BCBEC4"/>
                </a:solidFill>
              </a:rPr>
              <a:t>, </a:t>
            </a:r>
            <a:r>
              <a:t>currentPosition</a:t>
            </a:r>
            <a:r>
              <a:rPr>
                <a:solidFill>
                  <a:srgbClr val="BCBEC4"/>
                </a:solidFill>
              </a:rPr>
              <a:t>));</a:t>
            </a:r>
            <a:endParaRPr>
              <a:solidFill>
                <a:srgbClr val="BCBEC4"/>
              </a:solidFill>
            </a:endParaRPr>
          </a:p>
          <a:p>
            <a:pPr defTabSz="457200">
              <a:lnSpc>
                <a:spcPct val="100000"/>
              </a:lnSpc>
              <a:spcBef>
                <a:spcPts val="0"/>
              </a:spcBef>
              <a:defRPr sz="26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4000">
        <p159:morph option="byObject"/>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83" name="// Controls the nose gear servo…"/>
          <p:cNvSpPr txBox="1"/>
          <p:nvPr/>
        </p:nvSpPr>
        <p:spPr>
          <a:xfrm>
            <a:off x="445770" y="5029199"/>
            <a:ext cx="23492461" cy="365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t>// Controls the nose gear servo</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rPr>
                <a:solidFill>
                  <a:srgbClr val="CF8E6D"/>
                </a:solidFill>
              </a:rPr>
              <a:t>if </a:t>
            </a:r>
            <a:r>
              <a:rPr>
                <a:solidFill>
                  <a:srgbClr val="BCBEC4"/>
                </a:solidFill>
              </a:rPr>
              <a:t>(</a:t>
            </a:r>
            <a:r>
              <a:t>gamepad1</a:t>
            </a:r>
            <a:r>
              <a:rPr>
                <a:solidFill>
                  <a:srgbClr val="BCBEC4"/>
                </a:solidFill>
              </a:rPr>
              <a:t>.</a:t>
            </a:r>
            <a:r>
              <a:t>right_stick_x </a:t>
            </a:r>
            <a:r>
              <a:rPr>
                <a:solidFill>
                  <a:srgbClr val="BCBEC4"/>
                </a:solidFill>
              </a:rPr>
              <a:t>!= </a:t>
            </a:r>
            <a:r>
              <a:rPr>
                <a:solidFill>
                  <a:srgbClr val="2AACB8"/>
                </a:solidFill>
              </a:rPr>
              <a:t>0</a:t>
            </a:r>
            <a:r>
              <a:rPr>
                <a:solidFill>
                  <a:srgbClr val="BCBEC4"/>
                </a:solidFill>
              </a:rPr>
              <a:t>) {</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Update position based on joystick input</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t>    currentPosition </a:t>
            </a:r>
            <a:r>
              <a:rPr>
                <a:solidFill>
                  <a:srgbClr val="BCBEC4"/>
                </a:solidFill>
              </a:rPr>
              <a:t>+= </a:t>
            </a:r>
            <a:r>
              <a:t>gamepad1</a:t>
            </a:r>
            <a:r>
              <a:rPr>
                <a:solidFill>
                  <a:srgbClr val="BCBEC4"/>
                </a:solidFill>
              </a:rPr>
              <a:t>.</a:t>
            </a:r>
            <a:r>
              <a:t>right_stick_x </a:t>
            </a:r>
            <a:r>
              <a:rPr>
                <a:solidFill>
                  <a:srgbClr val="BCBEC4"/>
                </a:solidFill>
              </a:rPr>
              <a:t>* </a:t>
            </a:r>
            <a:r>
              <a:rPr>
                <a:solidFill>
                  <a:srgbClr val="2AACB8"/>
                </a:solidFill>
              </a:rPr>
              <a:t>0.01</a:t>
            </a:r>
            <a:r>
              <a:rPr>
                <a:solidFill>
                  <a:srgbClr val="BCBEC4"/>
                </a:solidFill>
              </a:rPr>
              <a:t>;</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Clamp position within allowed range</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t>    currentPosition </a:t>
            </a:r>
            <a:r>
              <a:rPr>
                <a:solidFill>
                  <a:srgbClr val="BCBEC4"/>
                </a:solidFill>
              </a:rPr>
              <a:t>= Math.max(</a:t>
            </a:r>
            <a:r>
              <a:t>centerPosition </a:t>
            </a:r>
            <a:r>
              <a:rPr>
                <a:solidFill>
                  <a:srgbClr val="BCBEC4"/>
                </a:solidFill>
              </a:rPr>
              <a:t>- </a:t>
            </a:r>
            <a:r>
              <a:t>maxRotation</a:t>
            </a:r>
            <a:r>
              <a:rPr>
                <a:solidFill>
                  <a:srgbClr val="BCBEC4"/>
                </a:solidFill>
              </a:rPr>
              <a:t>, Math.min(</a:t>
            </a:r>
            <a:r>
              <a:t>centerPosition </a:t>
            </a:r>
            <a:r>
              <a:rPr>
                <a:solidFill>
                  <a:srgbClr val="BCBEC4"/>
                </a:solidFill>
              </a:rPr>
              <a:t>+ </a:t>
            </a:r>
            <a:r>
              <a:t>maxRotation</a:t>
            </a:r>
            <a:r>
              <a:rPr>
                <a:solidFill>
                  <a:srgbClr val="BCBEC4"/>
                </a:solidFill>
              </a:rPr>
              <a:t>, </a:t>
            </a:r>
            <a:r>
              <a:t>currentPosition</a:t>
            </a:r>
            <a:r>
              <a:rPr>
                <a:solidFill>
                  <a:srgbClr val="BCBEC4"/>
                </a:solidFill>
              </a:rPr>
              <a:t>));</a:t>
            </a:r>
            <a:endParaRPr>
              <a:solidFill>
                <a:srgbClr val="BCBEC4"/>
              </a:solidFill>
            </a:endParaRPr>
          </a:p>
          <a:p>
            <a:pPr defTabSz="457200">
              <a:lnSpc>
                <a:spcPct val="100000"/>
              </a:lnSpc>
              <a:spcBef>
                <a:spcPts val="0"/>
              </a:spcBef>
              <a:defRPr sz="26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85" name="// Controls the nose gear servo…"/>
          <p:cNvSpPr txBox="1"/>
          <p:nvPr/>
        </p:nvSpPr>
        <p:spPr>
          <a:xfrm>
            <a:off x="445770" y="4362449"/>
            <a:ext cx="23492461"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t>// Controls the nose gear servo</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rPr>
                <a:solidFill>
                  <a:srgbClr val="CF8E6D"/>
                </a:solidFill>
              </a:rPr>
              <a:t>if </a:t>
            </a:r>
            <a:r>
              <a:rPr>
                <a:solidFill>
                  <a:srgbClr val="BCBEC4"/>
                </a:solidFill>
              </a:rPr>
              <a:t>(</a:t>
            </a:r>
            <a:r>
              <a:t>gamepad1</a:t>
            </a:r>
            <a:r>
              <a:rPr>
                <a:solidFill>
                  <a:srgbClr val="BCBEC4"/>
                </a:solidFill>
              </a:rPr>
              <a:t>.</a:t>
            </a:r>
            <a:r>
              <a:t>right_stick_x </a:t>
            </a:r>
            <a:r>
              <a:rPr>
                <a:solidFill>
                  <a:srgbClr val="BCBEC4"/>
                </a:solidFill>
              </a:rPr>
              <a:t>!= </a:t>
            </a:r>
            <a:r>
              <a:rPr>
                <a:solidFill>
                  <a:srgbClr val="2AACB8"/>
                </a:solidFill>
              </a:rPr>
              <a:t>0</a:t>
            </a:r>
            <a:r>
              <a:rPr>
                <a:solidFill>
                  <a:srgbClr val="BCBEC4"/>
                </a:solidFill>
              </a:rPr>
              <a:t>) {</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Update position based on joystick input</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t>    currentPosition </a:t>
            </a:r>
            <a:r>
              <a:rPr>
                <a:solidFill>
                  <a:srgbClr val="BCBEC4"/>
                </a:solidFill>
              </a:rPr>
              <a:t>+= </a:t>
            </a:r>
            <a:r>
              <a:t>gamepad1</a:t>
            </a:r>
            <a:r>
              <a:rPr>
                <a:solidFill>
                  <a:srgbClr val="BCBEC4"/>
                </a:solidFill>
              </a:rPr>
              <a:t>.</a:t>
            </a:r>
            <a:r>
              <a:t>right_stick_x </a:t>
            </a:r>
            <a:r>
              <a:rPr>
                <a:solidFill>
                  <a:srgbClr val="BCBEC4"/>
                </a:solidFill>
              </a:rPr>
              <a:t>* </a:t>
            </a:r>
            <a:r>
              <a:rPr>
                <a:solidFill>
                  <a:srgbClr val="2AACB8"/>
                </a:solidFill>
              </a:rPr>
              <a:t>0.01</a:t>
            </a:r>
            <a:r>
              <a:rPr>
                <a:solidFill>
                  <a:srgbClr val="BCBEC4"/>
                </a:solidFill>
              </a:rPr>
              <a:t>;</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Clamp position within allowed range</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t>    currentPosition </a:t>
            </a:r>
            <a:r>
              <a:rPr>
                <a:solidFill>
                  <a:srgbClr val="BCBEC4"/>
                </a:solidFill>
              </a:rPr>
              <a:t>= Math.max(</a:t>
            </a:r>
            <a:r>
              <a:t>centerPosition </a:t>
            </a:r>
            <a:r>
              <a:rPr>
                <a:solidFill>
                  <a:srgbClr val="BCBEC4"/>
                </a:solidFill>
              </a:rPr>
              <a:t>- </a:t>
            </a:r>
            <a:r>
              <a:t>maxRotation</a:t>
            </a:r>
            <a:r>
              <a:rPr>
                <a:solidFill>
                  <a:srgbClr val="BCBEC4"/>
                </a:solidFill>
              </a:rPr>
              <a:t>, Math.min(</a:t>
            </a:r>
            <a:r>
              <a:t>centerPosition </a:t>
            </a:r>
            <a:r>
              <a:rPr>
                <a:solidFill>
                  <a:srgbClr val="BCBEC4"/>
                </a:solidFill>
              </a:rPr>
              <a:t>+ </a:t>
            </a:r>
            <a:r>
              <a:t>maxRotation</a:t>
            </a:r>
            <a:r>
              <a:rPr>
                <a:solidFill>
                  <a:srgbClr val="BCBEC4"/>
                </a:solidFill>
              </a:rPr>
              <a:t>, </a:t>
            </a:r>
            <a:r>
              <a:t>currentPosition</a:t>
            </a:r>
            <a:r>
              <a:rPr>
                <a:solidFill>
                  <a:srgbClr val="BCBEC4"/>
                </a:solidFill>
              </a:rPr>
              <a:t>));</a:t>
            </a:r>
            <a:endParaRPr>
              <a:solidFill>
                <a:srgbClr val="BCBEC4"/>
              </a:solidFill>
            </a:endParaRP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endParaRPr>
              <a:solidFill>
                <a:srgbClr val="BCBEC4"/>
              </a:solidFill>
            </a:endParaRPr>
          </a:p>
          <a:p>
            <a:pPr defTabSz="457200">
              <a:lnSpc>
                <a:spcPct val="100000"/>
              </a:lnSpc>
              <a:spcBef>
                <a:spcPts val="0"/>
              </a:spcBef>
              <a:defRPr sz="2600">
                <a:solidFill>
                  <a:srgbClr val="7A7E85"/>
                </a:solidFill>
                <a:latin typeface="JetBrains Mono Regular Regular"/>
                <a:ea typeface="JetBrains Mono Regular Regular"/>
                <a:cs typeface="JetBrains Mono Regular Regular"/>
                <a:sym typeface="JetBrains Mono Regular Regular"/>
              </a:defRPr>
            </a:pPr>
            <a:r>
              <a:t>    // Set the servo to the new position</a:t>
            </a:r>
          </a:p>
          <a:p>
            <a:pPr defTabSz="457200">
              <a:lnSpc>
                <a:spcPct val="100000"/>
              </a:lnSpc>
              <a:spcBef>
                <a:spcPts val="0"/>
              </a:spcBef>
              <a:defRPr sz="2600">
                <a:solidFill>
                  <a:srgbClr val="C77DBB"/>
                </a:solidFill>
                <a:latin typeface="JetBrains Mono Regular Regular"/>
                <a:ea typeface="JetBrains Mono Regular Regular"/>
                <a:cs typeface="JetBrains Mono Regular Regular"/>
                <a:sym typeface="JetBrains Mono Regular Regular"/>
              </a:defRPr>
            </a:pPr>
            <a:r>
              <a:t>    noseGear</a:t>
            </a:r>
            <a:r>
              <a:rPr>
                <a:solidFill>
                  <a:srgbClr val="BCBEC4"/>
                </a:solidFill>
              </a:rPr>
              <a:t>.setPosition(</a:t>
            </a:r>
            <a:r>
              <a:t>currentPosition</a:t>
            </a:r>
            <a:r>
              <a:rPr>
                <a:solidFill>
                  <a:srgbClr val="BCBEC4"/>
                </a:solidFill>
              </a:rPr>
              <a:t>);</a:t>
            </a:r>
            <a:endParaRPr>
              <a:solidFill>
                <a:srgbClr val="BCBEC4"/>
              </a:solidFill>
            </a:endParaRPr>
          </a:p>
          <a:p>
            <a:pPr defTabSz="457200">
              <a:lnSpc>
                <a:spcPct val="100000"/>
              </a:lnSpc>
              <a:spcBef>
                <a:spcPts val="0"/>
              </a:spcBef>
              <a:defRPr sz="26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250">
        <p159:morph option="byChar"/>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89" name="@Override…"/>
          <p:cNvSpPr txBox="1"/>
          <p:nvPr/>
        </p:nvSpPr>
        <p:spPr>
          <a:xfrm>
            <a:off x="613410" y="704850"/>
            <a:ext cx="23157181" cy="1230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400">
                <a:solidFill>
                  <a:srgbClr val="B3AE60"/>
                </a:solidFill>
                <a:latin typeface="JetBrains Mono Regular Regular"/>
                <a:ea typeface="JetBrains Mono Regular Regular"/>
                <a:cs typeface="JetBrains Mono Regular Regular"/>
                <a:sym typeface="JetBrains Mono Regular Regular"/>
              </a:defRPr>
            </a:pPr>
            <a:r>
              <a:t>@Override</a:t>
            </a:r>
          </a:p>
          <a:p>
            <a:pPr defTabSz="457200">
              <a:lnSpc>
                <a:spcPct val="100000"/>
              </a:lnSpc>
              <a:spcBef>
                <a:spcPts val="0"/>
              </a:spcBef>
              <a:defRPr sz="2400">
                <a:solidFill>
                  <a:srgbClr val="CF8E6D"/>
                </a:solidFill>
                <a:latin typeface="JetBrains Mono Regular Regular"/>
                <a:ea typeface="JetBrains Mono Regular Regular"/>
                <a:cs typeface="JetBrains Mono Regular Regular"/>
                <a:sym typeface="JetBrains Mono Regular Regular"/>
              </a:defRPr>
            </a:pPr>
            <a:r>
              <a:t>public void </a:t>
            </a:r>
            <a:r>
              <a:rPr>
                <a:solidFill>
                  <a:srgbClr val="56A8F5"/>
                </a:solidFill>
              </a:rPr>
              <a:t>runOpMode</a:t>
            </a:r>
            <a:r>
              <a:rPr>
                <a:solidFill>
                  <a:srgbClr val="BCBEC4"/>
                </a:solidFill>
              </a:rPr>
              <a:t>() {</a:t>
            </a:r>
            <a:endParaRPr>
              <a:solidFill>
                <a:srgbClr val="BCBEC4"/>
              </a:solidFill>
            </a:endParaR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Call our custom Initialize function declared before</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t>Initialize();</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Wait for the start button to be pressed</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t>waitForStart();</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Run until the end of the match (driver presses STOP)</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F8E6D"/>
                </a:solidFill>
              </a:rPr>
              <a:t>while </a:t>
            </a:r>
            <a:r>
              <a:t>(opModeIsActive()) {</a:t>
            </a: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rPr>
                <a:solidFill>
                  <a:srgbClr val="CF8E6D"/>
                </a:solidFill>
              </a:rPr>
              <a:t>double </a:t>
            </a:r>
            <a:r>
              <a:rPr>
                <a:solidFill>
                  <a:srgbClr val="BCBEC4"/>
                </a:solidFill>
              </a:rPr>
              <a:t>torque = -</a:t>
            </a:r>
            <a:r>
              <a:rPr>
                <a:solidFill>
                  <a:srgbClr val="C77DBB"/>
                </a:solidFill>
              </a:rPr>
              <a:t>gamepad1</a:t>
            </a:r>
            <a:r>
              <a:rPr>
                <a:solidFill>
                  <a:srgbClr val="BCBEC4"/>
                </a:solidFill>
              </a:rPr>
              <a:t>.</a:t>
            </a:r>
            <a:r>
              <a:rPr>
                <a:solidFill>
                  <a:srgbClr val="C77DBB"/>
                </a:solidFill>
              </a:rPr>
              <a:t>left_stick_y </a:t>
            </a:r>
            <a:r>
              <a:rPr>
                <a:solidFill>
                  <a:srgbClr val="BCBEC4"/>
                </a:solidFill>
              </a:rPr>
              <a:t>* </a:t>
            </a:r>
            <a:r>
              <a:rPr>
                <a:solidFill>
                  <a:srgbClr val="2AACB8"/>
                </a:solidFill>
              </a:rPr>
              <a:t>0.85</a:t>
            </a:r>
            <a:r>
              <a:rPr>
                <a:solidFill>
                  <a:srgbClr val="BCBEC4"/>
                </a:solidFill>
              </a:rPr>
              <a:t>; </a:t>
            </a:r>
            <a:r>
              <a:t>// Damping the default speed</a:t>
            </a: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t>        </a:t>
            </a:r>
            <a:r>
              <a:rPr>
                <a:solidFill>
                  <a:srgbClr val="CF8E6D"/>
                </a:solidFill>
              </a:rPr>
              <a:t>if </a:t>
            </a:r>
            <a:r>
              <a:rPr>
                <a:solidFill>
                  <a:srgbClr val="BCBEC4"/>
                </a:solidFill>
              </a:rPr>
              <a:t>(</a:t>
            </a:r>
            <a:r>
              <a:rPr>
                <a:solidFill>
                  <a:srgbClr val="C77DBB"/>
                </a:solidFill>
              </a:rPr>
              <a:t>gamepad1</a:t>
            </a:r>
            <a:r>
              <a:rPr>
                <a:solidFill>
                  <a:srgbClr val="BCBEC4"/>
                </a:solidFill>
              </a:rPr>
              <a:t>.</a:t>
            </a:r>
            <a:r>
              <a:rPr>
                <a:solidFill>
                  <a:srgbClr val="C77DBB"/>
                </a:solidFill>
              </a:rPr>
              <a:t>left_bumper</a:t>
            </a:r>
            <a:r>
              <a:rPr>
                <a:solidFill>
                  <a:srgbClr val="BCBEC4"/>
                </a:solidFill>
              </a:rPr>
              <a:t>) torque *= </a:t>
            </a:r>
            <a:r>
              <a:rPr>
                <a:solidFill>
                  <a:srgbClr val="2AACB8"/>
                </a:solidFill>
              </a:rPr>
              <a:t>0.5</a:t>
            </a:r>
            <a:r>
              <a:rPr>
                <a:solidFill>
                  <a:srgbClr val="BCBEC4"/>
                </a:solidFill>
              </a:rPr>
              <a:t>; </a:t>
            </a:r>
            <a:r>
              <a:t>// Slow mode</a:t>
            </a: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t>        // Set the power of the motors</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77DBB"/>
                </a:solidFill>
              </a:rPr>
              <a:t>leftMotor</a:t>
            </a:r>
            <a:r>
              <a:t>.setPower(torque);</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rightMotor</a:t>
            </a:r>
            <a:r>
              <a:t>.setPower(torque);</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Controls the nose gear servo</a:t>
            </a:r>
          </a:p>
          <a:p>
            <a:pPr defTabSz="457200">
              <a:lnSpc>
                <a:spcPct val="100000"/>
              </a:lnSpc>
              <a:spcBef>
                <a:spcPts val="0"/>
              </a:spcBef>
              <a:defRPr sz="24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F8E6D"/>
                </a:solidFill>
              </a:rPr>
              <a:t>if </a:t>
            </a:r>
            <a:r>
              <a:rPr>
                <a:solidFill>
                  <a:srgbClr val="BCBEC4"/>
                </a:solidFill>
              </a:rPr>
              <a:t>(</a:t>
            </a:r>
            <a:r>
              <a:t>gamepad1</a:t>
            </a:r>
            <a:r>
              <a:rPr>
                <a:solidFill>
                  <a:srgbClr val="BCBEC4"/>
                </a:solidFill>
              </a:rPr>
              <a:t>.</a:t>
            </a:r>
            <a:r>
              <a:t>right_stick_x </a:t>
            </a:r>
            <a:r>
              <a:rPr>
                <a:solidFill>
                  <a:srgbClr val="BCBEC4"/>
                </a:solidFill>
              </a:rPr>
              <a:t>!= </a:t>
            </a:r>
            <a:r>
              <a:rPr>
                <a:solidFill>
                  <a:srgbClr val="2AACB8"/>
                </a:solidFill>
              </a:rPr>
              <a:t>0</a:t>
            </a:r>
            <a:r>
              <a:rPr>
                <a:solidFill>
                  <a:srgbClr val="BCBEC4"/>
                </a:solidFill>
              </a:rPr>
              <a:t>) {</a:t>
            </a:r>
            <a:endParaRPr>
              <a:solidFill>
                <a:srgbClr val="BCBEC4"/>
              </a:solidFill>
            </a:endParaR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Update position based on joystick input</a:t>
            </a:r>
          </a:p>
          <a:p>
            <a:pPr defTabSz="457200">
              <a:lnSpc>
                <a:spcPct val="100000"/>
              </a:lnSpc>
              <a:spcBef>
                <a:spcPts val="0"/>
              </a:spcBef>
              <a:defRPr sz="24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t>currentPosition </a:t>
            </a:r>
            <a:r>
              <a:rPr>
                <a:solidFill>
                  <a:srgbClr val="BCBEC4"/>
                </a:solidFill>
              </a:rPr>
              <a:t>+= </a:t>
            </a:r>
            <a:r>
              <a:t>gamepad1</a:t>
            </a:r>
            <a:r>
              <a:rPr>
                <a:solidFill>
                  <a:srgbClr val="BCBEC4"/>
                </a:solidFill>
              </a:rPr>
              <a:t>.</a:t>
            </a:r>
            <a:r>
              <a:t>right_stick_x </a:t>
            </a:r>
            <a:r>
              <a:rPr>
                <a:solidFill>
                  <a:srgbClr val="BCBEC4"/>
                </a:solidFill>
              </a:rPr>
              <a:t>* </a:t>
            </a:r>
            <a:r>
              <a:rPr>
                <a:solidFill>
                  <a:srgbClr val="2AACB8"/>
                </a:solidFill>
              </a:rPr>
              <a:t>0.01</a:t>
            </a:r>
            <a:r>
              <a:rPr>
                <a:solidFill>
                  <a:srgbClr val="BCBEC4"/>
                </a:solidFill>
              </a:rPr>
              <a:t>;</a:t>
            </a:r>
            <a:endParaRPr>
              <a:solidFill>
                <a:srgbClr val="BCBEC4"/>
              </a:solidFill>
            </a:endParaR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Clamp position within allowed range</a:t>
            </a:r>
          </a:p>
          <a:p>
            <a:pPr defTabSz="457200">
              <a:lnSpc>
                <a:spcPct val="100000"/>
              </a:lnSpc>
              <a:spcBef>
                <a:spcPts val="0"/>
              </a:spcBef>
              <a:defRPr sz="24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t>currentPosition </a:t>
            </a:r>
            <a:r>
              <a:rPr>
                <a:solidFill>
                  <a:srgbClr val="BCBEC4"/>
                </a:solidFill>
              </a:rPr>
              <a:t>= Math.max(</a:t>
            </a:r>
            <a:r>
              <a:t>centerPosition </a:t>
            </a:r>
            <a:r>
              <a:rPr>
                <a:solidFill>
                  <a:srgbClr val="BCBEC4"/>
                </a:solidFill>
              </a:rPr>
              <a:t>- </a:t>
            </a:r>
            <a:r>
              <a:t>maxRotation</a:t>
            </a:r>
            <a:r>
              <a:rPr>
                <a:solidFill>
                  <a:srgbClr val="BCBEC4"/>
                </a:solidFill>
              </a:rPr>
              <a:t>, Math.min(</a:t>
            </a:r>
            <a:r>
              <a:t>centerPosition </a:t>
            </a:r>
            <a:r>
              <a:rPr>
                <a:solidFill>
                  <a:srgbClr val="BCBEC4"/>
                </a:solidFill>
              </a:rPr>
              <a:t>+ </a:t>
            </a:r>
            <a:r>
              <a:t>maxRotation</a:t>
            </a:r>
            <a:r>
              <a:rPr>
                <a:solidFill>
                  <a:srgbClr val="BCBEC4"/>
                </a:solidFill>
              </a:rPr>
              <a:t>, </a:t>
            </a:r>
            <a:r>
              <a:t>currentPosition</a:t>
            </a:r>
            <a:r>
              <a:rPr>
                <a:solidFill>
                  <a:srgbClr val="BCBEC4"/>
                </a:solidFill>
              </a:rPr>
              <a:t>));</a:t>
            </a:r>
            <a:endParaRPr>
              <a:solidFill>
                <a:srgbClr val="BCBEC4"/>
              </a:solidFill>
            </a:endParaRP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Set the servo to the new position</a:t>
            </a:r>
          </a:p>
          <a:p>
            <a:pPr defTabSz="457200">
              <a:lnSpc>
                <a:spcPct val="100000"/>
              </a:lnSpc>
              <a:spcBef>
                <a:spcPts val="0"/>
              </a:spcBef>
              <a:defRPr sz="24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t>noseGear</a:t>
            </a:r>
            <a:r>
              <a:rPr>
                <a:solidFill>
                  <a:srgbClr val="BCBEC4"/>
                </a:solidFill>
              </a:rPr>
              <a:t>.setPosition(</a:t>
            </a:r>
            <a:r>
              <a:t>currentPosition</a:t>
            </a:r>
            <a:r>
              <a:rPr>
                <a:solidFill>
                  <a:srgbClr val="BCBEC4"/>
                </a:solidFill>
              </a:rPr>
              <a:t>);</a:t>
            </a:r>
            <a:endParaRPr>
              <a:solidFill>
                <a:srgbClr val="BCBEC4"/>
              </a:solidFill>
            </a:endParaRP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250">
        <p159:morph option="byObject"/>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F22"/>
        </a:solidFill>
      </p:bgPr>
    </p:bg>
    <p:spTree>
      <p:nvGrpSpPr>
        <p:cNvPr id="1" name=""/>
        <p:cNvGrpSpPr/>
        <p:nvPr/>
      </p:nvGrpSpPr>
      <p:grpSpPr>
        <a:xfrm>
          <a:off x="0" y="0"/>
          <a:ext cx="0" cy="0"/>
          <a:chOff x="0" y="0"/>
          <a:chExt cx="0" cy="0"/>
        </a:xfrm>
      </p:grpSpPr>
      <p:sp>
        <p:nvSpPr>
          <p:cNvPr id="393" name="@Override…"/>
          <p:cNvSpPr txBox="1"/>
          <p:nvPr/>
        </p:nvSpPr>
        <p:spPr>
          <a:xfrm>
            <a:off x="613410" y="311149"/>
            <a:ext cx="23157181" cy="130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400">
                <a:solidFill>
                  <a:srgbClr val="B3AE60"/>
                </a:solidFill>
                <a:latin typeface="JetBrains Mono Regular Regular"/>
                <a:ea typeface="JetBrains Mono Regular Regular"/>
                <a:cs typeface="JetBrains Mono Regular Regular"/>
                <a:sym typeface="JetBrains Mono Regular Regular"/>
              </a:defRPr>
            </a:pPr>
            <a:r>
              <a:t>@Override</a:t>
            </a:r>
          </a:p>
          <a:p>
            <a:pPr defTabSz="457200">
              <a:lnSpc>
                <a:spcPct val="100000"/>
              </a:lnSpc>
              <a:spcBef>
                <a:spcPts val="0"/>
              </a:spcBef>
              <a:defRPr sz="2400">
                <a:solidFill>
                  <a:srgbClr val="CF8E6D"/>
                </a:solidFill>
                <a:latin typeface="JetBrains Mono Regular Regular"/>
                <a:ea typeface="JetBrains Mono Regular Regular"/>
                <a:cs typeface="JetBrains Mono Regular Regular"/>
                <a:sym typeface="JetBrains Mono Regular Regular"/>
              </a:defRPr>
            </a:pPr>
            <a:r>
              <a:t>public void </a:t>
            </a:r>
            <a:r>
              <a:rPr>
                <a:solidFill>
                  <a:srgbClr val="56A8F5"/>
                </a:solidFill>
              </a:rPr>
              <a:t>runOpMode</a:t>
            </a:r>
            <a:r>
              <a:rPr>
                <a:solidFill>
                  <a:srgbClr val="BCBEC4"/>
                </a:solidFill>
              </a:rPr>
              <a:t>() {</a:t>
            </a:r>
            <a:endParaRPr>
              <a:solidFill>
                <a:srgbClr val="BCBEC4"/>
              </a:solidFill>
            </a:endParaR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Call our custom Initialize function declared before</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t>Initialize();</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Wait for the start button to be pressed</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t>waitForStart();</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Run until the end of the match (driver presses STOP)</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F8E6D"/>
                </a:solidFill>
              </a:rPr>
              <a:t>while </a:t>
            </a:r>
            <a:r>
              <a:t>(opModeIsActive()) {</a:t>
            </a: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rPr>
                <a:solidFill>
                  <a:srgbClr val="CF8E6D"/>
                </a:solidFill>
              </a:rPr>
              <a:t>double </a:t>
            </a:r>
            <a:r>
              <a:rPr>
                <a:solidFill>
                  <a:srgbClr val="BCBEC4"/>
                </a:solidFill>
              </a:rPr>
              <a:t>torque = -</a:t>
            </a:r>
            <a:r>
              <a:rPr>
                <a:solidFill>
                  <a:srgbClr val="C77DBB"/>
                </a:solidFill>
              </a:rPr>
              <a:t>gamepad1</a:t>
            </a:r>
            <a:r>
              <a:rPr>
                <a:solidFill>
                  <a:srgbClr val="BCBEC4"/>
                </a:solidFill>
              </a:rPr>
              <a:t>.</a:t>
            </a:r>
            <a:r>
              <a:rPr>
                <a:solidFill>
                  <a:srgbClr val="C77DBB"/>
                </a:solidFill>
              </a:rPr>
              <a:t>left_stick_y </a:t>
            </a:r>
            <a:r>
              <a:rPr>
                <a:solidFill>
                  <a:srgbClr val="BCBEC4"/>
                </a:solidFill>
              </a:rPr>
              <a:t>* </a:t>
            </a:r>
            <a:r>
              <a:rPr>
                <a:solidFill>
                  <a:srgbClr val="2AACB8"/>
                </a:solidFill>
              </a:rPr>
              <a:t>0.85</a:t>
            </a:r>
            <a:r>
              <a:rPr>
                <a:solidFill>
                  <a:srgbClr val="BCBEC4"/>
                </a:solidFill>
              </a:rPr>
              <a:t>; </a:t>
            </a:r>
            <a:r>
              <a:t>// Damping the default speed</a:t>
            </a: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t>        </a:t>
            </a:r>
            <a:r>
              <a:rPr>
                <a:solidFill>
                  <a:srgbClr val="CF8E6D"/>
                </a:solidFill>
              </a:rPr>
              <a:t>if </a:t>
            </a:r>
            <a:r>
              <a:rPr>
                <a:solidFill>
                  <a:srgbClr val="BCBEC4"/>
                </a:solidFill>
              </a:rPr>
              <a:t>(</a:t>
            </a:r>
            <a:r>
              <a:rPr>
                <a:solidFill>
                  <a:srgbClr val="C77DBB"/>
                </a:solidFill>
              </a:rPr>
              <a:t>gamepad1</a:t>
            </a:r>
            <a:r>
              <a:rPr>
                <a:solidFill>
                  <a:srgbClr val="BCBEC4"/>
                </a:solidFill>
              </a:rPr>
              <a:t>.</a:t>
            </a:r>
            <a:r>
              <a:rPr>
                <a:solidFill>
                  <a:srgbClr val="C77DBB"/>
                </a:solidFill>
              </a:rPr>
              <a:t>left_bumper</a:t>
            </a:r>
            <a:r>
              <a:rPr>
                <a:solidFill>
                  <a:srgbClr val="BCBEC4"/>
                </a:solidFill>
              </a:rPr>
              <a:t>) torque *= </a:t>
            </a:r>
            <a:r>
              <a:rPr>
                <a:solidFill>
                  <a:srgbClr val="2AACB8"/>
                </a:solidFill>
              </a:rPr>
              <a:t>0.5</a:t>
            </a:r>
            <a:r>
              <a:rPr>
                <a:solidFill>
                  <a:srgbClr val="BCBEC4"/>
                </a:solidFill>
              </a:rPr>
              <a:t>; </a:t>
            </a:r>
            <a:r>
              <a:t>// Slow mode</a:t>
            </a: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t>        // Set the power of the motors</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77DBB"/>
                </a:solidFill>
              </a:rPr>
              <a:t>leftMotor</a:t>
            </a:r>
            <a:r>
              <a:t>.setPower(torque);</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rightMotor</a:t>
            </a:r>
            <a:r>
              <a:t>.setPower(torque);</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Controls the nose gear servo</a:t>
            </a:r>
          </a:p>
          <a:p>
            <a:pPr defTabSz="457200">
              <a:lnSpc>
                <a:spcPct val="100000"/>
              </a:lnSpc>
              <a:spcBef>
                <a:spcPts val="0"/>
              </a:spcBef>
              <a:defRPr sz="24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rPr>
                <a:solidFill>
                  <a:srgbClr val="CF8E6D"/>
                </a:solidFill>
              </a:rPr>
              <a:t>if </a:t>
            </a:r>
            <a:r>
              <a:rPr>
                <a:solidFill>
                  <a:srgbClr val="BCBEC4"/>
                </a:solidFill>
              </a:rPr>
              <a:t>(</a:t>
            </a:r>
            <a:r>
              <a:t>gamepad1</a:t>
            </a:r>
            <a:r>
              <a:rPr>
                <a:solidFill>
                  <a:srgbClr val="BCBEC4"/>
                </a:solidFill>
              </a:rPr>
              <a:t>.</a:t>
            </a:r>
            <a:r>
              <a:t>right_stick_x </a:t>
            </a:r>
            <a:r>
              <a:rPr>
                <a:solidFill>
                  <a:srgbClr val="BCBEC4"/>
                </a:solidFill>
              </a:rPr>
              <a:t>!= </a:t>
            </a:r>
            <a:r>
              <a:rPr>
                <a:solidFill>
                  <a:srgbClr val="2AACB8"/>
                </a:solidFill>
              </a:rPr>
              <a:t>0</a:t>
            </a:r>
            <a:r>
              <a:rPr>
                <a:solidFill>
                  <a:srgbClr val="BCBEC4"/>
                </a:solidFill>
              </a:rPr>
              <a:t>) {</a:t>
            </a:r>
            <a:endParaRPr>
              <a:solidFill>
                <a:srgbClr val="BCBEC4"/>
              </a:solidFill>
            </a:endParaR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Update position based on joystick input</a:t>
            </a:r>
          </a:p>
          <a:p>
            <a:pPr defTabSz="457200">
              <a:lnSpc>
                <a:spcPct val="100000"/>
              </a:lnSpc>
              <a:spcBef>
                <a:spcPts val="0"/>
              </a:spcBef>
              <a:defRPr sz="24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t>currentPosition </a:t>
            </a:r>
            <a:r>
              <a:rPr>
                <a:solidFill>
                  <a:srgbClr val="BCBEC4"/>
                </a:solidFill>
              </a:rPr>
              <a:t>+= </a:t>
            </a:r>
            <a:r>
              <a:t>gamepad1</a:t>
            </a:r>
            <a:r>
              <a:rPr>
                <a:solidFill>
                  <a:srgbClr val="BCBEC4"/>
                </a:solidFill>
              </a:rPr>
              <a:t>.</a:t>
            </a:r>
            <a:r>
              <a:t>right_stick_x </a:t>
            </a:r>
            <a:r>
              <a:rPr>
                <a:solidFill>
                  <a:srgbClr val="BCBEC4"/>
                </a:solidFill>
              </a:rPr>
              <a:t>* </a:t>
            </a:r>
            <a:r>
              <a:rPr>
                <a:solidFill>
                  <a:srgbClr val="2AACB8"/>
                </a:solidFill>
              </a:rPr>
              <a:t>0.01</a:t>
            </a:r>
            <a:r>
              <a:rPr>
                <a:solidFill>
                  <a:srgbClr val="BCBEC4"/>
                </a:solidFill>
              </a:rPr>
              <a:t>;</a:t>
            </a:r>
            <a:endParaRPr>
              <a:solidFill>
                <a:srgbClr val="BCBEC4"/>
              </a:solidFill>
            </a:endParaR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Clamp position within allowed range</a:t>
            </a:r>
          </a:p>
          <a:p>
            <a:pPr defTabSz="457200">
              <a:lnSpc>
                <a:spcPct val="100000"/>
              </a:lnSpc>
              <a:spcBef>
                <a:spcPts val="0"/>
              </a:spcBef>
              <a:defRPr sz="24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t>currentPosition </a:t>
            </a:r>
            <a:r>
              <a:rPr>
                <a:solidFill>
                  <a:srgbClr val="BCBEC4"/>
                </a:solidFill>
              </a:rPr>
              <a:t>= Math.max(</a:t>
            </a:r>
            <a:r>
              <a:t>centerPosition </a:t>
            </a:r>
            <a:r>
              <a:rPr>
                <a:solidFill>
                  <a:srgbClr val="BCBEC4"/>
                </a:solidFill>
              </a:rPr>
              <a:t>- </a:t>
            </a:r>
            <a:r>
              <a:t>maxRotation</a:t>
            </a:r>
            <a:r>
              <a:rPr>
                <a:solidFill>
                  <a:srgbClr val="BCBEC4"/>
                </a:solidFill>
              </a:rPr>
              <a:t>, Math.min(</a:t>
            </a:r>
            <a:r>
              <a:t>centerPosition </a:t>
            </a:r>
            <a:r>
              <a:rPr>
                <a:solidFill>
                  <a:srgbClr val="BCBEC4"/>
                </a:solidFill>
              </a:rPr>
              <a:t>+ </a:t>
            </a:r>
            <a:r>
              <a:t>maxRotation</a:t>
            </a:r>
            <a:r>
              <a:rPr>
                <a:solidFill>
                  <a:srgbClr val="BCBEC4"/>
                </a:solidFill>
              </a:rPr>
              <a:t>, </a:t>
            </a:r>
            <a:r>
              <a:t>currentPosition</a:t>
            </a:r>
            <a:r>
              <a:rPr>
                <a:solidFill>
                  <a:srgbClr val="BCBEC4"/>
                </a:solidFill>
              </a:rPr>
              <a:t>));</a:t>
            </a:r>
            <a:endParaRPr>
              <a:solidFill>
                <a:srgbClr val="BCBEC4"/>
              </a:solidFill>
            </a:endParaRP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7A7E85"/>
                </a:solidFill>
                <a:latin typeface="JetBrains Mono Regular Regular"/>
                <a:ea typeface="JetBrains Mono Regular Regular"/>
                <a:cs typeface="JetBrains Mono Regular Regular"/>
                <a:sym typeface="JetBrains Mono Regular Regular"/>
              </a:defRPr>
            </a:pPr>
            <a:r>
              <a:rPr>
                <a:solidFill>
                  <a:srgbClr val="BCBEC4"/>
                </a:solidFill>
              </a:rPr>
              <a:t>            </a:t>
            </a:r>
            <a:r>
              <a:t>// Set the servo to the new position</a:t>
            </a:r>
          </a:p>
          <a:p>
            <a:pPr defTabSz="457200">
              <a:lnSpc>
                <a:spcPct val="100000"/>
              </a:lnSpc>
              <a:spcBef>
                <a:spcPts val="0"/>
              </a:spcBef>
              <a:defRPr sz="2400">
                <a:solidFill>
                  <a:srgbClr val="C77DBB"/>
                </a:solidFill>
                <a:latin typeface="JetBrains Mono Regular Regular"/>
                <a:ea typeface="JetBrains Mono Regular Regular"/>
                <a:cs typeface="JetBrains Mono Regular Regular"/>
                <a:sym typeface="JetBrains Mono Regular Regular"/>
              </a:defRPr>
            </a:pPr>
            <a:r>
              <a:rPr>
                <a:solidFill>
                  <a:srgbClr val="7A7E85"/>
                </a:solidFill>
              </a:rPr>
              <a:t>            </a:t>
            </a:r>
            <a:r>
              <a:t>noseGear</a:t>
            </a:r>
            <a:r>
              <a:rPr>
                <a:solidFill>
                  <a:srgbClr val="BCBEC4"/>
                </a:solidFill>
              </a:rPr>
              <a:t>.setPosition(</a:t>
            </a:r>
            <a:r>
              <a:t>currentPosition</a:t>
            </a:r>
            <a:r>
              <a:rPr>
                <a:solidFill>
                  <a:srgbClr val="BCBEC4"/>
                </a:solidFill>
              </a:rPr>
              <a:t>);</a:t>
            </a:r>
            <a:endParaRPr>
              <a:solidFill>
                <a:srgbClr val="BCBEC4"/>
              </a:solidFill>
            </a:endParaRP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t>        </a:t>
            </a:r>
            <a:r>
              <a:rPr>
                <a:solidFill>
                  <a:srgbClr val="C77DBB"/>
                </a:solidFill>
              </a:rPr>
              <a:t>telemetry</a:t>
            </a:r>
            <a:r>
              <a:t>.update();</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t>    }</a:t>
            </a:r>
          </a:p>
          <a:p>
            <a:pPr defTabSz="457200">
              <a:lnSpc>
                <a:spcPct val="100000"/>
              </a:lnSpc>
              <a:spcBef>
                <a:spcPts val="0"/>
              </a:spcBef>
              <a:defRPr sz="2400">
                <a:solidFill>
                  <a:srgbClr val="BCBEC4"/>
                </a:solidFill>
                <a:latin typeface="JetBrains Mono Regular Regular"/>
                <a:ea typeface="JetBrains Mono Regular Regular"/>
                <a:cs typeface="JetBrains Mono Regular Regular"/>
                <a:sym typeface="JetBrains Mono Regular Regular"/>
              </a:defRPr>
            </a:pP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advClick="1" p14:dur="800">
        <p159:morph option="byChar"/>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April Tags"/>
          <p:cNvSpPr txBox="1"/>
          <p:nvPr>
            <p:ph type="title"/>
          </p:nvPr>
        </p:nvSpPr>
        <p:spPr>
          <a:prstGeom prst="rect">
            <a:avLst/>
          </a:prstGeom>
        </p:spPr>
        <p:txBody>
          <a:bodyPr/>
          <a:lstStyle/>
          <a:p>
            <a:pPr/>
            <a:r>
              <a:t>April Tags</a:t>
            </a:r>
          </a:p>
        </p:txBody>
      </p:sp>
      <p:sp>
        <p:nvSpPr>
          <p:cNvPr id="396" name="10 mins"/>
          <p:cNvSpPr txBox="1"/>
          <p:nvPr/>
        </p:nvSpPr>
        <p:spPr>
          <a:xfrm>
            <a:off x="1206498" y="7563298"/>
            <a:ext cx="21971004" cy="1201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80000"/>
              </a:lnSpc>
              <a:spcBef>
                <a:spcPts val="0"/>
              </a:spcBef>
              <a:defRPr i="1" spc="-144" sz="7200">
                <a:solidFill>
                  <a:srgbClr val="FFFFFF"/>
                </a:solidFill>
              </a:defRPr>
            </a:lvl1pPr>
          </a:lstStyle>
          <a:p>
            <a:pPr/>
            <a:r>
              <a:t>10 mins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advClick="1" p14:dur="800">
        <p159:morph option="byObject"/>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98" name="pasted-movie.png" descr="pasted-movie.png"/>
          <p:cNvPicPr>
            <a:picLocks noChangeAspect="1"/>
          </p:cNvPicPr>
          <p:nvPr/>
        </p:nvPicPr>
        <p:blipFill>
          <a:blip r:embed="rId3">
            <a:extLst/>
          </a:blip>
          <a:stretch>
            <a:fillRect/>
          </a:stretch>
        </p:blipFill>
        <p:spPr>
          <a:xfrm>
            <a:off x="1873637" y="0"/>
            <a:ext cx="20636726" cy="13716000"/>
          </a:xfrm>
          <a:prstGeom prst="rect">
            <a:avLst/>
          </a:prstGeom>
          <a:ln w="12700">
            <a:miter lim="400000"/>
          </a:ln>
        </p:spPr>
      </p:pic>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02" name="pasted-movie.png" descr="pasted-movie.png"/>
          <p:cNvPicPr>
            <a:picLocks noChangeAspect="1"/>
          </p:cNvPicPr>
          <p:nvPr/>
        </p:nvPicPr>
        <p:blipFill>
          <a:blip r:embed="rId3">
            <a:extLst/>
          </a:blip>
          <a:stretch>
            <a:fillRect/>
          </a:stretch>
        </p:blipFill>
        <p:spPr>
          <a:xfrm>
            <a:off x="3707214" y="552421"/>
            <a:ext cx="16969572" cy="12611158"/>
          </a:xfrm>
          <a:prstGeom prst="rect">
            <a:avLst/>
          </a:prstGeom>
          <a:ln w="12700">
            <a:miter lim="400000"/>
          </a:ln>
        </p:spPr>
      </p:pic>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06" name="pasted-movie.png" descr="pasted-movie.png"/>
          <p:cNvPicPr>
            <a:picLocks noChangeAspect="1"/>
          </p:cNvPicPr>
          <p:nvPr/>
        </p:nvPicPr>
        <p:blipFill>
          <a:blip r:embed="rId3">
            <a:extLst/>
          </a:blip>
          <a:stretch>
            <a:fillRect/>
          </a:stretch>
        </p:blipFill>
        <p:spPr>
          <a:xfrm>
            <a:off x="3727473" y="567477"/>
            <a:ext cx="16929054" cy="12581046"/>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Our Options (and our choices)"/>
          <p:cNvSpPr txBox="1"/>
          <p:nvPr>
            <p:ph type="title"/>
          </p:nvPr>
        </p:nvSpPr>
        <p:spPr>
          <a:prstGeom prst="rect">
            <a:avLst/>
          </a:prstGeom>
        </p:spPr>
        <p:txBody>
          <a:bodyPr/>
          <a:lstStyle/>
          <a:p>
            <a:pPr/>
            <a:r>
              <a:t>Our Options (and our choices)</a:t>
            </a:r>
          </a:p>
        </p:txBody>
      </p:sp>
      <p:sp>
        <p:nvSpPr>
          <p:cNvPr id="216" name="Slide Subtitle"/>
          <p:cNvSpPr txBox="1"/>
          <p:nvPr>
            <p:ph type="body" idx="21"/>
          </p:nvPr>
        </p:nvSpPr>
        <p:spPr>
          <a:prstGeom prst="rect">
            <a:avLst/>
          </a:prstGeom>
        </p:spPr>
        <p:txBody>
          <a:bodyPr/>
          <a:lstStyle/>
          <a:p>
            <a:pPr/>
          </a:p>
        </p:txBody>
      </p:sp>
      <p:grpSp>
        <p:nvGrpSpPr>
          <p:cNvPr id="219" name="Group"/>
          <p:cNvGrpSpPr/>
          <p:nvPr/>
        </p:nvGrpSpPr>
        <p:grpSpPr>
          <a:xfrm>
            <a:off x="565410" y="5230145"/>
            <a:ext cx="5801526" cy="3818675"/>
            <a:chOff x="0" y="0"/>
            <a:chExt cx="5801524" cy="3818673"/>
          </a:xfrm>
        </p:grpSpPr>
        <p:pic>
          <p:nvPicPr>
            <p:cNvPr id="217" name="Image" descr="Image"/>
            <p:cNvPicPr>
              <a:picLocks noChangeAspect="1"/>
            </p:cNvPicPr>
            <p:nvPr/>
          </p:nvPicPr>
          <p:blipFill>
            <a:blip r:embed="rId3">
              <a:extLst/>
            </a:blip>
            <a:stretch>
              <a:fillRect/>
            </a:stretch>
          </p:blipFill>
          <p:spPr>
            <a:xfrm>
              <a:off x="0" y="0"/>
              <a:ext cx="5801525" cy="3255708"/>
            </a:xfrm>
            <a:prstGeom prst="rect">
              <a:avLst/>
            </a:prstGeom>
            <a:ln w="12700" cap="flat">
              <a:noFill/>
              <a:miter lim="400000"/>
            </a:ln>
            <a:effectLst/>
          </p:spPr>
        </p:pic>
        <p:sp>
          <p:nvSpPr>
            <p:cNvPr id="218" name="Caption"/>
            <p:cNvSpPr/>
            <p:nvPr/>
          </p:nvSpPr>
          <p:spPr>
            <a:xfrm>
              <a:off x="0" y="3357307"/>
              <a:ext cx="5801525"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400">
                  <a:solidFill>
                    <a:srgbClr val="5E5E5E"/>
                  </a:solidFill>
                </a:defRPr>
              </a:lvl1pPr>
            </a:lstStyle>
            <a:p>
              <a:pPr/>
              <a:r>
                <a:t>OnBot Java</a:t>
              </a:r>
            </a:p>
          </p:txBody>
        </p:sp>
      </p:grpSp>
      <p:grpSp>
        <p:nvGrpSpPr>
          <p:cNvPr id="222" name="Group"/>
          <p:cNvGrpSpPr/>
          <p:nvPr/>
        </p:nvGrpSpPr>
        <p:grpSpPr>
          <a:xfrm>
            <a:off x="9016840" y="4880164"/>
            <a:ext cx="6185737" cy="4518638"/>
            <a:chOff x="0" y="0"/>
            <a:chExt cx="6185736" cy="4518636"/>
          </a:xfrm>
        </p:grpSpPr>
        <p:pic>
          <p:nvPicPr>
            <p:cNvPr id="220" name="CleanShot 2024-07-26 at 22.38.47@2x.png" descr="CleanShot 2024-07-26 at 22.38.47@2x.png"/>
            <p:cNvPicPr>
              <a:picLocks noChangeAspect="1"/>
            </p:cNvPicPr>
            <p:nvPr/>
          </p:nvPicPr>
          <p:blipFill>
            <a:blip r:embed="rId4">
              <a:extLst/>
            </a:blip>
            <a:stretch>
              <a:fillRect/>
            </a:stretch>
          </p:blipFill>
          <p:spPr>
            <a:xfrm>
              <a:off x="0" y="0"/>
              <a:ext cx="6185737" cy="3955671"/>
            </a:xfrm>
            <a:prstGeom prst="rect">
              <a:avLst/>
            </a:prstGeom>
            <a:ln w="12700" cap="flat">
              <a:noFill/>
              <a:miter lim="400000"/>
            </a:ln>
            <a:effectLst/>
          </p:spPr>
        </p:pic>
        <p:sp>
          <p:nvSpPr>
            <p:cNvPr id="221" name="Caption"/>
            <p:cNvSpPr/>
            <p:nvPr/>
          </p:nvSpPr>
          <p:spPr>
            <a:xfrm>
              <a:off x="0" y="4057270"/>
              <a:ext cx="6185737"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400">
                  <a:solidFill>
                    <a:srgbClr val="5E5E5E"/>
                  </a:solidFill>
                </a:defRPr>
              </a:lvl1pPr>
            </a:lstStyle>
            <a:p>
              <a:pPr/>
              <a:r>
                <a:t>Android Studio</a:t>
              </a:r>
            </a:p>
          </p:txBody>
        </p:sp>
      </p:grpSp>
      <p:grpSp>
        <p:nvGrpSpPr>
          <p:cNvPr id="225" name="Group"/>
          <p:cNvGrpSpPr/>
          <p:nvPr/>
        </p:nvGrpSpPr>
        <p:grpSpPr>
          <a:xfrm>
            <a:off x="18120895" y="5326835"/>
            <a:ext cx="5270592" cy="3626733"/>
            <a:chOff x="0" y="0"/>
            <a:chExt cx="5270591" cy="3626731"/>
          </a:xfrm>
        </p:grpSpPr>
        <p:pic>
          <p:nvPicPr>
            <p:cNvPr id="223" name="Image" descr="Image"/>
            <p:cNvPicPr>
              <a:picLocks noChangeAspect="1"/>
            </p:cNvPicPr>
            <p:nvPr/>
          </p:nvPicPr>
          <p:blipFill>
            <a:blip r:embed="rId5">
              <a:extLst/>
            </a:blip>
            <a:srcRect l="1897" t="2969" r="1789" b="2925"/>
            <a:stretch>
              <a:fillRect/>
            </a:stretch>
          </p:blipFill>
          <p:spPr>
            <a:xfrm>
              <a:off x="0" y="0"/>
              <a:ext cx="5270592" cy="3063766"/>
            </a:xfrm>
            <a:custGeom>
              <a:avLst/>
              <a:gdLst/>
              <a:ahLst/>
              <a:cxnLst>
                <a:cxn ang="0">
                  <a:pos x="wd2" y="hd2"/>
                </a:cxn>
                <a:cxn ang="5400000">
                  <a:pos x="wd2" y="hd2"/>
                </a:cxn>
                <a:cxn ang="10800000">
                  <a:pos x="wd2" y="hd2"/>
                </a:cxn>
                <a:cxn ang="16200000">
                  <a:pos x="wd2" y="hd2"/>
                </a:cxn>
              </a:cxnLst>
              <a:rect l="0" t="0" r="r" b="b"/>
              <a:pathLst>
                <a:path w="21589" h="21586" fill="norm" stroke="1" extrusionOk="0">
                  <a:moveTo>
                    <a:pt x="7746" y="0"/>
                  </a:moveTo>
                  <a:lnTo>
                    <a:pt x="3895" y="62"/>
                  </a:lnTo>
                  <a:lnTo>
                    <a:pt x="44" y="123"/>
                  </a:lnTo>
                  <a:lnTo>
                    <a:pt x="8" y="10559"/>
                  </a:lnTo>
                  <a:cubicBezTo>
                    <a:pt x="-11" y="16299"/>
                    <a:pt x="4" y="21124"/>
                    <a:pt x="39" y="21282"/>
                  </a:cubicBezTo>
                  <a:cubicBezTo>
                    <a:pt x="80" y="21463"/>
                    <a:pt x="2010" y="21568"/>
                    <a:pt x="3931" y="21584"/>
                  </a:cubicBezTo>
                  <a:cubicBezTo>
                    <a:pt x="5852" y="21600"/>
                    <a:pt x="7761" y="21524"/>
                    <a:pt x="7761" y="21344"/>
                  </a:cubicBezTo>
                  <a:cubicBezTo>
                    <a:pt x="7761" y="21211"/>
                    <a:pt x="6906" y="21099"/>
                    <a:pt x="5648" y="21061"/>
                  </a:cubicBezTo>
                  <a:lnTo>
                    <a:pt x="3534" y="20997"/>
                  </a:lnTo>
                  <a:lnTo>
                    <a:pt x="3534" y="20306"/>
                  </a:lnTo>
                  <a:lnTo>
                    <a:pt x="3534" y="19618"/>
                  </a:lnTo>
                  <a:lnTo>
                    <a:pt x="5653" y="19554"/>
                  </a:lnTo>
                  <a:cubicBezTo>
                    <a:pt x="7573" y="19497"/>
                    <a:pt x="7768" y="19457"/>
                    <a:pt x="7733" y="19098"/>
                  </a:cubicBezTo>
                  <a:cubicBezTo>
                    <a:pt x="7699" y="18741"/>
                    <a:pt x="7886" y="18694"/>
                    <a:pt x="9666" y="18637"/>
                  </a:cubicBezTo>
                  <a:lnTo>
                    <a:pt x="11640" y="18575"/>
                  </a:lnTo>
                  <a:lnTo>
                    <a:pt x="11681" y="17720"/>
                  </a:lnTo>
                  <a:lnTo>
                    <a:pt x="11723" y="16867"/>
                  </a:lnTo>
                  <a:lnTo>
                    <a:pt x="13493" y="16803"/>
                  </a:lnTo>
                  <a:lnTo>
                    <a:pt x="15264" y="16738"/>
                  </a:lnTo>
                  <a:lnTo>
                    <a:pt x="15304" y="15885"/>
                  </a:lnTo>
                  <a:lnTo>
                    <a:pt x="15346" y="15030"/>
                  </a:lnTo>
                  <a:lnTo>
                    <a:pt x="18468" y="14968"/>
                  </a:lnTo>
                  <a:lnTo>
                    <a:pt x="21589" y="14910"/>
                  </a:lnTo>
                  <a:lnTo>
                    <a:pt x="21589" y="14113"/>
                  </a:lnTo>
                  <a:lnTo>
                    <a:pt x="21589" y="13319"/>
                  </a:lnTo>
                  <a:lnTo>
                    <a:pt x="16050" y="13257"/>
                  </a:lnTo>
                  <a:lnTo>
                    <a:pt x="10513" y="13198"/>
                  </a:lnTo>
                  <a:lnTo>
                    <a:pt x="10513" y="12164"/>
                  </a:lnTo>
                  <a:lnTo>
                    <a:pt x="10513" y="11132"/>
                  </a:lnTo>
                  <a:lnTo>
                    <a:pt x="15446" y="11073"/>
                  </a:lnTo>
                  <a:lnTo>
                    <a:pt x="20380" y="11012"/>
                  </a:lnTo>
                  <a:lnTo>
                    <a:pt x="20380" y="10329"/>
                  </a:lnTo>
                  <a:lnTo>
                    <a:pt x="20380" y="9647"/>
                  </a:lnTo>
                  <a:lnTo>
                    <a:pt x="14506" y="9586"/>
                  </a:lnTo>
                  <a:lnTo>
                    <a:pt x="8636" y="9527"/>
                  </a:lnTo>
                  <a:lnTo>
                    <a:pt x="8636" y="8495"/>
                  </a:lnTo>
                  <a:lnTo>
                    <a:pt x="8636" y="7463"/>
                  </a:lnTo>
                  <a:lnTo>
                    <a:pt x="12427" y="7402"/>
                  </a:lnTo>
                  <a:lnTo>
                    <a:pt x="16218" y="7340"/>
                  </a:lnTo>
                  <a:lnTo>
                    <a:pt x="16218" y="6549"/>
                  </a:lnTo>
                  <a:lnTo>
                    <a:pt x="16218" y="5755"/>
                  </a:lnTo>
                  <a:lnTo>
                    <a:pt x="14239" y="5690"/>
                  </a:lnTo>
                  <a:lnTo>
                    <a:pt x="12259" y="5629"/>
                  </a:lnTo>
                  <a:lnTo>
                    <a:pt x="12217" y="4773"/>
                  </a:lnTo>
                  <a:lnTo>
                    <a:pt x="12176" y="3923"/>
                  </a:lnTo>
                  <a:lnTo>
                    <a:pt x="10808" y="3856"/>
                  </a:lnTo>
                  <a:lnTo>
                    <a:pt x="9440" y="3792"/>
                  </a:lnTo>
                  <a:lnTo>
                    <a:pt x="9400" y="2944"/>
                  </a:lnTo>
                  <a:lnTo>
                    <a:pt x="9357" y="2094"/>
                  </a:lnTo>
                  <a:lnTo>
                    <a:pt x="8593" y="2027"/>
                  </a:lnTo>
                  <a:lnTo>
                    <a:pt x="7829" y="1957"/>
                  </a:lnTo>
                  <a:lnTo>
                    <a:pt x="7789" y="979"/>
                  </a:lnTo>
                  <a:lnTo>
                    <a:pt x="7746" y="0"/>
                  </a:lnTo>
                  <a:close/>
                </a:path>
              </a:pathLst>
            </a:custGeom>
            <a:ln w="12700" cap="flat">
              <a:noFill/>
              <a:miter lim="400000"/>
            </a:ln>
            <a:effectLst/>
          </p:spPr>
        </p:pic>
        <p:sp>
          <p:nvSpPr>
            <p:cNvPr id="224" name="Caption"/>
            <p:cNvSpPr/>
            <p:nvPr/>
          </p:nvSpPr>
          <p:spPr>
            <a:xfrm>
              <a:off x="0" y="3165365"/>
              <a:ext cx="5270592"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100000"/>
                </a:lnSpc>
                <a:spcBef>
                  <a:spcPts val="0"/>
                </a:spcBef>
                <a:defRPr sz="2400">
                  <a:solidFill>
                    <a:srgbClr val="5E5E5E"/>
                  </a:solidFill>
                </a:defRPr>
              </a:lvl1pPr>
            </a:lstStyle>
            <a:p>
              <a:pPr/>
              <a:r>
                <a:t> Blocks</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0" name="pasted-movie.png" descr="pasted-movie.png"/>
          <p:cNvPicPr>
            <a:picLocks noChangeAspect="1"/>
          </p:cNvPicPr>
          <p:nvPr/>
        </p:nvPicPr>
        <p:blipFill>
          <a:blip r:embed="rId3">
            <a:extLst/>
          </a:blip>
          <a:stretch>
            <a:fillRect/>
          </a:stretch>
        </p:blipFill>
        <p:spPr>
          <a:xfrm>
            <a:off x="3752482" y="586063"/>
            <a:ext cx="16879036" cy="12543874"/>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50">
        <p159:morph option="byObject"/>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4" name="pasted-movie.png" descr="pasted-movie.png"/>
          <p:cNvPicPr>
            <a:picLocks noChangeAspect="1"/>
          </p:cNvPicPr>
          <p:nvPr/>
        </p:nvPicPr>
        <p:blipFill>
          <a:blip r:embed="rId3">
            <a:extLst/>
          </a:blip>
          <a:stretch>
            <a:fillRect/>
          </a:stretch>
        </p:blipFill>
        <p:spPr>
          <a:xfrm>
            <a:off x="3752482" y="600943"/>
            <a:ext cx="16879036" cy="12514114"/>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50">
        <p159:morph option="byObject"/>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8" name="pasted-movie.png" descr="pasted-movie.png"/>
          <p:cNvPicPr>
            <a:picLocks noChangeAspect="1"/>
          </p:cNvPicPr>
          <p:nvPr/>
        </p:nvPicPr>
        <p:blipFill>
          <a:blip r:embed="rId3">
            <a:extLst/>
          </a:blip>
          <a:stretch>
            <a:fillRect/>
          </a:stretch>
        </p:blipFill>
        <p:spPr>
          <a:xfrm>
            <a:off x="3752482" y="561053"/>
            <a:ext cx="16879036" cy="12593894"/>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50">
        <p159:morph option="byObject"/>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2" name="pasted-movie.png" descr="pasted-movie.png"/>
          <p:cNvPicPr>
            <a:picLocks noChangeAspect="1"/>
          </p:cNvPicPr>
          <p:nvPr/>
        </p:nvPicPr>
        <p:blipFill>
          <a:blip r:embed="rId3">
            <a:extLst/>
          </a:blip>
          <a:stretch>
            <a:fillRect/>
          </a:stretch>
        </p:blipFill>
        <p:spPr>
          <a:xfrm>
            <a:off x="3752482" y="573466"/>
            <a:ext cx="16879036" cy="12569068"/>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50">
        <p159:morph option="byObject"/>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6" name="pasted-movie.png" descr="pasted-movie.png"/>
          <p:cNvPicPr>
            <a:picLocks noChangeAspect="1"/>
          </p:cNvPicPr>
          <p:nvPr/>
        </p:nvPicPr>
        <p:blipFill>
          <a:blip r:embed="rId3">
            <a:extLst/>
          </a:blip>
          <a:stretch>
            <a:fillRect/>
          </a:stretch>
        </p:blipFill>
        <p:spPr>
          <a:xfrm>
            <a:off x="3752482" y="573466"/>
            <a:ext cx="16879036" cy="12569068"/>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50">
        <p159:morph option="byObject"/>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0" name="pasted-movie.png" descr="pasted-movie.png"/>
          <p:cNvPicPr>
            <a:picLocks noChangeAspect="1"/>
          </p:cNvPicPr>
          <p:nvPr/>
        </p:nvPicPr>
        <p:blipFill>
          <a:blip r:embed="rId3">
            <a:extLst/>
          </a:blip>
          <a:stretch>
            <a:fillRect/>
          </a:stretch>
        </p:blipFill>
        <p:spPr>
          <a:xfrm>
            <a:off x="3768147" y="577672"/>
            <a:ext cx="16847706" cy="12560656"/>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25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Control Hub + Expansion Hub"/>
          <p:cNvSpPr txBox="1"/>
          <p:nvPr>
            <p:ph type="title"/>
          </p:nvPr>
        </p:nvSpPr>
        <p:spPr>
          <a:prstGeom prst="rect">
            <a:avLst/>
          </a:prstGeom>
        </p:spPr>
        <p:txBody>
          <a:bodyPr/>
          <a:lstStyle/>
          <a:p>
            <a:pPr/>
            <a:r>
              <a:t>Control Hub + Expansion Hub</a:t>
            </a:r>
          </a:p>
        </p:txBody>
      </p:sp>
      <p:sp>
        <p:nvSpPr>
          <p:cNvPr id="230" name="15 mins"/>
          <p:cNvSpPr txBox="1"/>
          <p:nvPr/>
        </p:nvSpPr>
        <p:spPr>
          <a:xfrm>
            <a:off x="1206498" y="7563298"/>
            <a:ext cx="21971004" cy="1201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80000"/>
              </a:lnSpc>
              <a:spcBef>
                <a:spcPts val="0"/>
              </a:spcBef>
              <a:defRPr i="1" spc="-144" sz="7200">
                <a:solidFill>
                  <a:srgbClr val="FFFFFF"/>
                </a:solidFill>
              </a:defRPr>
            </a:lvl1pPr>
          </a:lstStyle>
          <a:p>
            <a:pPr/>
            <a:r>
              <a:t>15 mins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Control Hub + Expansion Hub"/>
          <p:cNvSpPr txBox="1"/>
          <p:nvPr>
            <p:ph type="title"/>
          </p:nvPr>
        </p:nvSpPr>
        <p:spPr>
          <a:prstGeom prst="rect">
            <a:avLst/>
          </a:prstGeom>
        </p:spPr>
        <p:txBody>
          <a:bodyPr/>
          <a:lstStyle/>
          <a:p>
            <a:pPr/>
            <a:r>
              <a:t>Control Hub + Expansion Hub</a:t>
            </a:r>
          </a:p>
        </p:txBody>
      </p:sp>
      <p:sp>
        <p:nvSpPr>
          <p:cNvPr id="233" name="Introdu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Introduction</a:t>
            </a:r>
          </a:p>
        </p:txBody>
      </p:sp>
      <p:sp>
        <p:nvSpPr>
          <p:cNvPr id="234" name="The control hub is the brain of your FTC robot. It has many inbuilt components, emulating an Android device. It also has an inbuilt IMU.…"/>
          <p:cNvSpPr txBox="1"/>
          <p:nvPr>
            <p:ph type="body" idx="1"/>
          </p:nvPr>
        </p:nvSpPr>
        <p:spPr>
          <a:prstGeom prst="rect">
            <a:avLst/>
          </a:prstGeom>
        </p:spPr>
        <p:txBody>
          <a:bodyPr/>
          <a:lstStyle/>
          <a:p>
            <a:pPr/>
            <a:r>
              <a:t>The control hub is the brain of your FTC robot. It has many inbuilt components, emulating an Android device. It also has an inbuilt IMU.</a:t>
            </a:r>
          </a:p>
          <a:p>
            <a:pPr/>
            <a:r>
              <a:t>Since the Control Hub has a limited number of ports, we can use the Expansion Hub to augment the Control Hub’s functionality.</a:t>
            </a:r>
          </a:p>
          <a:p>
            <a:pPr>
              <a:defRPr b="1"/>
            </a:pPr>
            <a:r>
              <a:t>HOWEVER-</a:t>
            </a:r>
          </a:p>
          <a:p>
            <a:pPr lvl="1"/>
            <a:r>
              <a:t>The Expansion Hub doesn’t have any built in processing power inside it, think of it like a USB hub, it simply provides more ports to the Control Hub.</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000000"/>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