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a:r>
              <a:t>These 4-pin JST-PH style connectors are used for your quadrature encoders, ALSO FOR ANALOGUE AND DIGITAL INPUTS. There are 4 of these ports on each hub and they can be used in tandem with the motor they are adjacent to. However, it is also possible to use this port to connect to a standalone incremental encoder. To connect to more than 4 encoders it is currently necessary to connect an additional hub.</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a:r>
              <a:t>These JST-VH style connectors are used to power your motors. There are 4 of these ports per hub and they are numbered from 0-3. As you are able to use 8 motors per robot you may want to control more than these hubs allow. In that case it is possible for you to use an additional hub</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p>
            <a:pPr/>
            <a:r>
              <a:t>JST-VH: Powering motors</a:t>
            </a:r>
          </a:p>
          <a:p>
            <a:pPr/>
            <a:r>
              <a:t>JST-XH: For AndyMark NeveRest motors</a:t>
            </a:r>
          </a:p>
          <a:p>
            <a:pPr/>
            <a:r>
              <a:t>JST-PH: Servos, analogue and digital inputs, Encoders</a:t>
            </a:r>
          </a:p>
          <a:p>
            <a:pPr/>
            <a:r>
              <a:t>XT-30: Power</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7.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uthor and Date"/>
          <p:cNvSpPr txBox="1"/>
          <p:nvPr>
            <p:ph type="body" idx="21"/>
          </p:nvPr>
        </p:nvSpPr>
        <p:spPr>
          <a:prstGeom prst="rect">
            <a:avLst/>
          </a:prstGeom>
        </p:spPr>
        <p:txBody>
          <a:bodyPr/>
          <a:lstStyle/>
          <a:p>
            <a:pPr/>
          </a:p>
        </p:txBody>
      </p:sp>
      <p:sp>
        <p:nvSpPr>
          <p:cNvPr id="172" name="Wiring for Programmers and Mech"/>
          <p:cNvSpPr txBox="1"/>
          <p:nvPr>
            <p:ph type="ctrTitle"/>
          </p:nvPr>
        </p:nvSpPr>
        <p:spPr>
          <a:prstGeom prst="rect">
            <a:avLst/>
          </a:prstGeom>
        </p:spPr>
        <p:txBody>
          <a:bodyPr/>
          <a:lstStyle/>
          <a:p>
            <a:pPr/>
            <a:r>
              <a:t>Wiring for Programmers and Mech</a:t>
            </a:r>
          </a:p>
        </p:txBody>
      </p:sp>
      <p:sp>
        <p:nvSpPr>
          <p:cNvPr id="173" name="Presentation Subtitle"/>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lide Subtitle"/>
          <p:cNvSpPr txBox="1"/>
          <p:nvPr>
            <p:ph type="body" idx="21"/>
          </p:nvPr>
        </p:nvSpPr>
        <p:spPr>
          <a:prstGeom prst="rect">
            <a:avLst/>
          </a:prstGeom>
        </p:spPr>
        <p:txBody>
          <a:bodyPr/>
          <a:lstStyle/>
          <a:p>
            <a:pPr/>
          </a:p>
        </p:txBody>
      </p:sp>
      <p:sp>
        <p:nvSpPr>
          <p:cNvPr id="202" name="JST-XH connectors are used for the encoder connections on goBILDA (MATRIX) and Andymark NeveRest motors. Both vendors sell adapters from JST-XH to the JST-PH encoder ports on the REV Control/Expansion Hubs. These connectors are also occasionally found on"/>
          <p:cNvSpPr txBox="1"/>
          <p:nvPr>
            <p:ph type="body" sz="half" idx="1"/>
          </p:nvPr>
        </p:nvSpPr>
        <p:spPr>
          <a:prstGeom prst="rect">
            <a:avLst/>
          </a:prstGeom>
        </p:spPr>
        <p:txBody>
          <a:bodyPr/>
          <a:lstStyle/>
          <a:p>
            <a:pPr/>
            <a:r>
              <a:t>JST-XH connectors are used for the encoder connections on goBILDA (MATRIX) and Andymark NeveRest motors. Both vendors sell adapters from JST-XH to the JST-PH encoder ports on the REV Control/Expansion Hubs. These connectors are also occasionally found on some third party sensors.</a:t>
            </a:r>
          </a:p>
        </p:txBody>
      </p:sp>
      <p:pic>
        <p:nvPicPr>
          <p:cNvPr id="203" name="Bowl of pappardelle pasta with parsley butter, roasted hazelnuts, and shaved parmesan cheese" descr="Bowl of pappardelle pasta with parsley butter, roasted hazelnuts, and shaved parmesan cheese"/>
          <p:cNvPicPr>
            <a:picLocks noChangeAspect="1"/>
          </p:cNvPicPr>
          <p:nvPr>
            <p:ph type="pic" idx="22"/>
          </p:nvPr>
        </p:nvPicPr>
        <p:blipFill>
          <a:blip r:embed="rId2">
            <a:extLst/>
          </a:blip>
          <a:srcRect l="0" t="7360" r="0" b="7360"/>
          <a:stretch>
            <a:fillRect/>
          </a:stretch>
        </p:blipFill>
        <p:spPr>
          <a:xfrm>
            <a:off x="13091388" y="1263848"/>
            <a:ext cx="9118095" cy="11188205"/>
          </a:xfrm>
          <a:prstGeom prst="rect">
            <a:avLst/>
          </a:prstGeom>
        </p:spPr>
      </p:pic>
      <p:sp>
        <p:nvSpPr>
          <p:cNvPr id="204" name="JST-XH"/>
          <p:cNvSpPr txBox="1"/>
          <p:nvPr>
            <p:ph type="title"/>
          </p:nvPr>
        </p:nvSpPr>
        <p:spPr>
          <a:prstGeom prst="rect">
            <a:avLst/>
          </a:prstGeom>
        </p:spPr>
        <p:txBody>
          <a:bodyPr/>
          <a:lstStyle/>
          <a:p>
            <a:pPr/>
            <a:r>
              <a:t>JST-XH</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lide Subtitle"/>
          <p:cNvSpPr txBox="1"/>
          <p:nvPr>
            <p:ph type="body" idx="21"/>
          </p:nvPr>
        </p:nvSpPr>
        <p:spPr>
          <a:prstGeom prst="rect">
            <a:avLst/>
          </a:prstGeom>
        </p:spPr>
        <p:txBody>
          <a:bodyPr/>
          <a:lstStyle/>
          <a:p>
            <a:pPr/>
          </a:p>
        </p:txBody>
      </p:sp>
      <p:sp>
        <p:nvSpPr>
          <p:cNvPr id="207" name="JST-PH is a type of connector. For FTC, the 3-pin and 4-pin options will be used most often. On the REV Control/Expansion Hubs, the 4-pin connector is used for encoder, I2C, analog, and digital connections. The 3-pin connector is used for the RS-485 conn"/>
          <p:cNvSpPr txBox="1"/>
          <p:nvPr>
            <p:ph type="body" sz="half" idx="1"/>
          </p:nvPr>
        </p:nvSpPr>
        <p:spPr>
          <a:prstGeom prst="rect">
            <a:avLst/>
          </a:prstGeom>
        </p:spPr>
        <p:txBody>
          <a:bodyPr/>
          <a:lstStyle/>
          <a:p>
            <a:pPr/>
            <a:r>
              <a:t>JST-PH is a type of connector. For FTC, the 3-pin and 4-pin options will be used most often. On the REV Control/Expansion Hubs, the 4-pin connector is used for encoder, I2C, analog, and digital connections. The 3-pin connector is used for the RS-485 connection between the Control Hub and Expansion Hub.</a:t>
            </a:r>
          </a:p>
        </p:txBody>
      </p:sp>
      <p:pic>
        <p:nvPicPr>
          <p:cNvPr id="208" name="Bowl of pappardelle pasta with parsley butter, roasted hazelnuts, and shaved parmesan cheese" descr="Bowl of pappardelle pasta with parsley butter, roasted hazelnuts, and shaved parmesan cheese"/>
          <p:cNvPicPr>
            <a:picLocks noChangeAspect="1"/>
          </p:cNvPicPr>
          <p:nvPr>
            <p:ph type="pic" idx="22"/>
          </p:nvPr>
        </p:nvPicPr>
        <p:blipFill>
          <a:blip r:embed="rId3">
            <a:extLst/>
          </a:blip>
          <a:srcRect l="0" t="0" r="0" b="0"/>
          <a:stretch>
            <a:fillRect/>
          </a:stretch>
        </p:blipFill>
        <p:spPr>
          <a:xfrm>
            <a:off x="13571091" y="1263848"/>
            <a:ext cx="8158691" cy="11188205"/>
          </a:xfrm>
          <a:prstGeom prst="rect">
            <a:avLst/>
          </a:prstGeom>
        </p:spPr>
      </p:pic>
      <p:sp>
        <p:nvSpPr>
          <p:cNvPr id="209" name="JST-PH"/>
          <p:cNvSpPr txBox="1"/>
          <p:nvPr>
            <p:ph type="title"/>
          </p:nvPr>
        </p:nvSpPr>
        <p:spPr>
          <a:prstGeom prst="rect">
            <a:avLst/>
          </a:prstGeom>
        </p:spPr>
        <p:txBody>
          <a:bodyPr/>
          <a:lstStyle/>
          <a:p>
            <a:pPr/>
            <a:r>
              <a:t>JST-PH</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lide Subtitle"/>
          <p:cNvSpPr txBox="1"/>
          <p:nvPr>
            <p:ph type="body" idx="21"/>
          </p:nvPr>
        </p:nvSpPr>
        <p:spPr>
          <a:prstGeom prst="rect">
            <a:avLst/>
          </a:prstGeom>
        </p:spPr>
        <p:txBody>
          <a:bodyPr/>
          <a:lstStyle/>
          <a:p>
            <a:pPr/>
          </a:p>
        </p:txBody>
      </p:sp>
      <p:sp>
        <p:nvSpPr>
          <p:cNvPr id="214" name="JST-VH is a type of connector used by FTC motors to interface with the REV Expansion Hub. It is keyed and locks into place for improved reliability."/>
          <p:cNvSpPr txBox="1"/>
          <p:nvPr>
            <p:ph type="body" sz="half" idx="1"/>
          </p:nvPr>
        </p:nvSpPr>
        <p:spPr>
          <a:prstGeom prst="rect">
            <a:avLst/>
          </a:prstGeom>
        </p:spPr>
        <p:txBody>
          <a:bodyPr/>
          <a:lstStyle/>
          <a:p>
            <a:pPr/>
            <a:r>
              <a:t>JST-VH is a type of connector used by FTC motors to interface with the REV Expansion Hub. It is keyed and locks into place for improved reliability.</a:t>
            </a:r>
          </a:p>
        </p:txBody>
      </p:sp>
      <p:pic>
        <p:nvPicPr>
          <p:cNvPr id="215" name="Bowl of pappardelle pasta with parsley butter, roasted hazelnuts, and shaved parmesan cheese" descr="Bowl of pappardelle pasta with parsley butter, roasted hazelnuts, and shaved parmesan cheese"/>
          <p:cNvPicPr>
            <a:picLocks noChangeAspect="1"/>
          </p:cNvPicPr>
          <p:nvPr>
            <p:ph type="pic" idx="22"/>
          </p:nvPr>
        </p:nvPicPr>
        <p:blipFill>
          <a:blip r:embed="rId3">
            <a:extLst/>
          </a:blip>
          <a:srcRect l="0" t="0" r="0" b="0"/>
          <a:stretch>
            <a:fillRect/>
          </a:stretch>
        </p:blipFill>
        <p:spPr>
          <a:xfrm>
            <a:off x="12191999" y="1399513"/>
            <a:ext cx="10916874" cy="10916875"/>
          </a:xfrm>
          <a:prstGeom prst="rect">
            <a:avLst/>
          </a:prstGeom>
        </p:spPr>
      </p:pic>
      <p:sp>
        <p:nvSpPr>
          <p:cNvPr id="216" name="JST-VH"/>
          <p:cNvSpPr txBox="1"/>
          <p:nvPr>
            <p:ph type="title"/>
          </p:nvPr>
        </p:nvSpPr>
        <p:spPr>
          <a:prstGeom prst="rect">
            <a:avLst/>
          </a:prstGeom>
        </p:spPr>
        <p:txBody>
          <a:bodyPr/>
          <a:lstStyle/>
          <a:p>
            <a:pPr/>
            <a:r>
              <a:t>JST-VH</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0" name="bowl of salad with fried rice, boiled eggs, and chopsticks" descr="bowl of salad with fried rice, boiled eggs, and chopsticks"/>
          <p:cNvPicPr>
            <a:picLocks noChangeAspect="1"/>
          </p:cNvPicPr>
          <p:nvPr>
            <p:ph type="pic" idx="21"/>
          </p:nvPr>
        </p:nvPicPr>
        <p:blipFill>
          <a:blip r:embed="rId2">
            <a:extLst/>
          </a:blip>
          <a:srcRect l="0" t="0" r="0" b="0"/>
          <a:stretch>
            <a:fillRect/>
          </a:stretch>
        </p:blipFill>
        <p:spPr>
          <a:xfrm>
            <a:off x="3285066" y="2997199"/>
            <a:ext cx="17813867" cy="7721601"/>
          </a:xfrm>
          <a:prstGeom prst="rect">
            <a:avLst/>
          </a:prstGeom>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Slide Subtitle"/>
          <p:cNvSpPr txBox="1"/>
          <p:nvPr>
            <p:ph type="body" idx="21"/>
          </p:nvPr>
        </p:nvSpPr>
        <p:spPr>
          <a:prstGeom prst="rect">
            <a:avLst/>
          </a:prstGeom>
        </p:spPr>
        <p:txBody>
          <a:bodyPr/>
          <a:lstStyle/>
          <a:p>
            <a:pPr/>
          </a:p>
        </p:txBody>
      </p:sp>
      <p:sp>
        <p:nvSpPr>
          <p:cNvPr id="223" name="A Control Hub has a USB-C port. This is primarily used for connecting to a laptop for uploading the SDK."/>
          <p:cNvSpPr txBox="1"/>
          <p:nvPr>
            <p:ph type="body" sz="half" idx="1"/>
          </p:nvPr>
        </p:nvSpPr>
        <p:spPr>
          <a:prstGeom prst="rect">
            <a:avLst/>
          </a:prstGeom>
        </p:spPr>
        <p:txBody>
          <a:bodyPr/>
          <a:lstStyle/>
          <a:p>
            <a:pPr/>
            <a:r>
              <a:t>A Control Hub has a USB-C port. This is primarily used for connecting to a laptop for uploading the SDK.</a:t>
            </a:r>
          </a:p>
        </p:txBody>
      </p:sp>
      <p:pic>
        <p:nvPicPr>
          <p:cNvPr id="224" name="Bowl of pappardelle pasta with parsley butter, roasted hazelnuts, and shaved parmesan cheese" descr="Bowl of pappardelle pasta with parsley butter, roasted hazelnuts, and shaved parmesan cheese"/>
          <p:cNvPicPr>
            <a:picLocks noChangeAspect="1"/>
          </p:cNvPicPr>
          <p:nvPr>
            <p:ph type="pic" idx="22"/>
          </p:nvPr>
        </p:nvPicPr>
        <p:blipFill>
          <a:blip r:embed="rId2">
            <a:extLst/>
          </a:blip>
          <a:srcRect l="0" t="0" r="0" b="0"/>
          <a:stretch>
            <a:fillRect/>
          </a:stretch>
        </p:blipFill>
        <p:spPr>
          <a:xfrm>
            <a:off x="12191999" y="1399513"/>
            <a:ext cx="10916874" cy="10916875"/>
          </a:xfrm>
          <a:prstGeom prst="rect">
            <a:avLst/>
          </a:prstGeom>
        </p:spPr>
      </p:pic>
      <p:sp>
        <p:nvSpPr>
          <p:cNvPr id="225" name="USB-C"/>
          <p:cNvSpPr txBox="1"/>
          <p:nvPr>
            <p:ph type="title"/>
          </p:nvPr>
        </p:nvSpPr>
        <p:spPr>
          <a:prstGeom prst="rect">
            <a:avLst/>
          </a:prstGeom>
        </p:spPr>
        <p:txBody>
          <a:bodyPr/>
          <a:lstStyle/>
          <a:p>
            <a:pPr/>
            <a:r>
              <a:t>USB-C</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lide Subtitle"/>
          <p:cNvSpPr txBox="1"/>
          <p:nvPr>
            <p:ph type="body" idx="21"/>
          </p:nvPr>
        </p:nvSpPr>
        <p:spPr>
          <a:prstGeom prst="rect">
            <a:avLst/>
          </a:prstGeom>
        </p:spPr>
        <p:txBody>
          <a:bodyPr/>
          <a:lstStyle/>
          <a:p>
            <a:pPr/>
          </a:p>
        </p:txBody>
      </p:sp>
      <p:sp>
        <p:nvSpPr>
          <p:cNvPr id="228" name="A Control Hub has both a USB 2.0 and 3.0 Type-A female port. This is primarily used for connecting UVC Cameras"/>
          <p:cNvSpPr txBox="1"/>
          <p:nvPr>
            <p:ph type="body" sz="half" idx="1"/>
          </p:nvPr>
        </p:nvSpPr>
        <p:spPr>
          <a:prstGeom prst="rect">
            <a:avLst/>
          </a:prstGeom>
        </p:spPr>
        <p:txBody>
          <a:bodyPr/>
          <a:lstStyle/>
          <a:p>
            <a:pPr/>
            <a:r>
              <a:t>A Control Hub has both a USB 2.0 and 3.0 Type-A female port. This is primarily used for connecting UVC Cameras</a:t>
            </a:r>
          </a:p>
        </p:txBody>
      </p:sp>
      <p:pic>
        <p:nvPicPr>
          <p:cNvPr id="229" name="Bowl of pappardelle pasta with parsley butter, roasted hazelnuts, and shaved parmesan cheese" descr="Bowl of pappardelle pasta with parsley butter, roasted hazelnuts, and shaved parmesan cheese"/>
          <p:cNvPicPr>
            <a:picLocks noChangeAspect="1"/>
          </p:cNvPicPr>
          <p:nvPr>
            <p:ph type="pic" idx="22"/>
          </p:nvPr>
        </p:nvPicPr>
        <p:blipFill>
          <a:blip r:embed="rId2">
            <a:extLst/>
          </a:blip>
          <a:srcRect l="0" t="0" r="0" b="0"/>
          <a:stretch>
            <a:fillRect/>
          </a:stretch>
        </p:blipFill>
        <p:spPr>
          <a:xfrm>
            <a:off x="12191999" y="1399513"/>
            <a:ext cx="10916874" cy="10916875"/>
          </a:xfrm>
          <a:prstGeom prst="rect">
            <a:avLst/>
          </a:prstGeom>
        </p:spPr>
      </p:pic>
      <p:sp>
        <p:nvSpPr>
          <p:cNvPr id="230" name="USB-A"/>
          <p:cNvSpPr txBox="1"/>
          <p:nvPr>
            <p:ph type="title"/>
          </p:nvPr>
        </p:nvSpPr>
        <p:spPr>
          <a:prstGeom prst="rect">
            <a:avLst/>
          </a:prstGeom>
        </p:spPr>
        <p:txBody>
          <a:bodyPr/>
          <a:lstStyle/>
          <a:p>
            <a:pPr/>
            <a:r>
              <a:t>USB-A</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lide Subtitle"/>
          <p:cNvSpPr txBox="1"/>
          <p:nvPr>
            <p:ph type="body" idx="21"/>
          </p:nvPr>
        </p:nvSpPr>
        <p:spPr>
          <a:prstGeom prst="rect">
            <a:avLst/>
          </a:prstGeom>
        </p:spPr>
        <p:txBody>
          <a:bodyPr/>
          <a:lstStyle/>
          <a:p>
            <a:pPr/>
          </a:p>
        </p:txBody>
      </p:sp>
      <p:sp>
        <p:nvSpPr>
          <p:cNvPr id="233" name="The Control Hub lacks a display of its own even though it is a fully-fledged Android device. The Control Hub has an HDMI port that provides video output for the device; this HDMI port can be used to connect to an external display."/>
          <p:cNvSpPr txBox="1"/>
          <p:nvPr>
            <p:ph type="body" sz="half" idx="1"/>
          </p:nvPr>
        </p:nvSpPr>
        <p:spPr>
          <a:prstGeom prst="rect">
            <a:avLst/>
          </a:prstGeom>
        </p:spPr>
        <p:txBody>
          <a:bodyPr/>
          <a:lstStyle/>
          <a:p>
            <a:pPr/>
            <a:r>
              <a:t>The Control Hub lacks a display of its own even though it is a fully-fledged Android device. The Control Hub has an HDMI port that provides video output for the device; this HDMI port can be used to connect to an external display.</a:t>
            </a:r>
          </a:p>
        </p:txBody>
      </p:sp>
      <p:sp>
        <p:nvSpPr>
          <p:cNvPr id="234" name="HDMI"/>
          <p:cNvSpPr txBox="1"/>
          <p:nvPr>
            <p:ph type="title"/>
          </p:nvPr>
        </p:nvSpPr>
        <p:spPr>
          <a:prstGeom prst="rect">
            <a:avLst/>
          </a:prstGeom>
        </p:spPr>
        <p:txBody>
          <a:bodyPr/>
          <a:lstStyle/>
          <a:p>
            <a:pPr/>
            <a:r>
              <a:t>HDMI</a:t>
            </a:r>
          </a:p>
        </p:txBody>
      </p:sp>
      <p:pic>
        <p:nvPicPr>
          <p:cNvPr id="235" name="pasted-movie.png" descr="pasted-movie.png"/>
          <p:cNvPicPr>
            <a:picLocks noChangeAspect="1"/>
          </p:cNvPicPr>
          <p:nvPr/>
        </p:nvPicPr>
        <p:blipFill>
          <a:blip r:embed="rId2">
            <a:extLst/>
          </a:blip>
          <a:stretch>
            <a:fillRect/>
          </a:stretch>
        </p:blipFill>
        <p:spPr>
          <a:xfrm>
            <a:off x="13404850" y="1865330"/>
            <a:ext cx="11109344" cy="805972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7" name="Image" descr="Image"/>
          <p:cNvPicPr>
            <a:picLocks noChangeAspect="1"/>
          </p:cNvPicPr>
          <p:nvPr/>
        </p:nvPicPr>
        <p:blipFill>
          <a:blip r:embed="rId3">
            <a:extLst/>
          </a:blip>
          <a:stretch>
            <a:fillRect/>
          </a:stretch>
        </p:blipFill>
        <p:spPr>
          <a:xfrm>
            <a:off x="5052020" y="1724421"/>
            <a:ext cx="14280145" cy="1026724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Basics"/>
          <p:cNvSpPr txBox="1"/>
          <p:nvPr>
            <p:ph type="title"/>
          </p:nvPr>
        </p:nvSpPr>
        <p:spPr>
          <a:prstGeom prst="rect">
            <a:avLst/>
          </a:prstGeom>
        </p:spPr>
        <p:txBody>
          <a:bodyPr/>
          <a:lstStyle/>
          <a:p>
            <a:pPr/>
            <a:r>
              <a:t>Basics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What is Grounding?"/>
          <p:cNvSpPr txBox="1"/>
          <p:nvPr>
            <p:ph type="body" sz="half" idx="1"/>
          </p:nvPr>
        </p:nvSpPr>
        <p:spPr>
          <a:prstGeom prst="rect">
            <a:avLst/>
          </a:prstGeom>
        </p:spPr>
        <p:txBody>
          <a:bodyPr/>
          <a:lstStyle>
            <a:lvl1pPr>
              <a:defRPr b="1">
                <a:latin typeface="+mn-lt"/>
                <a:ea typeface="+mn-ea"/>
                <a:cs typeface="+mn-cs"/>
                <a:sym typeface="Helvetica Neue"/>
              </a:defRPr>
            </a:lvl1pPr>
          </a:lstStyle>
          <a:p>
            <a:pPr/>
            <a:r>
              <a:t>What is Grounding?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What is Grounding?"/>
          <p:cNvSpPr txBox="1"/>
          <p:nvPr>
            <p:ph type="body" sz="half" idx="1"/>
          </p:nvPr>
        </p:nvSpPr>
        <p:spPr>
          <a:xfrm>
            <a:off x="1206500" y="2330395"/>
            <a:ext cx="21971000" cy="3874314"/>
          </a:xfrm>
          <a:prstGeom prst="rect">
            <a:avLst/>
          </a:prstGeom>
        </p:spPr>
        <p:txBody>
          <a:bodyPr/>
          <a:lstStyle>
            <a:lvl1pPr>
              <a:defRPr b="1">
                <a:latin typeface="+mn-lt"/>
                <a:ea typeface="+mn-ea"/>
                <a:cs typeface="+mn-cs"/>
                <a:sym typeface="Helvetica Neue"/>
              </a:defRPr>
            </a:lvl1pPr>
          </a:lstStyle>
          <a:p>
            <a:pPr/>
            <a:r>
              <a:t>What is Grounding?</a:t>
            </a:r>
          </a:p>
        </p:txBody>
      </p:sp>
      <p:sp>
        <p:nvSpPr>
          <p:cNvPr id="180" name="Grounding connects a circuit or device to the Earth's surface, providing a safe path for electrical currents to flow and preventing electrical shocks and damage."/>
          <p:cNvSpPr txBox="1"/>
          <p:nvPr/>
        </p:nvSpPr>
        <p:spPr>
          <a:xfrm>
            <a:off x="387354" y="6639378"/>
            <a:ext cx="23609293" cy="14884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r>
              <a:t>Grounding connects a circuit or device to the Earth's surface, </a:t>
            </a:r>
            <a:r>
              <a:rPr>
                <a:latin typeface="SF Pro Display Regular"/>
                <a:ea typeface="SF Pro Display Regular"/>
                <a:cs typeface="SF Pro Display Regular"/>
                <a:sym typeface="SF Pro Display Regular"/>
              </a:rPr>
              <a:t>providing</a:t>
            </a:r>
            <a:r>
              <a:t> a safe path for electrical currents to flow and preventing electrical shocks and damage.</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Wiring Color Basics"/>
          <p:cNvSpPr txBox="1"/>
          <p:nvPr>
            <p:ph type="title"/>
          </p:nvPr>
        </p:nvSpPr>
        <p:spPr>
          <a:prstGeom prst="rect">
            <a:avLst/>
          </a:prstGeom>
        </p:spPr>
        <p:txBody>
          <a:bodyPr/>
          <a:lstStyle/>
          <a:p>
            <a:pPr/>
            <a:r>
              <a:t>Wiring Color Basics</a:t>
            </a:r>
          </a:p>
        </p:txBody>
      </p:sp>
      <p:sp>
        <p:nvSpPr>
          <p:cNvPr id="183" name="Slide Subtitle"/>
          <p:cNvSpPr txBox="1"/>
          <p:nvPr>
            <p:ph type="body" idx="21"/>
          </p:nvPr>
        </p:nvSpPr>
        <p:spPr>
          <a:prstGeom prst="rect">
            <a:avLst/>
          </a:prstGeom>
        </p:spPr>
        <p:txBody>
          <a:bodyPr/>
          <a:lstStyle/>
          <a:p>
            <a:pPr/>
          </a:p>
        </p:txBody>
      </p:sp>
      <p:sp>
        <p:nvSpPr>
          <p:cNvPr id="184" name="RED- Power…"/>
          <p:cNvSpPr txBox="1"/>
          <p:nvPr>
            <p:ph type="body" idx="1"/>
          </p:nvPr>
        </p:nvSpPr>
        <p:spPr>
          <a:prstGeom prst="rect">
            <a:avLst/>
          </a:prstGeom>
        </p:spPr>
        <p:txBody>
          <a:bodyPr/>
          <a:lstStyle/>
          <a:p>
            <a:pPr/>
            <a:r>
              <a:t>RED- Power</a:t>
            </a:r>
          </a:p>
          <a:p>
            <a:pPr/>
            <a:r>
              <a:t>BLACK- Ground</a:t>
            </a:r>
          </a:p>
          <a:p>
            <a:pPr/>
            <a:r>
              <a:t>WHITE- Channel A in encoders</a:t>
            </a:r>
          </a:p>
          <a:p>
            <a:pPr/>
            <a:r>
              <a:t>BLUE- Channel B in encoders</a:t>
            </a:r>
          </a:p>
          <a:p>
            <a:pPr/>
            <a:r>
              <a:t>Other- Signal etc.</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Identify these wires"/>
          <p:cNvSpPr txBox="1"/>
          <p:nvPr>
            <p:ph type="body" sz="half" idx="1"/>
          </p:nvPr>
        </p:nvSpPr>
        <p:spPr>
          <a:prstGeom prst="rect">
            <a:avLst/>
          </a:prstGeom>
        </p:spPr>
        <p:txBody>
          <a:bodyPr/>
          <a:lstStyle>
            <a:lvl1pPr>
              <a:defRPr b="1">
                <a:latin typeface="+mn-lt"/>
                <a:ea typeface="+mn-ea"/>
                <a:cs typeface="+mn-cs"/>
                <a:sym typeface="Helvetica Neue"/>
              </a:defRPr>
            </a:lvl1pPr>
          </a:lstStyle>
          <a:p>
            <a:pPr/>
            <a:r>
              <a:t>Identify these wires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Identify these wires"/>
          <p:cNvSpPr txBox="1"/>
          <p:nvPr>
            <p:ph type="body" sz="half" idx="1"/>
          </p:nvPr>
        </p:nvSpPr>
        <p:spPr>
          <a:xfrm>
            <a:off x="1206500" y="-125795"/>
            <a:ext cx="21971000" cy="3874314"/>
          </a:xfrm>
          <a:prstGeom prst="rect">
            <a:avLst/>
          </a:prstGeom>
        </p:spPr>
        <p:txBody>
          <a:bodyPr/>
          <a:lstStyle>
            <a:lvl1pPr>
              <a:defRPr b="1">
                <a:latin typeface="+mn-lt"/>
                <a:ea typeface="+mn-ea"/>
                <a:cs typeface="+mn-cs"/>
                <a:sym typeface="Helvetica Neue"/>
              </a:defRPr>
            </a:lvl1pPr>
          </a:lstStyle>
          <a:p>
            <a:pPr/>
            <a:r>
              <a:t>Identify these wires</a:t>
            </a:r>
          </a:p>
        </p:txBody>
      </p:sp>
      <p:pic>
        <p:nvPicPr>
          <p:cNvPr id="189" name="Bowl of pappardelle pasta with parsley butter, roasted hazelnuts, and shaved parmesan cheese" descr="Bowl of pappardelle pasta with parsley butter, roasted hazelnuts, and shaved parmesan cheese"/>
          <p:cNvPicPr>
            <a:picLocks noChangeAspect="1"/>
          </p:cNvPicPr>
          <p:nvPr/>
        </p:nvPicPr>
        <p:blipFill>
          <a:blip r:embed="rId2">
            <a:extLst/>
          </a:blip>
          <a:srcRect l="0" t="7360" r="0" b="7360"/>
          <a:stretch>
            <a:fillRect/>
          </a:stretch>
        </p:blipFill>
        <p:spPr>
          <a:xfrm>
            <a:off x="9004648" y="3326003"/>
            <a:ext cx="6374835" cy="7822134"/>
          </a:xfrm>
          <a:prstGeom prst="rect">
            <a:avLst/>
          </a:prstGeom>
          <a:ln w="12700">
            <a:miter lim="400000"/>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lide Subtitle"/>
          <p:cNvSpPr txBox="1"/>
          <p:nvPr>
            <p:ph type="body" idx="21"/>
          </p:nvPr>
        </p:nvSpPr>
        <p:spPr>
          <a:prstGeom prst="rect">
            <a:avLst/>
          </a:prstGeom>
        </p:spPr>
        <p:txBody>
          <a:bodyPr/>
          <a:lstStyle/>
          <a:p>
            <a:pPr/>
          </a:p>
        </p:txBody>
      </p:sp>
      <p:sp>
        <p:nvSpPr>
          <p:cNvPr id="192" name="The XT30 connector is used in the REV ecosystem through the Expansion or Control Hub. The XT30 through the REV Slim Battery provides power to the Expansion Hub, and teams will need an XT30 cable to transfer power from the main hub to a secondary hub."/>
          <p:cNvSpPr txBox="1"/>
          <p:nvPr>
            <p:ph type="body" sz="half" idx="1"/>
          </p:nvPr>
        </p:nvSpPr>
        <p:spPr>
          <a:prstGeom prst="rect">
            <a:avLst/>
          </a:prstGeom>
        </p:spPr>
        <p:txBody>
          <a:bodyPr/>
          <a:lstStyle/>
          <a:p>
            <a:pPr/>
            <a:r>
              <a:t>The XT30 connector is used in the REV ecosystem through the Expansion or Control Hub. The XT30 through the REV Slim Battery provides power to the Expansion Hub, and teams will need an XT30 cable to transfer power from the main hub to a secondary hub.</a:t>
            </a:r>
          </a:p>
        </p:txBody>
      </p:sp>
      <p:pic>
        <p:nvPicPr>
          <p:cNvPr id="193" name="Bowl of pappardelle pasta with parsley butter, roasted hazelnuts, and shaved parmesan cheese" descr="Bowl of pappardelle pasta with parsley butter, roasted hazelnuts, and shaved parmesan cheese"/>
          <p:cNvPicPr>
            <a:picLocks noChangeAspect="1"/>
          </p:cNvPicPr>
          <p:nvPr>
            <p:ph type="pic" idx="22"/>
          </p:nvPr>
        </p:nvPicPr>
        <p:blipFill>
          <a:blip r:embed="rId2">
            <a:extLst/>
          </a:blip>
          <a:srcRect l="0" t="0" r="0" b="0"/>
          <a:stretch>
            <a:fillRect/>
          </a:stretch>
        </p:blipFill>
        <p:spPr>
          <a:xfrm>
            <a:off x="13840435" y="3047950"/>
            <a:ext cx="7620001" cy="7620001"/>
          </a:xfrm>
          <a:prstGeom prst="rect">
            <a:avLst/>
          </a:prstGeom>
        </p:spPr>
      </p:pic>
      <p:sp>
        <p:nvSpPr>
          <p:cNvPr id="194" name="XT-30"/>
          <p:cNvSpPr txBox="1"/>
          <p:nvPr>
            <p:ph type="title"/>
          </p:nvPr>
        </p:nvSpPr>
        <p:spPr>
          <a:prstGeom prst="rect">
            <a:avLst/>
          </a:prstGeom>
        </p:spPr>
        <p:txBody>
          <a:bodyPr/>
          <a:lstStyle/>
          <a:p>
            <a:pPr/>
            <a:r>
              <a:t>XT-30</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lide Subtitle"/>
          <p:cNvSpPr txBox="1"/>
          <p:nvPr>
            <p:ph type="body" idx="21"/>
          </p:nvPr>
        </p:nvSpPr>
        <p:spPr>
          <a:prstGeom prst="rect">
            <a:avLst/>
          </a:prstGeom>
        </p:spPr>
        <p:txBody>
          <a:bodyPr/>
          <a:lstStyle/>
          <a:p>
            <a:pPr/>
          </a:p>
        </p:txBody>
      </p:sp>
      <p:sp>
        <p:nvSpPr>
          <p:cNvPr id="197" name="Anderson PowerPole is a connector used by AndyMark on their NeveRest motors. PowerPole connectors are very reliable and recommended for teams. In addition, there are adapters available to other systems."/>
          <p:cNvSpPr txBox="1"/>
          <p:nvPr>
            <p:ph type="body" sz="half" idx="1"/>
          </p:nvPr>
        </p:nvSpPr>
        <p:spPr>
          <a:prstGeom prst="rect">
            <a:avLst/>
          </a:prstGeom>
        </p:spPr>
        <p:txBody>
          <a:bodyPr/>
          <a:lstStyle/>
          <a:p>
            <a:pPr/>
            <a:r>
              <a:t>Anderson PowerPole is a connector used by AndyMark on their NeveRest motors. PowerPole connectors are very reliable and recommended for teams. In addition, there are adapters available to other systems.</a:t>
            </a:r>
          </a:p>
        </p:txBody>
      </p:sp>
      <p:pic>
        <p:nvPicPr>
          <p:cNvPr id="198" name="Bowl of pappardelle pasta with parsley butter, roasted hazelnuts, and shaved parmesan cheese" descr="Bowl of pappardelle pasta with parsley butter, roasted hazelnuts, and shaved parmesan cheese"/>
          <p:cNvPicPr>
            <a:picLocks noChangeAspect="1"/>
          </p:cNvPicPr>
          <p:nvPr>
            <p:ph type="pic" idx="22"/>
          </p:nvPr>
        </p:nvPicPr>
        <p:blipFill>
          <a:blip r:embed="rId2">
            <a:extLst/>
          </a:blip>
          <a:srcRect l="0" t="0" r="0" b="0"/>
          <a:stretch>
            <a:fillRect/>
          </a:stretch>
        </p:blipFill>
        <p:spPr>
          <a:xfrm>
            <a:off x="12191999" y="1399513"/>
            <a:ext cx="10916874" cy="10916875"/>
          </a:xfrm>
          <a:prstGeom prst="rect">
            <a:avLst/>
          </a:prstGeom>
        </p:spPr>
      </p:pic>
      <p:sp>
        <p:nvSpPr>
          <p:cNvPr id="199" name="Anderson Power-Pole"/>
          <p:cNvSpPr txBox="1"/>
          <p:nvPr>
            <p:ph type="title"/>
          </p:nvPr>
        </p:nvSpPr>
        <p:spPr>
          <a:prstGeom prst="rect">
            <a:avLst/>
          </a:prstGeom>
        </p:spPr>
        <p:txBody>
          <a:bodyPr/>
          <a:lstStyle>
            <a:lvl1pPr defTabSz="2170121">
              <a:defRPr spc="-151" sz="7565"/>
            </a:lvl1pPr>
          </a:lstStyle>
          <a:p>
            <a:pPr/>
            <a:r>
              <a:t>Anderson Power-Pole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