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0" r:id="rId5"/>
    <p:sldId id="567" r:id="rId6"/>
    <p:sldId id="3126" r:id="rId7"/>
    <p:sldId id="263" r:id="rId8"/>
    <p:sldId id="261" r:id="rId10"/>
    <p:sldId id="455" r:id="rId11"/>
    <p:sldId id="259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35" y="398"/>
      </p:cViewPr>
      <p:guideLst>
        <p:guide orient="horz" pos="27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300F1A-4DC6-473D-8551-DD59A1B2DB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體 Medium" panose="020B0600000000000000" pitchFamily="34" charset="-128"/>
                <a:ea typeface="思源黑體 Medium" panose="020B0600000000000000" pitchFamily="34" charset="-128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體 Medium" panose="020B0600000000000000" pitchFamily="34" charset="-128"/>
              <a:ea typeface="思源黑體 Medium" panose="020B0600000000000000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311791" y="1740073"/>
            <a:ext cx="75684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放置</a:t>
            </a:r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类塔防</a:t>
            </a:r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游戏</a:t>
            </a:r>
            <a:endParaRPr lang="zh-CN" altLang="en-US" sz="80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193508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答辩：刘骏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帆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67003" y="-266700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193032" y="2010583"/>
            <a:ext cx="780466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谢谢观看</a:t>
            </a:r>
            <a:endParaRPr lang="zh-CN" altLang="en-US" sz="72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75040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答辩：刘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骏帆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1">
            <a:off x="2621280" y="-262128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82510" y="1643035"/>
            <a:ext cx="3296611" cy="577215"/>
            <a:chOff x="2082785" y="2340838"/>
            <a:chExt cx="3296611" cy="577215"/>
          </a:xfrm>
        </p:grpSpPr>
        <p:sp>
          <p:nvSpPr>
            <p:cNvPr id="3" name="椭圆 2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70536" y="238043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项目总体架构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82510" y="2690301"/>
            <a:ext cx="3296609" cy="639849"/>
            <a:chOff x="2082785" y="2278204"/>
            <a:chExt cx="3296609" cy="639849"/>
          </a:xfrm>
        </p:grpSpPr>
        <p:sp>
          <p:nvSpPr>
            <p:cNvPr id="17" name="椭圆 16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0534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稻壳儿_答辩小姐姐作品_4"/>
          <p:cNvGrpSpPr/>
          <p:nvPr/>
        </p:nvGrpSpPr>
        <p:grpSpPr>
          <a:xfrm>
            <a:off x="7382510" y="3862835"/>
            <a:ext cx="3296920" cy="1709016"/>
            <a:chOff x="2082785" y="2340838"/>
            <a:chExt cx="3296920" cy="1709016"/>
          </a:xfrm>
        </p:grpSpPr>
        <p:sp>
          <p:nvSpPr>
            <p:cNvPr id="21" name="椭圆 20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63225" y="3552649"/>
              <a:ext cx="231648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总结体会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" name="稻壳儿_答辩小姐姐作品_6"/>
          <p:cNvSpPr txBox="1"/>
          <p:nvPr/>
        </p:nvSpPr>
        <p:spPr>
          <a:xfrm>
            <a:off x="4877505" y="74600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稻壳儿_答辩小姐姐作品_7"/>
          <p:cNvSpPr txBox="1"/>
          <p:nvPr/>
        </p:nvSpPr>
        <p:spPr>
          <a:xfrm>
            <a:off x="5677858" y="1853671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录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696" y="2792616"/>
            <a:ext cx="2308860" cy="497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功能简要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稻壳儿_答辩小姐姐作品_3"/>
          <p:cNvGrpSpPr/>
          <p:nvPr/>
        </p:nvGrpSpPr>
        <p:grpSpPr>
          <a:xfrm>
            <a:off x="7390130" y="4972491"/>
            <a:ext cx="3296609" cy="639849"/>
            <a:chOff x="2082785" y="2278204"/>
            <a:chExt cx="3296609" cy="639849"/>
          </a:xfrm>
        </p:grpSpPr>
        <p:sp>
          <p:nvSpPr>
            <p:cNvPr id="10" name="椭圆 9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4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70534" y="22782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94696" y="3903231"/>
            <a:ext cx="2308860" cy="497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程序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难点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505218" y="2697508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总体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框架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407357" y="83741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稻壳儿_答辩小姐姐作品_1"/>
          <p:cNvSpPr/>
          <p:nvPr/>
        </p:nvSpPr>
        <p:spPr>
          <a:xfrm>
            <a:off x="313267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稻壳儿_答辩小姐姐作品_8"/>
          <p:cNvGrpSpPr/>
          <p:nvPr/>
        </p:nvGrpSpPr>
        <p:grpSpPr>
          <a:xfrm>
            <a:off x="4058860" y="713275"/>
            <a:ext cx="4074281" cy="583565"/>
            <a:chOff x="3866082" y="713275"/>
            <a:chExt cx="4074281" cy="58356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4554422" y="713275"/>
              <a:ext cx="291973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3200" spc="300" dirty="0">
                  <a:latin typeface="+mn-lt"/>
                  <a:ea typeface="+mn-ea"/>
                  <a:cs typeface="+mn-ea"/>
                  <a:sym typeface="+mn-lt"/>
                </a:rPr>
                <a:t>项目总体设计</a:t>
              </a:r>
              <a:endParaRPr lang="zh-CN" altLang="en-US" sz="32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1719580"/>
            <a:ext cx="10794365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2534948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功能简要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介绍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_答辩小姐姐作品_1"/>
          <p:cNvSpPr/>
          <p:nvPr/>
        </p:nvSpPr>
        <p:spPr>
          <a:xfrm>
            <a:off x="313902" y="30480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稻壳儿_答辩小姐姐作品_2"/>
          <p:cNvSpPr/>
          <p:nvPr/>
        </p:nvSpPr>
        <p:spPr>
          <a:xfrm>
            <a:off x="1025780" y="2024247"/>
            <a:ext cx="689872" cy="689872"/>
          </a:xfrm>
          <a:prstGeom prst="ellipse">
            <a:avLst/>
          </a:prstGeom>
          <a:solidFill>
            <a:srgbClr val="4D7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稻壳儿_答辩小姐姐作品_5"/>
          <p:cNvSpPr/>
          <p:nvPr/>
        </p:nvSpPr>
        <p:spPr>
          <a:xfrm>
            <a:off x="6774722" y="2045080"/>
            <a:ext cx="689872" cy="689872"/>
          </a:xfrm>
          <a:prstGeom prst="ellipse">
            <a:avLst/>
          </a:prstGeom>
          <a:solidFill>
            <a:srgbClr val="A26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稻壳儿_答辩小姐姐作品_6"/>
          <p:cNvSpPr/>
          <p:nvPr/>
        </p:nvSpPr>
        <p:spPr>
          <a:xfrm>
            <a:off x="2103164" y="2456265"/>
            <a:ext cx="3525836" cy="28613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、敌人移动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、防御塔放置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、防御塔攻击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、排行榜的更新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、关卡的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衔接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、较好的用户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界面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稻壳儿_答辩小姐姐作品_7"/>
          <p:cNvSpPr/>
          <p:nvPr/>
        </p:nvSpPr>
        <p:spPr>
          <a:xfrm>
            <a:off x="2103120" y="1953260"/>
            <a:ext cx="22548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已完成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稻壳儿_答辩小姐姐作品_10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2201" y="4147926"/>
            <a:ext cx="477030" cy="477030"/>
          </a:xfrm>
          <a:prstGeom prst="rect">
            <a:avLst/>
          </a:prstGeom>
        </p:spPr>
      </p:pic>
      <p:sp>
        <p:nvSpPr>
          <p:cNvPr id="21" name="稻壳儿_答辩小姐姐作品_11"/>
          <p:cNvSpPr/>
          <p:nvPr/>
        </p:nvSpPr>
        <p:spPr>
          <a:xfrm>
            <a:off x="7940363" y="2456265"/>
            <a:ext cx="3525836" cy="1938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、至少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关关卡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、游戏背景音乐的播放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、增加道具功能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  <a:cs typeface="+mn-ea"/>
                <a:sym typeface="+mn-lt"/>
              </a:rPr>
              <a:t>、防御塔、敌人多样化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稻壳儿_答辩小姐姐作品_12"/>
          <p:cNvSpPr/>
          <p:nvPr/>
        </p:nvSpPr>
        <p:spPr>
          <a:xfrm>
            <a:off x="7940675" y="2024380"/>
            <a:ext cx="19405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未完成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6" name="稻壳儿_答辩小姐姐作品_15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2201" y="2117770"/>
            <a:ext cx="477030" cy="477030"/>
          </a:xfrm>
          <a:prstGeom prst="rect">
            <a:avLst/>
          </a:prstGeom>
        </p:spPr>
      </p:pic>
      <p:pic>
        <p:nvPicPr>
          <p:cNvPr id="27" name="稻壳儿_答辩小姐姐作品_16" descr="调色板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881143" y="2130668"/>
            <a:ext cx="477030" cy="477030"/>
          </a:xfrm>
          <a:prstGeom prst="rect">
            <a:avLst/>
          </a:prstGeom>
        </p:spPr>
      </p:pic>
      <p:grpSp>
        <p:nvGrpSpPr>
          <p:cNvPr id="9" name="稻壳儿_答辩小姐姐作品_18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2534948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项目难点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稻壳儿_答辩小姐姐作品_1"/>
          <p:cNvSpPr/>
          <p:nvPr/>
        </p:nvSpPr>
        <p:spPr>
          <a:xfrm>
            <a:off x="238337" y="386080"/>
            <a:ext cx="11565466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稻壳儿_答辩小姐姐作品_2"/>
          <p:cNvSpPr>
            <a:spLocks noChangeAspect="1" noChangeArrowheads="1"/>
          </p:cNvSpPr>
          <p:nvPr/>
        </p:nvSpPr>
        <p:spPr bwMode="auto">
          <a:xfrm rot="2700000">
            <a:off x="5561746" y="4611921"/>
            <a:ext cx="1068508" cy="1070894"/>
          </a:xfrm>
          <a:prstGeom prst="rect">
            <a:avLst/>
          </a:prstGeom>
          <a:solidFill>
            <a:srgbClr val="4D7F89"/>
          </a:solidFill>
          <a:ln w="12700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稻壳儿_答辩小姐姐作品_3"/>
          <p:cNvSpPr>
            <a:spLocks noChangeAspect="1" noChangeArrowheads="1"/>
          </p:cNvSpPr>
          <p:nvPr/>
        </p:nvSpPr>
        <p:spPr bwMode="auto">
          <a:xfrm rot="2700000">
            <a:off x="5740400" y="1930114"/>
            <a:ext cx="711200" cy="712788"/>
          </a:xfrm>
          <a:prstGeom prst="rect">
            <a:avLst/>
          </a:prstGeom>
          <a:solidFill>
            <a:srgbClr val="4D7F89"/>
          </a:soli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稻壳儿_答辩小姐姐作品_4"/>
          <p:cNvGrpSpPr/>
          <p:nvPr/>
        </p:nvGrpSpPr>
        <p:grpSpPr bwMode="auto">
          <a:xfrm>
            <a:off x="5999581" y="2184160"/>
            <a:ext cx="146503" cy="87267"/>
            <a:chOff x="69134" y="105568"/>
            <a:chExt cx="200861" cy="119583"/>
          </a:xfrm>
          <a:solidFill>
            <a:srgbClr val="298D0C">
              <a:alpha val="40000"/>
            </a:srgbClr>
          </a:solidFill>
        </p:grpSpPr>
        <p:sp>
          <p:nvSpPr>
            <p:cNvPr id="26" name="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40" name="稻壳儿_答辩小姐姐作品_5"/>
          <p:cNvCxnSpPr/>
          <p:nvPr/>
        </p:nvCxnSpPr>
        <p:spPr>
          <a:xfrm>
            <a:off x="6092934" y="2789964"/>
            <a:ext cx="0" cy="1601011"/>
          </a:xfrm>
          <a:prstGeom prst="line">
            <a:avLst/>
          </a:prstGeom>
          <a:ln>
            <a:solidFill>
              <a:srgbClr val="A2633C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稻壳儿_答辩小姐姐作品_6"/>
          <p:cNvSpPr txBox="1"/>
          <p:nvPr/>
        </p:nvSpPr>
        <p:spPr>
          <a:xfrm>
            <a:off x="2174875" y="1896745"/>
            <a:ext cx="283337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敌人的移动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稻壳儿_答辩小姐姐作品_8"/>
          <p:cNvSpPr txBox="1"/>
          <p:nvPr/>
        </p:nvSpPr>
        <p:spPr>
          <a:xfrm>
            <a:off x="7359015" y="1896745"/>
            <a:ext cx="283400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防御塔的攻击与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放置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稻壳儿_答辩小姐姐作品_10"/>
          <p:cNvSpPr txBox="1"/>
          <p:nvPr/>
        </p:nvSpPr>
        <p:spPr>
          <a:xfrm>
            <a:off x="1254760" y="4606290"/>
            <a:ext cx="375348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游戏信息的处理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稻壳儿_答辩小姐姐作品_12"/>
          <p:cNvSpPr txBox="1"/>
          <p:nvPr/>
        </p:nvSpPr>
        <p:spPr>
          <a:xfrm>
            <a:off x="7359015" y="4713605"/>
            <a:ext cx="332168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硬件的使用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稻壳儿_答辩小姐姐作品_14"/>
          <p:cNvSpPr>
            <a:spLocks noEditPoints="1" noChangeArrowheads="1"/>
          </p:cNvSpPr>
          <p:nvPr/>
        </p:nvSpPr>
        <p:spPr bwMode="auto">
          <a:xfrm>
            <a:off x="5955805" y="4830155"/>
            <a:ext cx="406129" cy="528625"/>
          </a:xfrm>
          <a:custGeom>
            <a:avLst/>
            <a:gdLst>
              <a:gd name="T0" fmla="*/ 346854 w 159"/>
              <a:gd name="T1" fmla="*/ 408289 h 207"/>
              <a:gd name="T2" fmla="*/ 196625 w 159"/>
              <a:gd name="T3" fmla="*/ 174350 h 207"/>
              <a:gd name="T4" fmla="*/ 203252 w 159"/>
              <a:gd name="T5" fmla="*/ 52967 h 207"/>
              <a:gd name="T6" fmla="*/ 92789 w 159"/>
              <a:gd name="T7" fmla="*/ 8828 h 207"/>
              <a:gd name="T8" fmla="*/ 154648 w 159"/>
              <a:gd name="T9" fmla="*/ 105934 h 207"/>
              <a:gd name="T10" fmla="*/ 81743 w 159"/>
              <a:gd name="T11" fmla="*/ 152281 h 207"/>
              <a:gd name="T12" fmla="*/ 22093 w 159"/>
              <a:gd name="T13" fmla="*/ 59588 h 207"/>
              <a:gd name="T14" fmla="*/ 22093 w 159"/>
              <a:gd name="T15" fmla="*/ 169936 h 207"/>
              <a:gd name="T16" fmla="*/ 136974 w 159"/>
              <a:gd name="T17" fmla="*/ 211869 h 207"/>
              <a:gd name="T18" fmla="*/ 287204 w 159"/>
              <a:gd name="T19" fmla="*/ 445807 h 207"/>
              <a:gd name="T20" fmla="*/ 315925 w 159"/>
              <a:gd name="T21" fmla="*/ 452428 h 207"/>
              <a:gd name="T22" fmla="*/ 340227 w 159"/>
              <a:gd name="T23" fmla="*/ 434772 h 207"/>
              <a:gd name="T24" fmla="*/ 346854 w 159"/>
              <a:gd name="T25" fmla="*/ 408289 h 207"/>
              <a:gd name="T26" fmla="*/ 318134 w 159"/>
              <a:gd name="T27" fmla="*/ 425944 h 207"/>
              <a:gd name="T28" fmla="*/ 296041 w 159"/>
              <a:gd name="T29" fmla="*/ 421531 h 207"/>
              <a:gd name="T30" fmla="*/ 302669 w 159"/>
              <a:gd name="T31" fmla="*/ 401668 h 207"/>
              <a:gd name="T32" fmla="*/ 322553 w 159"/>
              <a:gd name="T33" fmla="*/ 406082 h 207"/>
              <a:gd name="T34" fmla="*/ 318134 w 159"/>
              <a:gd name="T35" fmla="*/ 425944 h 20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9"/>
              <a:gd name="T55" fmla="*/ 0 h 207"/>
              <a:gd name="T56" fmla="*/ 159 w 159"/>
              <a:gd name="T57" fmla="*/ 207 h 20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9" h="207">
                <a:moveTo>
                  <a:pt x="157" y="185"/>
                </a:moveTo>
                <a:cubicBezTo>
                  <a:pt x="89" y="79"/>
                  <a:pt x="89" y="79"/>
                  <a:pt x="89" y="79"/>
                </a:cubicBezTo>
                <a:cubicBezTo>
                  <a:pt x="101" y="63"/>
                  <a:pt x="103" y="42"/>
                  <a:pt x="92" y="24"/>
                </a:cubicBezTo>
                <a:cubicBezTo>
                  <a:pt x="81" y="8"/>
                  <a:pt x="61" y="0"/>
                  <a:pt x="42" y="4"/>
                </a:cubicBezTo>
                <a:cubicBezTo>
                  <a:pt x="70" y="48"/>
                  <a:pt x="70" y="48"/>
                  <a:pt x="70" y="48"/>
                </a:cubicBezTo>
                <a:cubicBezTo>
                  <a:pt x="37" y="69"/>
                  <a:pt x="37" y="69"/>
                  <a:pt x="37" y="69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42"/>
                  <a:pt x="0" y="61"/>
                  <a:pt x="10" y="77"/>
                </a:cubicBezTo>
                <a:cubicBezTo>
                  <a:pt x="21" y="95"/>
                  <a:pt x="43" y="102"/>
                  <a:pt x="62" y="96"/>
                </a:cubicBezTo>
                <a:cubicBezTo>
                  <a:pt x="130" y="202"/>
                  <a:pt x="130" y="202"/>
                  <a:pt x="130" y="202"/>
                </a:cubicBezTo>
                <a:cubicBezTo>
                  <a:pt x="133" y="206"/>
                  <a:pt x="138" y="207"/>
                  <a:pt x="143" y="205"/>
                </a:cubicBezTo>
                <a:cubicBezTo>
                  <a:pt x="154" y="197"/>
                  <a:pt x="154" y="197"/>
                  <a:pt x="154" y="197"/>
                </a:cubicBezTo>
                <a:cubicBezTo>
                  <a:pt x="158" y="195"/>
                  <a:pt x="159" y="189"/>
                  <a:pt x="157" y="185"/>
                </a:cubicBezTo>
                <a:close/>
                <a:moveTo>
                  <a:pt x="144" y="193"/>
                </a:moveTo>
                <a:cubicBezTo>
                  <a:pt x="141" y="195"/>
                  <a:pt x="136" y="195"/>
                  <a:pt x="134" y="191"/>
                </a:cubicBezTo>
                <a:cubicBezTo>
                  <a:pt x="132" y="188"/>
                  <a:pt x="133" y="184"/>
                  <a:pt x="137" y="182"/>
                </a:cubicBezTo>
                <a:cubicBezTo>
                  <a:pt x="140" y="180"/>
                  <a:pt x="144" y="181"/>
                  <a:pt x="146" y="184"/>
                </a:cubicBezTo>
                <a:cubicBezTo>
                  <a:pt x="148" y="187"/>
                  <a:pt x="147" y="191"/>
                  <a:pt x="144" y="19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稻壳儿_答辩小姐姐作品_15"/>
          <p:cNvSpPr>
            <a:spLocks noEditPoints="1" noChangeArrowheads="1"/>
          </p:cNvSpPr>
          <p:nvPr/>
        </p:nvSpPr>
        <p:spPr bwMode="auto">
          <a:xfrm>
            <a:off x="5892077" y="5098251"/>
            <a:ext cx="267873" cy="263772"/>
          </a:xfrm>
          <a:custGeom>
            <a:avLst/>
            <a:gdLst>
              <a:gd name="T0" fmla="*/ 200799 w 105"/>
              <a:gd name="T1" fmla="*/ 57542 h 103"/>
              <a:gd name="T2" fmla="*/ 214038 w 105"/>
              <a:gd name="T3" fmla="*/ 44263 h 103"/>
              <a:gd name="T4" fmla="*/ 185353 w 105"/>
              <a:gd name="T5" fmla="*/ 15492 h 103"/>
              <a:gd name="T6" fmla="*/ 172113 w 105"/>
              <a:gd name="T7" fmla="*/ 28771 h 103"/>
              <a:gd name="T8" fmla="*/ 136808 w 105"/>
              <a:gd name="T9" fmla="*/ 15492 h 103"/>
              <a:gd name="T10" fmla="*/ 136808 w 105"/>
              <a:gd name="T11" fmla="*/ 0 h 103"/>
              <a:gd name="T12" fmla="*/ 94883 w 105"/>
              <a:gd name="T13" fmla="*/ 0 h 103"/>
              <a:gd name="T14" fmla="*/ 94883 w 105"/>
              <a:gd name="T15" fmla="*/ 15492 h 103"/>
              <a:gd name="T16" fmla="*/ 61784 w 105"/>
              <a:gd name="T17" fmla="*/ 28771 h 103"/>
              <a:gd name="T18" fmla="*/ 48545 w 105"/>
              <a:gd name="T19" fmla="*/ 15492 h 103"/>
              <a:gd name="T20" fmla="*/ 17653 w 105"/>
              <a:gd name="T21" fmla="*/ 44263 h 103"/>
              <a:gd name="T22" fmla="*/ 33099 w 105"/>
              <a:gd name="T23" fmla="*/ 59755 h 103"/>
              <a:gd name="T24" fmla="*/ 17653 w 105"/>
              <a:gd name="T25" fmla="*/ 92952 h 103"/>
              <a:gd name="T26" fmla="*/ 0 w 105"/>
              <a:gd name="T27" fmla="*/ 92952 h 103"/>
              <a:gd name="T28" fmla="*/ 0 w 105"/>
              <a:gd name="T29" fmla="*/ 135002 h 103"/>
              <a:gd name="T30" fmla="*/ 19859 w 105"/>
              <a:gd name="T31" fmla="*/ 135002 h 103"/>
              <a:gd name="T32" fmla="*/ 33099 w 105"/>
              <a:gd name="T33" fmla="*/ 168199 h 103"/>
              <a:gd name="T34" fmla="*/ 19859 w 105"/>
              <a:gd name="T35" fmla="*/ 181478 h 103"/>
              <a:gd name="T36" fmla="*/ 48545 w 105"/>
              <a:gd name="T37" fmla="*/ 210249 h 103"/>
              <a:gd name="T38" fmla="*/ 61784 w 105"/>
              <a:gd name="T39" fmla="*/ 196970 h 103"/>
              <a:gd name="T40" fmla="*/ 94883 w 105"/>
              <a:gd name="T41" fmla="*/ 210249 h 103"/>
              <a:gd name="T42" fmla="*/ 94883 w 105"/>
              <a:gd name="T43" fmla="*/ 227954 h 103"/>
              <a:gd name="T44" fmla="*/ 136808 w 105"/>
              <a:gd name="T45" fmla="*/ 227954 h 103"/>
              <a:gd name="T46" fmla="*/ 136808 w 105"/>
              <a:gd name="T47" fmla="*/ 210249 h 103"/>
              <a:gd name="T48" fmla="*/ 169907 w 105"/>
              <a:gd name="T49" fmla="*/ 196970 h 103"/>
              <a:gd name="T50" fmla="*/ 183146 w 105"/>
              <a:gd name="T51" fmla="*/ 210249 h 103"/>
              <a:gd name="T52" fmla="*/ 211832 w 105"/>
              <a:gd name="T53" fmla="*/ 181478 h 103"/>
              <a:gd name="T54" fmla="*/ 200799 w 105"/>
              <a:gd name="T55" fmla="*/ 168199 h 103"/>
              <a:gd name="T56" fmla="*/ 214038 w 105"/>
              <a:gd name="T57" fmla="*/ 135002 h 103"/>
              <a:gd name="T58" fmla="*/ 231691 w 105"/>
              <a:gd name="T59" fmla="*/ 135002 h 103"/>
              <a:gd name="T60" fmla="*/ 231691 w 105"/>
              <a:gd name="T61" fmla="*/ 92952 h 103"/>
              <a:gd name="T62" fmla="*/ 214038 w 105"/>
              <a:gd name="T63" fmla="*/ 92952 h 103"/>
              <a:gd name="T64" fmla="*/ 200799 w 105"/>
              <a:gd name="T65" fmla="*/ 57542 h 103"/>
              <a:gd name="T66" fmla="*/ 116949 w 105"/>
              <a:gd name="T67" fmla="*/ 183691 h 103"/>
              <a:gd name="T68" fmla="*/ 46338 w 105"/>
              <a:gd name="T69" fmla="*/ 112870 h 103"/>
              <a:gd name="T70" fmla="*/ 116949 w 105"/>
              <a:gd name="T71" fmla="*/ 42050 h 103"/>
              <a:gd name="T72" fmla="*/ 187559 w 105"/>
              <a:gd name="T73" fmla="*/ 112870 h 103"/>
              <a:gd name="T74" fmla="*/ 116949 w 105"/>
              <a:gd name="T75" fmla="*/ 183691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5"/>
              <a:gd name="T115" fmla="*/ 0 h 103"/>
              <a:gd name="T116" fmla="*/ 105 w 105"/>
              <a:gd name="T117" fmla="*/ 103 h 103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5" h="103">
                <a:moveTo>
                  <a:pt x="91" y="26"/>
                </a:moveTo>
                <a:cubicBezTo>
                  <a:pt x="97" y="20"/>
                  <a:pt x="97" y="20"/>
                  <a:pt x="97" y="20"/>
                </a:cubicBezTo>
                <a:cubicBezTo>
                  <a:pt x="84" y="7"/>
                  <a:pt x="84" y="7"/>
                  <a:pt x="84" y="7"/>
                </a:cubicBezTo>
                <a:cubicBezTo>
                  <a:pt x="78" y="13"/>
                  <a:pt x="78" y="13"/>
                  <a:pt x="78" y="13"/>
                </a:cubicBezTo>
                <a:cubicBezTo>
                  <a:pt x="73" y="10"/>
                  <a:pt x="67" y="8"/>
                  <a:pt x="62" y="7"/>
                </a:cubicBezTo>
                <a:cubicBezTo>
                  <a:pt x="62" y="0"/>
                  <a:pt x="62" y="0"/>
                  <a:pt x="6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7"/>
                  <a:pt x="43" y="7"/>
                  <a:pt x="43" y="7"/>
                </a:cubicBezTo>
                <a:cubicBezTo>
                  <a:pt x="38" y="8"/>
                  <a:pt x="33" y="10"/>
                  <a:pt x="28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8" y="20"/>
                  <a:pt x="8" y="20"/>
                  <a:pt x="8" y="20"/>
                </a:cubicBezTo>
                <a:cubicBezTo>
                  <a:pt x="15" y="27"/>
                  <a:pt x="15" y="27"/>
                  <a:pt x="15" y="27"/>
                </a:cubicBezTo>
                <a:cubicBezTo>
                  <a:pt x="12" y="31"/>
                  <a:pt x="10" y="36"/>
                  <a:pt x="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61"/>
                  <a:pt x="0" y="61"/>
                  <a:pt x="0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10" y="66"/>
                  <a:pt x="12" y="71"/>
                  <a:pt x="15" y="76"/>
                </a:cubicBezTo>
                <a:cubicBezTo>
                  <a:pt x="9" y="82"/>
                  <a:pt x="9" y="82"/>
                  <a:pt x="9" y="82"/>
                </a:cubicBezTo>
                <a:cubicBezTo>
                  <a:pt x="22" y="95"/>
                  <a:pt x="22" y="95"/>
                  <a:pt x="22" y="95"/>
                </a:cubicBezTo>
                <a:cubicBezTo>
                  <a:pt x="28" y="89"/>
                  <a:pt x="28" y="89"/>
                  <a:pt x="28" y="89"/>
                </a:cubicBezTo>
                <a:cubicBezTo>
                  <a:pt x="33" y="92"/>
                  <a:pt x="38" y="94"/>
                  <a:pt x="43" y="95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62" y="103"/>
                  <a:pt x="62" y="103"/>
                  <a:pt x="62" y="103"/>
                </a:cubicBezTo>
                <a:cubicBezTo>
                  <a:pt x="62" y="95"/>
                  <a:pt x="62" y="95"/>
                  <a:pt x="62" y="95"/>
                </a:cubicBezTo>
                <a:cubicBezTo>
                  <a:pt x="67" y="94"/>
                  <a:pt x="73" y="92"/>
                  <a:pt x="77" y="89"/>
                </a:cubicBezTo>
                <a:cubicBezTo>
                  <a:pt x="83" y="95"/>
                  <a:pt x="83" y="95"/>
                  <a:pt x="83" y="95"/>
                </a:cubicBezTo>
                <a:cubicBezTo>
                  <a:pt x="96" y="82"/>
                  <a:pt x="96" y="82"/>
                  <a:pt x="96" y="82"/>
                </a:cubicBezTo>
                <a:cubicBezTo>
                  <a:pt x="91" y="76"/>
                  <a:pt x="91" y="76"/>
                  <a:pt x="91" y="76"/>
                </a:cubicBezTo>
                <a:cubicBezTo>
                  <a:pt x="94" y="71"/>
                  <a:pt x="96" y="66"/>
                  <a:pt x="97" y="61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42"/>
                  <a:pt x="105" y="42"/>
                  <a:pt x="105" y="42"/>
                </a:cubicBezTo>
                <a:cubicBezTo>
                  <a:pt x="97" y="42"/>
                  <a:pt x="97" y="42"/>
                  <a:pt x="97" y="42"/>
                </a:cubicBezTo>
                <a:cubicBezTo>
                  <a:pt x="96" y="36"/>
                  <a:pt x="94" y="31"/>
                  <a:pt x="91" y="26"/>
                </a:cubicBezTo>
                <a:close/>
                <a:moveTo>
                  <a:pt x="53" y="83"/>
                </a:moveTo>
                <a:cubicBezTo>
                  <a:pt x="35" y="83"/>
                  <a:pt x="21" y="69"/>
                  <a:pt x="21" y="51"/>
                </a:cubicBezTo>
                <a:cubicBezTo>
                  <a:pt x="21" y="33"/>
                  <a:pt x="35" y="19"/>
                  <a:pt x="53" y="19"/>
                </a:cubicBezTo>
                <a:cubicBezTo>
                  <a:pt x="71" y="19"/>
                  <a:pt x="85" y="33"/>
                  <a:pt x="85" y="51"/>
                </a:cubicBezTo>
                <a:cubicBezTo>
                  <a:pt x="85" y="69"/>
                  <a:pt x="71" y="83"/>
                  <a:pt x="53" y="8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稻壳儿_答辩小姐姐作品_16"/>
          <p:cNvSpPr>
            <a:spLocks noChangeArrowheads="1"/>
          </p:cNvSpPr>
          <p:nvPr/>
        </p:nvSpPr>
        <p:spPr bwMode="auto">
          <a:xfrm>
            <a:off x="6004410" y="5208516"/>
            <a:ext cx="43206" cy="43242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稻壳儿_答辩小姐姐作品_17"/>
          <p:cNvSpPr>
            <a:spLocks noChangeShapeType="1"/>
          </p:cNvSpPr>
          <p:nvPr/>
        </p:nvSpPr>
        <p:spPr bwMode="auto">
          <a:xfrm>
            <a:off x="6369543" y="2040539"/>
            <a:ext cx="0" cy="0"/>
          </a:xfrm>
          <a:prstGeom prst="line">
            <a:avLst/>
          </a:prstGeom>
          <a:noFill/>
          <a:ln w="15875">
            <a:solidFill>
              <a:srgbClr val="449FD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稻壳儿_答辩小姐姐作品_18"/>
          <p:cNvSpPr>
            <a:spLocks noEditPoints="1"/>
          </p:cNvSpPr>
          <p:nvPr/>
        </p:nvSpPr>
        <p:spPr bwMode="auto">
          <a:xfrm>
            <a:off x="5863834" y="2070589"/>
            <a:ext cx="460666" cy="417970"/>
          </a:xfrm>
          <a:custGeom>
            <a:avLst/>
            <a:gdLst>
              <a:gd name="T0" fmla="*/ 6361 w 286"/>
              <a:gd name="T1" fmla="*/ 6174 h 259"/>
              <a:gd name="T2" fmla="*/ 6205 w 286"/>
              <a:gd name="T3" fmla="*/ 5702 h 259"/>
              <a:gd name="T4" fmla="*/ 6795 w 286"/>
              <a:gd name="T5" fmla="*/ 4579 h 259"/>
              <a:gd name="T6" fmla="*/ 6958 w 286"/>
              <a:gd name="T7" fmla="*/ 3641 h 259"/>
              <a:gd name="T8" fmla="*/ 5549 w 286"/>
              <a:gd name="T9" fmla="*/ 1687 h 259"/>
              <a:gd name="T10" fmla="*/ 4128 w 286"/>
              <a:gd name="T11" fmla="*/ 3641 h 259"/>
              <a:gd name="T12" fmla="*/ 4312 w 286"/>
              <a:gd name="T13" fmla="*/ 4579 h 259"/>
              <a:gd name="T14" fmla="*/ 4902 w 286"/>
              <a:gd name="T15" fmla="*/ 5702 h 259"/>
              <a:gd name="T16" fmla="*/ 4718 w 286"/>
              <a:gd name="T17" fmla="*/ 6174 h 259"/>
              <a:gd name="T18" fmla="*/ 2233 w 286"/>
              <a:gd name="T19" fmla="*/ 8074 h 259"/>
              <a:gd name="T20" fmla="*/ 8874 w 286"/>
              <a:gd name="T21" fmla="*/ 8074 h 259"/>
              <a:gd name="T22" fmla="*/ 6361 w 286"/>
              <a:gd name="T23" fmla="*/ 6174 h 259"/>
              <a:gd name="T24" fmla="*/ 2986 w 286"/>
              <a:gd name="T25" fmla="*/ 6333 h 259"/>
              <a:gd name="T26" fmla="*/ 4222 w 286"/>
              <a:gd name="T27" fmla="*/ 5740 h 259"/>
              <a:gd name="T28" fmla="*/ 3809 w 286"/>
              <a:gd name="T29" fmla="*/ 4957 h 259"/>
              <a:gd name="T30" fmla="*/ 3510 w 286"/>
              <a:gd name="T31" fmla="*/ 4482 h 259"/>
              <a:gd name="T32" fmla="*/ 3443 w 286"/>
              <a:gd name="T33" fmla="*/ 3892 h 259"/>
              <a:gd name="T34" fmla="*/ 3564 w 286"/>
              <a:gd name="T35" fmla="*/ 3495 h 259"/>
              <a:gd name="T36" fmla="*/ 3993 w 286"/>
              <a:gd name="T37" fmla="*/ 1713 h 259"/>
              <a:gd name="T38" fmla="*/ 4775 w 286"/>
              <a:gd name="T39" fmla="*/ 1250 h 259"/>
              <a:gd name="T40" fmla="*/ 3325 w 286"/>
              <a:gd name="T41" fmla="*/ 0 h 259"/>
              <a:gd name="T42" fmla="*/ 1921 w 286"/>
              <a:gd name="T43" fmla="*/ 1994 h 259"/>
              <a:gd name="T44" fmla="*/ 2077 w 286"/>
              <a:gd name="T45" fmla="*/ 2904 h 259"/>
              <a:gd name="T46" fmla="*/ 2669 w 286"/>
              <a:gd name="T47" fmla="*/ 4026 h 259"/>
              <a:gd name="T48" fmla="*/ 2511 w 286"/>
              <a:gd name="T49" fmla="*/ 4482 h 259"/>
              <a:gd name="T50" fmla="*/ 0 w 286"/>
              <a:gd name="T51" fmla="*/ 6387 h 259"/>
              <a:gd name="T52" fmla="*/ 2851 w 286"/>
              <a:gd name="T53" fmla="*/ 6387 h 259"/>
              <a:gd name="T54" fmla="*/ 2986 w 286"/>
              <a:gd name="T55" fmla="*/ 6333 h 25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86" h="259">
                <a:moveTo>
                  <a:pt x="205" y="198"/>
                </a:moveTo>
                <a:cubicBezTo>
                  <a:pt x="200" y="197"/>
                  <a:pt x="200" y="183"/>
                  <a:pt x="200" y="183"/>
                </a:cubicBezTo>
                <a:cubicBezTo>
                  <a:pt x="200" y="183"/>
                  <a:pt x="215" y="167"/>
                  <a:pt x="219" y="147"/>
                </a:cubicBezTo>
                <a:cubicBezTo>
                  <a:pt x="228" y="147"/>
                  <a:pt x="234" y="125"/>
                  <a:pt x="224" y="117"/>
                </a:cubicBezTo>
                <a:cubicBezTo>
                  <a:pt x="225" y="109"/>
                  <a:pt x="236" y="54"/>
                  <a:pt x="179" y="54"/>
                </a:cubicBezTo>
                <a:cubicBezTo>
                  <a:pt x="121" y="54"/>
                  <a:pt x="133" y="109"/>
                  <a:pt x="133" y="117"/>
                </a:cubicBezTo>
                <a:cubicBezTo>
                  <a:pt x="124" y="125"/>
                  <a:pt x="130" y="147"/>
                  <a:pt x="139" y="147"/>
                </a:cubicBezTo>
                <a:cubicBezTo>
                  <a:pt x="142" y="167"/>
                  <a:pt x="158" y="183"/>
                  <a:pt x="158" y="183"/>
                </a:cubicBezTo>
                <a:cubicBezTo>
                  <a:pt x="158" y="183"/>
                  <a:pt x="158" y="197"/>
                  <a:pt x="152" y="198"/>
                </a:cubicBezTo>
                <a:cubicBezTo>
                  <a:pt x="135" y="201"/>
                  <a:pt x="72" y="228"/>
                  <a:pt x="72" y="259"/>
                </a:cubicBezTo>
                <a:cubicBezTo>
                  <a:pt x="286" y="259"/>
                  <a:pt x="286" y="259"/>
                  <a:pt x="286" y="259"/>
                </a:cubicBezTo>
                <a:cubicBezTo>
                  <a:pt x="286" y="228"/>
                  <a:pt x="222" y="201"/>
                  <a:pt x="205" y="198"/>
                </a:cubicBezTo>
                <a:close/>
                <a:moveTo>
                  <a:pt x="96" y="203"/>
                </a:moveTo>
                <a:cubicBezTo>
                  <a:pt x="108" y="195"/>
                  <a:pt x="123" y="188"/>
                  <a:pt x="136" y="184"/>
                </a:cubicBezTo>
                <a:cubicBezTo>
                  <a:pt x="131" y="178"/>
                  <a:pt x="126" y="169"/>
                  <a:pt x="123" y="159"/>
                </a:cubicBezTo>
                <a:cubicBezTo>
                  <a:pt x="119" y="156"/>
                  <a:pt x="115" y="151"/>
                  <a:pt x="113" y="144"/>
                </a:cubicBezTo>
                <a:cubicBezTo>
                  <a:pt x="111" y="138"/>
                  <a:pt x="110" y="131"/>
                  <a:pt x="111" y="125"/>
                </a:cubicBezTo>
                <a:cubicBezTo>
                  <a:pt x="111" y="120"/>
                  <a:pt x="113" y="116"/>
                  <a:pt x="115" y="112"/>
                </a:cubicBezTo>
                <a:cubicBezTo>
                  <a:pt x="113" y="99"/>
                  <a:pt x="113" y="74"/>
                  <a:pt x="129" y="55"/>
                </a:cubicBezTo>
                <a:cubicBezTo>
                  <a:pt x="136" y="48"/>
                  <a:pt x="144" y="43"/>
                  <a:pt x="154" y="40"/>
                </a:cubicBezTo>
                <a:cubicBezTo>
                  <a:pt x="152" y="22"/>
                  <a:pt x="143" y="0"/>
                  <a:pt x="107" y="0"/>
                </a:cubicBezTo>
                <a:cubicBezTo>
                  <a:pt x="50" y="0"/>
                  <a:pt x="61" y="56"/>
                  <a:pt x="62" y="64"/>
                </a:cubicBezTo>
                <a:cubicBezTo>
                  <a:pt x="52" y="71"/>
                  <a:pt x="58" y="93"/>
                  <a:pt x="67" y="93"/>
                </a:cubicBezTo>
                <a:cubicBezTo>
                  <a:pt x="71" y="114"/>
                  <a:pt x="86" y="129"/>
                  <a:pt x="86" y="129"/>
                </a:cubicBezTo>
                <a:cubicBezTo>
                  <a:pt x="86" y="129"/>
                  <a:pt x="86" y="143"/>
                  <a:pt x="81" y="144"/>
                </a:cubicBezTo>
                <a:cubicBezTo>
                  <a:pt x="64" y="147"/>
                  <a:pt x="0" y="175"/>
                  <a:pt x="0" y="205"/>
                </a:cubicBezTo>
                <a:cubicBezTo>
                  <a:pt x="92" y="205"/>
                  <a:pt x="92" y="205"/>
                  <a:pt x="92" y="205"/>
                </a:cubicBezTo>
                <a:cubicBezTo>
                  <a:pt x="93" y="205"/>
                  <a:pt x="95" y="204"/>
                  <a:pt x="96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9" name="稻壳儿_答辩小姐姐作品_19"/>
          <p:cNvGrpSpPr/>
          <p:nvPr/>
        </p:nvGrpSpPr>
        <p:grpSpPr>
          <a:xfrm>
            <a:off x="4058860" y="713275"/>
            <a:ext cx="4074281" cy="460375"/>
            <a:chOff x="3866082" y="713275"/>
            <a:chExt cx="4074281" cy="460375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866082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92181" y="944107"/>
              <a:ext cx="648182" cy="0"/>
            </a:xfrm>
            <a:prstGeom prst="line">
              <a:avLst/>
            </a:prstGeom>
            <a:ln w="12700">
              <a:solidFill>
                <a:srgbClr val="4D7F8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554706" y="713275"/>
              <a:ext cx="26970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 spc="800">
                  <a:gradFill>
                    <a:gsLst>
                      <a:gs pos="0">
                        <a:srgbClr val="4D7F89"/>
                      </a:gs>
                      <a:gs pos="100000">
                        <a:srgbClr val="A2633C"/>
                      </a:gs>
                    </a:gsLst>
                    <a:lin ang="0" scaled="0"/>
                  </a:gradFill>
                  <a:latin typeface="杨任东竹石体-Regular" panose="02000000000000000000" pitchFamily="2" charset="-122"/>
                  <a:ea typeface="杨任东竹石体-Regular" panose="02000000000000000000" pitchFamily="2" charset="-122"/>
                  <a:cs typeface="阿里巴巴普惠体 R" panose="00020600040101010101" pitchFamily="18" charset="-122"/>
                </a:defRPr>
              </a:lvl1pPr>
            </a:lstStyle>
            <a:p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项目</a:t>
              </a:r>
              <a:r>
                <a:rPr lang="zh-CN" altLang="en-US" sz="2400" spc="300" dirty="0">
                  <a:latin typeface="+mn-lt"/>
                  <a:ea typeface="+mn-ea"/>
                  <a:cs typeface="+mn-ea"/>
                  <a:sym typeface="+mn-lt"/>
                </a:rPr>
                <a:t>难点</a:t>
              </a:r>
              <a:endParaRPr lang="zh-CN" altLang="en-US" sz="24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2647458" y="2271423"/>
            <a:ext cx="68970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总结与</a:t>
            </a:r>
            <a:r>
              <a:rPr lang="zh-CN" altLang="en-US" sz="72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体会</a:t>
            </a:r>
            <a:endParaRPr lang="zh-CN" altLang="en-US" sz="72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72</Paragraphs>
  <Slides>10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杨任东竹石体-Regular</vt:lpstr>
      <vt:lpstr>阿里巴巴普惠体 R</vt:lpstr>
      <vt:lpstr>Aaargh</vt:lpstr>
      <vt:lpstr>Segoe Print</vt:lpstr>
      <vt:lpstr>思源黑體 Medium</vt:lpstr>
      <vt:lpstr>等线</vt:lpstr>
      <vt:lpstr>杨任东竹石体-Semibold</vt:lpstr>
      <vt:lpstr>微软雅黑</vt:lpstr>
      <vt:lpstr>Arial Unicode MS</vt:lpstr>
      <vt:lpstr>Open Sans</vt:lpstr>
      <vt:lpstr>Open Sans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℡苏释州</cp:lastModifiedBy>
  <cp:revision>27</cp:revision>
  <dcterms:created xsi:type="dcterms:W3CDTF">2019-09-03T15:35:00Z</dcterms:created>
  <dcterms:modified xsi:type="dcterms:W3CDTF">2021-05-17T09:56:23Z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v1.0_mb_g0HJbS9Y8HUbmeUIXS14bA==</vt:lpwstr>
  </property>
  <property fmtid="{D5CDD505-2E9C-101B-9397-08002B2CF9AE}" pid="4" name="ICV">
    <vt:lpwstr>6A928D07C496418FB632746A6AAD3025</vt:lpwstr>
  </property>
</Properties>
</file>