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8" r:id="rId3"/>
    <p:sldId id="263" r:id="rId4"/>
    <p:sldId id="265" r:id="rId5"/>
    <p:sldId id="266" r:id="rId6"/>
    <p:sldId id="270" r:id="rId7"/>
    <p:sldId id="271" r:id="rId8"/>
    <p:sldId id="259" r:id="rId9"/>
    <p:sldId id="264" r:id="rId10"/>
    <p:sldId id="267" r:id="rId11"/>
    <p:sldId id="269" r:id="rId12"/>
    <p:sldId id="268" r:id="rId13"/>
    <p:sldId id="260" r:id="rId14"/>
    <p:sldId id="272" r:id="rId15"/>
    <p:sldId id="273" r:id="rId16"/>
    <p:sldId id="274" r:id="rId17"/>
    <p:sldId id="275" r:id="rId18"/>
    <p:sldId id="261"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20"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54F53-FCED-4EC6-9097-77868C56B871}" type="datetimeFigureOut">
              <a:rPr lang="en-IN" smtClean="0"/>
              <a:pPr/>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18B99-DF56-4F05-971B-FCAB1D6535DC}" type="slidenum">
              <a:rPr lang="en-IN" smtClean="0"/>
              <a:pPr/>
              <a:t>‹#›</a:t>
            </a:fld>
            <a:endParaRPr lang="en-IN"/>
          </a:p>
        </p:txBody>
      </p:sp>
    </p:spTree>
    <p:extLst>
      <p:ext uri="{BB962C8B-B14F-4D97-AF65-F5344CB8AC3E}">
        <p14:creationId xmlns="" xmlns:p14="http://schemas.microsoft.com/office/powerpoint/2010/main" val="695111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2274AA-6909-403F-9161-1D8BF0A8F5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3C87C6A-5C8F-48D7-B966-1150B14420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1E46F7E-4084-4A4B-9E49-6CDE368F51F7}"/>
              </a:ext>
            </a:extLst>
          </p:cNvPr>
          <p:cNvSpPr>
            <a:spLocks noGrp="1"/>
          </p:cNvSpPr>
          <p:nvPr>
            <p:ph type="dt" sz="half" idx="10"/>
          </p:nvPr>
        </p:nvSpPr>
        <p:spPr/>
        <p:txBody>
          <a:bodyPr/>
          <a:lstStyle/>
          <a:p>
            <a:fld id="{596E9E8C-AAB1-4D76-BBF6-905EF39EB98D}" type="datetime1">
              <a:rPr lang="en-IN" smtClean="0"/>
              <a:pPr/>
              <a:t>17-02-2025</a:t>
            </a:fld>
            <a:endParaRPr lang="en-IN"/>
          </a:p>
        </p:txBody>
      </p:sp>
      <p:sp>
        <p:nvSpPr>
          <p:cNvPr id="5" name="Footer Placeholder 4">
            <a:extLst>
              <a:ext uri="{FF2B5EF4-FFF2-40B4-BE49-F238E27FC236}">
                <a16:creationId xmlns="" xmlns:a16="http://schemas.microsoft.com/office/drawing/2014/main" id="{4078813C-7AEB-4859-B027-48C9E7F6FC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314760A-504B-405A-961A-DD0A73F36935}"/>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 xmlns:p14="http://schemas.microsoft.com/office/powerpoint/2010/main" val="229606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EFF906-3CEB-4A8A-9114-5FCC915252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ED2F48D-BFA5-4F89-B1C0-B3E9A73783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7FD0D1F-D083-44D9-B60F-525BA1830292}"/>
              </a:ext>
            </a:extLst>
          </p:cNvPr>
          <p:cNvSpPr>
            <a:spLocks noGrp="1"/>
          </p:cNvSpPr>
          <p:nvPr>
            <p:ph type="dt" sz="half" idx="10"/>
          </p:nvPr>
        </p:nvSpPr>
        <p:spPr/>
        <p:txBody>
          <a:bodyPr/>
          <a:lstStyle/>
          <a:p>
            <a:fld id="{746D5789-9AD8-4A2D-B5BA-60A3C12C0A48}" type="datetime1">
              <a:rPr lang="en-IN" smtClean="0"/>
              <a:pPr/>
              <a:t>17-02-2025</a:t>
            </a:fld>
            <a:endParaRPr lang="en-IN"/>
          </a:p>
        </p:txBody>
      </p:sp>
      <p:sp>
        <p:nvSpPr>
          <p:cNvPr id="5" name="Footer Placeholder 4">
            <a:extLst>
              <a:ext uri="{FF2B5EF4-FFF2-40B4-BE49-F238E27FC236}">
                <a16:creationId xmlns="" xmlns:a16="http://schemas.microsoft.com/office/drawing/2014/main" id="{BAFFFEF9-7A3D-4BC8-B2D3-C2233162E4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167B323-37F1-4995-B4D5-62FBA6D6B3DF}"/>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 xmlns:p14="http://schemas.microsoft.com/office/powerpoint/2010/main" val="288142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632F0BD-BD61-4BF0-9FF8-A3EF2E7E87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70DFDD7-4682-4EA9-A150-7E75C3D10B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0BCEAEF-C91D-4958-BE21-37848EC7EFC3}"/>
              </a:ext>
            </a:extLst>
          </p:cNvPr>
          <p:cNvSpPr>
            <a:spLocks noGrp="1"/>
          </p:cNvSpPr>
          <p:nvPr>
            <p:ph type="dt" sz="half" idx="10"/>
          </p:nvPr>
        </p:nvSpPr>
        <p:spPr/>
        <p:txBody>
          <a:bodyPr/>
          <a:lstStyle/>
          <a:p>
            <a:fld id="{2729E88D-AA8E-478E-A829-7A60BAA96BFD}" type="datetime1">
              <a:rPr lang="en-IN" smtClean="0"/>
              <a:pPr/>
              <a:t>17-02-2025</a:t>
            </a:fld>
            <a:endParaRPr lang="en-IN"/>
          </a:p>
        </p:txBody>
      </p:sp>
      <p:sp>
        <p:nvSpPr>
          <p:cNvPr id="5" name="Footer Placeholder 4">
            <a:extLst>
              <a:ext uri="{FF2B5EF4-FFF2-40B4-BE49-F238E27FC236}">
                <a16:creationId xmlns="" xmlns:a16="http://schemas.microsoft.com/office/drawing/2014/main" id="{FE24575D-4370-4904-B464-74C012846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F34832D-D364-4897-93C9-F91A9F392790}"/>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 xmlns:p14="http://schemas.microsoft.com/office/powerpoint/2010/main" val="113491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28195C-5771-41C9-B8CC-31A37FBBE9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2630145-1C30-49E9-AA65-BB629374F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136EE57-55E9-4162-B160-0B599BCA77C5}"/>
              </a:ext>
            </a:extLst>
          </p:cNvPr>
          <p:cNvSpPr>
            <a:spLocks noGrp="1"/>
          </p:cNvSpPr>
          <p:nvPr>
            <p:ph type="dt" sz="half" idx="10"/>
          </p:nvPr>
        </p:nvSpPr>
        <p:spPr/>
        <p:txBody>
          <a:bodyPr/>
          <a:lstStyle/>
          <a:p>
            <a:fld id="{87F6EF97-8497-4452-9D3B-D156F4D78093}" type="datetime1">
              <a:rPr lang="en-IN" smtClean="0"/>
              <a:pPr/>
              <a:t>17-02-2025</a:t>
            </a:fld>
            <a:endParaRPr lang="en-IN"/>
          </a:p>
        </p:txBody>
      </p:sp>
      <p:sp>
        <p:nvSpPr>
          <p:cNvPr id="5" name="Footer Placeholder 4">
            <a:extLst>
              <a:ext uri="{FF2B5EF4-FFF2-40B4-BE49-F238E27FC236}">
                <a16:creationId xmlns="" xmlns:a16="http://schemas.microsoft.com/office/drawing/2014/main" id="{59D287F8-FFEF-4088-A29B-5E315A0B4E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A83CCC9-5978-4576-BB62-B2412FA0CD2B}"/>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 xmlns:p14="http://schemas.microsoft.com/office/powerpoint/2010/main" val="277665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6993C7-2459-4F71-ADC1-F9BB934316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F304EF5-4FEF-4B2B-B537-58E585CD85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BA2A0F8-686A-4CF8-9111-4B1F38D9C141}"/>
              </a:ext>
            </a:extLst>
          </p:cNvPr>
          <p:cNvSpPr>
            <a:spLocks noGrp="1"/>
          </p:cNvSpPr>
          <p:nvPr>
            <p:ph type="dt" sz="half" idx="10"/>
          </p:nvPr>
        </p:nvSpPr>
        <p:spPr/>
        <p:txBody>
          <a:bodyPr/>
          <a:lstStyle/>
          <a:p>
            <a:fld id="{9E56F7AC-AF64-4152-837D-C6256D50655D}" type="datetime1">
              <a:rPr lang="en-IN" smtClean="0"/>
              <a:pPr/>
              <a:t>17-02-2025</a:t>
            </a:fld>
            <a:endParaRPr lang="en-IN"/>
          </a:p>
        </p:txBody>
      </p:sp>
      <p:sp>
        <p:nvSpPr>
          <p:cNvPr id="5" name="Footer Placeholder 4">
            <a:extLst>
              <a:ext uri="{FF2B5EF4-FFF2-40B4-BE49-F238E27FC236}">
                <a16:creationId xmlns="" xmlns:a16="http://schemas.microsoft.com/office/drawing/2014/main" id="{13D857B5-8243-4035-AC91-0D9FF3041E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8E0FDB5-9580-4AF4-81AF-057A6E161B93}"/>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 xmlns:p14="http://schemas.microsoft.com/office/powerpoint/2010/main" val="251506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52048C-FAA6-41AF-83AC-482A0C1BDF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D039D1F-81DB-4517-B56D-BC930EDE6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6BA5A9C9-38C7-4D91-A9F4-A4DF2A7AD2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02AD945-609C-4EF1-8B66-D9FAAC2DFD8D}"/>
              </a:ext>
            </a:extLst>
          </p:cNvPr>
          <p:cNvSpPr>
            <a:spLocks noGrp="1"/>
          </p:cNvSpPr>
          <p:nvPr>
            <p:ph type="dt" sz="half" idx="10"/>
          </p:nvPr>
        </p:nvSpPr>
        <p:spPr/>
        <p:txBody>
          <a:bodyPr/>
          <a:lstStyle/>
          <a:p>
            <a:fld id="{2EC810E8-583D-43BD-A099-37B5F4EC2C26}" type="datetime1">
              <a:rPr lang="en-IN" smtClean="0"/>
              <a:pPr/>
              <a:t>17-02-2025</a:t>
            </a:fld>
            <a:endParaRPr lang="en-IN"/>
          </a:p>
        </p:txBody>
      </p:sp>
      <p:sp>
        <p:nvSpPr>
          <p:cNvPr id="6" name="Footer Placeholder 5">
            <a:extLst>
              <a:ext uri="{FF2B5EF4-FFF2-40B4-BE49-F238E27FC236}">
                <a16:creationId xmlns="" xmlns:a16="http://schemas.microsoft.com/office/drawing/2014/main" id="{D614D1E5-5144-45B8-ABB0-7F7A215CA8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6780D15-9BD2-45E8-9C21-0F077541D606}"/>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 xmlns:p14="http://schemas.microsoft.com/office/powerpoint/2010/main" val="135493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F60239-060B-42DC-B689-AED6248B8F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3496E80-9863-4A1F-8B09-E48B8F0B4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3ED553C-5B46-4943-BE9F-D9A15FD996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30993FAE-2A3D-401E-B409-7DA9EC27E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F57AB8D-724B-4443-B4CE-49C94FB1B3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B117160-F980-40E8-9EFA-67132F84EEAA}"/>
              </a:ext>
            </a:extLst>
          </p:cNvPr>
          <p:cNvSpPr>
            <a:spLocks noGrp="1"/>
          </p:cNvSpPr>
          <p:nvPr>
            <p:ph type="dt" sz="half" idx="10"/>
          </p:nvPr>
        </p:nvSpPr>
        <p:spPr/>
        <p:txBody>
          <a:bodyPr/>
          <a:lstStyle/>
          <a:p>
            <a:fld id="{DF1D0FF5-8587-4A0A-887B-D99DB590F3A4}" type="datetime1">
              <a:rPr lang="en-IN" smtClean="0"/>
              <a:pPr/>
              <a:t>17-02-2025</a:t>
            </a:fld>
            <a:endParaRPr lang="en-IN"/>
          </a:p>
        </p:txBody>
      </p:sp>
      <p:sp>
        <p:nvSpPr>
          <p:cNvPr id="8" name="Footer Placeholder 7">
            <a:extLst>
              <a:ext uri="{FF2B5EF4-FFF2-40B4-BE49-F238E27FC236}">
                <a16:creationId xmlns="" xmlns:a16="http://schemas.microsoft.com/office/drawing/2014/main" id="{6C5B2171-7B76-42E4-8D1D-657D9DD9A4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DF9CC9DB-2BF3-499F-B6EF-D55C418A6C2D}"/>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 xmlns:p14="http://schemas.microsoft.com/office/powerpoint/2010/main" val="1702553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406220-AFAF-4182-98A6-598EF1A007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7C235C0-8A3A-4A94-9EBA-D1A3321E3EC4}"/>
              </a:ext>
            </a:extLst>
          </p:cNvPr>
          <p:cNvSpPr>
            <a:spLocks noGrp="1"/>
          </p:cNvSpPr>
          <p:nvPr>
            <p:ph type="dt" sz="half" idx="10"/>
          </p:nvPr>
        </p:nvSpPr>
        <p:spPr/>
        <p:txBody>
          <a:bodyPr/>
          <a:lstStyle/>
          <a:p>
            <a:fld id="{19EBAA70-2F66-4577-A4C3-208E90DA05F8}" type="datetime1">
              <a:rPr lang="en-IN" smtClean="0"/>
              <a:pPr/>
              <a:t>17-02-2025</a:t>
            </a:fld>
            <a:endParaRPr lang="en-IN"/>
          </a:p>
        </p:txBody>
      </p:sp>
      <p:sp>
        <p:nvSpPr>
          <p:cNvPr id="4" name="Footer Placeholder 3">
            <a:extLst>
              <a:ext uri="{FF2B5EF4-FFF2-40B4-BE49-F238E27FC236}">
                <a16:creationId xmlns="" xmlns:a16="http://schemas.microsoft.com/office/drawing/2014/main" id="{796E5FCC-B2DA-4DA1-A202-2EC521496E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6B87FCA3-0F4F-471B-A6BF-13480A148B1D}"/>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 xmlns:p14="http://schemas.microsoft.com/office/powerpoint/2010/main" val="90398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C3AE498-E50A-4298-AB51-687072181461}"/>
              </a:ext>
            </a:extLst>
          </p:cNvPr>
          <p:cNvSpPr>
            <a:spLocks noGrp="1"/>
          </p:cNvSpPr>
          <p:nvPr>
            <p:ph type="dt" sz="half" idx="10"/>
          </p:nvPr>
        </p:nvSpPr>
        <p:spPr/>
        <p:txBody>
          <a:bodyPr/>
          <a:lstStyle/>
          <a:p>
            <a:fld id="{78AE26ED-5677-4D05-AC6F-5F321D45D8DC}" type="datetime1">
              <a:rPr lang="en-IN" smtClean="0"/>
              <a:pPr/>
              <a:t>17-02-2025</a:t>
            </a:fld>
            <a:endParaRPr lang="en-IN"/>
          </a:p>
        </p:txBody>
      </p:sp>
      <p:sp>
        <p:nvSpPr>
          <p:cNvPr id="3" name="Footer Placeholder 2">
            <a:extLst>
              <a:ext uri="{FF2B5EF4-FFF2-40B4-BE49-F238E27FC236}">
                <a16:creationId xmlns="" xmlns:a16="http://schemas.microsoft.com/office/drawing/2014/main" id="{4A1B44A9-2BAE-479B-BAF3-3460887CD1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0291D51F-9077-45BC-846C-9C3D87BC69CA}"/>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 xmlns:p14="http://schemas.microsoft.com/office/powerpoint/2010/main" val="381947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8A8A57-A824-4AF3-BBA6-3E10949DB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2AFCD3E-862F-4845-BE54-827D1C795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71351AE-3645-4B9A-A7B2-BAB2ECED5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6FAA606-38CF-4F2D-8C65-2A8936BC9BBB}"/>
              </a:ext>
            </a:extLst>
          </p:cNvPr>
          <p:cNvSpPr>
            <a:spLocks noGrp="1"/>
          </p:cNvSpPr>
          <p:nvPr>
            <p:ph type="dt" sz="half" idx="10"/>
          </p:nvPr>
        </p:nvSpPr>
        <p:spPr/>
        <p:txBody>
          <a:bodyPr/>
          <a:lstStyle/>
          <a:p>
            <a:fld id="{734FC4CC-BB65-43C0-9E13-1958142E95A0}" type="datetime1">
              <a:rPr lang="en-IN" smtClean="0"/>
              <a:pPr/>
              <a:t>17-02-2025</a:t>
            </a:fld>
            <a:endParaRPr lang="en-IN"/>
          </a:p>
        </p:txBody>
      </p:sp>
      <p:sp>
        <p:nvSpPr>
          <p:cNvPr id="6" name="Footer Placeholder 5">
            <a:extLst>
              <a:ext uri="{FF2B5EF4-FFF2-40B4-BE49-F238E27FC236}">
                <a16:creationId xmlns="" xmlns:a16="http://schemas.microsoft.com/office/drawing/2014/main" id="{DB3486A5-DEEC-4FA1-84D2-6691F2BF15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77CD0B4-58CD-4C26-A3C9-F8DA9BEFF5C1}"/>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 xmlns:p14="http://schemas.microsoft.com/office/powerpoint/2010/main" val="4084177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FC466B-4963-44FB-89ED-6AB8171566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4DBE1458-A6B1-4552-90FB-CFB4690DC4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CE32EE8F-24C3-401B-8EE5-CD33E6C30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2825CDD-03BB-42AD-A814-0E3723D66E3A}"/>
              </a:ext>
            </a:extLst>
          </p:cNvPr>
          <p:cNvSpPr>
            <a:spLocks noGrp="1"/>
          </p:cNvSpPr>
          <p:nvPr>
            <p:ph type="dt" sz="half" idx="10"/>
          </p:nvPr>
        </p:nvSpPr>
        <p:spPr/>
        <p:txBody>
          <a:bodyPr/>
          <a:lstStyle/>
          <a:p>
            <a:fld id="{89BB7F85-9144-42CC-8CAA-3CDE083C66FC}" type="datetime1">
              <a:rPr lang="en-IN" smtClean="0"/>
              <a:pPr/>
              <a:t>17-02-2025</a:t>
            </a:fld>
            <a:endParaRPr lang="en-IN"/>
          </a:p>
        </p:txBody>
      </p:sp>
      <p:sp>
        <p:nvSpPr>
          <p:cNvPr id="6" name="Footer Placeholder 5">
            <a:extLst>
              <a:ext uri="{FF2B5EF4-FFF2-40B4-BE49-F238E27FC236}">
                <a16:creationId xmlns="" xmlns:a16="http://schemas.microsoft.com/office/drawing/2014/main" id="{ECD26622-725C-4C89-81E2-D8FAE24073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565D3DA-9465-47E6-B598-BD77E320D216}"/>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 xmlns:p14="http://schemas.microsoft.com/office/powerpoint/2010/main" val="372299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57EF4AE-F3D8-44C9-98B3-A0F3E953D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77DEDC8-1A1F-40C6-A40C-CA3EA4DB2E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0ED7469-25C9-40A5-BBB7-6C4FA973B0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13CD3-F7A1-4CA1-B347-DC51ACCCA944}" type="datetime1">
              <a:rPr lang="en-IN" smtClean="0"/>
              <a:pPr/>
              <a:t>17-02-2025</a:t>
            </a:fld>
            <a:endParaRPr lang="en-IN"/>
          </a:p>
        </p:txBody>
      </p:sp>
      <p:sp>
        <p:nvSpPr>
          <p:cNvPr id="5" name="Footer Placeholder 4">
            <a:extLst>
              <a:ext uri="{FF2B5EF4-FFF2-40B4-BE49-F238E27FC236}">
                <a16:creationId xmlns="" xmlns:a16="http://schemas.microsoft.com/office/drawing/2014/main" id="{9BE2EA6A-769D-43D8-8AD9-C2D5DD475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D44ADBA-C30C-4A61-A9C2-692989359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421A79-F751-4E2E-A6A8-90315ACC7929}" type="slidenum">
              <a:rPr lang="en-IN" smtClean="0"/>
              <a:pPr/>
              <a:t>‹#›</a:t>
            </a:fld>
            <a:endParaRPr lang="en-IN"/>
          </a:p>
        </p:txBody>
      </p:sp>
    </p:spTree>
    <p:extLst>
      <p:ext uri="{BB962C8B-B14F-4D97-AF65-F5344CB8AC3E}">
        <p14:creationId xmlns="" xmlns:p14="http://schemas.microsoft.com/office/powerpoint/2010/main" val="4276695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0111D72C-54F6-4521-923C-B401B7B90CAB}"/>
              </a:ext>
            </a:extLst>
          </p:cNvPr>
          <p:cNvSpPr txBox="1"/>
          <p:nvPr/>
        </p:nvSpPr>
        <p:spPr>
          <a:xfrm>
            <a:off x="197218" y="227948"/>
            <a:ext cx="11797564" cy="1384995"/>
          </a:xfrm>
          <a:prstGeom prst="rect">
            <a:avLst/>
          </a:prstGeom>
          <a:noFill/>
        </p:spPr>
        <p:txBody>
          <a:bodyPr wrap="square">
            <a:spAutoFit/>
          </a:bodyPr>
          <a:lstStyle/>
          <a:p>
            <a:pPr algn="ctr"/>
            <a:r>
              <a:rPr lang="en-US" sz="2800" b="1" dirty="0" smtClean="0"/>
              <a:t>Cardiovascular Health Monitoring and Prediction System Using </a:t>
            </a:r>
            <a:r>
              <a:rPr lang="en-US" sz="2800" b="1" dirty="0" err="1" smtClean="0"/>
              <a:t>IoT</a:t>
            </a:r>
            <a:r>
              <a:rPr lang="en-US" sz="2800" b="1" dirty="0" smtClean="0"/>
              <a:t> and</a:t>
            </a:r>
            <a:r>
              <a:rPr lang="en-US" sz="2800" dirty="0" smtClean="0"/>
              <a:t> </a:t>
            </a:r>
            <a:r>
              <a:rPr lang="en-US" sz="2800" b="1" dirty="0" smtClean="0"/>
              <a:t>Quantum-Inspired SVM</a:t>
            </a:r>
            <a:endParaRPr lang="en-US" sz="2800" dirty="0" smtClean="0"/>
          </a:p>
          <a:p>
            <a:pPr algn="ctr"/>
            <a:r>
              <a:rPr lang="en-IN" sz="2800" b="1" dirty="0" smtClean="0">
                <a:solidFill>
                  <a:srgbClr val="C00000"/>
                </a:solidFill>
                <a:latin typeface="Arial Black" panose="020B0A04020102020204" pitchFamily="34" charset="0"/>
              </a:rPr>
              <a:t> </a:t>
            </a:r>
            <a:r>
              <a:rPr lang="en-IN" sz="2800" b="1" dirty="0" err="1" smtClean="0">
                <a:solidFill>
                  <a:srgbClr val="C00000"/>
                </a:solidFill>
                <a:latin typeface="Arial Black" panose="020B0A04020102020204" pitchFamily="34" charset="0"/>
              </a:rPr>
              <a:t>MTech</a:t>
            </a:r>
            <a:r>
              <a:rPr lang="en-IN" sz="2800" b="1" dirty="0" smtClean="0">
                <a:solidFill>
                  <a:srgbClr val="C00000"/>
                </a:solidFill>
                <a:latin typeface="Arial Black" panose="020B0A04020102020204" pitchFamily="34" charset="0"/>
              </a:rPr>
              <a:t> in Information Technology (IOT)</a:t>
            </a:r>
            <a:endParaRPr lang="en-IN" sz="2800" b="1" dirty="0">
              <a:solidFill>
                <a:srgbClr val="C00000"/>
              </a:solidFill>
              <a:effectLst/>
              <a:latin typeface="Arial Black" panose="020B0A04020102020204" pitchFamily="34" charset="0"/>
            </a:endParaRPr>
          </a:p>
        </p:txBody>
      </p:sp>
      <p:sp>
        <p:nvSpPr>
          <p:cNvPr id="12" name="TextBox 11">
            <a:extLst>
              <a:ext uri="{FF2B5EF4-FFF2-40B4-BE49-F238E27FC236}">
                <a16:creationId xmlns="" xmlns:a16="http://schemas.microsoft.com/office/drawing/2014/main" id="{69C08ADF-69CD-4BF5-BD2E-ADD335146364}"/>
              </a:ext>
            </a:extLst>
          </p:cNvPr>
          <p:cNvSpPr txBox="1"/>
          <p:nvPr/>
        </p:nvSpPr>
        <p:spPr>
          <a:xfrm>
            <a:off x="2868766" y="2034577"/>
            <a:ext cx="6394033" cy="1477328"/>
          </a:xfrm>
          <a:prstGeom prst="rect">
            <a:avLst/>
          </a:prstGeom>
          <a:noFill/>
        </p:spPr>
        <p:txBody>
          <a:bodyPr wrap="square">
            <a:spAutoFit/>
          </a:bodyPr>
          <a:lstStyle/>
          <a:p>
            <a:pPr algn="ctr"/>
            <a:r>
              <a:rPr lang="en-IN" dirty="0">
                <a:solidFill>
                  <a:srgbClr val="002060"/>
                </a:solidFill>
                <a:latin typeface="Arial Black" panose="020B0A04020102020204" pitchFamily="34" charset="0"/>
              </a:rPr>
              <a:t>Presented </a:t>
            </a:r>
            <a:r>
              <a:rPr lang="en-IN" dirty="0" smtClean="0">
                <a:solidFill>
                  <a:srgbClr val="002060"/>
                </a:solidFill>
                <a:latin typeface="Arial Black" panose="020B0A04020102020204" pitchFamily="34" charset="0"/>
              </a:rPr>
              <a:t>By:</a:t>
            </a:r>
          </a:p>
          <a:p>
            <a:pPr algn="ctr"/>
            <a:r>
              <a:rPr lang="en-IN" dirty="0" smtClean="0">
                <a:solidFill>
                  <a:srgbClr val="002060"/>
                </a:solidFill>
                <a:latin typeface="Arial Black" panose="020B0A04020102020204" pitchFamily="34" charset="0"/>
              </a:rPr>
              <a:t> </a:t>
            </a:r>
          </a:p>
          <a:p>
            <a:pPr algn="just"/>
            <a:r>
              <a:rPr lang="en-IN" dirty="0" smtClean="0">
                <a:solidFill>
                  <a:srgbClr val="002060"/>
                </a:solidFill>
                <a:latin typeface="Arial Black" panose="020B0A04020102020204" pitchFamily="34" charset="0"/>
              </a:rPr>
              <a:t>                          SUBHADIP MANNA</a:t>
            </a:r>
          </a:p>
          <a:p>
            <a:pPr algn="just"/>
            <a:r>
              <a:rPr lang="en-US" b="1" dirty="0" smtClean="0">
                <a:solidFill>
                  <a:srgbClr val="002060"/>
                </a:solidFill>
                <a:latin typeface="Arial Black" panose="020B0A04020102020204" pitchFamily="34" charset="0"/>
              </a:rPr>
              <a:t>                        Roll No : 30060823005</a:t>
            </a:r>
          </a:p>
          <a:p>
            <a:pPr algn="just"/>
            <a:r>
              <a:rPr lang="en-US" b="1" dirty="0" smtClean="0">
                <a:solidFill>
                  <a:srgbClr val="002060"/>
                </a:solidFill>
                <a:latin typeface="Arial Black" panose="020B0A04020102020204" pitchFamily="34" charset="0"/>
              </a:rPr>
              <a:t>                Registration No : 233000410850 </a:t>
            </a:r>
            <a:endParaRPr lang="en-IN" dirty="0">
              <a:solidFill>
                <a:srgbClr val="002060"/>
              </a:solidFill>
              <a:latin typeface="Arial Black" panose="020B0A04020102020204" pitchFamily="34" charset="0"/>
            </a:endParaRPr>
          </a:p>
        </p:txBody>
      </p:sp>
      <p:cxnSp>
        <p:nvCxnSpPr>
          <p:cNvPr id="26" name="Straight Connector 25">
            <a:extLst>
              <a:ext uri="{FF2B5EF4-FFF2-40B4-BE49-F238E27FC236}">
                <a16:creationId xmlns="" xmlns:a16="http://schemas.microsoft.com/office/drawing/2014/main" id="{F3D03D80-49ED-434D-ACEF-CA763CD96923}"/>
              </a:ext>
            </a:extLst>
          </p:cNvPr>
          <p:cNvCxnSpPr/>
          <p:nvPr/>
        </p:nvCxnSpPr>
        <p:spPr>
          <a:xfrm>
            <a:off x="489959" y="1089304"/>
            <a:ext cx="11015133" cy="1"/>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37" name="TextBox 36">
            <a:extLst>
              <a:ext uri="{FF2B5EF4-FFF2-40B4-BE49-F238E27FC236}">
                <a16:creationId xmlns="" xmlns:a16="http://schemas.microsoft.com/office/drawing/2014/main" id="{5B16DFB3-06C2-4752-BF23-554719FDED01}"/>
              </a:ext>
            </a:extLst>
          </p:cNvPr>
          <p:cNvSpPr txBox="1"/>
          <p:nvPr/>
        </p:nvSpPr>
        <p:spPr>
          <a:xfrm>
            <a:off x="701441" y="5776885"/>
            <a:ext cx="10987249" cy="707886"/>
          </a:xfrm>
          <a:prstGeom prst="rect">
            <a:avLst/>
          </a:prstGeom>
          <a:noFill/>
        </p:spPr>
        <p:txBody>
          <a:bodyPr wrap="square">
            <a:spAutoFit/>
          </a:bodyPr>
          <a:lstStyle/>
          <a:p>
            <a:pPr algn="ctr"/>
            <a:r>
              <a:rPr lang="en-IN" sz="2000" dirty="0" smtClean="0">
                <a:solidFill>
                  <a:srgbClr val="002060"/>
                </a:solidFill>
                <a:latin typeface="Arial Black" panose="020B0A04020102020204" pitchFamily="34" charset="0"/>
              </a:rPr>
              <a:t>Department of Information Technology.</a:t>
            </a:r>
          </a:p>
          <a:p>
            <a:pPr algn="ctr"/>
            <a:r>
              <a:rPr lang="en-IN" sz="2000" b="1" dirty="0" err="1" smtClean="0">
                <a:solidFill>
                  <a:srgbClr val="002060"/>
                </a:solidFill>
                <a:effectLst/>
                <a:latin typeface="Arial Black" panose="020B0A04020102020204" pitchFamily="34" charset="0"/>
              </a:rPr>
              <a:t>Maulana</a:t>
            </a:r>
            <a:r>
              <a:rPr lang="en-IN" sz="2000" b="1" dirty="0" smtClean="0">
                <a:solidFill>
                  <a:srgbClr val="002060"/>
                </a:solidFill>
                <a:effectLst/>
                <a:latin typeface="Arial Black" panose="020B0A04020102020204" pitchFamily="34" charset="0"/>
              </a:rPr>
              <a:t> </a:t>
            </a:r>
            <a:r>
              <a:rPr lang="en-IN" sz="2000" b="1" dirty="0" err="1" smtClean="0">
                <a:solidFill>
                  <a:srgbClr val="002060"/>
                </a:solidFill>
                <a:effectLst/>
                <a:latin typeface="Arial Black" panose="020B0A04020102020204" pitchFamily="34" charset="0"/>
              </a:rPr>
              <a:t>Abul</a:t>
            </a:r>
            <a:r>
              <a:rPr lang="en-IN" sz="2000" b="1" dirty="0" smtClean="0">
                <a:solidFill>
                  <a:srgbClr val="002060"/>
                </a:solidFill>
                <a:effectLst/>
                <a:latin typeface="Arial Black" panose="020B0A04020102020204" pitchFamily="34" charset="0"/>
              </a:rPr>
              <a:t> </a:t>
            </a:r>
            <a:r>
              <a:rPr lang="en-IN" sz="2000" b="1" dirty="0" err="1" smtClean="0">
                <a:solidFill>
                  <a:srgbClr val="002060"/>
                </a:solidFill>
                <a:effectLst/>
                <a:latin typeface="Arial Black" panose="020B0A04020102020204" pitchFamily="34" charset="0"/>
              </a:rPr>
              <a:t>Kalam</a:t>
            </a:r>
            <a:r>
              <a:rPr lang="en-IN" sz="2000" b="1" dirty="0" smtClean="0">
                <a:solidFill>
                  <a:srgbClr val="002060"/>
                </a:solidFill>
                <a:effectLst/>
                <a:latin typeface="Arial Black" panose="020B0A04020102020204" pitchFamily="34" charset="0"/>
              </a:rPr>
              <a:t> Azad University Technology, West Bengal, India </a:t>
            </a:r>
            <a:endParaRPr lang="en-IN" sz="2000" dirty="0">
              <a:solidFill>
                <a:srgbClr val="002060"/>
              </a:solidFill>
              <a:latin typeface="Arial Black" panose="020B0A04020102020204" pitchFamily="34" charset="0"/>
            </a:endParaRPr>
          </a:p>
        </p:txBody>
      </p:sp>
      <p:sp>
        <p:nvSpPr>
          <p:cNvPr id="18" name="TextBox 17">
            <a:extLst>
              <a:ext uri="{FF2B5EF4-FFF2-40B4-BE49-F238E27FC236}">
                <a16:creationId xmlns="" xmlns:a16="http://schemas.microsoft.com/office/drawing/2014/main" id="{69C08ADF-69CD-4BF5-BD2E-ADD335146364}"/>
              </a:ext>
            </a:extLst>
          </p:cNvPr>
          <p:cNvSpPr txBox="1"/>
          <p:nvPr/>
        </p:nvSpPr>
        <p:spPr>
          <a:xfrm>
            <a:off x="2910969" y="3786029"/>
            <a:ext cx="6098344" cy="1323439"/>
          </a:xfrm>
          <a:prstGeom prst="rect">
            <a:avLst/>
          </a:prstGeom>
          <a:noFill/>
        </p:spPr>
        <p:txBody>
          <a:bodyPr wrap="square">
            <a:spAutoFit/>
          </a:bodyPr>
          <a:lstStyle/>
          <a:p>
            <a:pPr algn="ctr"/>
            <a:r>
              <a:rPr lang="en-IN" dirty="0" smtClean="0">
                <a:solidFill>
                  <a:srgbClr val="002060"/>
                </a:solidFill>
                <a:latin typeface="Arial Black" panose="020B0A04020102020204" pitchFamily="34" charset="0"/>
              </a:rPr>
              <a:t>Guided </a:t>
            </a:r>
            <a:r>
              <a:rPr lang="en-IN" dirty="0">
                <a:solidFill>
                  <a:srgbClr val="002060"/>
                </a:solidFill>
                <a:latin typeface="Arial Black" panose="020B0A04020102020204" pitchFamily="34" charset="0"/>
              </a:rPr>
              <a:t>By</a:t>
            </a:r>
            <a:r>
              <a:rPr lang="en-IN" dirty="0" smtClean="0">
                <a:solidFill>
                  <a:srgbClr val="002060"/>
                </a:solidFill>
                <a:latin typeface="Arial Black" panose="020B0A04020102020204" pitchFamily="34" charset="0"/>
              </a:rPr>
              <a:t>:</a:t>
            </a:r>
            <a:r>
              <a:rPr lang="en-IN" sz="2000" dirty="0" smtClean="0">
                <a:solidFill>
                  <a:srgbClr val="002060"/>
                </a:solidFill>
                <a:latin typeface="Arial Black" panose="020B0A04020102020204" pitchFamily="34" charset="0"/>
              </a:rPr>
              <a:t> </a:t>
            </a:r>
          </a:p>
          <a:p>
            <a:pPr algn="ctr"/>
            <a:r>
              <a:rPr lang="en-IN" sz="2000" dirty="0" smtClean="0">
                <a:solidFill>
                  <a:srgbClr val="002060"/>
                </a:solidFill>
                <a:latin typeface="Arial Black" panose="020B0A04020102020204" pitchFamily="34" charset="0"/>
              </a:rPr>
              <a:t>Dr. </a:t>
            </a:r>
            <a:r>
              <a:rPr lang="en-IN" sz="2000" dirty="0" err="1" smtClean="0">
                <a:solidFill>
                  <a:srgbClr val="002060"/>
                </a:solidFill>
                <a:latin typeface="Arial Black" panose="020B0A04020102020204" pitchFamily="34" charset="0"/>
              </a:rPr>
              <a:t>Jadav</a:t>
            </a:r>
            <a:r>
              <a:rPr lang="en-IN" sz="2000" dirty="0" smtClean="0">
                <a:solidFill>
                  <a:srgbClr val="002060"/>
                </a:solidFill>
                <a:latin typeface="Arial Black" panose="020B0A04020102020204" pitchFamily="34" charset="0"/>
              </a:rPr>
              <a:t> Chandra Das</a:t>
            </a:r>
            <a:endParaRPr lang="en-IN" dirty="0">
              <a:solidFill>
                <a:srgbClr val="002060"/>
              </a:solidFill>
              <a:latin typeface="Arial Black" panose="020B0A04020102020204" pitchFamily="34" charset="0"/>
            </a:endParaRPr>
          </a:p>
          <a:p>
            <a:pPr algn="ctr"/>
            <a:endParaRPr lang="en-IN" sz="2200" dirty="0">
              <a:solidFill>
                <a:srgbClr val="002060"/>
              </a:solidFill>
              <a:latin typeface="Arial Black" panose="020B0A04020102020204" pitchFamily="34" charset="0"/>
            </a:endParaRPr>
          </a:p>
          <a:p>
            <a:pPr algn="ctr"/>
            <a:endParaRPr lang="en-IN" dirty="0">
              <a:solidFill>
                <a:srgbClr val="002060"/>
              </a:solidFill>
              <a:latin typeface="Arial Black" panose="020B0A04020102020204" pitchFamily="34" charset="0"/>
            </a:endParaRPr>
          </a:p>
        </p:txBody>
      </p:sp>
    </p:spTree>
    <p:extLst>
      <p:ext uri="{BB962C8B-B14F-4D97-AF65-F5344CB8AC3E}">
        <p14:creationId xmlns="" xmlns:p14="http://schemas.microsoft.com/office/powerpoint/2010/main" val="1678800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ontent Placeholder 58"/>
          <p:cNvSpPr>
            <a:spLocks noGrp="1"/>
          </p:cNvSpPr>
          <p:nvPr>
            <p:ph idx="1"/>
          </p:nvPr>
        </p:nvSpPr>
        <p:spPr>
          <a:xfrm>
            <a:off x="838200" y="777922"/>
            <a:ext cx="10515600" cy="5399041"/>
          </a:xfrm>
        </p:spPr>
        <p:txBody>
          <a:bodyPr>
            <a:normAutofit/>
          </a:bodyPr>
          <a:lstStyle/>
          <a:p>
            <a:pPr>
              <a:buNone/>
            </a:pPr>
            <a:r>
              <a:rPr lang="en-US" sz="1600" b="1" dirty="0" smtClean="0"/>
              <a:t>1. Data Preparation &amp; Feature Subsets (Islands):</a:t>
            </a:r>
            <a:endParaRPr lang="en-US" sz="1600" dirty="0" smtClean="0"/>
          </a:p>
          <a:p>
            <a:r>
              <a:rPr lang="en-US" sz="1600" dirty="0" smtClean="0"/>
              <a:t>Dataset: </a:t>
            </a:r>
            <a:r>
              <a:rPr lang="en-US" sz="1600" b="1" dirty="0" smtClean="0"/>
              <a:t>303 samples, 14 features</a:t>
            </a:r>
            <a:r>
              <a:rPr lang="en-US" sz="1600" dirty="0" smtClean="0"/>
              <a:t> (e.g., Age, Cholesterol, BP etc.).</a:t>
            </a:r>
          </a:p>
          <a:p>
            <a:r>
              <a:rPr lang="en-US" sz="1600" dirty="0" smtClean="0"/>
              <a:t>Divide into 4 subsets (islands):</a:t>
            </a:r>
            <a:br>
              <a:rPr lang="en-US" sz="1600" dirty="0" smtClean="0"/>
            </a:br>
            <a:r>
              <a:rPr lang="en-US" sz="1600" b="1" dirty="0" smtClean="0"/>
              <a:t>FS1</a:t>
            </a:r>
            <a:r>
              <a:rPr lang="en-US" sz="1600" dirty="0" smtClean="0"/>
              <a:t>: [Age, Sex, Chest Pain, BP]</a:t>
            </a:r>
            <a:br>
              <a:rPr lang="en-US" sz="1600" dirty="0" smtClean="0"/>
            </a:br>
            <a:r>
              <a:rPr lang="en-US" sz="1600" b="1" dirty="0" smtClean="0"/>
              <a:t>FS2</a:t>
            </a:r>
            <a:r>
              <a:rPr lang="en-US" sz="1600" dirty="0" smtClean="0"/>
              <a:t>: [Cholesterol, Sugar, ECG]</a:t>
            </a:r>
            <a:br>
              <a:rPr lang="en-US" sz="1600" dirty="0" smtClean="0"/>
            </a:br>
            <a:r>
              <a:rPr lang="en-US" sz="1600" b="1" dirty="0" smtClean="0"/>
              <a:t>FS3</a:t>
            </a:r>
            <a:r>
              <a:rPr lang="en-US" sz="1600" dirty="0" smtClean="0"/>
              <a:t>: [Heart Rate, Angina, ST Depression, Slope]</a:t>
            </a:r>
            <a:br>
              <a:rPr lang="en-US" sz="1600" dirty="0" smtClean="0"/>
            </a:br>
            <a:r>
              <a:rPr lang="en-US" sz="1600" b="1" dirty="0" smtClean="0"/>
              <a:t>FS4</a:t>
            </a:r>
            <a:r>
              <a:rPr lang="en-US" sz="1600" dirty="0" smtClean="0"/>
              <a:t>: [Vessels, </a:t>
            </a:r>
            <a:r>
              <a:rPr lang="en-US" sz="1600" dirty="0" err="1" smtClean="0"/>
              <a:t>Thalassemia</a:t>
            </a:r>
            <a:r>
              <a:rPr lang="en-US" sz="1600" dirty="0" smtClean="0"/>
              <a:t>].</a:t>
            </a:r>
          </a:p>
          <a:p>
            <a:pPr>
              <a:buNone/>
            </a:pPr>
            <a:r>
              <a:rPr lang="en-US" sz="1600" b="1" dirty="0" smtClean="0"/>
              <a:t>3. Measure &amp; Evaluate Chromosomes:</a:t>
            </a:r>
            <a:endParaRPr lang="en-US" sz="1600" dirty="0" smtClean="0"/>
          </a:p>
          <a:p>
            <a:r>
              <a:rPr lang="en-US" sz="1600" b="1" dirty="0" smtClean="0"/>
              <a:t>Measurement</a:t>
            </a:r>
            <a:r>
              <a:rPr lang="en-US" sz="1600" dirty="0" smtClean="0"/>
              <a:t>: Convert </a:t>
            </a:r>
            <a:r>
              <a:rPr lang="en-US" sz="1600" dirty="0" err="1" smtClean="0"/>
              <a:t>qubits</a:t>
            </a:r>
            <a:r>
              <a:rPr lang="en-US" sz="1600" dirty="0" smtClean="0"/>
              <a:t> into binary (e.g., [1, 0, 1, 0]).</a:t>
            </a:r>
          </a:p>
          <a:p>
            <a:r>
              <a:rPr lang="en-US" sz="1600" b="1" dirty="0" smtClean="0"/>
              <a:t>Fitness</a:t>
            </a:r>
            <a:r>
              <a:rPr lang="en-US" sz="1600" dirty="0" smtClean="0"/>
              <a:t>:</a:t>
            </a:r>
            <a:br>
              <a:rPr lang="en-US" sz="1600" dirty="0" smtClean="0"/>
            </a:br>
            <a:r>
              <a:rPr lang="en-US" sz="1600" i="1" dirty="0" smtClean="0"/>
              <a:t>Maximize accuracy, minimize features.</a:t>
            </a:r>
            <a:r>
              <a:rPr lang="en-US" sz="1600" dirty="0" smtClean="0"/>
              <a:t/>
            </a:r>
            <a:br>
              <a:rPr lang="en-US" sz="1600" dirty="0" smtClean="0"/>
            </a:br>
            <a:r>
              <a:rPr lang="en-US" sz="1600" dirty="0" smtClean="0"/>
              <a:t>Formula: </a:t>
            </a:r>
            <a:r>
              <a:rPr lang="en-US" sz="1600" b="1" dirty="0" smtClean="0"/>
              <a:t>Fitness = Accuracy - λ × Features.</a:t>
            </a:r>
          </a:p>
          <a:p>
            <a:endParaRPr lang="en-US" sz="1600" dirty="0" smtClean="0"/>
          </a:p>
          <a:p>
            <a:pPr>
              <a:buNone/>
            </a:pPr>
            <a:endParaRPr lang="en-US" sz="1600" dirty="0"/>
          </a:p>
        </p:txBody>
      </p:sp>
      <p:sp>
        <p:nvSpPr>
          <p:cNvPr id="61" name="TextBox 60"/>
          <p:cNvSpPr txBox="1"/>
          <p:nvPr/>
        </p:nvSpPr>
        <p:spPr>
          <a:xfrm>
            <a:off x="573206" y="191069"/>
            <a:ext cx="3043450" cy="369332"/>
          </a:xfrm>
          <a:prstGeom prst="rect">
            <a:avLst/>
          </a:prstGeom>
          <a:noFill/>
        </p:spPr>
        <p:txBody>
          <a:bodyPr wrap="square" rtlCol="0">
            <a:spAutoFit/>
          </a:bodyPr>
          <a:lstStyle/>
          <a:p>
            <a:r>
              <a:rPr lang="en-US" b="1" u="sng" dirty="0" smtClean="0"/>
              <a:t>QIIMGA Explanation : </a:t>
            </a:r>
            <a:endParaRPr lang="en-US" b="1" u="sng" dirty="0"/>
          </a:p>
        </p:txBody>
      </p:sp>
      <p:sp>
        <p:nvSpPr>
          <p:cNvPr id="63" name="TextBox 62"/>
          <p:cNvSpPr txBox="1"/>
          <p:nvPr/>
        </p:nvSpPr>
        <p:spPr>
          <a:xfrm>
            <a:off x="6701051" y="791570"/>
            <a:ext cx="4585648" cy="1600438"/>
          </a:xfrm>
          <a:prstGeom prst="rect">
            <a:avLst/>
          </a:prstGeom>
          <a:noFill/>
        </p:spPr>
        <p:txBody>
          <a:bodyPr wrap="square" rtlCol="0">
            <a:spAutoFit/>
          </a:bodyPr>
          <a:lstStyle/>
          <a:p>
            <a:pPr algn="just"/>
            <a:r>
              <a:rPr lang="en-US" sz="1600" b="1" dirty="0" smtClean="0"/>
              <a:t>2. Quantum Population Initialization:</a:t>
            </a:r>
            <a:endParaRPr lang="en-US" sz="1600" dirty="0" smtClean="0"/>
          </a:p>
          <a:p>
            <a:pPr algn="just"/>
            <a:r>
              <a:rPr lang="en-US" sz="1600" b="1" dirty="0" smtClean="0"/>
              <a:t>Chromosomes</a:t>
            </a:r>
            <a:r>
              <a:rPr lang="en-US" sz="1600" dirty="0" smtClean="0"/>
              <a:t>: Represent feature selection with </a:t>
            </a:r>
            <a:r>
              <a:rPr lang="en-US" sz="1600" dirty="0" err="1" smtClean="0"/>
              <a:t>qubits</a:t>
            </a:r>
            <a:r>
              <a:rPr lang="en-US" sz="1600" dirty="0" smtClean="0"/>
              <a:t> (e.g., [q1, q2, q3, q4]).</a:t>
            </a:r>
          </a:p>
          <a:p>
            <a:pPr algn="just"/>
            <a:r>
              <a:rPr lang="en-US" sz="1600" b="1" dirty="0" smtClean="0"/>
              <a:t>Population</a:t>
            </a:r>
            <a:r>
              <a:rPr lang="en-US" sz="1600" dirty="0" smtClean="0"/>
              <a:t>: 20 chromosomes per subset, initialized using </a:t>
            </a:r>
            <a:r>
              <a:rPr lang="en-US" sz="1600" b="1" dirty="0" err="1" smtClean="0"/>
              <a:t>Hadamard</a:t>
            </a:r>
            <a:r>
              <a:rPr lang="en-US" sz="1600" b="1" dirty="0" smtClean="0"/>
              <a:t> Gates</a:t>
            </a:r>
            <a:r>
              <a:rPr lang="en-US" sz="1600" dirty="0" smtClean="0"/>
              <a:t> for superposition.</a:t>
            </a:r>
          </a:p>
          <a:p>
            <a:endParaRPr lang="en-US" dirty="0"/>
          </a:p>
        </p:txBody>
      </p:sp>
      <p:sp>
        <p:nvSpPr>
          <p:cNvPr id="66" name="Rectangle 65"/>
          <p:cNvSpPr/>
          <p:nvPr/>
        </p:nvSpPr>
        <p:spPr>
          <a:xfrm>
            <a:off x="6605516" y="2674960"/>
            <a:ext cx="4572000" cy="165137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b="1" dirty="0" smtClean="0"/>
              <a:t>4. . Genetic Operations:</a:t>
            </a:r>
            <a:endParaRPr lang="en-US" sz="1600" dirty="0" smtClean="0"/>
          </a:p>
          <a:p>
            <a:pPr algn="just"/>
            <a:r>
              <a:rPr lang="en-US" sz="1600" b="1" dirty="0" smtClean="0"/>
              <a:t>Selection</a:t>
            </a:r>
            <a:r>
              <a:rPr lang="en-US" sz="1600" dirty="0" smtClean="0"/>
              <a:t>: Pick top chromosomes based on fitness.</a:t>
            </a:r>
          </a:p>
          <a:p>
            <a:pPr algn="just"/>
            <a:r>
              <a:rPr lang="en-US" sz="1600" b="1" dirty="0" smtClean="0"/>
              <a:t>Crossover</a:t>
            </a:r>
            <a:r>
              <a:rPr lang="en-US" sz="1600" dirty="0" smtClean="0"/>
              <a:t>: Combine parents (e.g., [1, 0, 1, 0] + [0, 1, 1, 1]).</a:t>
            </a:r>
          </a:p>
          <a:p>
            <a:pPr algn="just"/>
            <a:r>
              <a:rPr lang="en-US" sz="1600" b="1" dirty="0" smtClean="0"/>
              <a:t>Mutation</a:t>
            </a:r>
            <a:r>
              <a:rPr lang="en-US" sz="1600" dirty="0" smtClean="0"/>
              <a:t>: Introduce diversity (e.g., [1, 0, 1, 1] → [1, 1, 1, 1]).</a:t>
            </a:r>
          </a:p>
          <a:p>
            <a:pPr algn="just"/>
            <a:endParaRPr lang="en-US" sz="1600" dirty="0"/>
          </a:p>
        </p:txBody>
      </p:sp>
      <p:sp>
        <p:nvSpPr>
          <p:cNvPr id="67" name="Rectangle 66"/>
          <p:cNvSpPr/>
          <p:nvPr/>
        </p:nvSpPr>
        <p:spPr>
          <a:xfrm>
            <a:off x="764275" y="4408230"/>
            <a:ext cx="5827594" cy="170597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b="1" dirty="0" smtClean="0"/>
              <a:t>  5: Update Quantum Chromosomes Using Quantum Rotation</a:t>
            </a:r>
          </a:p>
          <a:p>
            <a:pPr algn="just"/>
            <a:r>
              <a:rPr lang="en-US" sz="1600" b="1" dirty="0" smtClean="0"/>
              <a:t>      Gates :</a:t>
            </a:r>
            <a:endParaRPr lang="en-US" sz="1600" dirty="0" smtClean="0"/>
          </a:p>
          <a:p>
            <a:pPr algn="just">
              <a:buFont typeface="Arial" pitchFamily="34" charset="0"/>
              <a:buChar char="•"/>
            </a:pPr>
            <a:r>
              <a:rPr lang="en-US" sz="1600" dirty="0" smtClean="0"/>
              <a:t> </a:t>
            </a:r>
            <a:r>
              <a:rPr lang="en-US" sz="1600" b="1" dirty="0" smtClean="0"/>
              <a:t>Quantum Rotation Gate: </a:t>
            </a:r>
          </a:p>
          <a:p>
            <a:pPr algn="just"/>
            <a:r>
              <a:rPr lang="en-US" sz="1600" b="1" dirty="0" smtClean="0"/>
              <a:t>         </a:t>
            </a:r>
            <a:r>
              <a:rPr lang="en-US" sz="1600" dirty="0" smtClean="0"/>
              <a:t>Adjust the </a:t>
            </a:r>
            <a:r>
              <a:rPr lang="en-US" sz="1600" dirty="0" err="1" smtClean="0"/>
              <a:t>qubits</a:t>
            </a:r>
            <a:r>
              <a:rPr lang="en-US" sz="1600" dirty="0" smtClean="0"/>
              <a:t> based on the fitness  score.  </a:t>
            </a:r>
          </a:p>
          <a:p>
            <a:pPr algn="just">
              <a:buFont typeface="Arial" pitchFamily="34" charset="0"/>
              <a:buChar char="•"/>
            </a:pPr>
            <a:r>
              <a:rPr lang="en-US" sz="1600" b="1" dirty="0" smtClean="0"/>
              <a:t> Rotation Logic: </a:t>
            </a:r>
          </a:p>
          <a:p>
            <a:pPr algn="just"/>
            <a:r>
              <a:rPr lang="en-US" sz="1600" dirty="0" smtClean="0"/>
              <a:t>       High fitness → rotate </a:t>
            </a:r>
            <a:r>
              <a:rPr lang="en-US" sz="1600" dirty="0" err="1" smtClean="0"/>
              <a:t>qubits</a:t>
            </a:r>
            <a:r>
              <a:rPr lang="en-US" sz="1600" dirty="0" smtClean="0"/>
              <a:t> to favor 1 (feature selected). </a:t>
            </a:r>
          </a:p>
          <a:p>
            <a:pPr algn="just"/>
            <a:r>
              <a:rPr lang="en-US" sz="1600" dirty="0" smtClean="0"/>
              <a:t>       Low fitness → rotate </a:t>
            </a:r>
            <a:r>
              <a:rPr lang="en-US" sz="1600" dirty="0" err="1" smtClean="0"/>
              <a:t>qubits</a:t>
            </a:r>
            <a:r>
              <a:rPr lang="en-US" sz="1600" dirty="0" smtClean="0"/>
              <a:t> to favor 0 (feature not selected). </a:t>
            </a:r>
            <a:endParaRPr lang="en-US" sz="1600" dirty="0"/>
          </a:p>
        </p:txBody>
      </p:sp>
      <p:sp>
        <p:nvSpPr>
          <p:cNvPr id="68" name="Rectangle 67"/>
          <p:cNvSpPr/>
          <p:nvPr/>
        </p:nvSpPr>
        <p:spPr>
          <a:xfrm>
            <a:off x="6564572" y="4503765"/>
            <a:ext cx="4981433" cy="184244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600" b="1" dirty="0" smtClean="0"/>
              <a:t>6. Iteration Until Convergence:</a:t>
            </a:r>
            <a:endParaRPr lang="en-US" sz="1600" dirty="0" smtClean="0"/>
          </a:p>
          <a:p>
            <a:r>
              <a:rPr lang="en-US" sz="1600" dirty="0" smtClean="0"/>
              <a:t>      Repeat for multiple generations (e.g., 20) until stability</a:t>
            </a:r>
          </a:p>
          <a:p>
            <a:r>
              <a:rPr lang="en-US" sz="1600" dirty="0" smtClean="0"/>
              <a:t>      with </a:t>
            </a:r>
            <a:r>
              <a:rPr lang="en-US" sz="1600" b="1" dirty="0" smtClean="0"/>
              <a:t>high accuracy</a:t>
            </a:r>
            <a:r>
              <a:rPr lang="en-US" sz="1600" dirty="0" smtClean="0"/>
              <a:t> and </a:t>
            </a:r>
            <a:r>
              <a:rPr lang="en-US" sz="1600" b="1" dirty="0" smtClean="0"/>
              <a:t>minimal features</a:t>
            </a:r>
            <a:r>
              <a:rPr lang="en-US" sz="1600" dirty="0" smtClean="0"/>
              <a:t>.</a:t>
            </a:r>
          </a:p>
          <a:p>
            <a:r>
              <a:rPr lang="en-US" sz="1600" b="1" dirty="0" smtClean="0"/>
              <a:t>7. Final Feature Set Combination:</a:t>
            </a:r>
            <a:endParaRPr lang="en-US" sz="1600" dirty="0" smtClean="0"/>
          </a:p>
          <a:p>
            <a:r>
              <a:rPr lang="en-US" sz="1600" dirty="0" smtClean="0"/>
              <a:t>     Merge optimized subsets into the </a:t>
            </a:r>
            <a:r>
              <a:rPr lang="en-US" sz="1600" b="1" dirty="0" smtClean="0"/>
              <a:t>final feature set </a:t>
            </a:r>
          </a:p>
          <a:p>
            <a:r>
              <a:rPr lang="en-US" sz="1600" b="1" dirty="0" smtClean="0"/>
              <a:t>     (</a:t>
            </a:r>
            <a:r>
              <a:rPr lang="en-US" sz="1600" b="1" dirty="0" err="1" smtClean="0"/>
              <a:t>FSm</a:t>
            </a:r>
            <a:r>
              <a:rPr lang="en-US" sz="1600" b="1" dirty="0" smtClean="0"/>
              <a:t>)</a:t>
            </a:r>
            <a:r>
              <a:rPr lang="en-US" sz="1600" dirty="0" smtClean="0"/>
              <a:t>.  { </a:t>
            </a:r>
            <a:r>
              <a:rPr lang="en-US" sz="1600" dirty="0" err="1" smtClean="0"/>
              <a:t>FSm</a:t>
            </a:r>
            <a:r>
              <a:rPr lang="en-US" sz="1600" dirty="0" smtClean="0"/>
              <a:t>= FS1 U FS2 U FS3 U FS4 . }</a:t>
            </a:r>
          </a:p>
          <a:p>
            <a:endParaRPr lang="en-US" sz="1600" dirty="0" smtClean="0"/>
          </a:p>
          <a:p>
            <a:pPr algn="ctr"/>
            <a:endParaRPr lang="en-US" sz="1600" dirty="0"/>
          </a:p>
        </p:txBody>
      </p:sp>
      <p:sp>
        <p:nvSpPr>
          <p:cNvPr id="69" name="Slide Number Placeholder 5"/>
          <p:cNvSpPr>
            <a:spLocks noGrp="1"/>
          </p:cNvSpPr>
          <p:nvPr>
            <p:ph type="sldNum" sz="quarter" idx="12"/>
          </p:nvPr>
        </p:nvSpPr>
        <p:spPr>
          <a:xfrm>
            <a:off x="8610600" y="6397294"/>
            <a:ext cx="2743200" cy="365125"/>
          </a:xfrm>
        </p:spPr>
        <p:txBody>
          <a:bodyPr/>
          <a:lstStyle/>
          <a:p>
            <a:fld id="{C8421A79-F751-4E2E-A6A8-90315ACC7929}" type="slidenum">
              <a:rPr lang="en-IN" smtClean="0"/>
              <a:pPr/>
              <a:t>10</a:t>
            </a:fld>
            <a:endParaRPr lang="en-IN" dirty="0"/>
          </a:p>
        </p:txBody>
      </p:sp>
      <p:sp>
        <p:nvSpPr>
          <p:cNvPr id="70" name="Date Placeholder 1"/>
          <p:cNvSpPr>
            <a:spLocks noGrp="1"/>
          </p:cNvSpPr>
          <p:nvPr>
            <p:ph type="dt" sz="half" idx="10"/>
          </p:nvPr>
        </p:nvSpPr>
        <p:spPr>
          <a:xfrm>
            <a:off x="838200" y="6356350"/>
            <a:ext cx="2743200" cy="365125"/>
          </a:xfrm>
        </p:spPr>
        <p:txBody>
          <a:bodyPr/>
          <a:lstStyle/>
          <a:p>
            <a:fld id="{379F65F8-9451-4FDE-A816-ACD89E687A35}" type="datetime1">
              <a:rPr lang="en-IN" smtClean="0"/>
              <a:pPr/>
              <a:t>17-02-2025</a:t>
            </a:fld>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p:cNvSpPr txBox="1"/>
          <p:nvPr/>
        </p:nvSpPr>
        <p:spPr>
          <a:xfrm>
            <a:off x="559558" y="423081"/>
            <a:ext cx="4148920" cy="369332"/>
          </a:xfrm>
          <a:prstGeom prst="rect">
            <a:avLst/>
          </a:prstGeom>
          <a:noFill/>
        </p:spPr>
        <p:txBody>
          <a:bodyPr wrap="square" rtlCol="0">
            <a:spAutoFit/>
          </a:bodyPr>
          <a:lstStyle/>
          <a:p>
            <a:r>
              <a:rPr lang="en-US" b="1" dirty="0" smtClean="0"/>
              <a:t>4.2 </a:t>
            </a:r>
            <a:r>
              <a:rPr lang="en-US" b="1" dirty="0" smtClean="0"/>
              <a:t>. </a:t>
            </a:r>
            <a:r>
              <a:rPr lang="en-US" b="1" u="sng" dirty="0" err="1" smtClean="0"/>
              <a:t>IoT</a:t>
            </a:r>
            <a:r>
              <a:rPr lang="en-US" b="1" u="sng" dirty="0" smtClean="0"/>
              <a:t> System Creation </a:t>
            </a:r>
            <a:r>
              <a:rPr lang="en-US" u="sng" dirty="0" smtClean="0"/>
              <a:t>(Phase 2)</a:t>
            </a:r>
            <a:r>
              <a:rPr lang="en-US" b="1" u="sng" dirty="0" smtClean="0"/>
              <a:t> : </a:t>
            </a:r>
            <a:endParaRPr lang="en-US" b="1" dirty="0"/>
          </a:p>
        </p:txBody>
      </p:sp>
      <p:pic>
        <p:nvPicPr>
          <p:cNvPr id="68" name="Picture 67" descr="my capture.JPG"/>
          <p:cNvPicPr>
            <a:picLocks noChangeAspect="1"/>
          </p:cNvPicPr>
          <p:nvPr/>
        </p:nvPicPr>
        <p:blipFill>
          <a:blip r:embed="rId2" cstate="print"/>
          <a:stretch>
            <a:fillRect/>
          </a:stretch>
        </p:blipFill>
        <p:spPr>
          <a:xfrm>
            <a:off x="4372225" y="900752"/>
            <a:ext cx="7705725" cy="4862798"/>
          </a:xfrm>
          <a:prstGeom prst="rect">
            <a:avLst/>
          </a:prstGeom>
        </p:spPr>
      </p:pic>
      <p:sp>
        <p:nvSpPr>
          <p:cNvPr id="69" name="TextBox 68"/>
          <p:cNvSpPr txBox="1"/>
          <p:nvPr/>
        </p:nvSpPr>
        <p:spPr>
          <a:xfrm>
            <a:off x="818866" y="1105469"/>
            <a:ext cx="3480179" cy="4524315"/>
          </a:xfrm>
          <a:prstGeom prst="rect">
            <a:avLst/>
          </a:prstGeom>
          <a:noFill/>
        </p:spPr>
        <p:txBody>
          <a:bodyPr wrap="square" rtlCol="0">
            <a:spAutoFit/>
          </a:bodyPr>
          <a:lstStyle/>
          <a:p>
            <a:r>
              <a:rPr lang="en-US" sz="1600" dirty="0" err="1" smtClean="0"/>
              <a:t>i</a:t>
            </a:r>
            <a:r>
              <a:rPr lang="en-US" sz="1600" dirty="0" smtClean="0"/>
              <a:t>) Turn On Device , See MAC Address On  LCD 16*2  Display.</a:t>
            </a:r>
            <a:br>
              <a:rPr lang="en-US" sz="1600" dirty="0" smtClean="0"/>
            </a:br>
            <a:endParaRPr lang="en-US" sz="1600" dirty="0" smtClean="0"/>
          </a:p>
          <a:p>
            <a:pPr algn="just"/>
            <a:r>
              <a:rPr lang="en-US" sz="1600" dirty="0" smtClean="0"/>
              <a:t>ii) Enter MAC Address on Controller App , Now System Can connected .</a:t>
            </a:r>
          </a:p>
          <a:p>
            <a:pPr algn="just"/>
            <a:endParaRPr lang="en-US" sz="1600" dirty="0" smtClean="0"/>
          </a:p>
          <a:p>
            <a:pPr algn="just"/>
            <a:r>
              <a:rPr lang="en-US" sz="1600" dirty="0" smtClean="0"/>
              <a:t>iii) IN App  background  map each button  to each  turn value                       { </a:t>
            </a:r>
            <a:r>
              <a:rPr lang="en-US" sz="1600" dirty="0" err="1" smtClean="0"/>
              <a:t>temp.button</a:t>
            </a:r>
            <a:r>
              <a:rPr lang="en-US" sz="1600" dirty="0" smtClean="0"/>
              <a:t> 1 -&gt; turn 1, … } .</a:t>
            </a:r>
          </a:p>
          <a:p>
            <a:pPr algn="just"/>
            <a:endParaRPr lang="en-US" sz="1600" dirty="0" smtClean="0"/>
          </a:p>
          <a:p>
            <a:pPr algn="just"/>
            <a:r>
              <a:rPr lang="en-US" sz="1600" dirty="0" smtClean="0"/>
              <a:t>iv) When   you press any button then corresponding Sensor Can enable 500ms time , read data in every 50 ms time delay [figure :9 ].</a:t>
            </a:r>
          </a:p>
          <a:p>
            <a:pPr algn="just"/>
            <a:endParaRPr lang="en-US" sz="1600" dirty="0" smtClean="0"/>
          </a:p>
          <a:p>
            <a:pPr algn="just"/>
            <a:r>
              <a:rPr lang="en-US" sz="1600" dirty="0" smtClean="0"/>
              <a:t>v) Store the data corresponding array , Then store the array in Cloud Database Firebase. </a:t>
            </a:r>
            <a:endParaRPr lang="en-US" sz="1600" dirty="0"/>
          </a:p>
        </p:txBody>
      </p:sp>
      <p:sp>
        <p:nvSpPr>
          <p:cNvPr id="70" name="Date Placeholder 1"/>
          <p:cNvSpPr>
            <a:spLocks noGrp="1"/>
          </p:cNvSpPr>
          <p:nvPr>
            <p:ph type="dt" sz="half" idx="10"/>
          </p:nvPr>
        </p:nvSpPr>
        <p:spPr>
          <a:xfrm>
            <a:off x="838200" y="6356350"/>
            <a:ext cx="2743200" cy="365125"/>
          </a:xfrm>
        </p:spPr>
        <p:txBody>
          <a:bodyPr/>
          <a:lstStyle/>
          <a:p>
            <a:fld id="{379F65F8-9451-4FDE-A816-ACD89E687A35}" type="datetime1">
              <a:rPr lang="en-IN" smtClean="0"/>
              <a:pPr/>
              <a:t>17-02-2025</a:t>
            </a:fld>
            <a:endParaRPr lang="en-IN" dirty="0"/>
          </a:p>
        </p:txBody>
      </p:sp>
      <p:sp>
        <p:nvSpPr>
          <p:cNvPr id="72" name="Slide Number Placeholder 5"/>
          <p:cNvSpPr>
            <a:spLocks noGrp="1"/>
          </p:cNvSpPr>
          <p:nvPr>
            <p:ph type="sldNum" sz="quarter" idx="12"/>
          </p:nvPr>
        </p:nvSpPr>
        <p:spPr>
          <a:xfrm>
            <a:off x="8610600" y="6397294"/>
            <a:ext cx="2743200" cy="365125"/>
          </a:xfrm>
        </p:spPr>
        <p:txBody>
          <a:bodyPr/>
          <a:lstStyle/>
          <a:p>
            <a:fld id="{C8421A79-F751-4E2E-A6A8-90315ACC7929}" type="slidenum">
              <a:rPr lang="en-IN" smtClean="0"/>
              <a:pPr/>
              <a:t>11</a:t>
            </a:fld>
            <a:endParaRPr lang="en-IN" dirty="0"/>
          </a:p>
        </p:txBody>
      </p:sp>
      <p:sp>
        <p:nvSpPr>
          <p:cNvPr id="74" name="TextBox 73"/>
          <p:cNvSpPr txBox="1"/>
          <p:nvPr/>
        </p:nvSpPr>
        <p:spPr>
          <a:xfrm>
            <a:off x="6100547" y="5773003"/>
            <a:ext cx="4694832" cy="307777"/>
          </a:xfrm>
          <a:prstGeom prst="rect">
            <a:avLst/>
          </a:prstGeom>
          <a:noFill/>
        </p:spPr>
        <p:txBody>
          <a:bodyPr wrap="square" rtlCol="0">
            <a:spAutoFit/>
          </a:bodyPr>
          <a:lstStyle/>
          <a:p>
            <a:r>
              <a:rPr lang="en-US" sz="1400" dirty="0" smtClean="0"/>
              <a:t>Figure 9 :  </a:t>
            </a:r>
            <a:r>
              <a:rPr lang="en-US" sz="1400" dirty="0" err="1" smtClean="0"/>
              <a:t>IoT</a:t>
            </a:r>
            <a:r>
              <a:rPr lang="en-US" sz="1400" dirty="0" smtClean="0"/>
              <a:t> Device Worked Flow Chart      </a:t>
            </a:r>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Content Placeholder 60" descr="final.JPG"/>
          <p:cNvPicPr>
            <a:picLocks noGrp="1" noChangeAspect="1"/>
          </p:cNvPicPr>
          <p:nvPr>
            <p:ph idx="1"/>
          </p:nvPr>
        </p:nvPicPr>
        <p:blipFill>
          <a:blip r:embed="rId2" cstate="print"/>
          <a:stretch>
            <a:fillRect/>
          </a:stretch>
        </p:blipFill>
        <p:spPr>
          <a:xfrm>
            <a:off x="7342496" y="747452"/>
            <a:ext cx="4396613" cy="4984608"/>
          </a:xfrm>
        </p:spPr>
      </p:pic>
      <p:sp>
        <p:nvSpPr>
          <p:cNvPr id="63" name="TextBox 62"/>
          <p:cNvSpPr txBox="1"/>
          <p:nvPr/>
        </p:nvSpPr>
        <p:spPr>
          <a:xfrm>
            <a:off x="668740" y="450376"/>
            <a:ext cx="4148920" cy="646331"/>
          </a:xfrm>
          <a:prstGeom prst="rect">
            <a:avLst/>
          </a:prstGeom>
          <a:noFill/>
        </p:spPr>
        <p:txBody>
          <a:bodyPr wrap="square" rtlCol="0">
            <a:spAutoFit/>
          </a:bodyPr>
          <a:lstStyle/>
          <a:p>
            <a:r>
              <a:rPr lang="en-US" b="1" dirty="0" smtClean="0"/>
              <a:t>4.3 </a:t>
            </a:r>
            <a:r>
              <a:rPr lang="en-US" b="1" dirty="0" smtClean="0"/>
              <a:t>. </a:t>
            </a:r>
            <a:r>
              <a:rPr lang="en-US" b="1" u="sng" dirty="0" smtClean="0"/>
              <a:t>HOW App Backend Worked </a:t>
            </a:r>
            <a:r>
              <a:rPr lang="en-US" u="sng" dirty="0" smtClean="0"/>
              <a:t>(Phase 3) :</a:t>
            </a:r>
            <a:endParaRPr lang="en-US" dirty="0"/>
          </a:p>
        </p:txBody>
      </p:sp>
      <p:sp>
        <p:nvSpPr>
          <p:cNvPr id="67" name="Slide Number Placeholder 5"/>
          <p:cNvSpPr>
            <a:spLocks noGrp="1"/>
          </p:cNvSpPr>
          <p:nvPr>
            <p:ph type="sldNum" sz="quarter" idx="12"/>
          </p:nvPr>
        </p:nvSpPr>
        <p:spPr>
          <a:xfrm>
            <a:off x="8610600" y="6397294"/>
            <a:ext cx="2743200" cy="365125"/>
          </a:xfrm>
        </p:spPr>
        <p:txBody>
          <a:bodyPr/>
          <a:lstStyle/>
          <a:p>
            <a:fld id="{C8421A79-F751-4E2E-A6A8-90315ACC7929}" type="slidenum">
              <a:rPr lang="en-IN" smtClean="0"/>
              <a:pPr/>
              <a:t>12</a:t>
            </a:fld>
            <a:endParaRPr lang="en-IN" dirty="0"/>
          </a:p>
        </p:txBody>
      </p:sp>
      <p:sp>
        <p:nvSpPr>
          <p:cNvPr id="68" name="Date Placeholder 1"/>
          <p:cNvSpPr>
            <a:spLocks noGrp="1"/>
          </p:cNvSpPr>
          <p:nvPr>
            <p:ph type="dt" sz="half" idx="10"/>
          </p:nvPr>
        </p:nvSpPr>
        <p:spPr>
          <a:xfrm>
            <a:off x="838200" y="6356350"/>
            <a:ext cx="2743200" cy="365125"/>
          </a:xfrm>
        </p:spPr>
        <p:txBody>
          <a:bodyPr/>
          <a:lstStyle/>
          <a:p>
            <a:fld id="{395A7968-EE3A-46BB-B64B-D0871B57D862}" type="datetime1">
              <a:rPr lang="en-IN" smtClean="0"/>
              <a:pPr/>
              <a:t>17-02-2025</a:t>
            </a:fld>
            <a:endParaRPr lang="en-IN" dirty="0"/>
          </a:p>
        </p:txBody>
      </p:sp>
      <p:sp>
        <p:nvSpPr>
          <p:cNvPr id="69" name="TextBox 68"/>
          <p:cNvSpPr txBox="1"/>
          <p:nvPr/>
        </p:nvSpPr>
        <p:spPr>
          <a:xfrm>
            <a:off x="8229601" y="5732059"/>
            <a:ext cx="3370997" cy="307777"/>
          </a:xfrm>
          <a:prstGeom prst="rect">
            <a:avLst/>
          </a:prstGeom>
          <a:noFill/>
        </p:spPr>
        <p:txBody>
          <a:bodyPr wrap="square" rtlCol="0">
            <a:spAutoFit/>
          </a:bodyPr>
          <a:lstStyle/>
          <a:p>
            <a:r>
              <a:rPr lang="en-US" sz="1400" dirty="0" smtClean="0"/>
              <a:t>Figure 10 :  App Backend  Flow Chart</a:t>
            </a:r>
            <a:endParaRPr lang="en-US" sz="1400" dirty="0"/>
          </a:p>
        </p:txBody>
      </p:sp>
      <p:sp>
        <p:nvSpPr>
          <p:cNvPr id="70" name="TextBox 69"/>
          <p:cNvSpPr txBox="1"/>
          <p:nvPr/>
        </p:nvSpPr>
        <p:spPr>
          <a:xfrm>
            <a:off x="805218" y="1105469"/>
            <a:ext cx="6646460" cy="3970318"/>
          </a:xfrm>
          <a:prstGeom prst="rect">
            <a:avLst/>
          </a:prstGeom>
          <a:noFill/>
        </p:spPr>
        <p:txBody>
          <a:bodyPr wrap="square" rtlCol="0">
            <a:spAutoFit/>
          </a:bodyPr>
          <a:lstStyle/>
          <a:p>
            <a:pPr marL="400050" indent="-400050" algn="just">
              <a:buAutoNum type="romanLcPeriod"/>
            </a:pPr>
            <a:r>
              <a:rPr lang="en-US" dirty="0" smtClean="0"/>
              <a:t>Data Fetching :  Fetched data from Cloud Database (Firebase).</a:t>
            </a:r>
          </a:p>
          <a:p>
            <a:pPr marL="400050" indent="-400050" algn="just">
              <a:buAutoNum type="romanLcPeriod"/>
            </a:pPr>
            <a:endParaRPr lang="en-US" dirty="0" smtClean="0"/>
          </a:p>
          <a:p>
            <a:pPr marL="400050" indent="-400050" algn="just">
              <a:buAutoNum type="romanLcPeriod"/>
            </a:pPr>
            <a:r>
              <a:rPr lang="en-US" dirty="0" smtClean="0"/>
              <a:t>Calculate Max </a:t>
            </a:r>
            <a:r>
              <a:rPr lang="en-US" dirty="0" err="1" smtClean="0"/>
              <a:t>occured</a:t>
            </a:r>
            <a:r>
              <a:rPr lang="en-US" dirty="0" smtClean="0"/>
              <a:t> :  Find out Which value can mostly present from the array .  Ex. Let this is temp array [86 ,98,99,89,98,98,96,98,97,98 ]  , 98 present 5 times so  temp value is 95.  Similarly others Features are calculated .</a:t>
            </a:r>
          </a:p>
          <a:p>
            <a:pPr marL="400050" indent="-400050" algn="just">
              <a:buAutoNum type="romanLcPeriod"/>
            </a:pPr>
            <a:endParaRPr lang="en-US" dirty="0" smtClean="0"/>
          </a:p>
          <a:p>
            <a:pPr marL="400050" indent="-400050" algn="just">
              <a:buAutoNum type="romanLcPeriod"/>
            </a:pPr>
            <a:r>
              <a:rPr lang="en-US" dirty="0" smtClean="0"/>
              <a:t>Some Features are directly input from App-UI Interface like Age .</a:t>
            </a:r>
          </a:p>
          <a:p>
            <a:pPr marL="400050" indent="-400050" algn="just">
              <a:buAutoNum type="romanLcPeriod"/>
            </a:pPr>
            <a:endParaRPr lang="en-US" dirty="0" smtClean="0"/>
          </a:p>
          <a:p>
            <a:pPr marL="400050" indent="-400050" algn="just">
              <a:buAutoNum type="romanLcPeriod"/>
            </a:pPr>
            <a:r>
              <a:rPr lang="en-US" dirty="0" smtClean="0"/>
              <a:t>Input the features to the  pre-trained SVM model . Now model can </a:t>
            </a:r>
            <a:r>
              <a:rPr lang="en-US" dirty="0" err="1" smtClean="0"/>
              <a:t>predected</a:t>
            </a:r>
            <a:r>
              <a:rPr lang="en-US" dirty="0" smtClean="0"/>
              <a:t> Output .</a:t>
            </a:r>
          </a:p>
          <a:p>
            <a:pPr marL="400050" indent="-400050" algn="just">
              <a:buAutoNum type="romanLcPeriod"/>
            </a:pPr>
            <a:endParaRPr lang="en-US" dirty="0" smtClean="0"/>
          </a:p>
          <a:p>
            <a:pPr marL="400050" indent="-400050" algn="just">
              <a:buAutoNum type="romanLcPeriod"/>
            </a:pPr>
            <a:r>
              <a:rPr lang="en-US" dirty="0" smtClean="0"/>
              <a:t>If ( Output == 1) the show Risk Detected otherwise show Normal.</a:t>
            </a:r>
          </a:p>
          <a:p>
            <a:pPr marL="400050" indent="-400050" algn="just">
              <a:buAutoNum type="romanLcPeriod"/>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6654" y="609637"/>
            <a:ext cx="4689104" cy="584775"/>
          </a:xfrm>
          <a:prstGeom prst="rect">
            <a:avLst/>
          </a:prstGeom>
        </p:spPr>
        <p:txBody>
          <a:bodyPr wrap="none">
            <a:spAutoFit/>
          </a:bodyPr>
          <a:lstStyle/>
          <a:p>
            <a:r>
              <a:rPr lang="en-US" sz="3200" b="1" dirty="0" smtClean="0">
                <a:latin typeface="Times New Roman" panose="02020603050405020304" pitchFamily="18" charset="0"/>
                <a:cs typeface="Times New Roman" panose="02020603050405020304" pitchFamily="18" charset="0"/>
              </a:rPr>
              <a:t>5. Results and Discussion </a:t>
            </a:r>
            <a:endParaRPr lang="en-IN" sz="3200" b="1"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34BF51A7-CF98-4478-98AD-483DAE796F90}" type="datetime1">
              <a:rPr lang="en-IN" smtClean="0"/>
              <a:pPr/>
              <a:t>17-02-2025</a:t>
            </a:fld>
            <a:endParaRPr lang="en-IN"/>
          </a:p>
        </p:txBody>
      </p:sp>
      <p:sp>
        <p:nvSpPr>
          <p:cNvPr id="7" name="Slide Number Placeholder 6"/>
          <p:cNvSpPr>
            <a:spLocks noGrp="1"/>
          </p:cNvSpPr>
          <p:nvPr>
            <p:ph type="sldNum" sz="quarter" idx="12"/>
          </p:nvPr>
        </p:nvSpPr>
        <p:spPr/>
        <p:txBody>
          <a:bodyPr/>
          <a:lstStyle/>
          <a:p>
            <a:fld id="{C8421A79-F751-4E2E-A6A8-90315ACC7929}" type="slidenum">
              <a:rPr lang="en-IN" smtClean="0"/>
              <a:pPr/>
              <a:t>13</a:t>
            </a:fld>
            <a:endParaRPr lang="en-IN"/>
          </a:p>
        </p:txBody>
      </p:sp>
      <p:sp>
        <p:nvSpPr>
          <p:cNvPr id="13" name="TextBox 12"/>
          <p:cNvSpPr txBox="1"/>
          <p:nvPr/>
        </p:nvSpPr>
        <p:spPr>
          <a:xfrm>
            <a:off x="1187355" y="1296536"/>
            <a:ext cx="10481481" cy="2339102"/>
          </a:xfrm>
          <a:prstGeom prst="rect">
            <a:avLst/>
          </a:prstGeom>
          <a:noFill/>
        </p:spPr>
        <p:txBody>
          <a:bodyPr wrap="square" rtlCol="0">
            <a:spAutoFit/>
          </a:bodyPr>
          <a:lstStyle/>
          <a:p>
            <a:pPr marL="342900" indent="-342900"/>
            <a:r>
              <a:rPr lang="en-US" sz="2000" b="1" dirty="0" smtClean="0"/>
              <a:t>5.1 Performance </a:t>
            </a:r>
            <a:r>
              <a:rPr lang="en-US" sz="2000" b="1" dirty="0" smtClean="0"/>
              <a:t>Analysis : </a:t>
            </a:r>
            <a:r>
              <a:rPr lang="en-US" dirty="0" smtClean="0"/>
              <a:t>To analyze the Quantum Inspired Island Model Genetic algorithm feature selection after the effectiveness of classification models, a confusion matrix was mainly employed to determine key performance evaluation metrics: accuracy, precision, recall, and F1-score</a:t>
            </a:r>
            <a:r>
              <a:rPr lang="en-US" dirty="0" smtClean="0"/>
              <a:t>.</a:t>
            </a:r>
            <a:endParaRPr lang="en-US" dirty="0" smtClean="0"/>
          </a:p>
          <a:p>
            <a:pPr marL="342900" indent="-342900"/>
            <a:r>
              <a:rPr lang="en-US" dirty="0" smtClean="0"/>
              <a:t>      </a:t>
            </a:r>
            <a:r>
              <a:rPr lang="en-US" b="1" dirty="0" smtClean="0"/>
              <a:t>a.   After </a:t>
            </a:r>
            <a:r>
              <a:rPr lang="en-US" b="1" dirty="0" smtClean="0"/>
              <a:t>applying QIIMGA </a:t>
            </a:r>
            <a:r>
              <a:rPr lang="en-US" dirty="0" smtClean="0"/>
              <a:t>Selected 12 features out of 16 . </a:t>
            </a:r>
            <a:endParaRPr lang="en-US" dirty="0" smtClean="0"/>
          </a:p>
          <a:p>
            <a:pPr marL="342900" indent="-342900"/>
            <a:r>
              <a:rPr lang="en-US" dirty="0" smtClean="0"/>
              <a:t> </a:t>
            </a:r>
            <a:r>
              <a:rPr lang="en-US" dirty="0" smtClean="0"/>
              <a:t>      Features </a:t>
            </a:r>
            <a:r>
              <a:rPr lang="en-US" dirty="0" smtClean="0"/>
              <a:t>List : ['sex', 'cp', '</a:t>
            </a:r>
            <a:r>
              <a:rPr lang="en-US" dirty="0" err="1" smtClean="0"/>
              <a:t>bp</a:t>
            </a:r>
            <a:r>
              <a:rPr lang="en-US" dirty="0" smtClean="0"/>
              <a:t>', '</a:t>
            </a:r>
            <a:r>
              <a:rPr lang="en-US" dirty="0" err="1" smtClean="0"/>
              <a:t>bol</a:t>
            </a:r>
            <a:r>
              <a:rPr lang="en-US" dirty="0" smtClean="0"/>
              <a:t>', '</a:t>
            </a:r>
            <a:r>
              <a:rPr lang="en-US" dirty="0" err="1" smtClean="0"/>
              <a:t>fbs</a:t>
            </a:r>
            <a:r>
              <a:rPr lang="en-US" dirty="0" smtClean="0"/>
              <a:t>', '</a:t>
            </a:r>
            <a:r>
              <a:rPr lang="en-US" dirty="0" err="1" smtClean="0"/>
              <a:t>restecg</a:t>
            </a:r>
            <a:r>
              <a:rPr lang="en-US" dirty="0" smtClean="0"/>
              <a:t>', '</a:t>
            </a:r>
            <a:r>
              <a:rPr lang="en-US" dirty="0" err="1" smtClean="0"/>
              <a:t>thalach</a:t>
            </a:r>
            <a:r>
              <a:rPr lang="en-US" dirty="0" smtClean="0"/>
              <a:t>', '</a:t>
            </a:r>
            <a:r>
              <a:rPr lang="en-US" dirty="0" err="1" smtClean="0"/>
              <a:t>exang</a:t>
            </a:r>
            <a:r>
              <a:rPr lang="en-US" dirty="0" smtClean="0"/>
              <a:t>', '</a:t>
            </a:r>
            <a:r>
              <a:rPr lang="en-US" dirty="0" err="1" smtClean="0"/>
              <a:t>bodytemp</a:t>
            </a:r>
            <a:r>
              <a:rPr lang="en-US" dirty="0" smtClean="0"/>
              <a:t>', 'slope', 'pal', '</a:t>
            </a:r>
            <a:r>
              <a:rPr lang="en-US" dirty="0" err="1" smtClean="0"/>
              <a:t>thal</a:t>
            </a:r>
            <a:r>
              <a:rPr lang="en-US" dirty="0" smtClean="0"/>
              <a:t>'] </a:t>
            </a:r>
            <a:endParaRPr lang="en-US" dirty="0" smtClean="0"/>
          </a:p>
          <a:p>
            <a:pPr marL="342900" indent="-342900"/>
            <a:r>
              <a:rPr lang="en-US" dirty="0" smtClean="0"/>
              <a:t>        Performance </a:t>
            </a:r>
            <a:r>
              <a:rPr lang="en-US" dirty="0" smtClean="0"/>
              <a:t>Analysis Different classifiers After Apply </a:t>
            </a:r>
            <a:r>
              <a:rPr lang="en-US" dirty="0" smtClean="0"/>
              <a:t>QIIMGA using confusion matrix. </a:t>
            </a:r>
          </a:p>
          <a:p>
            <a:pPr marL="342900" indent="-342900"/>
            <a:r>
              <a:rPr lang="en-US" dirty="0" smtClean="0"/>
              <a:t>         </a:t>
            </a:r>
          </a:p>
          <a:p>
            <a:pPr marL="342900" indent="-342900"/>
            <a:endParaRPr lang="en-US" dirty="0"/>
          </a:p>
        </p:txBody>
      </p:sp>
      <p:pic>
        <p:nvPicPr>
          <p:cNvPr id="14" name="Picture 13" descr="Capture1.JPG"/>
          <p:cNvPicPr>
            <a:picLocks noChangeAspect="1"/>
          </p:cNvPicPr>
          <p:nvPr/>
        </p:nvPicPr>
        <p:blipFill>
          <a:blip r:embed="rId2" cstate="print"/>
          <a:stretch>
            <a:fillRect/>
          </a:stretch>
        </p:blipFill>
        <p:spPr>
          <a:xfrm>
            <a:off x="1149968" y="3070746"/>
            <a:ext cx="10001250" cy="3330055"/>
          </a:xfrm>
          <a:prstGeom prst="rect">
            <a:avLst/>
          </a:prstGeom>
        </p:spPr>
      </p:pic>
    </p:spTree>
    <p:extLst>
      <p:ext uri="{BB962C8B-B14F-4D97-AF65-F5344CB8AC3E}">
        <p14:creationId xmlns="" xmlns:p14="http://schemas.microsoft.com/office/powerpoint/2010/main" val="3380235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4BF51A7-CF98-4478-98AD-483DAE796F90}" type="datetime1">
              <a:rPr lang="en-IN" smtClean="0"/>
              <a:pPr/>
              <a:t>17-02-2025</a:t>
            </a:fld>
            <a:endParaRPr lang="en-IN"/>
          </a:p>
        </p:txBody>
      </p:sp>
      <p:sp>
        <p:nvSpPr>
          <p:cNvPr id="7" name="Slide Number Placeholder 6"/>
          <p:cNvSpPr>
            <a:spLocks noGrp="1"/>
          </p:cNvSpPr>
          <p:nvPr>
            <p:ph type="sldNum" sz="quarter" idx="12"/>
          </p:nvPr>
        </p:nvSpPr>
        <p:spPr/>
        <p:txBody>
          <a:bodyPr/>
          <a:lstStyle/>
          <a:p>
            <a:fld id="{C8421A79-F751-4E2E-A6A8-90315ACC7929}" type="slidenum">
              <a:rPr lang="en-IN" smtClean="0"/>
              <a:pPr/>
              <a:t>14</a:t>
            </a:fld>
            <a:endParaRPr lang="en-IN"/>
          </a:p>
        </p:txBody>
      </p:sp>
      <p:pic>
        <p:nvPicPr>
          <p:cNvPr id="8" name="Picture 7" descr="Capture2.JPG"/>
          <p:cNvPicPr>
            <a:picLocks noChangeAspect="1"/>
          </p:cNvPicPr>
          <p:nvPr/>
        </p:nvPicPr>
        <p:blipFill>
          <a:blip r:embed="rId2" cstate="print"/>
          <a:stretch>
            <a:fillRect/>
          </a:stretch>
        </p:blipFill>
        <p:spPr>
          <a:xfrm>
            <a:off x="1118903" y="654994"/>
            <a:ext cx="9763125" cy="3439307"/>
          </a:xfrm>
          <a:prstGeom prst="rect">
            <a:avLst/>
          </a:prstGeom>
        </p:spPr>
      </p:pic>
      <p:sp>
        <p:nvSpPr>
          <p:cNvPr id="9" name="TextBox 8"/>
          <p:cNvSpPr txBox="1"/>
          <p:nvPr/>
        </p:nvSpPr>
        <p:spPr>
          <a:xfrm>
            <a:off x="955343" y="4462821"/>
            <a:ext cx="10099344" cy="1200329"/>
          </a:xfrm>
          <a:prstGeom prst="rect">
            <a:avLst/>
          </a:prstGeom>
          <a:noFill/>
        </p:spPr>
        <p:txBody>
          <a:bodyPr wrap="square" rtlCol="0">
            <a:spAutoFit/>
          </a:bodyPr>
          <a:lstStyle/>
          <a:p>
            <a:r>
              <a:rPr lang="en-US" dirty="0" smtClean="0"/>
              <a:t> </a:t>
            </a:r>
            <a:r>
              <a:rPr lang="en-US" b="1" dirty="0" smtClean="0"/>
              <a:t>b. </a:t>
            </a:r>
            <a:r>
              <a:rPr lang="en-US" b="1" dirty="0" smtClean="0"/>
              <a:t>After applying PCA Selected  </a:t>
            </a:r>
            <a:r>
              <a:rPr lang="en-US" dirty="0" smtClean="0"/>
              <a:t>12 features out of 16 .</a:t>
            </a:r>
          </a:p>
          <a:p>
            <a:r>
              <a:rPr lang="en-US" dirty="0" smtClean="0"/>
              <a:t>Features List : ['sex', 'age', '</a:t>
            </a:r>
            <a:r>
              <a:rPr lang="en-US" dirty="0" err="1" smtClean="0"/>
              <a:t>bp</a:t>
            </a:r>
            <a:r>
              <a:rPr lang="en-US" dirty="0" smtClean="0"/>
              <a:t>', '</a:t>
            </a:r>
            <a:r>
              <a:rPr lang="en-US" dirty="0" err="1" smtClean="0"/>
              <a:t>chol</a:t>
            </a:r>
            <a:r>
              <a:rPr lang="en-US" dirty="0" smtClean="0"/>
              <a:t>', '</a:t>
            </a:r>
            <a:r>
              <a:rPr lang="en-US" dirty="0" err="1" smtClean="0"/>
              <a:t>fbs</a:t>
            </a:r>
            <a:r>
              <a:rPr lang="en-US" dirty="0" smtClean="0"/>
              <a:t>', '</a:t>
            </a:r>
            <a:r>
              <a:rPr lang="en-US" dirty="0" err="1" smtClean="0"/>
              <a:t>restecg</a:t>
            </a:r>
            <a:r>
              <a:rPr lang="en-US" dirty="0" smtClean="0"/>
              <a:t>', '</a:t>
            </a:r>
            <a:r>
              <a:rPr lang="en-US" dirty="0" err="1" smtClean="0"/>
              <a:t>thalach</a:t>
            </a:r>
            <a:r>
              <a:rPr lang="en-US" dirty="0" smtClean="0"/>
              <a:t>', '</a:t>
            </a:r>
            <a:r>
              <a:rPr lang="en-US" dirty="0" err="1" smtClean="0"/>
              <a:t>exang</a:t>
            </a:r>
            <a:r>
              <a:rPr lang="en-US" dirty="0" smtClean="0"/>
              <a:t>' ,`</a:t>
            </a:r>
            <a:r>
              <a:rPr lang="en-US" dirty="0" err="1" smtClean="0"/>
              <a:t>öldpeak</a:t>
            </a:r>
            <a:r>
              <a:rPr lang="en-US" dirty="0" smtClean="0"/>
              <a:t>', 'slope', 'ca', '</a:t>
            </a:r>
            <a:r>
              <a:rPr lang="en-US" dirty="0" err="1" smtClean="0"/>
              <a:t>thal</a:t>
            </a:r>
            <a:r>
              <a:rPr lang="en-US" dirty="0" smtClean="0"/>
              <a:t>'].</a:t>
            </a:r>
          </a:p>
          <a:p>
            <a:r>
              <a:rPr lang="en-US" dirty="0" smtClean="0"/>
              <a:t>Performance </a:t>
            </a:r>
            <a:r>
              <a:rPr lang="en-US" dirty="0" smtClean="0"/>
              <a:t>Analysis Different classifiers After Apply PCA   </a:t>
            </a:r>
          </a:p>
          <a:p>
            <a:r>
              <a:rPr lang="en-US" dirty="0" smtClean="0"/>
              <a:t> </a:t>
            </a:r>
            <a:endParaRPr lang="en-US" dirty="0"/>
          </a:p>
        </p:txBody>
      </p:sp>
    </p:spTree>
    <p:extLst>
      <p:ext uri="{BB962C8B-B14F-4D97-AF65-F5344CB8AC3E}">
        <p14:creationId xmlns="" xmlns:p14="http://schemas.microsoft.com/office/powerpoint/2010/main" val="3380235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4BF51A7-CF98-4478-98AD-483DAE796F90}" type="datetime1">
              <a:rPr lang="en-IN" smtClean="0"/>
              <a:pPr/>
              <a:t>17-02-2025</a:t>
            </a:fld>
            <a:endParaRPr lang="en-IN"/>
          </a:p>
        </p:txBody>
      </p:sp>
      <p:sp>
        <p:nvSpPr>
          <p:cNvPr id="7" name="Slide Number Placeholder 6"/>
          <p:cNvSpPr>
            <a:spLocks noGrp="1"/>
          </p:cNvSpPr>
          <p:nvPr>
            <p:ph type="sldNum" sz="quarter" idx="12"/>
          </p:nvPr>
        </p:nvSpPr>
        <p:spPr/>
        <p:txBody>
          <a:bodyPr/>
          <a:lstStyle/>
          <a:p>
            <a:fld id="{C8421A79-F751-4E2E-A6A8-90315ACC7929}" type="slidenum">
              <a:rPr lang="en-IN" smtClean="0"/>
              <a:pPr/>
              <a:t>15</a:t>
            </a:fld>
            <a:endParaRPr lang="en-IN"/>
          </a:p>
        </p:txBody>
      </p:sp>
      <p:pic>
        <p:nvPicPr>
          <p:cNvPr id="10" name="Picture 9" descr="Capture3.JPG"/>
          <p:cNvPicPr>
            <a:picLocks noChangeAspect="1"/>
          </p:cNvPicPr>
          <p:nvPr/>
        </p:nvPicPr>
        <p:blipFill>
          <a:blip r:embed="rId2" cstate="print"/>
          <a:stretch>
            <a:fillRect/>
          </a:stretch>
        </p:blipFill>
        <p:spPr>
          <a:xfrm>
            <a:off x="1195387" y="162751"/>
            <a:ext cx="9801225" cy="2962559"/>
          </a:xfrm>
          <a:prstGeom prst="rect">
            <a:avLst/>
          </a:prstGeom>
        </p:spPr>
      </p:pic>
      <p:pic>
        <p:nvPicPr>
          <p:cNvPr id="11" name="Picture 10" descr="Capture4.JPG"/>
          <p:cNvPicPr>
            <a:picLocks noChangeAspect="1"/>
          </p:cNvPicPr>
          <p:nvPr/>
        </p:nvPicPr>
        <p:blipFill>
          <a:blip r:embed="rId3" cstate="print"/>
          <a:stretch>
            <a:fillRect/>
          </a:stretch>
        </p:blipFill>
        <p:spPr>
          <a:xfrm>
            <a:off x="1381694" y="3261815"/>
            <a:ext cx="9810750" cy="3076007"/>
          </a:xfrm>
          <a:prstGeom prst="rect">
            <a:avLst/>
          </a:prstGeom>
        </p:spPr>
      </p:pic>
    </p:spTree>
    <p:extLst>
      <p:ext uri="{BB962C8B-B14F-4D97-AF65-F5344CB8AC3E}">
        <p14:creationId xmlns="" xmlns:p14="http://schemas.microsoft.com/office/powerpoint/2010/main" val="3380235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4BF51A7-CF98-4478-98AD-483DAE796F90}" type="datetime1">
              <a:rPr lang="en-IN" smtClean="0"/>
              <a:pPr/>
              <a:t>17-02-2025</a:t>
            </a:fld>
            <a:endParaRPr lang="en-IN"/>
          </a:p>
        </p:txBody>
      </p:sp>
      <p:sp>
        <p:nvSpPr>
          <p:cNvPr id="7" name="Slide Number Placeholder 6"/>
          <p:cNvSpPr>
            <a:spLocks noGrp="1"/>
          </p:cNvSpPr>
          <p:nvPr>
            <p:ph type="sldNum" sz="quarter" idx="12"/>
          </p:nvPr>
        </p:nvSpPr>
        <p:spPr/>
        <p:txBody>
          <a:bodyPr/>
          <a:lstStyle/>
          <a:p>
            <a:fld id="{C8421A79-F751-4E2E-A6A8-90315ACC7929}" type="slidenum">
              <a:rPr lang="en-IN" smtClean="0"/>
              <a:pPr/>
              <a:t>16</a:t>
            </a:fld>
            <a:endParaRPr lang="en-IN"/>
          </a:p>
        </p:txBody>
      </p:sp>
      <p:sp>
        <p:nvSpPr>
          <p:cNvPr id="8" name="TextBox 7"/>
          <p:cNvSpPr txBox="1"/>
          <p:nvPr/>
        </p:nvSpPr>
        <p:spPr>
          <a:xfrm>
            <a:off x="982639" y="545910"/>
            <a:ext cx="10713492" cy="646331"/>
          </a:xfrm>
          <a:prstGeom prst="rect">
            <a:avLst/>
          </a:prstGeom>
          <a:noFill/>
        </p:spPr>
        <p:txBody>
          <a:bodyPr wrap="square" rtlCol="0">
            <a:spAutoFit/>
          </a:bodyPr>
          <a:lstStyle/>
          <a:p>
            <a:r>
              <a:rPr lang="en-US" b="1" dirty="0" smtClean="0"/>
              <a:t>5.2 Performance comparison QIIMGA </a:t>
            </a:r>
            <a:r>
              <a:rPr lang="en-US" b="1" dirty="0" err="1" smtClean="0"/>
              <a:t>vs</a:t>
            </a:r>
            <a:r>
              <a:rPr lang="en-US" b="1" dirty="0" smtClean="0"/>
              <a:t> PCA : </a:t>
            </a:r>
          </a:p>
          <a:p>
            <a:r>
              <a:rPr lang="en-US" b="1" dirty="0" smtClean="0"/>
              <a:t> </a:t>
            </a:r>
            <a:r>
              <a:rPr lang="en-US" b="1" dirty="0" smtClean="0"/>
              <a:t>       </a:t>
            </a:r>
            <a:endParaRPr lang="en-US" b="1" dirty="0"/>
          </a:p>
        </p:txBody>
      </p:sp>
      <p:pic>
        <p:nvPicPr>
          <p:cNvPr id="12" name="Picture 11" descr="ss.JPG"/>
          <p:cNvPicPr/>
          <p:nvPr/>
        </p:nvPicPr>
        <p:blipFill>
          <a:blip r:embed="rId2" cstate="print"/>
          <a:stretch>
            <a:fillRect/>
          </a:stretch>
        </p:blipFill>
        <p:spPr>
          <a:xfrm>
            <a:off x="655087" y="3562066"/>
            <a:ext cx="10754435" cy="2811456"/>
          </a:xfrm>
          <a:prstGeom prst="rect">
            <a:avLst/>
          </a:prstGeom>
        </p:spPr>
      </p:pic>
      <p:sp>
        <p:nvSpPr>
          <p:cNvPr id="13" name="TextBox 12"/>
          <p:cNvSpPr txBox="1"/>
          <p:nvPr/>
        </p:nvSpPr>
        <p:spPr>
          <a:xfrm>
            <a:off x="1064525" y="982639"/>
            <a:ext cx="10072048" cy="2554545"/>
          </a:xfrm>
          <a:prstGeom prst="rect">
            <a:avLst/>
          </a:prstGeom>
          <a:noFill/>
        </p:spPr>
        <p:txBody>
          <a:bodyPr wrap="square" rtlCol="0">
            <a:spAutoFit/>
          </a:bodyPr>
          <a:lstStyle/>
          <a:p>
            <a:pPr>
              <a:buFont typeface="Arial" pitchFamily="34" charset="0"/>
              <a:buChar char="•"/>
            </a:pPr>
            <a:r>
              <a:rPr lang="en-US" sz="1600" b="1" dirty="0" smtClean="0"/>
              <a:t>   QIIMGA outperformed </a:t>
            </a:r>
            <a:r>
              <a:rPr lang="en-US" sz="1600" b="1" dirty="0" smtClean="0"/>
              <a:t>PCA</a:t>
            </a:r>
            <a:r>
              <a:rPr lang="en-US" sz="1600" dirty="0" smtClean="0"/>
              <a:t>, achieving </a:t>
            </a:r>
            <a:r>
              <a:rPr lang="en-US" sz="1600" b="1" dirty="0" smtClean="0"/>
              <a:t>perfect scores (1.0) in Accuracy, Precision, Recall, and F1 Score</a:t>
            </a:r>
            <a:r>
              <a:rPr lang="en-US" sz="1600" dirty="0" smtClean="0"/>
              <a:t> with SVM, </a:t>
            </a:r>
            <a:r>
              <a:rPr lang="en-US" sz="1600" dirty="0" smtClean="0"/>
              <a:t>   </a:t>
            </a:r>
          </a:p>
          <a:p>
            <a:r>
              <a:rPr lang="en-US" sz="1600" dirty="0" smtClean="0"/>
              <a:t> </a:t>
            </a:r>
            <a:r>
              <a:rPr lang="en-US" sz="1600" dirty="0" smtClean="0"/>
              <a:t>    MLP</a:t>
            </a:r>
            <a:r>
              <a:rPr lang="en-US" sz="1600" dirty="0" smtClean="0"/>
              <a:t>, DT, and Logistic Regression</a:t>
            </a:r>
            <a:r>
              <a:rPr lang="en-US" sz="1600" dirty="0" smtClean="0"/>
              <a:t>.</a:t>
            </a:r>
          </a:p>
          <a:p>
            <a:pPr>
              <a:buFont typeface="Arial" pitchFamily="34" charset="0"/>
              <a:buChar char="•"/>
            </a:pPr>
            <a:r>
              <a:rPr lang="en-US" sz="1600" b="1" dirty="0" smtClean="0"/>
              <a:t>    KNN </a:t>
            </a:r>
            <a:r>
              <a:rPr lang="en-US" sz="1600" b="1" dirty="0" smtClean="0"/>
              <a:t>with QIIMGA</a:t>
            </a:r>
            <a:r>
              <a:rPr lang="en-US" sz="1600" dirty="0" smtClean="0"/>
              <a:t> performed well, scoring </a:t>
            </a:r>
            <a:r>
              <a:rPr lang="en-US" sz="1600" b="1" dirty="0" smtClean="0"/>
              <a:t>0.901 Accuracy, 0.933 Precision, 0.815 Recall, and 0.903 F1 </a:t>
            </a:r>
            <a:r>
              <a:rPr lang="en-US" sz="1600" b="1" dirty="0" smtClean="0"/>
              <a:t>Score </a:t>
            </a:r>
            <a:r>
              <a:rPr lang="en-US" sz="1600" dirty="0" smtClean="0"/>
              <a:t>.</a:t>
            </a:r>
          </a:p>
          <a:p>
            <a:pPr>
              <a:buFont typeface="Arial" pitchFamily="34" charset="0"/>
              <a:buChar char="•"/>
            </a:pPr>
            <a:r>
              <a:rPr lang="en-US" sz="1600" b="1" dirty="0" smtClean="0"/>
              <a:t>    PCA-based </a:t>
            </a:r>
            <a:r>
              <a:rPr lang="en-US" sz="1600" b="1" dirty="0" smtClean="0"/>
              <a:t>models showed average performance</a:t>
            </a:r>
            <a:r>
              <a:rPr lang="en-US" sz="1600" dirty="0" smtClean="0"/>
              <a:t>, with </a:t>
            </a:r>
            <a:r>
              <a:rPr lang="en-US" sz="1600" b="1" dirty="0" smtClean="0"/>
              <a:t>SVM, MLP, and Logistic Regression achieving a maximum </a:t>
            </a:r>
            <a:endParaRPr lang="en-US" sz="1600" b="1" dirty="0" smtClean="0"/>
          </a:p>
          <a:p>
            <a:r>
              <a:rPr lang="en-US" sz="1600" b="1" dirty="0" smtClean="0"/>
              <a:t> </a:t>
            </a:r>
            <a:r>
              <a:rPr lang="en-US" sz="1600" b="1" dirty="0" smtClean="0"/>
              <a:t>     Accuracy </a:t>
            </a:r>
            <a:r>
              <a:rPr lang="en-US" sz="1600" b="1" dirty="0" smtClean="0"/>
              <a:t>and F1 Score of 0.819</a:t>
            </a:r>
            <a:r>
              <a:rPr lang="en-US" sz="1600" dirty="0" smtClean="0"/>
              <a:t>.</a:t>
            </a:r>
            <a:r>
              <a:rPr lang="en-US" sz="1600" b="1" dirty="0" smtClean="0"/>
              <a:t>PCA Precision ranged from 0.696 to 0.888</a:t>
            </a:r>
            <a:r>
              <a:rPr lang="en-US" sz="1600" dirty="0" smtClean="0"/>
              <a:t>, and </a:t>
            </a:r>
            <a:r>
              <a:rPr lang="en-US" sz="1600" b="1" dirty="0" smtClean="0"/>
              <a:t>Recall ranged from 0.656 to 0.843</a:t>
            </a:r>
            <a:r>
              <a:rPr lang="en-US" sz="1600" dirty="0" smtClean="0"/>
              <a:t>, </a:t>
            </a:r>
            <a:endParaRPr lang="en-US" sz="1600" dirty="0" smtClean="0"/>
          </a:p>
          <a:p>
            <a:r>
              <a:rPr lang="en-US" sz="1600" dirty="0" smtClean="0"/>
              <a:t> </a:t>
            </a:r>
            <a:r>
              <a:rPr lang="en-US" sz="1600" dirty="0" smtClean="0"/>
              <a:t>      showing </a:t>
            </a:r>
            <a:r>
              <a:rPr lang="en-US" sz="1600" dirty="0" smtClean="0"/>
              <a:t>variability in performance</a:t>
            </a:r>
            <a:r>
              <a:rPr lang="en-US" sz="1600" dirty="0" smtClean="0"/>
              <a:t>.</a:t>
            </a:r>
          </a:p>
          <a:p>
            <a:pPr>
              <a:buFont typeface="Arial" pitchFamily="34" charset="0"/>
              <a:buChar char="•"/>
            </a:pPr>
            <a:r>
              <a:rPr lang="en-US" sz="1600" b="1" dirty="0" smtClean="0"/>
              <a:t>     PCA </a:t>
            </a:r>
            <a:r>
              <a:rPr lang="en-US" sz="1600" b="1" dirty="0" smtClean="0"/>
              <a:t>struggled with KNN and DT</a:t>
            </a:r>
            <a:r>
              <a:rPr lang="en-US" sz="1600" dirty="0" smtClean="0"/>
              <a:t>, achieving only </a:t>
            </a:r>
            <a:r>
              <a:rPr lang="en-US" sz="1600" b="1" dirty="0" smtClean="0"/>
              <a:t>0.688 Accuracy and F1 Score</a:t>
            </a:r>
            <a:r>
              <a:rPr lang="en-US" sz="1600" dirty="0" smtClean="0"/>
              <a:t>, indicating poor feature </a:t>
            </a:r>
            <a:endParaRPr lang="en-US" sz="1600" dirty="0" smtClean="0"/>
          </a:p>
          <a:p>
            <a:r>
              <a:rPr lang="en-US" sz="1600" dirty="0" smtClean="0"/>
              <a:t>       representation.</a:t>
            </a:r>
          </a:p>
          <a:p>
            <a:pPr>
              <a:buFont typeface="Arial" pitchFamily="34" charset="0"/>
              <a:buChar char="•"/>
            </a:pPr>
            <a:r>
              <a:rPr lang="en-US" sz="1600" b="1" dirty="0" smtClean="0"/>
              <a:t>     QIIMGA </a:t>
            </a:r>
            <a:r>
              <a:rPr lang="en-US" sz="1600" b="1" dirty="0" smtClean="0"/>
              <a:t>provides superior feature extraction</a:t>
            </a:r>
            <a:r>
              <a:rPr lang="en-US" sz="1600" dirty="0" smtClean="0"/>
              <a:t>, leading to significantly </a:t>
            </a:r>
            <a:r>
              <a:rPr lang="en-US" sz="1600" b="1" dirty="0" smtClean="0"/>
              <a:t>better classification performance compared </a:t>
            </a:r>
            <a:endParaRPr lang="en-US" sz="1600" b="1" dirty="0" smtClean="0"/>
          </a:p>
          <a:p>
            <a:r>
              <a:rPr lang="en-US" sz="1600" b="1" dirty="0" smtClean="0"/>
              <a:t> </a:t>
            </a:r>
            <a:r>
              <a:rPr lang="en-US" sz="1600" b="1" dirty="0" smtClean="0"/>
              <a:t>      to </a:t>
            </a:r>
            <a:r>
              <a:rPr lang="en-US" sz="1600" b="1" dirty="0" smtClean="0"/>
              <a:t>PCA</a:t>
            </a:r>
            <a:r>
              <a:rPr lang="en-US" sz="1600" dirty="0" smtClean="0"/>
              <a:t>.</a:t>
            </a:r>
            <a:endParaRPr lang="en-US" sz="1600" dirty="0"/>
          </a:p>
        </p:txBody>
      </p:sp>
    </p:spTree>
    <p:extLst>
      <p:ext uri="{BB962C8B-B14F-4D97-AF65-F5344CB8AC3E}">
        <p14:creationId xmlns="" xmlns:p14="http://schemas.microsoft.com/office/powerpoint/2010/main" val="3380235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4BF51A7-CF98-4478-98AD-483DAE796F90}" type="datetime1">
              <a:rPr lang="en-IN" smtClean="0"/>
              <a:pPr/>
              <a:t>17-02-2025</a:t>
            </a:fld>
            <a:endParaRPr lang="en-IN"/>
          </a:p>
        </p:txBody>
      </p:sp>
      <p:sp>
        <p:nvSpPr>
          <p:cNvPr id="7" name="Slide Number Placeholder 6"/>
          <p:cNvSpPr>
            <a:spLocks noGrp="1"/>
          </p:cNvSpPr>
          <p:nvPr>
            <p:ph type="sldNum" sz="quarter" idx="12"/>
          </p:nvPr>
        </p:nvSpPr>
        <p:spPr/>
        <p:txBody>
          <a:bodyPr/>
          <a:lstStyle/>
          <a:p>
            <a:fld id="{C8421A79-F751-4E2E-A6A8-90315ACC7929}" type="slidenum">
              <a:rPr lang="en-IN" smtClean="0"/>
              <a:pPr/>
              <a:t>17</a:t>
            </a:fld>
            <a:endParaRPr lang="en-IN"/>
          </a:p>
        </p:txBody>
      </p:sp>
      <p:pic>
        <p:nvPicPr>
          <p:cNvPr id="9" name="Picture 8" descr="pca_vs_qiimga_classifiers_comparison.png"/>
          <p:cNvPicPr>
            <a:picLocks noChangeAspect="1"/>
          </p:cNvPicPr>
          <p:nvPr/>
        </p:nvPicPr>
        <p:blipFill>
          <a:blip r:embed="rId2" cstate="print"/>
          <a:stretch>
            <a:fillRect/>
          </a:stretch>
        </p:blipFill>
        <p:spPr>
          <a:xfrm>
            <a:off x="1101769" y="0"/>
            <a:ext cx="9988462" cy="6858000"/>
          </a:xfrm>
          <a:prstGeom prst="rect">
            <a:avLst/>
          </a:prstGeom>
        </p:spPr>
      </p:pic>
    </p:spTree>
    <p:extLst>
      <p:ext uri="{BB962C8B-B14F-4D97-AF65-F5344CB8AC3E}">
        <p14:creationId xmlns="" xmlns:p14="http://schemas.microsoft.com/office/powerpoint/2010/main" val="3380235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5128" y="1017601"/>
            <a:ext cx="2145139" cy="584775"/>
          </a:xfrm>
          <a:prstGeom prst="rect">
            <a:avLst/>
          </a:prstGeom>
        </p:spPr>
        <p:txBody>
          <a:bodyPr wrap="none">
            <a:spAutoFit/>
          </a:bodyPr>
          <a:lstStyle/>
          <a:p>
            <a:r>
              <a:rPr lang="en-US" sz="3200" b="1" dirty="0" smtClean="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395A7968-EE3A-46BB-B64B-D0871B57D862}" type="datetime1">
              <a:rPr lang="en-IN" smtClean="0"/>
              <a:pPr/>
              <a:t>17-02-2025</a:t>
            </a:fld>
            <a:endParaRPr lang="en-IN" dirty="0"/>
          </a:p>
        </p:txBody>
      </p:sp>
      <p:sp>
        <p:nvSpPr>
          <p:cNvPr id="3" name="Slide Number Placeholder 2"/>
          <p:cNvSpPr>
            <a:spLocks noGrp="1"/>
          </p:cNvSpPr>
          <p:nvPr>
            <p:ph type="sldNum" sz="quarter" idx="12"/>
          </p:nvPr>
        </p:nvSpPr>
        <p:spPr/>
        <p:txBody>
          <a:bodyPr/>
          <a:lstStyle/>
          <a:p>
            <a:fld id="{C8421A79-F751-4E2E-A6A8-90315ACC7929}" type="slidenum">
              <a:rPr lang="en-IN" smtClean="0"/>
              <a:pPr/>
              <a:t>18</a:t>
            </a:fld>
            <a:endParaRPr lang="en-IN"/>
          </a:p>
        </p:txBody>
      </p:sp>
      <p:sp>
        <p:nvSpPr>
          <p:cNvPr id="5" name="TextBox 4"/>
          <p:cNvSpPr txBox="1"/>
          <p:nvPr/>
        </p:nvSpPr>
        <p:spPr>
          <a:xfrm>
            <a:off x="1167618" y="1744394"/>
            <a:ext cx="10213145" cy="4801314"/>
          </a:xfrm>
          <a:prstGeom prst="rect">
            <a:avLst/>
          </a:prstGeom>
          <a:noFill/>
        </p:spPr>
        <p:txBody>
          <a:bodyPr wrap="square" rtlCol="0">
            <a:spAutoFit/>
          </a:bodyPr>
          <a:lstStyle/>
          <a:p>
            <a:pPr algn="just">
              <a:buFont typeface="Arial" pitchFamily="34" charset="0"/>
              <a:buChar char="•"/>
            </a:pPr>
            <a:r>
              <a:rPr lang="en-US" dirty="0" smtClean="0"/>
              <a:t>The integration of QIIMGA with SVM significantly enhances heart disease prediction accuracy and efficiency.</a:t>
            </a:r>
          </a:p>
          <a:p>
            <a:pPr algn="just">
              <a:buFont typeface="Arial" pitchFamily="34" charset="0"/>
              <a:buChar char="•"/>
            </a:pPr>
            <a:r>
              <a:rPr lang="en-US" dirty="0" smtClean="0"/>
              <a:t>Utilizes real-time patient data collected via </a:t>
            </a:r>
            <a:r>
              <a:rPr lang="en-US" dirty="0" err="1" smtClean="0"/>
              <a:t>IoT</a:t>
            </a:r>
            <a:r>
              <a:rPr lang="en-US" dirty="0" smtClean="0"/>
              <a:t> sensors, making the solution scalable and practical for remote healthcare monitoring.</a:t>
            </a:r>
          </a:p>
          <a:p>
            <a:pPr algn="just">
              <a:buFont typeface="Arial" pitchFamily="34" charset="0"/>
              <a:buChar char="•"/>
            </a:pPr>
            <a:r>
              <a:rPr lang="en-US" dirty="0" smtClean="0"/>
              <a:t>Balances between high accuracy and reduced computational complexity by selecting the most relevant features.</a:t>
            </a:r>
          </a:p>
          <a:p>
            <a:r>
              <a:rPr lang="en-US" b="1" dirty="0" smtClean="0"/>
              <a:t>Future Directions</a:t>
            </a:r>
            <a:r>
              <a:rPr lang="en-US" dirty="0" smtClean="0"/>
              <a:t>:</a:t>
            </a:r>
          </a:p>
          <a:p>
            <a:endParaRPr lang="en-US" dirty="0" smtClean="0"/>
          </a:p>
          <a:p>
            <a:pPr algn="just">
              <a:buFont typeface="Arial" pitchFamily="34" charset="0"/>
              <a:buChar char="•"/>
            </a:pPr>
            <a:r>
              <a:rPr lang="en-US" b="1" dirty="0" smtClean="0"/>
              <a:t>     Integration with Advanced AI Models</a:t>
            </a:r>
            <a:r>
              <a:rPr lang="en-US" dirty="0" smtClean="0"/>
              <a:t>:</a:t>
            </a:r>
          </a:p>
          <a:p>
            <a:pPr lvl="1" algn="just"/>
            <a:r>
              <a:rPr lang="en-US" dirty="0" smtClean="0"/>
              <a:t>Explore the use of deep learning models (e.g., neural networks, ensemble methods) to further enhance predictive performance.</a:t>
            </a:r>
          </a:p>
          <a:p>
            <a:pPr algn="just">
              <a:buFont typeface="Arial" pitchFamily="34" charset="0"/>
              <a:buChar char="•"/>
            </a:pPr>
            <a:r>
              <a:rPr lang="en-US" b="1" dirty="0" smtClean="0"/>
              <a:t>     Enhanced </a:t>
            </a:r>
            <a:r>
              <a:rPr lang="en-US" b="1" dirty="0" err="1" smtClean="0"/>
              <a:t>IoT</a:t>
            </a:r>
            <a:r>
              <a:rPr lang="en-US" b="1" dirty="0" smtClean="0"/>
              <a:t> Infrastructure</a:t>
            </a:r>
            <a:r>
              <a:rPr lang="en-US" dirty="0" smtClean="0"/>
              <a:t>:</a:t>
            </a:r>
          </a:p>
          <a:p>
            <a:pPr lvl="1" algn="just"/>
            <a:r>
              <a:rPr lang="en-US" dirty="0" smtClean="0"/>
              <a:t>Develop comprehensive </a:t>
            </a:r>
            <a:r>
              <a:rPr lang="en-US" dirty="0" err="1" smtClean="0"/>
              <a:t>IoT</a:t>
            </a:r>
            <a:r>
              <a:rPr lang="en-US" dirty="0" smtClean="0"/>
              <a:t> Health Kits for continuous, real-time data collection from patients.</a:t>
            </a:r>
          </a:p>
          <a:p>
            <a:pPr algn="just">
              <a:buFont typeface="Arial" pitchFamily="34" charset="0"/>
              <a:buChar char="•"/>
            </a:pPr>
            <a:r>
              <a:rPr lang="en-US" b="1" dirty="0" smtClean="0"/>
              <a:t>     User-Centric Application Development</a:t>
            </a:r>
            <a:r>
              <a:rPr lang="en-US" dirty="0" smtClean="0"/>
              <a:t>:</a:t>
            </a:r>
          </a:p>
          <a:p>
            <a:pPr lvl="1" algn="just"/>
            <a:r>
              <a:rPr lang="en-US" dirty="0" smtClean="0"/>
              <a:t>Design mobile apps and user-friendly interfaces for real-time monitoring, alerts, and actionable insights.</a:t>
            </a:r>
          </a:p>
          <a:p>
            <a:endParaRPr lang="en-US" dirty="0"/>
          </a:p>
        </p:txBody>
      </p:sp>
    </p:spTree>
    <p:extLst>
      <p:ext uri="{BB962C8B-B14F-4D97-AF65-F5344CB8AC3E}">
        <p14:creationId xmlns="" xmlns:p14="http://schemas.microsoft.com/office/powerpoint/2010/main" val="327455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5128" y="1017601"/>
            <a:ext cx="2094420" cy="584775"/>
          </a:xfrm>
          <a:prstGeom prst="rect">
            <a:avLst/>
          </a:prstGeom>
        </p:spPr>
        <p:txBody>
          <a:bodyPr wrap="none">
            <a:spAutoFit/>
          </a:bodyPr>
          <a:lstStyle/>
          <a:p>
            <a:r>
              <a:rPr lang="en-US" sz="3200" b="1" dirty="0" smtClean="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379F65F8-9451-4FDE-A816-ACD89E687A35}" type="datetime1">
              <a:rPr lang="en-IN" smtClean="0"/>
              <a:pPr/>
              <a:t>17-02-2025</a:t>
            </a:fld>
            <a:endParaRPr lang="en-IN"/>
          </a:p>
        </p:txBody>
      </p:sp>
      <p:sp>
        <p:nvSpPr>
          <p:cNvPr id="3" name="Slide Number Placeholder 2"/>
          <p:cNvSpPr>
            <a:spLocks noGrp="1"/>
          </p:cNvSpPr>
          <p:nvPr>
            <p:ph type="sldNum" sz="quarter" idx="12"/>
          </p:nvPr>
        </p:nvSpPr>
        <p:spPr/>
        <p:txBody>
          <a:bodyPr/>
          <a:lstStyle/>
          <a:p>
            <a:fld id="{C8421A79-F751-4E2E-A6A8-90315ACC7929}" type="slidenum">
              <a:rPr lang="en-IN" smtClean="0"/>
              <a:pPr/>
              <a:t>19</a:t>
            </a:fld>
            <a:endParaRPr lang="en-IN"/>
          </a:p>
        </p:txBody>
      </p:sp>
      <p:sp>
        <p:nvSpPr>
          <p:cNvPr id="9" name="TextBox 8"/>
          <p:cNvSpPr txBox="1"/>
          <p:nvPr/>
        </p:nvSpPr>
        <p:spPr>
          <a:xfrm>
            <a:off x="1223889" y="1659987"/>
            <a:ext cx="9748911" cy="4585871"/>
          </a:xfrm>
          <a:prstGeom prst="rect">
            <a:avLst/>
          </a:prstGeom>
          <a:noFill/>
        </p:spPr>
        <p:txBody>
          <a:bodyPr wrap="square" rtlCol="0">
            <a:spAutoFit/>
          </a:bodyPr>
          <a:lstStyle/>
          <a:p>
            <a:r>
              <a:rPr lang="en-US" sz="1600" dirty="0" smtClean="0"/>
              <a:t>[1] . Lu, H., </a:t>
            </a:r>
            <a:r>
              <a:rPr lang="en-US" sz="1600" dirty="0" err="1" smtClean="0"/>
              <a:t>Feng</a:t>
            </a:r>
            <a:r>
              <a:rPr lang="en-US" sz="1600" dirty="0" smtClean="0"/>
              <a:t>, X., &amp; Zhang, J. (2024). Early detection of </a:t>
            </a:r>
            <a:r>
              <a:rPr lang="en-US" sz="1600" dirty="0" err="1" smtClean="0"/>
              <a:t>cardiorespiratory</a:t>
            </a:r>
            <a:r>
              <a:rPr lang="en-US" sz="1600" dirty="0" smtClean="0"/>
              <a:t> complications and training monitoring using wearable ECG sensors and CNN. </a:t>
            </a:r>
            <a:r>
              <a:rPr lang="en-US" sz="1600" i="1" dirty="0" smtClean="0"/>
              <a:t>BMC Medical Informatics and Decision Making</a:t>
            </a:r>
            <a:r>
              <a:rPr lang="en-US" sz="1600" dirty="0" smtClean="0"/>
              <a:t>. </a:t>
            </a:r>
          </a:p>
          <a:p>
            <a:r>
              <a:rPr lang="en-US" sz="1600" dirty="0" smtClean="0"/>
              <a:t> [2].  </a:t>
            </a:r>
            <a:r>
              <a:rPr lang="en-US" sz="1600" dirty="0" err="1" smtClean="0"/>
              <a:t>Sadad</a:t>
            </a:r>
            <a:r>
              <a:rPr lang="en-US" sz="1600" dirty="0" smtClean="0"/>
              <a:t> T, </a:t>
            </a:r>
            <a:r>
              <a:rPr lang="en-US" sz="1600" dirty="0" err="1" smtClean="0"/>
              <a:t>Safran</a:t>
            </a:r>
            <a:r>
              <a:rPr lang="en-US" sz="1600" dirty="0" smtClean="0"/>
              <a:t> M, Khan I, </a:t>
            </a:r>
            <a:r>
              <a:rPr lang="en-US" sz="1600" dirty="0" err="1" smtClean="0"/>
              <a:t>Alfarhood</a:t>
            </a:r>
            <a:r>
              <a:rPr lang="en-US" sz="1600" dirty="0" smtClean="0"/>
              <a:t> S, Khan R, </a:t>
            </a:r>
            <a:r>
              <a:rPr lang="en-US" sz="1600" dirty="0" err="1" smtClean="0"/>
              <a:t>Ashraf</a:t>
            </a:r>
            <a:r>
              <a:rPr lang="en-US" sz="1600" dirty="0" smtClean="0"/>
              <a:t> I. Efficient classification of ECG images using a lightweight CNN with attention Module and </a:t>
            </a:r>
            <a:r>
              <a:rPr lang="en-US" sz="1600" dirty="0" err="1" smtClean="0"/>
              <a:t>IoT</a:t>
            </a:r>
            <a:r>
              <a:rPr lang="en-US" sz="1600" dirty="0" smtClean="0"/>
              <a:t>. </a:t>
            </a:r>
            <a:r>
              <a:rPr lang="en-US" sz="1600" dirty="0" err="1" smtClean="0"/>
              <a:t>Sens</a:t>
            </a:r>
            <a:r>
              <a:rPr lang="en-US" sz="1600" dirty="0" smtClean="0"/>
              <a:t> 2023. Sep. 2023;23(18):7697. </a:t>
            </a:r>
          </a:p>
          <a:p>
            <a:r>
              <a:rPr lang="en-US" sz="1600" dirty="0" smtClean="0"/>
              <a:t> 3]. </a:t>
            </a:r>
            <a:r>
              <a:rPr lang="en-US" sz="1600" dirty="0" err="1" smtClean="0"/>
              <a:t>Parashar</a:t>
            </a:r>
            <a:r>
              <a:rPr lang="en-US" sz="1600" dirty="0" smtClean="0"/>
              <a:t> G, </a:t>
            </a:r>
            <a:r>
              <a:rPr lang="en-US" sz="1600" dirty="0" err="1" smtClean="0"/>
              <a:t>Chaudhary</a:t>
            </a:r>
            <a:r>
              <a:rPr lang="en-US" sz="1600" dirty="0" smtClean="0"/>
              <a:t> A, </a:t>
            </a:r>
            <a:r>
              <a:rPr lang="en-US" sz="1600" dirty="0" err="1" smtClean="0"/>
              <a:t>Pandey</a:t>
            </a:r>
            <a:r>
              <a:rPr lang="en-US" sz="1600" dirty="0" smtClean="0"/>
              <a:t> D. Machine learning for Prediction of Cardiovascular Disease and Respiratory Disease: a review. SN </a:t>
            </a:r>
            <a:r>
              <a:rPr lang="en-US" sz="1600" dirty="0" err="1" smtClean="0"/>
              <a:t>Comput</a:t>
            </a:r>
            <a:r>
              <a:rPr lang="en-US" sz="1600" dirty="0" smtClean="0"/>
              <a:t> Sci. Jan. 2024;5(1):1–27.</a:t>
            </a:r>
          </a:p>
          <a:p>
            <a:r>
              <a:rPr lang="en-US" sz="1600" dirty="0" smtClean="0"/>
              <a:t> [4] . </a:t>
            </a:r>
            <a:r>
              <a:rPr lang="en-US" sz="1600" dirty="0" err="1" smtClean="0"/>
              <a:t>Samanta</a:t>
            </a:r>
            <a:r>
              <a:rPr lang="en-US" sz="1600" dirty="0" smtClean="0"/>
              <a:t>, S., </a:t>
            </a:r>
            <a:r>
              <a:rPr lang="en-US" sz="1600" dirty="0" err="1" smtClean="0"/>
              <a:t>Chatterji</a:t>
            </a:r>
            <a:r>
              <a:rPr lang="en-US" sz="1600" dirty="0" smtClean="0"/>
              <a:t>, S., &amp; </a:t>
            </a:r>
            <a:r>
              <a:rPr lang="en-US" sz="1600" dirty="0" err="1" smtClean="0"/>
              <a:t>Pratihar</a:t>
            </a:r>
            <a:r>
              <a:rPr lang="en-US" sz="1600" dirty="0" smtClean="0"/>
              <a:t>, S. (2024). Feature selection using quantum-inspired island model genetic algorithm for wheat rust disease detection and severity estimation. </a:t>
            </a:r>
            <a:r>
              <a:rPr lang="en-US" sz="1600" i="1" dirty="0" smtClean="0"/>
              <a:t>Proceedings of the 19th International Joint Conference on Computer Vision, Imaging and Computer Graphics Theory and Applications (VISIGRAPP 2024)</a:t>
            </a:r>
            <a:r>
              <a:rPr lang="en-US" sz="1600" dirty="0" smtClean="0"/>
              <a:t>.</a:t>
            </a:r>
          </a:p>
          <a:p>
            <a:r>
              <a:rPr lang="en-US" sz="1600" dirty="0" smtClean="0"/>
              <a:t> [5]. Chandrasekhar, N., &amp; </a:t>
            </a:r>
            <a:r>
              <a:rPr lang="en-US" sz="1600" dirty="0" err="1" smtClean="0"/>
              <a:t>Peddakrishna</a:t>
            </a:r>
            <a:r>
              <a:rPr lang="en-US" sz="1600" dirty="0" smtClean="0"/>
              <a:t>, S. (2023). Enhancing heart disease prediction accuracy through machine learning techniques and optimization. </a:t>
            </a:r>
            <a:r>
              <a:rPr lang="en-US" sz="1600" i="1" dirty="0" smtClean="0"/>
              <a:t>Processes, 11</a:t>
            </a:r>
            <a:r>
              <a:rPr lang="en-US" sz="1600" dirty="0" smtClean="0"/>
              <a:t>(4), 1210.</a:t>
            </a:r>
          </a:p>
          <a:p>
            <a:r>
              <a:rPr lang="en-US" sz="1600" dirty="0" smtClean="0"/>
              <a:t> [6]. Liu, Y., </a:t>
            </a:r>
            <a:r>
              <a:rPr lang="en-US" sz="1600" dirty="0" err="1" smtClean="0"/>
              <a:t>Ghandar</a:t>
            </a:r>
            <a:r>
              <a:rPr lang="en-US" sz="1600" dirty="0" smtClean="0"/>
              <a:t>, A., and </a:t>
            </a:r>
            <a:r>
              <a:rPr lang="en-US" sz="1600" dirty="0" err="1" smtClean="0"/>
              <a:t>Theodoropoulos</a:t>
            </a:r>
            <a:r>
              <a:rPr lang="en-US" sz="1600" dirty="0" smtClean="0"/>
              <a:t>, G. (2019). Is land model genetic algorithm for feature selection in non-traditional credit risk evaluation. In 2019 IEEE Congress on Evolutionary Computation (CEC). IEEE.</a:t>
            </a:r>
          </a:p>
          <a:p>
            <a:r>
              <a:rPr lang="en-US" sz="1600" dirty="0" smtClean="0"/>
              <a:t>[7]. </a:t>
            </a:r>
            <a:r>
              <a:rPr lang="en-US" sz="1600" dirty="0" err="1" smtClean="0"/>
              <a:t>Hoque</a:t>
            </a:r>
            <a:r>
              <a:rPr lang="en-US" sz="1600" dirty="0" smtClean="0"/>
              <a:t>, R., </a:t>
            </a:r>
            <a:r>
              <a:rPr lang="en-US" sz="1600" dirty="0" err="1" smtClean="0"/>
              <a:t>Billah</a:t>
            </a:r>
            <a:r>
              <a:rPr lang="en-US" sz="1600" dirty="0" smtClean="0"/>
              <a:t>, M., </a:t>
            </a:r>
            <a:r>
              <a:rPr lang="en-US" sz="1600" dirty="0" err="1" smtClean="0"/>
              <a:t>Debnath</a:t>
            </a:r>
            <a:r>
              <a:rPr lang="en-US" sz="1600" dirty="0" smtClean="0"/>
              <a:t>, A., </a:t>
            </a:r>
            <a:r>
              <a:rPr lang="en-US" sz="1600" dirty="0" err="1" smtClean="0"/>
              <a:t>Hossain</a:t>
            </a:r>
            <a:r>
              <a:rPr lang="en-US" sz="1600" dirty="0" smtClean="0"/>
              <a:t>, S. M. S., &amp; Sharif, N. B. (2024). Heart Disease Prediction using SVM. </a:t>
            </a:r>
            <a:r>
              <a:rPr lang="en-US" sz="1600" i="1" dirty="0" smtClean="0"/>
              <a:t>International Journal of Science and Research Archive, 11</a:t>
            </a:r>
            <a:r>
              <a:rPr lang="en-US" sz="1600" dirty="0" smtClean="0"/>
              <a:t>(02), 412–420.</a:t>
            </a:r>
          </a:p>
          <a:p>
            <a:r>
              <a:rPr lang="en-US" sz="1600" dirty="0" smtClean="0"/>
              <a:t>[8]. [14]. </a:t>
            </a:r>
            <a:r>
              <a:rPr lang="en-US" sz="1600" dirty="0" err="1" smtClean="0"/>
              <a:t>Astorino</a:t>
            </a:r>
            <a:r>
              <a:rPr lang="en-US" sz="1600" dirty="0" smtClean="0"/>
              <a:t>, A., </a:t>
            </a:r>
            <a:r>
              <a:rPr lang="en-US" sz="1600" dirty="0" err="1" smtClean="0"/>
              <a:t>Gorgone</a:t>
            </a:r>
            <a:r>
              <a:rPr lang="en-US" sz="1600" dirty="0" smtClean="0"/>
              <a:t>, E., </a:t>
            </a:r>
            <a:r>
              <a:rPr lang="en-US" sz="1600" dirty="0" err="1" smtClean="0"/>
              <a:t>Gaudioso</a:t>
            </a:r>
            <a:r>
              <a:rPr lang="en-US" sz="1600" dirty="0" smtClean="0"/>
              <a:t>, M., &amp; </a:t>
            </a:r>
            <a:r>
              <a:rPr lang="en-US" sz="1600" dirty="0" err="1" smtClean="0"/>
              <a:t>Pallaschke</a:t>
            </a:r>
            <a:r>
              <a:rPr lang="en-US" sz="1600" dirty="0" smtClean="0"/>
              <a:t>, D. (2010). Data preprocessing in semi-supervised SVM classification. </a:t>
            </a:r>
            <a:r>
              <a:rPr lang="en-US" sz="1600" i="1" dirty="0" smtClean="0"/>
              <a:t>Optimization</a:t>
            </a:r>
            <a:r>
              <a:rPr lang="en-US" sz="1600" dirty="0" smtClean="0"/>
              <a:t>, </a:t>
            </a:r>
            <a:r>
              <a:rPr lang="en-US" sz="1600" i="1" dirty="0" smtClean="0"/>
              <a:t>60</a:t>
            </a:r>
            <a:r>
              <a:rPr lang="en-US" sz="1600" dirty="0" smtClean="0"/>
              <a:t>(1–2), 143–151.</a:t>
            </a:r>
          </a:p>
          <a:p>
            <a:r>
              <a:rPr lang="en-US" sz="1600" dirty="0" smtClean="0"/>
              <a:t> </a:t>
            </a:r>
          </a:p>
        </p:txBody>
      </p:sp>
    </p:spTree>
    <p:extLst>
      <p:ext uri="{BB962C8B-B14F-4D97-AF65-F5344CB8AC3E}">
        <p14:creationId xmlns="" xmlns:p14="http://schemas.microsoft.com/office/powerpoint/2010/main" val="1305529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69137" y="536564"/>
            <a:ext cx="2923173" cy="584775"/>
          </a:xfrm>
          <a:prstGeom prst="rect">
            <a:avLst/>
          </a:prstGeom>
        </p:spPr>
        <p:txBody>
          <a:bodyPr wrap="none">
            <a:spAutoFit/>
          </a:bodyPr>
          <a:lstStyle/>
          <a:p>
            <a:r>
              <a:rPr lang="en-US" sz="3200" b="1" dirty="0" smtClean="0">
                <a:latin typeface="Times New Roman" panose="02020603050405020304" pitchFamily="18" charset="0"/>
                <a:cs typeface="Times New Roman" panose="02020603050405020304" pitchFamily="18" charset="0"/>
              </a:rPr>
              <a:t>1. Introduction </a:t>
            </a:r>
            <a:endParaRPr lang="en-US" sz="32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9E0EA6C4-5E88-427F-BBA7-6F5DD24535A5}" type="datetime1">
              <a:rPr lang="en-IN" smtClean="0"/>
              <a:pPr/>
              <a:t>17-02-2025</a:t>
            </a:fld>
            <a:endParaRPr lang="en-IN"/>
          </a:p>
        </p:txBody>
      </p:sp>
      <p:sp>
        <p:nvSpPr>
          <p:cNvPr id="6" name="Slide Number Placeholder 5"/>
          <p:cNvSpPr>
            <a:spLocks noGrp="1"/>
          </p:cNvSpPr>
          <p:nvPr>
            <p:ph type="sldNum" sz="quarter" idx="12"/>
          </p:nvPr>
        </p:nvSpPr>
        <p:spPr/>
        <p:txBody>
          <a:bodyPr/>
          <a:lstStyle/>
          <a:p>
            <a:fld id="{C8421A79-F751-4E2E-A6A8-90315ACC7929}" type="slidenum">
              <a:rPr lang="en-IN" smtClean="0"/>
              <a:pPr/>
              <a:t>2</a:t>
            </a:fld>
            <a:endParaRPr lang="en-IN"/>
          </a:p>
        </p:txBody>
      </p:sp>
      <p:sp>
        <p:nvSpPr>
          <p:cNvPr id="7" name="TextBox 6"/>
          <p:cNvSpPr txBox="1"/>
          <p:nvPr/>
        </p:nvSpPr>
        <p:spPr>
          <a:xfrm>
            <a:off x="1364566" y="1406769"/>
            <a:ext cx="10114671" cy="2031325"/>
          </a:xfrm>
          <a:prstGeom prst="rect">
            <a:avLst/>
          </a:prstGeom>
          <a:noFill/>
        </p:spPr>
        <p:txBody>
          <a:bodyPr wrap="square" rtlCol="0">
            <a:spAutoFit/>
          </a:bodyPr>
          <a:lstStyle/>
          <a:p>
            <a:pPr algn="just">
              <a:buFont typeface="Arial" pitchFamily="34" charset="0"/>
              <a:buChar char="•"/>
            </a:pPr>
            <a:r>
              <a:rPr lang="en-US" b="1" dirty="0" smtClean="0"/>
              <a:t>Objective </a:t>
            </a:r>
            <a:r>
              <a:rPr lang="en-US" dirty="0" smtClean="0"/>
              <a:t>: Develop a robust heart disease prediction model integrating Quantum-Inspired Island Model Genetic Algorithm (QIIMGA) with Support Vector Machine (SVM) [4 ,7].</a:t>
            </a:r>
          </a:p>
          <a:p>
            <a:pPr algn="just">
              <a:buFont typeface="Arial" pitchFamily="34" charset="0"/>
              <a:buChar char="•"/>
            </a:pPr>
            <a:r>
              <a:rPr lang="en-US" b="1" dirty="0" smtClean="0"/>
              <a:t>Motivation </a:t>
            </a:r>
            <a:r>
              <a:rPr lang="en-US" dirty="0" smtClean="0"/>
              <a:t>: Address the need for early detection of heart disease to reduce mortality rates.</a:t>
            </a:r>
          </a:p>
          <a:p>
            <a:pPr algn="just">
              <a:buFont typeface="Arial" pitchFamily="34" charset="0"/>
              <a:buChar char="•"/>
            </a:pPr>
            <a:r>
              <a:rPr lang="en-US" dirty="0" smtClean="0"/>
              <a:t>Leverage </a:t>
            </a:r>
            <a:r>
              <a:rPr lang="en-US" dirty="0" err="1" smtClean="0"/>
              <a:t>IoT</a:t>
            </a:r>
            <a:r>
              <a:rPr lang="en-US" dirty="0" smtClean="0"/>
              <a:t> technology and AI to provide real-time monitoring and accurate predictions [1,2].</a:t>
            </a:r>
          </a:p>
          <a:p>
            <a:pPr algn="just">
              <a:buFont typeface="Arial" pitchFamily="34" charset="0"/>
              <a:buChar char="•"/>
            </a:pPr>
            <a:r>
              <a:rPr lang="en-US" b="1" dirty="0" smtClean="0"/>
              <a:t>Technological </a:t>
            </a:r>
            <a:r>
              <a:rPr lang="en-US" b="1" dirty="0" err="1" smtClean="0"/>
              <a:t>Framework</a:t>
            </a:r>
            <a:r>
              <a:rPr lang="en-US" dirty="0" err="1" smtClean="0"/>
              <a:t>:Use</a:t>
            </a:r>
            <a:r>
              <a:rPr lang="en-US" dirty="0" smtClean="0"/>
              <a:t> of </a:t>
            </a:r>
            <a:r>
              <a:rPr lang="en-US" dirty="0" err="1" smtClean="0"/>
              <a:t>IoT</a:t>
            </a:r>
            <a:r>
              <a:rPr lang="en-US" dirty="0" smtClean="0"/>
              <a:t>-enabled sensors (ECG, heart rate monitors) to collect patient data remotely. Application of QIIMGA for feature selection and SVM for classification [4,5,6].</a:t>
            </a:r>
          </a:p>
          <a:p>
            <a:endParaRPr lang="en-US" dirty="0"/>
          </a:p>
        </p:txBody>
      </p:sp>
      <p:pic>
        <p:nvPicPr>
          <p:cNvPr id="8" name="Picture 7" descr="fig.JPG"/>
          <p:cNvPicPr>
            <a:picLocks noChangeAspect="1"/>
          </p:cNvPicPr>
          <p:nvPr/>
        </p:nvPicPr>
        <p:blipFill>
          <a:blip r:embed="rId2" cstate="print"/>
          <a:stretch>
            <a:fillRect/>
          </a:stretch>
        </p:blipFill>
        <p:spPr>
          <a:xfrm>
            <a:off x="1270660" y="3252566"/>
            <a:ext cx="9939646" cy="3100733"/>
          </a:xfrm>
          <a:prstGeom prst="rect">
            <a:avLst/>
          </a:prstGeom>
        </p:spPr>
      </p:pic>
      <p:sp>
        <p:nvSpPr>
          <p:cNvPr id="9" name="TextBox 8"/>
          <p:cNvSpPr txBox="1"/>
          <p:nvPr/>
        </p:nvSpPr>
        <p:spPr>
          <a:xfrm>
            <a:off x="4490112" y="6318913"/>
            <a:ext cx="5158855" cy="307777"/>
          </a:xfrm>
          <a:prstGeom prst="rect">
            <a:avLst/>
          </a:prstGeom>
          <a:noFill/>
        </p:spPr>
        <p:txBody>
          <a:bodyPr wrap="square" rtlCol="0">
            <a:spAutoFit/>
          </a:bodyPr>
          <a:lstStyle/>
          <a:p>
            <a:r>
              <a:rPr lang="en-US" sz="1400" dirty="0" smtClean="0"/>
              <a:t>Figure : 1 ( Technological Framework )</a:t>
            </a:r>
            <a:endParaRPr lang="en-US" sz="1400" dirty="0"/>
          </a:p>
        </p:txBody>
      </p:sp>
    </p:spTree>
    <p:extLst>
      <p:ext uri="{BB962C8B-B14F-4D97-AF65-F5344CB8AC3E}">
        <p14:creationId xmlns="" xmlns:p14="http://schemas.microsoft.com/office/powerpoint/2010/main" val="1937615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5447" y="303969"/>
            <a:ext cx="3792000" cy="584775"/>
          </a:xfrm>
          <a:prstGeom prst="rect">
            <a:avLst/>
          </a:prstGeom>
        </p:spPr>
        <p:txBody>
          <a:bodyPr wrap="none">
            <a:spAutoFit/>
          </a:bodyPr>
          <a:lstStyle/>
          <a:p>
            <a:r>
              <a:rPr lang="en-US" sz="3200" b="1" dirty="0" smtClean="0">
                <a:latin typeface="Times New Roman" panose="02020603050405020304" pitchFamily="18" charset="0"/>
                <a:ea typeface="Times New Roman" panose="02020603050405020304" pitchFamily="18" charset="0"/>
              </a:rPr>
              <a:t>2. Literature </a:t>
            </a:r>
            <a:r>
              <a:rPr lang="en-US" sz="3200" b="1" dirty="0" smtClean="0">
                <a:latin typeface="Times New Roman" panose="02020603050405020304" pitchFamily="18" charset="0"/>
                <a:ea typeface="Times New Roman" panose="02020603050405020304" pitchFamily="18" charset="0"/>
              </a:rPr>
              <a:t>Review</a:t>
            </a:r>
            <a:endParaRPr lang="en-IN" sz="3200" dirty="0"/>
          </a:p>
        </p:txBody>
      </p:sp>
      <p:sp>
        <p:nvSpPr>
          <p:cNvPr id="5" name="Date Placeholder 4"/>
          <p:cNvSpPr>
            <a:spLocks noGrp="1"/>
          </p:cNvSpPr>
          <p:nvPr>
            <p:ph type="dt" sz="half" idx="10"/>
          </p:nvPr>
        </p:nvSpPr>
        <p:spPr/>
        <p:txBody>
          <a:bodyPr/>
          <a:lstStyle/>
          <a:p>
            <a:fld id="{B0F87484-C7AB-46E1-B830-ACDEF236701A}" type="datetime1">
              <a:rPr lang="en-IN" smtClean="0"/>
              <a:pPr/>
              <a:t>17-02-2025</a:t>
            </a:fld>
            <a:endParaRPr lang="en-IN"/>
          </a:p>
        </p:txBody>
      </p:sp>
      <p:sp>
        <p:nvSpPr>
          <p:cNvPr id="6" name="Slide Number Placeholder 5"/>
          <p:cNvSpPr>
            <a:spLocks noGrp="1"/>
          </p:cNvSpPr>
          <p:nvPr>
            <p:ph type="sldNum" sz="quarter" idx="12"/>
          </p:nvPr>
        </p:nvSpPr>
        <p:spPr/>
        <p:txBody>
          <a:bodyPr/>
          <a:lstStyle/>
          <a:p>
            <a:fld id="{C8421A79-F751-4E2E-A6A8-90315ACC7929}" type="slidenum">
              <a:rPr lang="en-IN" smtClean="0"/>
              <a:pPr/>
              <a:t>3</a:t>
            </a:fld>
            <a:endParaRPr lang="en-IN" dirty="0"/>
          </a:p>
        </p:txBody>
      </p:sp>
      <p:sp>
        <p:nvSpPr>
          <p:cNvPr id="7" name="TextBox 6"/>
          <p:cNvSpPr txBox="1"/>
          <p:nvPr/>
        </p:nvSpPr>
        <p:spPr>
          <a:xfrm>
            <a:off x="805217" y="982640"/>
            <a:ext cx="10549719" cy="1200329"/>
          </a:xfrm>
          <a:prstGeom prst="rect">
            <a:avLst/>
          </a:prstGeom>
          <a:noFill/>
        </p:spPr>
        <p:txBody>
          <a:bodyPr wrap="square" rtlCol="0">
            <a:spAutoFit/>
          </a:bodyPr>
          <a:lstStyle/>
          <a:p>
            <a:pPr algn="just"/>
            <a:r>
              <a:rPr lang="en-US" dirty="0" smtClean="0"/>
              <a:t>The literature review explores the existing research on quantum-inspired algorithms, feature selection methods, and machine learning models applied in heart disease prediction. The focus is on the synergy between Quantum Inspired Genetic Algorithms (QIGA), Support Vector Machine (SVM), and their application to healthcare datasets, particularly for heart disease diagnosis. </a:t>
            </a:r>
            <a:endParaRPr lang="en-US" dirty="0"/>
          </a:p>
        </p:txBody>
      </p:sp>
      <p:graphicFrame>
        <p:nvGraphicFramePr>
          <p:cNvPr id="11" name="Table 10"/>
          <p:cNvGraphicFramePr>
            <a:graphicFrameLocks noGrp="1"/>
          </p:cNvGraphicFramePr>
          <p:nvPr/>
        </p:nvGraphicFramePr>
        <p:xfrm>
          <a:off x="1351130" y="2220920"/>
          <a:ext cx="9539784" cy="4070698"/>
        </p:xfrm>
        <a:graphic>
          <a:graphicData uri="http://schemas.openxmlformats.org/drawingml/2006/table">
            <a:tbl>
              <a:tblPr firstRow="1" bandRow="1">
                <a:tableStyleId>{5C22544A-7EE6-4342-B048-85BDC9FD1C3A}</a:tableStyleId>
              </a:tblPr>
              <a:tblGrid>
                <a:gridCol w="2210936"/>
                <a:gridCol w="5349922"/>
                <a:gridCol w="1978926"/>
              </a:tblGrid>
              <a:tr h="413098">
                <a:tc>
                  <a:txBody>
                    <a:bodyPr/>
                    <a:lstStyle/>
                    <a:p>
                      <a:r>
                        <a:rPr lang="en-US" dirty="0" smtClean="0"/>
                        <a:t>Aspect</a:t>
                      </a:r>
                      <a:endParaRPr lang="en-US" dirty="0"/>
                    </a:p>
                  </a:txBody>
                  <a:tcPr/>
                </a:tc>
                <a:tc>
                  <a:txBody>
                    <a:bodyPr/>
                    <a:lstStyle/>
                    <a:p>
                      <a:r>
                        <a:rPr lang="en-US" dirty="0" smtClean="0"/>
                        <a:t>Key Insights</a:t>
                      </a:r>
                      <a:endParaRPr lang="en-US" dirty="0"/>
                    </a:p>
                  </a:txBody>
                  <a:tcPr/>
                </a:tc>
                <a:tc>
                  <a:txBody>
                    <a:bodyPr/>
                    <a:lstStyle/>
                    <a:p>
                      <a:r>
                        <a:rPr lang="en-US" dirty="0" smtClean="0"/>
                        <a:t>Citations</a:t>
                      </a:r>
                      <a:endParaRPr lang="en-US" dirty="0"/>
                    </a:p>
                  </a:txBody>
                  <a:tcPr/>
                </a:tc>
              </a:tr>
              <a:tr h="770467">
                <a:tc>
                  <a:txBody>
                    <a:bodyPr/>
                    <a:lstStyle/>
                    <a:p>
                      <a:r>
                        <a:rPr lang="en-US" b="1" dirty="0" smtClean="0"/>
                        <a:t>Real-Time Patient Monitoring Using </a:t>
                      </a:r>
                      <a:r>
                        <a:rPr lang="en-US" b="1" dirty="0" err="1" smtClean="0"/>
                        <a:t>IoT</a:t>
                      </a:r>
                      <a:endParaRPr lang="en-US" dirty="0"/>
                    </a:p>
                  </a:txBody>
                  <a:tcPr/>
                </a:tc>
                <a:tc>
                  <a:txBody>
                    <a:bodyPr/>
                    <a:lstStyle/>
                    <a:p>
                      <a:pPr algn="just"/>
                      <a:r>
                        <a:rPr lang="en-US" dirty="0" smtClean="0"/>
                        <a:t>Real-time health monitoring using </a:t>
                      </a:r>
                      <a:r>
                        <a:rPr lang="en-US" dirty="0" err="1" smtClean="0"/>
                        <a:t>IoT</a:t>
                      </a:r>
                      <a:r>
                        <a:rPr lang="en-US" dirty="0" smtClean="0"/>
                        <a:t> devices enables early detection. Combining </a:t>
                      </a:r>
                      <a:r>
                        <a:rPr lang="en-US" dirty="0" err="1" smtClean="0"/>
                        <a:t>IoT</a:t>
                      </a:r>
                      <a:r>
                        <a:rPr lang="en-US" dirty="0" smtClean="0"/>
                        <a:t> with AI models like SVM improves intervention efficiency.</a:t>
                      </a:r>
                      <a:endParaRPr lang="en-US" dirty="0"/>
                    </a:p>
                  </a:txBody>
                  <a:tcPr/>
                </a:tc>
                <a:tc>
                  <a:txBody>
                    <a:bodyPr/>
                    <a:lstStyle/>
                    <a:p>
                      <a:pPr algn="just"/>
                      <a:r>
                        <a:rPr lang="en-US" sz="1400" dirty="0" smtClean="0"/>
                        <a:t>Lu, H., </a:t>
                      </a:r>
                      <a:r>
                        <a:rPr lang="en-US" sz="1400" dirty="0" err="1" smtClean="0"/>
                        <a:t>Feng</a:t>
                      </a:r>
                      <a:r>
                        <a:rPr lang="en-US" sz="1400" dirty="0" smtClean="0"/>
                        <a:t>, X., &amp; Zhang, J. (2024).[1].  </a:t>
                      </a:r>
                    </a:p>
                    <a:p>
                      <a:pPr algn="just"/>
                      <a:r>
                        <a:rPr lang="en-US" sz="1400" dirty="0" err="1" smtClean="0"/>
                        <a:t>Sadad</a:t>
                      </a:r>
                      <a:r>
                        <a:rPr lang="en-US" sz="1400" dirty="0" smtClean="0"/>
                        <a:t> et al. (2023) [2]</a:t>
                      </a:r>
                      <a:endParaRPr lang="en-US" sz="1400" dirty="0"/>
                    </a:p>
                  </a:txBody>
                  <a:tcPr/>
                </a:tc>
              </a:tr>
              <a:tr h="770467">
                <a:tc>
                  <a:txBody>
                    <a:bodyPr/>
                    <a:lstStyle/>
                    <a:p>
                      <a:r>
                        <a:rPr lang="en-US" b="1" dirty="0" smtClean="0"/>
                        <a:t>Quantum-Inspired Genetic Algorithms (QIGA)</a:t>
                      </a:r>
                      <a:endParaRPr lang="en-US" dirty="0"/>
                    </a:p>
                  </a:txBody>
                  <a:tcPr/>
                </a:tc>
                <a:tc>
                  <a:txBody>
                    <a:bodyPr/>
                    <a:lstStyle/>
                    <a:p>
                      <a:pPr algn="just"/>
                      <a:r>
                        <a:rPr lang="en-US" dirty="0" smtClean="0"/>
                        <a:t>QIGA leverages quantum computing principles for feature selection in large datasets, improving machine learning performance in healthcare.</a:t>
                      </a:r>
                      <a:endParaRPr lang="en-US" dirty="0"/>
                    </a:p>
                  </a:txBody>
                  <a:tcPr/>
                </a:tc>
                <a:tc>
                  <a:txBody>
                    <a:bodyPr/>
                    <a:lstStyle/>
                    <a:p>
                      <a:pPr algn="just"/>
                      <a:r>
                        <a:rPr lang="en-US" sz="1400" dirty="0" err="1" smtClean="0"/>
                        <a:t>Samanta</a:t>
                      </a:r>
                      <a:r>
                        <a:rPr lang="en-US" sz="1400" dirty="0" smtClean="0"/>
                        <a:t> et al. (2024) [4], Chandrasekhar &amp; </a:t>
                      </a:r>
                      <a:r>
                        <a:rPr lang="en-US" sz="1400" dirty="0" err="1" smtClean="0"/>
                        <a:t>Peddakrishna</a:t>
                      </a:r>
                      <a:r>
                        <a:rPr lang="en-US" sz="1400" dirty="0" smtClean="0"/>
                        <a:t> (2023) [5]</a:t>
                      </a:r>
                      <a:endParaRPr lang="en-US" sz="1400" dirty="0"/>
                    </a:p>
                  </a:txBody>
                  <a:tcPr/>
                </a:tc>
              </a:tr>
              <a:tr h="770467">
                <a:tc>
                  <a:txBody>
                    <a:bodyPr/>
                    <a:lstStyle/>
                    <a:p>
                      <a:r>
                        <a:rPr lang="en-US" b="1" dirty="0" smtClean="0"/>
                        <a:t>Support Vector Machine (SVM)</a:t>
                      </a:r>
                      <a:endParaRPr lang="en-US" dirty="0"/>
                    </a:p>
                  </a:txBody>
                  <a:tcPr/>
                </a:tc>
                <a:tc>
                  <a:txBody>
                    <a:bodyPr/>
                    <a:lstStyle/>
                    <a:p>
                      <a:pPr algn="just"/>
                      <a:r>
                        <a:rPr lang="en-US" dirty="0" smtClean="0"/>
                        <a:t>SVM achieves high accuracy in medical diagnosis, particularly for heart disease prediction, outperforming k-NN and Decision Trees.</a:t>
                      </a:r>
                      <a:endParaRPr lang="en-US" dirty="0"/>
                    </a:p>
                  </a:txBody>
                  <a:tcPr/>
                </a:tc>
                <a:tc>
                  <a:txBody>
                    <a:bodyPr/>
                    <a:lstStyle/>
                    <a:p>
                      <a:pPr algn="just"/>
                      <a:r>
                        <a:rPr lang="en-US" sz="1400" dirty="0" err="1" smtClean="0"/>
                        <a:t>Hoque</a:t>
                      </a:r>
                      <a:r>
                        <a:rPr lang="en-US" sz="1400" dirty="0" smtClean="0"/>
                        <a:t> et al. (2024) [7], </a:t>
                      </a:r>
                      <a:r>
                        <a:rPr lang="en-US" sz="1400" dirty="0" err="1" smtClean="0"/>
                        <a:t>Anggoro</a:t>
                      </a:r>
                      <a:r>
                        <a:rPr lang="en-US" sz="1400" dirty="0" smtClean="0"/>
                        <a:t> &amp; </a:t>
                      </a:r>
                      <a:r>
                        <a:rPr lang="en-US" sz="1400" dirty="0" err="1" smtClean="0"/>
                        <a:t>Kurnia</a:t>
                      </a:r>
                      <a:r>
                        <a:rPr lang="en-US" sz="1400" dirty="0" smtClean="0"/>
                        <a:t> (2020)</a:t>
                      </a:r>
                      <a:endParaRPr lang="en-US" sz="1400" dirty="0"/>
                    </a:p>
                  </a:txBody>
                  <a:tcPr/>
                </a:tc>
              </a:tr>
              <a:tr h="770467">
                <a:tc>
                  <a:txBody>
                    <a:bodyPr/>
                    <a:lstStyle/>
                    <a:p>
                      <a:r>
                        <a:rPr lang="en-US" b="1" dirty="0" smtClean="0"/>
                        <a:t>Combined QIGA and SVM Approach</a:t>
                      </a:r>
                      <a:endParaRPr lang="en-US" dirty="0"/>
                    </a:p>
                  </a:txBody>
                  <a:tcPr/>
                </a:tc>
                <a:tc>
                  <a:txBody>
                    <a:bodyPr/>
                    <a:lstStyle/>
                    <a:p>
                      <a:pPr algn="just"/>
                      <a:r>
                        <a:rPr lang="en-US" dirty="0" smtClean="0"/>
                        <a:t>The combined approach enhances prediction accuracy, reduces computational costs, and efficiently handles complex datasets.</a:t>
                      </a:r>
                      <a:endParaRPr lang="en-US" dirty="0"/>
                    </a:p>
                  </a:txBody>
                  <a:tcPr/>
                </a:tc>
                <a:tc>
                  <a:txBody>
                    <a:bodyPr/>
                    <a:lstStyle/>
                    <a:p>
                      <a:pPr algn="just"/>
                      <a:r>
                        <a:rPr lang="en-US" sz="1400" dirty="0" smtClean="0"/>
                        <a:t>Desai et al. (2019) [6]</a:t>
                      </a:r>
                      <a:endParaRPr lang="en-US" sz="1400" dirty="0"/>
                    </a:p>
                  </a:txBody>
                  <a:tcPr/>
                </a:tc>
              </a:tr>
            </a:tbl>
          </a:graphicData>
        </a:graphic>
      </p:graphicFrame>
    </p:spTree>
    <p:extLst>
      <p:ext uri="{BB962C8B-B14F-4D97-AF65-F5344CB8AC3E}">
        <p14:creationId xmlns="" xmlns:p14="http://schemas.microsoft.com/office/powerpoint/2010/main" val="1525706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5575" y="631521"/>
            <a:ext cx="3880165" cy="584775"/>
          </a:xfrm>
          <a:prstGeom prst="rect">
            <a:avLst/>
          </a:prstGeom>
        </p:spPr>
        <p:txBody>
          <a:bodyPr wrap="none">
            <a:spAutoFit/>
          </a:bodyPr>
          <a:lstStyle/>
          <a:p>
            <a:r>
              <a:rPr lang="en-US" sz="3200" b="1" dirty="0" smtClean="0">
                <a:latin typeface="Times New Roman" panose="02020603050405020304" pitchFamily="18" charset="0"/>
              </a:rPr>
              <a:t>3. </a:t>
            </a:r>
            <a:r>
              <a:rPr lang="en-US" sz="3200" b="1" dirty="0" smtClean="0">
                <a:latin typeface="Times New Roman" panose="02020603050405020304" pitchFamily="18" charset="0"/>
              </a:rPr>
              <a:t>Background </a:t>
            </a:r>
            <a:r>
              <a:rPr lang="en-US" sz="3200" b="1" dirty="0" smtClean="0">
                <a:latin typeface="Times New Roman" panose="02020603050405020304" pitchFamily="18" charset="0"/>
              </a:rPr>
              <a:t>Study</a:t>
            </a:r>
            <a:endParaRPr lang="en-IN" sz="3200" dirty="0"/>
          </a:p>
        </p:txBody>
      </p:sp>
      <p:sp>
        <p:nvSpPr>
          <p:cNvPr id="5" name="Date Placeholder 4"/>
          <p:cNvSpPr>
            <a:spLocks noGrp="1"/>
          </p:cNvSpPr>
          <p:nvPr>
            <p:ph type="dt" sz="half" idx="10"/>
          </p:nvPr>
        </p:nvSpPr>
        <p:spPr/>
        <p:txBody>
          <a:bodyPr/>
          <a:lstStyle/>
          <a:p>
            <a:fld id="{B0F87484-C7AB-46E1-B830-ACDEF236701A}" type="datetime1">
              <a:rPr lang="en-IN" smtClean="0"/>
              <a:pPr/>
              <a:t>17-02-2025</a:t>
            </a:fld>
            <a:endParaRPr lang="en-IN"/>
          </a:p>
        </p:txBody>
      </p:sp>
      <p:sp>
        <p:nvSpPr>
          <p:cNvPr id="6" name="Slide Number Placeholder 5"/>
          <p:cNvSpPr>
            <a:spLocks noGrp="1"/>
          </p:cNvSpPr>
          <p:nvPr>
            <p:ph type="sldNum" sz="quarter" idx="12"/>
          </p:nvPr>
        </p:nvSpPr>
        <p:spPr/>
        <p:txBody>
          <a:bodyPr/>
          <a:lstStyle/>
          <a:p>
            <a:fld id="{C8421A79-F751-4E2E-A6A8-90315ACC7929}" type="slidenum">
              <a:rPr lang="en-IN" smtClean="0"/>
              <a:pPr/>
              <a:t>4</a:t>
            </a:fld>
            <a:endParaRPr lang="en-IN" dirty="0"/>
          </a:p>
        </p:txBody>
      </p:sp>
      <p:sp>
        <p:nvSpPr>
          <p:cNvPr id="8" name="TextBox 7"/>
          <p:cNvSpPr txBox="1"/>
          <p:nvPr/>
        </p:nvSpPr>
        <p:spPr>
          <a:xfrm>
            <a:off x="1012874" y="1364566"/>
            <a:ext cx="10550769" cy="2585323"/>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pPr algn="just"/>
            <a:endParaRPr lang="en-US" dirty="0" smtClean="0"/>
          </a:p>
          <a:p>
            <a:pPr algn="just"/>
            <a:endParaRPr lang="en-US" dirty="0" smtClean="0"/>
          </a:p>
          <a:p>
            <a:pPr algn="just"/>
            <a:endParaRPr lang="en-US" dirty="0" smtClean="0"/>
          </a:p>
          <a:p>
            <a:pPr algn="just"/>
            <a:endParaRPr lang="en-US" dirty="0" smtClean="0"/>
          </a:p>
          <a:p>
            <a:endParaRPr lang="en-US" dirty="0"/>
          </a:p>
        </p:txBody>
      </p:sp>
      <p:sp>
        <p:nvSpPr>
          <p:cNvPr id="7" name="TextBox 6"/>
          <p:cNvSpPr txBox="1"/>
          <p:nvPr/>
        </p:nvSpPr>
        <p:spPr>
          <a:xfrm>
            <a:off x="996287" y="1310184"/>
            <a:ext cx="10904561" cy="1754326"/>
          </a:xfrm>
          <a:prstGeom prst="rect">
            <a:avLst/>
          </a:prstGeom>
          <a:noFill/>
        </p:spPr>
        <p:txBody>
          <a:bodyPr wrap="square" rtlCol="0">
            <a:spAutoFit/>
          </a:bodyPr>
          <a:lstStyle/>
          <a:p>
            <a:r>
              <a:rPr lang="en-US" dirty="0" smtClean="0"/>
              <a:t>A brief introduction of IOT Sensor Node , Data Preprocessing ,Quantum Computing and the Island Model Genetic Algorithm (IMGA) , Machine Learning SVM Model has been discussed in this section. </a:t>
            </a:r>
          </a:p>
          <a:p>
            <a:endParaRPr lang="en-US" dirty="0" smtClean="0"/>
          </a:p>
          <a:p>
            <a:pPr marL="342900" indent="-342900"/>
            <a:r>
              <a:rPr lang="en-US" b="1" dirty="0" smtClean="0"/>
              <a:t>3.1 IOT </a:t>
            </a:r>
            <a:r>
              <a:rPr lang="en-US" b="1" dirty="0" smtClean="0"/>
              <a:t>Sensor Node : </a:t>
            </a:r>
            <a:r>
              <a:rPr lang="en-US" dirty="0" smtClean="0"/>
              <a:t>is a device that collects data from its Human Body , processes it, and transmits it to other devices or a central system for analysis and decision-making. They have made by four components : </a:t>
            </a:r>
          </a:p>
          <a:p>
            <a:pPr marL="342900" indent="-342900"/>
            <a:endParaRPr lang="en-US" b="1" dirty="0"/>
          </a:p>
        </p:txBody>
      </p:sp>
      <p:sp>
        <p:nvSpPr>
          <p:cNvPr id="10" name="TextBox 9"/>
          <p:cNvSpPr txBox="1"/>
          <p:nvPr/>
        </p:nvSpPr>
        <p:spPr>
          <a:xfrm>
            <a:off x="1501254" y="2784143"/>
            <a:ext cx="4981433" cy="3046988"/>
          </a:xfrm>
          <a:prstGeom prst="rect">
            <a:avLst/>
          </a:prstGeom>
          <a:noFill/>
        </p:spPr>
        <p:txBody>
          <a:bodyPr wrap="square" rtlCol="0">
            <a:spAutoFit/>
          </a:bodyPr>
          <a:lstStyle/>
          <a:p>
            <a:pPr algn="just"/>
            <a:r>
              <a:rPr lang="en-US" sz="1600" b="1" dirty="0" err="1" smtClean="0"/>
              <a:t>i</a:t>
            </a:r>
            <a:r>
              <a:rPr lang="en-US" sz="1600" b="1" dirty="0" smtClean="0"/>
              <a:t>) Sensor:</a:t>
            </a:r>
            <a:r>
              <a:rPr lang="en-US" sz="1600" dirty="0" smtClean="0"/>
              <a:t> Collects data on physical phenomena like temperature, humidity, pressure, light, motion, or health metrics (e.g., heart rate).</a:t>
            </a:r>
          </a:p>
          <a:p>
            <a:pPr algn="just"/>
            <a:r>
              <a:rPr lang="en-US" sz="1600" b="1" dirty="0" smtClean="0"/>
              <a:t>ii) Communication Module:</a:t>
            </a:r>
            <a:r>
              <a:rPr lang="en-US" sz="1600" dirty="0" smtClean="0"/>
              <a:t> Enables communication with other nodes or a central hub using protocols such as Wi-Fi or Bluetooth.</a:t>
            </a:r>
          </a:p>
          <a:p>
            <a:pPr algn="just"/>
            <a:r>
              <a:rPr lang="en-US" sz="1600" b="1" dirty="0" smtClean="0"/>
              <a:t>iii) Microcontroller/Processor:</a:t>
            </a:r>
            <a:r>
              <a:rPr lang="en-US" sz="1600" dirty="0" smtClean="0"/>
              <a:t> Processes sensor data, performs computations, and may include embedded AI for real-time decision-making.</a:t>
            </a:r>
          </a:p>
          <a:p>
            <a:pPr algn="just"/>
            <a:r>
              <a:rPr lang="en-US" sz="1600" b="1" dirty="0" smtClean="0"/>
              <a:t>iv) Power Source:</a:t>
            </a:r>
            <a:r>
              <a:rPr lang="en-US" sz="1600" dirty="0" smtClean="0"/>
              <a:t> Uses batteries, solar panels, or energy harvesting for long-term autonomous operation, emphasizing power efficiency.</a:t>
            </a:r>
            <a:endParaRPr lang="en-US" sz="1600" dirty="0"/>
          </a:p>
        </p:txBody>
      </p:sp>
      <p:pic>
        <p:nvPicPr>
          <p:cNvPr id="12" name="Picture 11" descr="sn.JPG"/>
          <p:cNvPicPr>
            <a:picLocks noChangeAspect="1"/>
          </p:cNvPicPr>
          <p:nvPr/>
        </p:nvPicPr>
        <p:blipFill>
          <a:blip r:embed="rId2" cstate="print"/>
          <a:stretch>
            <a:fillRect/>
          </a:stretch>
        </p:blipFill>
        <p:spPr>
          <a:xfrm>
            <a:off x="6550926" y="3111690"/>
            <a:ext cx="5021167" cy="2991489"/>
          </a:xfrm>
          <a:prstGeom prst="rect">
            <a:avLst/>
          </a:prstGeom>
        </p:spPr>
      </p:pic>
      <p:sp>
        <p:nvSpPr>
          <p:cNvPr id="13" name="TextBox 12"/>
          <p:cNvSpPr txBox="1"/>
          <p:nvPr/>
        </p:nvSpPr>
        <p:spPr>
          <a:xfrm>
            <a:off x="6905767" y="2879681"/>
            <a:ext cx="4599296" cy="276999"/>
          </a:xfrm>
          <a:prstGeom prst="rect">
            <a:avLst/>
          </a:prstGeom>
          <a:noFill/>
        </p:spPr>
        <p:txBody>
          <a:bodyPr wrap="square" rtlCol="0">
            <a:spAutoFit/>
          </a:bodyPr>
          <a:lstStyle/>
          <a:p>
            <a:r>
              <a:rPr lang="en-US" sz="1200" dirty="0" smtClean="0"/>
              <a:t>ECG Sensor        Temperature Sensor     MAX30100            BP Sensor                                                                                     </a:t>
            </a:r>
            <a:endParaRPr lang="en-US" sz="1200" dirty="0"/>
          </a:p>
        </p:txBody>
      </p:sp>
      <p:sp>
        <p:nvSpPr>
          <p:cNvPr id="14" name="Rounded Rectangle 13"/>
          <p:cNvSpPr/>
          <p:nvPr/>
        </p:nvSpPr>
        <p:spPr>
          <a:xfrm>
            <a:off x="8065827" y="3248167"/>
            <a:ext cx="996286" cy="764275"/>
          </a:xfrm>
          <a:prstGeom prst="round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297839" y="5991367"/>
            <a:ext cx="2497540" cy="307777"/>
          </a:xfrm>
          <a:prstGeom prst="rect">
            <a:avLst/>
          </a:prstGeom>
          <a:noFill/>
        </p:spPr>
        <p:txBody>
          <a:bodyPr wrap="square" rtlCol="0">
            <a:spAutoFit/>
          </a:bodyPr>
          <a:lstStyle/>
          <a:p>
            <a:r>
              <a:rPr lang="en-US" sz="1400" dirty="0" smtClean="0"/>
              <a:t>Figure : 2 (Sensor Node)</a:t>
            </a:r>
            <a:endParaRPr lang="en-US" sz="1400" dirty="0"/>
          </a:p>
        </p:txBody>
      </p:sp>
    </p:spTree>
    <p:extLst>
      <p:ext uri="{BB962C8B-B14F-4D97-AF65-F5344CB8AC3E}">
        <p14:creationId xmlns="" xmlns:p14="http://schemas.microsoft.com/office/powerpoint/2010/main" val="1525706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0F87484-C7AB-46E1-B830-ACDEF236701A}" type="datetime1">
              <a:rPr lang="en-IN" smtClean="0"/>
              <a:pPr/>
              <a:t>17-02-2025</a:t>
            </a:fld>
            <a:endParaRPr lang="en-IN" dirty="0"/>
          </a:p>
        </p:txBody>
      </p:sp>
      <p:sp>
        <p:nvSpPr>
          <p:cNvPr id="6" name="Slide Number Placeholder 5"/>
          <p:cNvSpPr>
            <a:spLocks noGrp="1"/>
          </p:cNvSpPr>
          <p:nvPr>
            <p:ph type="sldNum" sz="quarter" idx="12"/>
          </p:nvPr>
        </p:nvSpPr>
        <p:spPr/>
        <p:txBody>
          <a:bodyPr/>
          <a:lstStyle/>
          <a:p>
            <a:fld id="{C8421A79-F751-4E2E-A6A8-90315ACC7929}" type="slidenum">
              <a:rPr lang="en-IN" smtClean="0"/>
              <a:pPr/>
              <a:t>5</a:t>
            </a:fld>
            <a:endParaRPr lang="en-IN" dirty="0"/>
          </a:p>
        </p:txBody>
      </p:sp>
      <p:sp>
        <p:nvSpPr>
          <p:cNvPr id="8" name="TextBox 7"/>
          <p:cNvSpPr txBox="1"/>
          <p:nvPr/>
        </p:nvSpPr>
        <p:spPr>
          <a:xfrm>
            <a:off x="532264" y="422854"/>
            <a:ext cx="11031380" cy="369332"/>
          </a:xfrm>
          <a:prstGeom prst="rect">
            <a:avLst/>
          </a:prstGeom>
          <a:noFill/>
        </p:spPr>
        <p:txBody>
          <a:bodyPr wrap="square" rtlCol="0">
            <a:spAutoFit/>
          </a:bodyPr>
          <a:lstStyle/>
          <a:p>
            <a:endParaRPr lang="en-US" dirty="0"/>
          </a:p>
        </p:txBody>
      </p:sp>
      <p:sp>
        <p:nvSpPr>
          <p:cNvPr id="10" name="TextBox 9"/>
          <p:cNvSpPr txBox="1"/>
          <p:nvPr/>
        </p:nvSpPr>
        <p:spPr>
          <a:xfrm>
            <a:off x="736981" y="450377"/>
            <a:ext cx="11027391" cy="5078313"/>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t>3.2 </a:t>
            </a:r>
            <a:r>
              <a:rPr lang="en-US" b="1" dirty="0" smtClean="0"/>
              <a:t> </a:t>
            </a:r>
            <a:r>
              <a:rPr lang="en-US" b="1" dirty="0" smtClean="0"/>
              <a:t>Data Pre-Processing:</a:t>
            </a:r>
          </a:p>
          <a:p>
            <a:r>
              <a:rPr lang="en-US" dirty="0" smtClean="0"/>
              <a:t>Data pre-processing is a crucial step in machine learning and data analysis. It involves cleaning, transforming, and organizing raw data to prepare it for modeling. The goal is to ensure that the data is in a suitable format for training machine learning algorithms, which in turn helps improve the model's accuracy and performance.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2" name="Oval 11"/>
          <p:cNvSpPr/>
          <p:nvPr/>
        </p:nvSpPr>
        <p:spPr>
          <a:xfrm>
            <a:off x="1651380" y="1869743"/>
            <a:ext cx="436728" cy="382138"/>
          </a:xfrm>
          <a:prstGeom prst="ellipse">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67303" y="2718179"/>
            <a:ext cx="436728" cy="382138"/>
          </a:xfrm>
          <a:prstGeom prst="ellipse">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943833" y="3211769"/>
            <a:ext cx="436728" cy="382138"/>
          </a:xfrm>
          <a:prstGeom prst="ellipse">
            <a:avLst/>
          </a:prstGeom>
          <a:blipFill>
            <a:blip r:embed="rId4"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298442" y="1740080"/>
            <a:ext cx="436728" cy="382138"/>
          </a:xfrm>
          <a:prstGeom prst="ellipse">
            <a:avLst/>
          </a:prstGeom>
          <a:blipFill>
            <a:blip r:embed="rId5"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474428" y="2274617"/>
            <a:ext cx="436728" cy="382138"/>
          </a:xfrm>
          <a:prstGeom prst="ellipse">
            <a:avLst/>
          </a:prstGeom>
          <a:blipFill>
            <a:blip r:embed="rId6"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047397" y="3123058"/>
            <a:ext cx="436728" cy="382138"/>
          </a:xfrm>
          <a:prstGeom prst="ellipse">
            <a:avLst/>
          </a:prstGeom>
          <a:blipFill>
            <a:blip r:embed="rId7"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36022" y="2238223"/>
            <a:ext cx="436728" cy="382138"/>
          </a:xfrm>
          <a:prstGeom prst="ellipse">
            <a:avLst/>
          </a:prstGeom>
          <a:blipFill>
            <a:blip r:embed="rId8"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a:blip r:embed="rId9"/>
                <a:stretch>
                  <a:fillRect/>
                </a:stretch>
              </a:blipFill>
            </a:endParaRPr>
          </a:p>
        </p:txBody>
      </p:sp>
      <p:sp>
        <p:nvSpPr>
          <p:cNvPr id="19" name="Oval 18"/>
          <p:cNvSpPr/>
          <p:nvPr/>
        </p:nvSpPr>
        <p:spPr>
          <a:xfrm>
            <a:off x="7508549" y="3182198"/>
            <a:ext cx="436728" cy="382138"/>
          </a:xfrm>
          <a:prstGeom prst="ellipse">
            <a:avLst/>
          </a:prstGeom>
          <a:blipFill>
            <a:blip r:embed="rId10" cstate="prin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blipFill>
                <a:blip r:embed="rId11"/>
                <a:stretch>
                  <a:fillRect/>
                </a:stretch>
              </a:blipFill>
            </a:endParaRPr>
          </a:p>
        </p:txBody>
      </p:sp>
      <p:sp>
        <p:nvSpPr>
          <p:cNvPr id="20" name="Oval 19"/>
          <p:cNvSpPr/>
          <p:nvPr/>
        </p:nvSpPr>
        <p:spPr>
          <a:xfrm>
            <a:off x="2977482" y="2718180"/>
            <a:ext cx="436728" cy="382138"/>
          </a:xfrm>
          <a:prstGeom prst="ellipse">
            <a:avLst/>
          </a:prstGeom>
          <a:blipFill>
            <a:blip r:embed="rId1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4039736" y="2415652"/>
            <a:ext cx="941696" cy="10918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Down Arrow 39"/>
          <p:cNvSpPr/>
          <p:nvPr/>
        </p:nvSpPr>
        <p:spPr>
          <a:xfrm>
            <a:off x="1828800" y="2292824"/>
            <a:ext cx="136478" cy="40943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Right Arrow 40"/>
          <p:cNvSpPr/>
          <p:nvPr/>
        </p:nvSpPr>
        <p:spPr>
          <a:xfrm>
            <a:off x="2156346" y="2906973"/>
            <a:ext cx="791570" cy="7301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p:cNvSpPr/>
          <p:nvPr/>
        </p:nvSpPr>
        <p:spPr>
          <a:xfrm>
            <a:off x="3548419" y="2906973"/>
            <a:ext cx="504967" cy="457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ectangle 42"/>
          <p:cNvSpPr/>
          <p:nvPr/>
        </p:nvSpPr>
        <p:spPr>
          <a:xfrm>
            <a:off x="4039737" y="2497540"/>
            <a:ext cx="45719" cy="4503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4026089" y="3275462"/>
            <a:ext cx="941695" cy="10918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ectangle 44"/>
          <p:cNvSpPr/>
          <p:nvPr/>
        </p:nvSpPr>
        <p:spPr>
          <a:xfrm>
            <a:off x="4039737" y="2852381"/>
            <a:ext cx="54591" cy="4640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Right Arrow 45"/>
          <p:cNvSpPr/>
          <p:nvPr/>
        </p:nvSpPr>
        <p:spPr>
          <a:xfrm>
            <a:off x="5554639" y="2397230"/>
            <a:ext cx="1897039" cy="10031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Down Arrow 46"/>
          <p:cNvSpPr/>
          <p:nvPr/>
        </p:nvSpPr>
        <p:spPr>
          <a:xfrm>
            <a:off x="6482687" y="2169994"/>
            <a:ext cx="45719" cy="21836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Right Arrow 47"/>
          <p:cNvSpPr/>
          <p:nvPr/>
        </p:nvSpPr>
        <p:spPr>
          <a:xfrm>
            <a:off x="5540991" y="3302758"/>
            <a:ext cx="1924334" cy="6823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Down Arrow 49"/>
          <p:cNvSpPr/>
          <p:nvPr/>
        </p:nvSpPr>
        <p:spPr>
          <a:xfrm>
            <a:off x="7710985" y="2715904"/>
            <a:ext cx="109182" cy="43672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ight Arrow 50"/>
          <p:cNvSpPr/>
          <p:nvPr/>
        </p:nvSpPr>
        <p:spPr>
          <a:xfrm>
            <a:off x="8024884" y="3357349"/>
            <a:ext cx="873456" cy="10918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p:cNvSpPr/>
          <p:nvPr/>
        </p:nvSpPr>
        <p:spPr>
          <a:xfrm>
            <a:off x="1446663" y="1610436"/>
            <a:ext cx="818865" cy="2047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Data set</a:t>
            </a:r>
            <a:endParaRPr lang="en-US" sz="1200" dirty="0"/>
          </a:p>
        </p:txBody>
      </p:sp>
      <p:sp>
        <p:nvSpPr>
          <p:cNvPr id="53" name="Rectangle 52"/>
          <p:cNvSpPr/>
          <p:nvPr/>
        </p:nvSpPr>
        <p:spPr>
          <a:xfrm>
            <a:off x="4533331" y="1910687"/>
            <a:ext cx="1335206" cy="28660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Training Data</a:t>
            </a:r>
            <a:endParaRPr lang="en-US" sz="1200" dirty="0"/>
          </a:p>
        </p:txBody>
      </p:sp>
      <p:sp>
        <p:nvSpPr>
          <p:cNvPr id="54" name="Rectangle 53"/>
          <p:cNvSpPr/>
          <p:nvPr/>
        </p:nvSpPr>
        <p:spPr>
          <a:xfrm>
            <a:off x="2786418" y="2431577"/>
            <a:ext cx="818865" cy="2047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Feature</a:t>
            </a:r>
            <a:endParaRPr lang="en-US" sz="1200" dirty="0"/>
          </a:p>
        </p:txBody>
      </p:sp>
      <p:sp>
        <p:nvSpPr>
          <p:cNvPr id="55" name="Rectangle 54"/>
          <p:cNvSpPr/>
          <p:nvPr/>
        </p:nvSpPr>
        <p:spPr>
          <a:xfrm>
            <a:off x="6605499" y="1612711"/>
            <a:ext cx="1269242" cy="36621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Learning Model</a:t>
            </a:r>
            <a:endParaRPr lang="en-US" sz="1200" dirty="0"/>
          </a:p>
        </p:txBody>
      </p:sp>
      <p:sp>
        <p:nvSpPr>
          <p:cNvPr id="56" name="Rectangle 55"/>
          <p:cNvSpPr/>
          <p:nvPr/>
        </p:nvSpPr>
        <p:spPr>
          <a:xfrm>
            <a:off x="684667" y="2772768"/>
            <a:ext cx="1048603" cy="24338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Data Cleaning</a:t>
            </a:r>
            <a:endParaRPr lang="en-US" sz="1200" dirty="0"/>
          </a:p>
        </p:txBody>
      </p:sp>
      <p:sp>
        <p:nvSpPr>
          <p:cNvPr id="57" name="Rectangle 56"/>
          <p:cNvSpPr/>
          <p:nvPr/>
        </p:nvSpPr>
        <p:spPr>
          <a:xfrm>
            <a:off x="7726908" y="2363337"/>
            <a:ext cx="1567218" cy="25703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Trained Model</a:t>
            </a:r>
            <a:endParaRPr lang="en-US" sz="1200" dirty="0"/>
          </a:p>
        </p:txBody>
      </p:sp>
      <p:sp>
        <p:nvSpPr>
          <p:cNvPr id="58" name="Rectangle 57"/>
          <p:cNvSpPr/>
          <p:nvPr/>
        </p:nvSpPr>
        <p:spPr>
          <a:xfrm>
            <a:off x="4819935" y="3605283"/>
            <a:ext cx="818865" cy="2047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New Data</a:t>
            </a:r>
            <a:endParaRPr lang="en-US" sz="1200" dirty="0"/>
          </a:p>
        </p:txBody>
      </p:sp>
      <p:sp>
        <p:nvSpPr>
          <p:cNvPr id="59" name="Rectangle 58"/>
          <p:cNvSpPr/>
          <p:nvPr/>
        </p:nvSpPr>
        <p:spPr>
          <a:xfrm>
            <a:off x="7290179" y="3700817"/>
            <a:ext cx="1348854" cy="22973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Score Model</a:t>
            </a:r>
            <a:endParaRPr lang="en-US" sz="1200" dirty="0"/>
          </a:p>
        </p:txBody>
      </p:sp>
      <p:sp>
        <p:nvSpPr>
          <p:cNvPr id="60" name="Rectangle 59"/>
          <p:cNvSpPr/>
          <p:nvPr/>
        </p:nvSpPr>
        <p:spPr>
          <a:xfrm>
            <a:off x="9255456" y="3318679"/>
            <a:ext cx="1512627" cy="24338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Evaluate Model</a:t>
            </a:r>
            <a:endParaRPr lang="en-US" sz="1200" dirty="0"/>
          </a:p>
        </p:txBody>
      </p:sp>
      <p:sp>
        <p:nvSpPr>
          <p:cNvPr id="62" name="TextBox 61"/>
          <p:cNvSpPr txBox="1"/>
          <p:nvPr/>
        </p:nvSpPr>
        <p:spPr>
          <a:xfrm>
            <a:off x="955344" y="4244454"/>
            <a:ext cx="10549720" cy="2031325"/>
          </a:xfrm>
          <a:prstGeom prst="rect">
            <a:avLst/>
          </a:prstGeom>
          <a:noFill/>
        </p:spPr>
        <p:txBody>
          <a:bodyPr wrap="square" rtlCol="0">
            <a:spAutoFit/>
          </a:bodyPr>
          <a:lstStyle/>
          <a:p>
            <a:r>
              <a:rPr lang="en-US" b="1" dirty="0" smtClean="0"/>
              <a:t>3.3 </a:t>
            </a:r>
            <a:r>
              <a:rPr lang="en-US" b="1" dirty="0" smtClean="0"/>
              <a:t> </a:t>
            </a:r>
            <a:r>
              <a:rPr lang="en-US" b="1" dirty="0" smtClean="0"/>
              <a:t>Island Model Genetic Algorithm  : </a:t>
            </a:r>
          </a:p>
          <a:p>
            <a:pPr algn="just"/>
            <a:r>
              <a:rPr lang="en-US" dirty="0" smtClean="0"/>
              <a:t>The Island Model Genetic Algorithm (IMGA) is a distributed genetic algorithm that involves multiple subpopulations, or islands, evolving independently. Individuals migrate between islands to exchange genetic information, enhancing convergence speed and solution quality. It leverages features like parallelism, exploration, information exchange, and diversity preservation. IMGA has been applied to various problems such as course timetabling, job-shop scheduling, and feature selection.</a:t>
            </a:r>
          </a:p>
          <a:p>
            <a:endParaRPr lang="en-US" b="1" dirty="0" smtClean="0"/>
          </a:p>
        </p:txBody>
      </p:sp>
      <p:sp>
        <p:nvSpPr>
          <p:cNvPr id="64" name="TextBox 63"/>
          <p:cNvSpPr txBox="1"/>
          <p:nvPr/>
        </p:nvSpPr>
        <p:spPr>
          <a:xfrm>
            <a:off x="4490112" y="3835021"/>
            <a:ext cx="3753135" cy="307777"/>
          </a:xfrm>
          <a:prstGeom prst="rect">
            <a:avLst/>
          </a:prstGeom>
          <a:noFill/>
        </p:spPr>
        <p:txBody>
          <a:bodyPr wrap="square" rtlCol="0">
            <a:spAutoFit/>
          </a:bodyPr>
          <a:lstStyle/>
          <a:p>
            <a:r>
              <a:rPr lang="en-US" sz="1400" dirty="0" smtClean="0"/>
              <a:t>Figure : 3 (Data Processing Steps)</a:t>
            </a:r>
            <a:endParaRPr lang="en-US" sz="1400" dirty="0"/>
          </a:p>
        </p:txBody>
      </p:sp>
      <p:pic>
        <p:nvPicPr>
          <p:cNvPr id="38" name="Picture 37" descr="Capture5.JPG"/>
          <p:cNvPicPr>
            <a:picLocks noChangeAspect="1"/>
          </p:cNvPicPr>
          <p:nvPr/>
        </p:nvPicPr>
        <p:blipFill>
          <a:blip r:embed="rId13" cstate="print"/>
          <a:stretch>
            <a:fillRect/>
          </a:stretch>
        </p:blipFill>
        <p:spPr>
          <a:xfrm>
            <a:off x="805218" y="1665026"/>
            <a:ext cx="10577015" cy="2197291"/>
          </a:xfrm>
          <a:prstGeom prst="rect">
            <a:avLst/>
          </a:prstGeom>
        </p:spPr>
      </p:pic>
    </p:spTree>
    <p:extLst>
      <p:ext uri="{BB962C8B-B14F-4D97-AF65-F5344CB8AC3E}">
        <p14:creationId xmlns="" xmlns:p14="http://schemas.microsoft.com/office/powerpoint/2010/main" val="1525706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77672" y="382137"/>
            <a:ext cx="11041039" cy="4801314"/>
          </a:xfrm>
          <a:prstGeom prst="rect">
            <a:avLst/>
          </a:prstGeom>
          <a:noFill/>
        </p:spPr>
        <p:txBody>
          <a:bodyPr wrap="square" rtlCol="0">
            <a:spAutoFit/>
          </a:bodyPr>
          <a:lstStyle/>
          <a:p>
            <a:pPr algn="just"/>
            <a:r>
              <a:rPr lang="en-US" b="1" dirty="0" smtClean="0"/>
              <a:t>3.4</a:t>
            </a:r>
            <a:r>
              <a:rPr lang="en-US" b="1" dirty="0" smtClean="0"/>
              <a:t> </a:t>
            </a:r>
            <a:r>
              <a:rPr lang="en-US" b="1" dirty="0" smtClean="0"/>
              <a:t>Support Vector Machine (SVM) : </a:t>
            </a:r>
            <a:r>
              <a:rPr lang="en-US" dirty="0" smtClean="0"/>
              <a:t>is a supervised machine learning algorithm used for classification and regression. In heart disease prediction, SVM works by classifying patients into two categories: those with heart disease and those without. It:</a:t>
            </a:r>
          </a:p>
          <a:p>
            <a:pPr algn="just"/>
            <a:r>
              <a:rPr lang="en-US" b="1" dirty="0" smtClean="0"/>
              <a:t>      Maximizes the Margin</a:t>
            </a:r>
            <a:r>
              <a:rPr lang="en-US" dirty="0" smtClean="0"/>
              <a:t>: Finds the </a:t>
            </a:r>
            <a:r>
              <a:rPr lang="en-US" dirty="0" err="1" smtClean="0"/>
              <a:t>hyperplane</a:t>
            </a:r>
            <a:r>
              <a:rPr lang="en-US" dirty="0" smtClean="0"/>
              <a:t> that separates the data points with the maximum margin, </a:t>
            </a:r>
          </a:p>
          <a:p>
            <a:pPr algn="just"/>
            <a:r>
              <a:rPr lang="en-US" dirty="0" smtClean="0"/>
              <a:t>                                                  improving classification accuracy.</a:t>
            </a:r>
          </a:p>
          <a:p>
            <a:pPr algn="just"/>
            <a:r>
              <a:rPr lang="en-US" b="1" dirty="0" smtClean="0"/>
              <a:t>       Uses Kernels</a:t>
            </a:r>
            <a:r>
              <a:rPr lang="en-US" dirty="0" smtClean="0"/>
              <a:t>: If data isn't linearly separable, SVM applies kernels (like RBF) to map the data into a higher-</a:t>
            </a:r>
          </a:p>
          <a:p>
            <a:pPr algn="just"/>
            <a:r>
              <a:rPr lang="en-US" dirty="0" smtClean="0"/>
              <a:t>                                  dimensional space for linear separation. This approach helps predict heart disease risk based on</a:t>
            </a:r>
          </a:p>
          <a:p>
            <a:pPr algn="just"/>
            <a:r>
              <a:rPr lang="en-US" dirty="0" smtClean="0"/>
              <a:t>                                   patient data.</a:t>
            </a:r>
          </a:p>
          <a:p>
            <a:pPr algn="just"/>
            <a:endParaRPr lang="en-US" dirty="0" smtClean="0"/>
          </a:p>
          <a:p>
            <a:pPr algn="just"/>
            <a:r>
              <a:rPr lang="en-US" b="1" dirty="0" smtClean="0"/>
              <a:t>3.5</a:t>
            </a:r>
            <a:r>
              <a:rPr lang="en-US" b="1" dirty="0" smtClean="0"/>
              <a:t> </a:t>
            </a:r>
            <a:r>
              <a:rPr lang="en-US" b="1" dirty="0" smtClean="0"/>
              <a:t>Quantum computing</a:t>
            </a:r>
            <a:r>
              <a:rPr lang="en-US" dirty="0" smtClean="0"/>
              <a:t> : is a type of computing that uses quantum bits (</a:t>
            </a:r>
            <a:r>
              <a:rPr lang="en-US" dirty="0" err="1" smtClean="0"/>
              <a:t>qubits</a:t>
            </a:r>
            <a:r>
              <a:rPr lang="en-US" dirty="0" smtClean="0"/>
              <a:t>) to process information in ways that </a:t>
            </a:r>
          </a:p>
          <a:p>
            <a:pPr algn="just"/>
            <a:r>
              <a:rPr lang="en-US" dirty="0" smtClean="0"/>
              <a:t>                                           classical computers can't. It takes advantage of quantum phenomena like superposition and</a:t>
            </a:r>
          </a:p>
          <a:p>
            <a:pPr algn="just"/>
            <a:r>
              <a:rPr lang="en-US" dirty="0" smtClean="0"/>
              <a:t>                                            entanglement.</a:t>
            </a:r>
          </a:p>
          <a:p>
            <a:pPr algn="just"/>
            <a:r>
              <a:rPr lang="en-US" dirty="0" smtClean="0"/>
              <a:t>           </a:t>
            </a:r>
            <a:r>
              <a:rPr lang="en-US" b="1" dirty="0" smtClean="0"/>
              <a:t> </a:t>
            </a:r>
            <a:r>
              <a:rPr lang="en-US" b="1" dirty="0" err="1" smtClean="0"/>
              <a:t>i</a:t>
            </a:r>
            <a:r>
              <a:rPr lang="en-US" b="1" dirty="0" smtClean="0"/>
              <a:t>. </a:t>
            </a:r>
            <a:r>
              <a:rPr lang="en-US" b="1" dirty="0" err="1" smtClean="0"/>
              <a:t>Qubit</a:t>
            </a:r>
            <a:r>
              <a:rPr lang="en-US" dirty="0" smtClean="0"/>
              <a:t>: The basic unit of quantum information, capable of being in multiple states simultaneously.</a:t>
            </a:r>
          </a:p>
          <a:p>
            <a:pPr algn="just"/>
            <a:r>
              <a:rPr lang="en-US" dirty="0" smtClean="0"/>
              <a:t>                                                  </a:t>
            </a:r>
          </a:p>
          <a:p>
            <a:pPr algn="just"/>
            <a:endParaRPr lang="en-US" dirty="0" smtClean="0"/>
          </a:p>
          <a:p>
            <a:pPr algn="just"/>
            <a:endParaRPr lang="en-US" dirty="0" smtClean="0"/>
          </a:p>
          <a:p>
            <a:pPr algn="just"/>
            <a:endParaRPr lang="en-US" dirty="0"/>
          </a:p>
        </p:txBody>
      </p:sp>
      <p:sp>
        <p:nvSpPr>
          <p:cNvPr id="49" name="Date Placeholder 4"/>
          <p:cNvSpPr>
            <a:spLocks noGrp="1"/>
          </p:cNvSpPr>
          <p:nvPr>
            <p:ph type="dt" sz="half" idx="10"/>
          </p:nvPr>
        </p:nvSpPr>
        <p:spPr>
          <a:xfrm>
            <a:off x="838200" y="6356350"/>
            <a:ext cx="2743200" cy="365125"/>
          </a:xfrm>
        </p:spPr>
        <p:txBody>
          <a:bodyPr/>
          <a:lstStyle/>
          <a:p>
            <a:fld id="{B0F87484-C7AB-46E1-B830-ACDEF236701A}" type="datetime1">
              <a:rPr lang="en-IN" smtClean="0"/>
              <a:pPr/>
              <a:t>17-02-2025</a:t>
            </a:fld>
            <a:endParaRPr lang="en-IN" dirty="0"/>
          </a:p>
        </p:txBody>
      </p:sp>
      <p:sp>
        <p:nvSpPr>
          <p:cNvPr id="61" name="Slide Number Placeholder 5"/>
          <p:cNvSpPr>
            <a:spLocks noGrp="1"/>
          </p:cNvSpPr>
          <p:nvPr>
            <p:ph type="sldNum" sz="quarter" idx="12"/>
          </p:nvPr>
        </p:nvSpPr>
        <p:spPr>
          <a:xfrm>
            <a:off x="8610600" y="6356350"/>
            <a:ext cx="2743200" cy="365125"/>
          </a:xfrm>
        </p:spPr>
        <p:txBody>
          <a:bodyPr/>
          <a:lstStyle/>
          <a:p>
            <a:fld id="{C8421A79-F751-4E2E-A6A8-90315ACC7929}" type="slidenum">
              <a:rPr lang="en-IN" smtClean="0"/>
              <a:pPr/>
              <a:t>6</a:t>
            </a:fld>
            <a:endParaRPr lang="en-IN" dirty="0"/>
          </a:p>
        </p:txBody>
      </p:sp>
      <p:sp>
        <p:nvSpPr>
          <p:cNvPr id="63" name="Rounded Rectangle 62"/>
          <p:cNvSpPr/>
          <p:nvPr/>
        </p:nvSpPr>
        <p:spPr>
          <a:xfrm>
            <a:off x="4408228" y="4626602"/>
            <a:ext cx="3916908" cy="1828800"/>
          </a:xfrm>
          <a:prstGeom prst="round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172501" y="6441745"/>
            <a:ext cx="2784144" cy="307777"/>
          </a:xfrm>
          <a:prstGeom prst="rect">
            <a:avLst/>
          </a:prstGeom>
          <a:noFill/>
        </p:spPr>
        <p:txBody>
          <a:bodyPr wrap="square" rtlCol="0">
            <a:spAutoFit/>
          </a:bodyPr>
          <a:lstStyle/>
          <a:p>
            <a:r>
              <a:rPr lang="en-US" sz="1400" dirty="0" smtClean="0"/>
              <a:t>Figure : 4(</a:t>
            </a:r>
            <a:r>
              <a:rPr lang="en-US" sz="1400" dirty="0" err="1" smtClean="0"/>
              <a:t>Qubits</a:t>
            </a:r>
            <a:r>
              <a:rPr lang="en-US" sz="1400" dirty="0" smtClean="0"/>
              <a:t> Representation)</a:t>
            </a:r>
            <a:endParaRPr lang="en-US" sz="1400" dirty="0"/>
          </a:p>
        </p:txBody>
      </p:sp>
    </p:spTree>
    <p:extLst>
      <p:ext uri="{BB962C8B-B14F-4D97-AF65-F5344CB8AC3E}">
        <p14:creationId xmlns="" xmlns:p14="http://schemas.microsoft.com/office/powerpoint/2010/main" val="1525706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Date Placeholder 4"/>
          <p:cNvSpPr>
            <a:spLocks noGrp="1"/>
          </p:cNvSpPr>
          <p:nvPr>
            <p:ph type="dt" sz="half" idx="10"/>
          </p:nvPr>
        </p:nvSpPr>
        <p:spPr>
          <a:xfrm>
            <a:off x="838200" y="6356350"/>
            <a:ext cx="2743200" cy="365125"/>
          </a:xfrm>
        </p:spPr>
        <p:txBody>
          <a:bodyPr/>
          <a:lstStyle/>
          <a:p>
            <a:fld id="{B0F87484-C7AB-46E1-B830-ACDEF236701A}" type="datetime1">
              <a:rPr lang="en-IN" smtClean="0"/>
              <a:pPr/>
              <a:t>17-02-2025</a:t>
            </a:fld>
            <a:endParaRPr lang="en-IN" dirty="0"/>
          </a:p>
        </p:txBody>
      </p:sp>
      <p:sp>
        <p:nvSpPr>
          <p:cNvPr id="61" name="Slide Number Placeholder 5"/>
          <p:cNvSpPr>
            <a:spLocks noGrp="1"/>
          </p:cNvSpPr>
          <p:nvPr>
            <p:ph type="sldNum" sz="quarter" idx="12"/>
          </p:nvPr>
        </p:nvSpPr>
        <p:spPr>
          <a:xfrm>
            <a:off x="8610600" y="6356350"/>
            <a:ext cx="2743200" cy="365125"/>
          </a:xfrm>
        </p:spPr>
        <p:txBody>
          <a:bodyPr/>
          <a:lstStyle/>
          <a:p>
            <a:fld id="{C8421A79-F751-4E2E-A6A8-90315ACC7929}" type="slidenum">
              <a:rPr lang="en-IN" smtClean="0"/>
              <a:pPr/>
              <a:t>7</a:t>
            </a:fld>
            <a:endParaRPr lang="en-IN" dirty="0"/>
          </a:p>
        </p:txBody>
      </p:sp>
      <p:sp>
        <p:nvSpPr>
          <p:cNvPr id="64" name="TextBox 63"/>
          <p:cNvSpPr txBox="1"/>
          <p:nvPr/>
        </p:nvSpPr>
        <p:spPr>
          <a:xfrm>
            <a:off x="859809" y="682388"/>
            <a:ext cx="10290411" cy="2031325"/>
          </a:xfrm>
          <a:prstGeom prst="rect">
            <a:avLst/>
          </a:prstGeom>
          <a:noFill/>
        </p:spPr>
        <p:txBody>
          <a:bodyPr wrap="square" rtlCol="0">
            <a:spAutoFit/>
          </a:bodyPr>
          <a:lstStyle/>
          <a:p>
            <a:r>
              <a:rPr lang="en-US" b="1" dirty="0" smtClean="0"/>
              <a:t>ii. </a:t>
            </a:r>
            <a:r>
              <a:rPr lang="en-US" b="1" dirty="0" err="1" smtClean="0"/>
              <a:t>Hadamard</a:t>
            </a:r>
            <a:r>
              <a:rPr lang="en-US" b="1" dirty="0" smtClean="0"/>
              <a:t> Gate :</a:t>
            </a:r>
          </a:p>
          <a:p>
            <a:r>
              <a:rPr lang="en-US" b="1" dirty="0" smtClean="0"/>
              <a:t>                                   </a:t>
            </a:r>
            <a:r>
              <a:rPr lang="en-US" dirty="0" smtClean="0"/>
              <a:t>This quantum gate is used to create a superposition of states in a </a:t>
            </a:r>
            <a:r>
              <a:rPr lang="en-US" dirty="0" err="1" smtClean="0"/>
              <a:t>qubit</a:t>
            </a:r>
            <a:r>
              <a:rPr lang="en-US" dirty="0" smtClean="0"/>
              <a:t>. When applied to a </a:t>
            </a:r>
            <a:r>
              <a:rPr lang="en-US" dirty="0" err="1" smtClean="0"/>
              <a:t>qubit</a:t>
            </a:r>
            <a:r>
              <a:rPr lang="en-US" dirty="0" smtClean="0"/>
              <a:t> that is in the state |0⟩ (representing 0), it transforms it into a state that is equally likely to be measured as 0 or 1. Mathematically, it transforms the </a:t>
            </a:r>
            <a:r>
              <a:rPr lang="en-US" dirty="0" err="1" smtClean="0"/>
              <a:t>qubit</a:t>
            </a:r>
            <a:r>
              <a:rPr lang="en-US" dirty="0" smtClean="0"/>
              <a:t> as follows:</a:t>
            </a:r>
            <a:br>
              <a:rPr lang="en-US" dirty="0" smtClean="0"/>
            </a:br>
            <a:r>
              <a:rPr lang="en-US" dirty="0" smtClean="0"/>
              <a:t>                                                                          H∣0⟩=1/2(∣0⟩+∣1⟩) </a:t>
            </a:r>
            <a:br>
              <a:rPr lang="en-US" dirty="0" smtClean="0"/>
            </a:br>
            <a:r>
              <a:rPr lang="en-US" dirty="0" smtClean="0"/>
              <a:t>This means the </a:t>
            </a:r>
            <a:r>
              <a:rPr lang="en-US" dirty="0" err="1" smtClean="0"/>
              <a:t>qubit</a:t>
            </a:r>
            <a:r>
              <a:rPr lang="en-US" dirty="0" smtClean="0"/>
              <a:t> is now in a superposition, with both |0⟩ and |1⟩ being present at the same time, though it's not determined until measurement occurs.</a:t>
            </a:r>
            <a:endParaRPr lang="en-US" b="1" dirty="0"/>
          </a:p>
        </p:txBody>
      </p:sp>
      <p:sp>
        <p:nvSpPr>
          <p:cNvPr id="7" name="Rectangle 6"/>
          <p:cNvSpPr/>
          <p:nvPr/>
        </p:nvSpPr>
        <p:spPr>
          <a:xfrm>
            <a:off x="1705970" y="2797791"/>
            <a:ext cx="3630305" cy="1596788"/>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50673" y="2784143"/>
            <a:ext cx="3671247" cy="1665027"/>
          </a:xfrm>
          <a:prstGeom prst="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50878" y="5063328"/>
            <a:ext cx="9785444" cy="1200329"/>
          </a:xfrm>
          <a:prstGeom prst="rect">
            <a:avLst/>
          </a:prstGeom>
          <a:noFill/>
        </p:spPr>
        <p:txBody>
          <a:bodyPr wrap="square" rtlCol="0">
            <a:spAutoFit/>
          </a:bodyPr>
          <a:lstStyle/>
          <a:p>
            <a:pPr algn="just"/>
            <a:r>
              <a:rPr lang="en-US" b="1" dirty="0" smtClean="0"/>
              <a:t>iii. Rotation Gate : </a:t>
            </a:r>
            <a:r>
              <a:rPr lang="en-US" dirty="0" smtClean="0"/>
              <a:t>This quantum gate rotates the </a:t>
            </a:r>
            <a:r>
              <a:rPr lang="en-US" dirty="0" err="1" smtClean="0"/>
              <a:t>qubit's</a:t>
            </a:r>
            <a:r>
              <a:rPr lang="en-US" dirty="0" smtClean="0"/>
              <a:t> state around the Bloch sphere, which is a representation of the </a:t>
            </a:r>
            <a:r>
              <a:rPr lang="en-US" dirty="0" err="1" smtClean="0"/>
              <a:t>qubit's</a:t>
            </a:r>
            <a:r>
              <a:rPr lang="en-US" dirty="0" smtClean="0"/>
              <a:t> possible states. The rotation can occur in different directions (X, Y, or Z axes), and the angle of rotation determines how much the </a:t>
            </a:r>
            <a:r>
              <a:rPr lang="en-US" dirty="0" err="1" smtClean="0"/>
              <a:t>qubit's</a:t>
            </a:r>
            <a:r>
              <a:rPr lang="en-US" dirty="0" smtClean="0"/>
              <a:t> state is shifted. It allows for precise manipulation of the </a:t>
            </a:r>
            <a:r>
              <a:rPr lang="en-US" dirty="0" err="1" smtClean="0"/>
              <a:t>qubit's</a:t>
            </a:r>
            <a:r>
              <a:rPr lang="en-US" dirty="0" smtClean="0"/>
              <a:t> state, which is crucial for quantum algorithms.</a:t>
            </a:r>
            <a:endParaRPr lang="en-US" b="1" dirty="0"/>
          </a:p>
        </p:txBody>
      </p:sp>
      <p:sp>
        <p:nvSpPr>
          <p:cNvPr id="10" name="TextBox 9"/>
          <p:cNvSpPr txBox="1"/>
          <p:nvPr/>
        </p:nvSpPr>
        <p:spPr>
          <a:xfrm>
            <a:off x="1310190" y="4490111"/>
            <a:ext cx="4844955" cy="338554"/>
          </a:xfrm>
          <a:prstGeom prst="rect">
            <a:avLst/>
          </a:prstGeom>
          <a:noFill/>
        </p:spPr>
        <p:txBody>
          <a:bodyPr wrap="square" rtlCol="0">
            <a:spAutoFit/>
          </a:bodyPr>
          <a:lstStyle/>
          <a:p>
            <a:r>
              <a:rPr lang="en-US" sz="1600" dirty="0" smtClean="0"/>
              <a:t>Figure 5 : </a:t>
            </a:r>
            <a:r>
              <a:rPr lang="en-US" sz="1600" dirty="0" err="1" smtClean="0"/>
              <a:t>Hadamard</a:t>
            </a:r>
            <a:r>
              <a:rPr lang="en-US" sz="1600" dirty="0" smtClean="0"/>
              <a:t> Gate with </a:t>
            </a:r>
            <a:r>
              <a:rPr lang="en-US" sz="1600" dirty="0" err="1" smtClean="0"/>
              <a:t>qubits</a:t>
            </a:r>
            <a:r>
              <a:rPr lang="en-US" sz="1600" dirty="0" smtClean="0"/>
              <a:t>  in superposition </a:t>
            </a:r>
            <a:endParaRPr lang="en-US" sz="1600" dirty="0"/>
          </a:p>
        </p:txBody>
      </p:sp>
    </p:spTree>
    <p:extLst>
      <p:ext uri="{BB962C8B-B14F-4D97-AF65-F5344CB8AC3E}">
        <p14:creationId xmlns="" xmlns:p14="http://schemas.microsoft.com/office/powerpoint/2010/main" val="1525706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1802" y="414817"/>
            <a:ext cx="4736168" cy="584775"/>
          </a:xfrm>
          <a:prstGeom prst="rect">
            <a:avLst/>
          </a:prstGeom>
        </p:spPr>
        <p:txBody>
          <a:bodyPr wrap="none">
            <a:spAutoFit/>
          </a:bodyPr>
          <a:lstStyle/>
          <a:p>
            <a:r>
              <a:rPr lang="en-US" sz="3200" b="1" dirty="0" smtClean="0">
                <a:latin typeface="Times New Roman" panose="02020603050405020304" pitchFamily="18" charset="0"/>
                <a:cs typeface="Times New Roman" panose="02020603050405020304" pitchFamily="18" charset="0"/>
              </a:rPr>
              <a:t>4. Proposed </a:t>
            </a:r>
            <a:r>
              <a:rPr lang="en-US" sz="3200" b="1" dirty="0" smtClean="0">
                <a:latin typeface="Times New Roman" panose="02020603050405020304" pitchFamily="18" charset="0"/>
                <a:cs typeface="Times New Roman" panose="02020603050405020304" pitchFamily="18" charset="0"/>
              </a:rPr>
              <a:t>Methodology </a:t>
            </a:r>
            <a:endParaRPr lang="en-US" sz="32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B3C330B7-C4DE-4F3C-87B5-2A804FFED442}" type="datetime1">
              <a:rPr lang="en-IN" smtClean="0"/>
              <a:pPr/>
              <a:t>17-02-2025</a:t>
            </a:fld>
            <a:endParaRPr lang="en-IN" dirty="0"/>
          </a:p>
        </p:txBody>
      </p:sp>
      <p:sp>
        <p:nvSpPr>
          <p:cNvPr id="6" name="Slide Number Placeholder 5"/>
          <p:cNvSpPr>
            <a:spLocks noGrp="1"/>
          </p:cNvSpPr>
          <p:nvPr>
            <p:ph type="sldNum" sz="quarter" idx="12"/>
          </p:nvPr>
        </p:nvSpPr>
        <p:spPr/>
        <p:txBody>
          <a:bodyPr/>
          <a:lstStyle/>
          <a:p>
            <a:fld id="{C8421A79-F751-4E2E-A6A8-90315ACC7929}" type="slidenum">
              <a:rPr lang="en-IN" smtClean="0"/>
              <a:pPr/>
              <a:t>8</a:t>
            </a:fld>
            <a:endParaRPr lang="en-IN" dirty="0"/>
          </a:p>
        </p:txBody>
      </p:sp>
      <p:sp>
        <p:nvSpPr>
          <p:cNvPr id="8" name="Rectangle 7"/>
          <p:cNvSpPr/>
          <p:nvPr/>
        </p:nvSpPr>
        <p:spPr>
          <a:xfrm>
            <a:off x="829994" y="811613"/>
            <a:ext cx="7904573" cy="4985980"/>
          </a:xfrm>
          <a:prstGeom prst="rect">
            <a:avLst/>
          </a:prstGeom>
        </p:spPr>
        <p:txBody>
          <a:bodyPr wrap="square">
            <a:spAutoFit/>
          </a:bodyPr>
          <a:lstStyle/>
          <a:p>
            <a:pPr algn="just"/>
            <a:endParaRPr lang="en-US" dirty="0" smtClean="0"/>
          </a:p>
          <a:p>
            <a:pPr algn="just"/>
            <a:r>
              <a:rPr lang="en-US" b="1" dirty="0" smtClean="0"/>
              <a:t>4.1 </a:t>
            </a:r>
            <a:r>
              <a:rPr lang="en-US" b="1" dirty="0" smtClean="0"/>
              <a:t> </a:t>
            </a:r>
            <a:r>
              <a:rPr lang="en-US" b="1" u="sng" dirty="0" smtClean="0"/>
              <a:t>Model Training &amp; Evaluation </a:t>
            </a:r>
            <a:r>
              <a:rPr lang="en-US" u="sng" dirty="0" smtClean="0"/>
              <a:t>(Phase 1)</a:t>
            </a:r>
            <a:r>
              <a:rPr lang="en-US" b="1" u="sng" dirty="0" smtClean="0"/>
              <a:t> : </a:t>
            </a:r>
          </a:p>
          <a:p>
            <a:pPr lvl="1" algn="just"/>
            <a:r>
              <a:rPr lang="en-US" b="1" dirty="0" smtClean="0"/>
              <a:t>i. Dataset </a:t>
            </a:r>
            <a:r>
              <a:rPr lang="en-US" dirty="0" smtClean="0"/>
              <a:t>:</a:t>
            </a:r>
          </a:p>
          <a:p>
            <a:pPr lvl="2" algn="just"/>
            <a:r>
              <a:rPr lang="en-US" sz="1600" dirty="0" smtClean="0"/>
              <a:t>The dataset contains 303 patient health records with 14 features, including demographic, medical history, and health metrics. It is used for heart disease prediction, with the target variable indicating risk presence (binary classification). Features include both categorical and numerical data.</a:t>
            </a:r>
          </a:p>
          <a:p>
            <a:pPr lvl="1" algn="just"/>
            <a:r>
              <a:rPr lang="en-US" b="1" dirty="0" smtClean="0"/>
              <a:t>ii. Preprocessing</a:t>
            </a:r>
            <a:r>
              <a:rPr lang="en-US" dirty="0" smtClean="0"/>
              <a:t>:</a:t>
            </a:r>
          </a:p>
          <a:p>
            <a:pPr lvl="2" algn="just"/>
            <a:r>
              <a:rPr lang="en-US" sz="1600" dirty="0" smtClean="0"/>
              <a:t>Clean and normalize raw data, handle missing values, and encode categorical data.</a:t>
            </a:r>
          </a:p>
          <a:p>
            <a:pPr lvl="1" algn="just"/>
            <a:r>
              <a:rPr lang="en-US" b="1" dirty="0" smtClean="0"/>
              <a:t>iii. Feature Selection using QIIMGA</a:t>
            </a:r>
            <a:r>
              <a:rPr lang="en-US" dirty="0" smtClean="0"/>
              <a:t>:</a:t>
            </a:r>
          </a:p>
          <a:p>
            <a:pPr lvl="2" algn="just"/>
            <a:r>
              <a:rPr lang="en-US" sz="1600" dirty="0" smtClean="0"/>
              <a:t>Features are divided into subgroups (islands), evolved independently using quantum-inspired operations.</a:t>
            </a:r>
          </a:p>
          <a:p>
            <a:pPr lvl="2" algn="just"/>
            <a:r>
              <a:rPr lang="en-US" sz="1600" dirty="0" smtClean="0"/>
              <a:t>Quantum rotation gates adjust feature selection probabilities, optimizing the dataset for accuracy and computational efficiency.</a:t>
            </a:r>
          </a:p>
          <a:p>
            <a:pPr lvl="1" algn="just"/>
            <a:r>
              <a:rPr lang="en-US" b="1" dirty="0" smtClean="0"/>
              <a:t>iv. Model Training with SVM</a:t>
            </a:r>
            <a:r>
              <a:rPr lang="en-US" dirty="0" smtClean="0"/>
              <a:t>:</a:t>
            </a:r>
          </a:p>
          <a:p>
            <a:pPr lvl="2" algn="just"/>
            <a:r>
              <a:rPr lang="en-US" sz="1600" dirty="0" smtClean="0"/>
              <a:t>Optimized feature subset is used to train the SVM model for classifying health conditions (e.g., 'normal' vs. 'at-risk').</a:t>
            </a:r>
          </a:p>
          <a:p>
            <a:pPr lvl="1" algn="just"/>
            <a:r>
              <a:rPr lang="en-US" b="1" dirty="0" smtClean="0"/>
              <a:t>v. Optimization and Validation</a:t>
            </a:r>
            <a:r>
              <a:rPr lang="en-US" dirty="0" smtClean="0"/>
              <a:t>:</a:t>
            </a:r>
          </a:p>
          <a:p>
            <a:pPr lvl="2" algn="just"/>
            <a:r>
              <a:rPr lang="en-US" sz="1600" dirty="0" smtClean="0"/>
              <a:t>Iterative process to refine model performance, validate with test datasets.</a:t>
            </a:r>
            <a:endParaRPr lang="en-US" sz="1600" dirty="0"/>
          </a:p>
        </p:txBody>
      </p:sp>
      <p:sp>
        <p:nvSpPr>
          <p:cNvPr id="7" name="Oval 6"/>
          <p:cNvSpPr/>
          <p:nvPr/>
        </p:nvSpPr>
        <p:spPr>
          <a:xfrm>
            <a:off x="8925636" y="887096"/>
            <a:ext cx="2429301" cy="65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DATASET</a:t>
            </a:r>
            <a:endParaRPr lang="en-US" dirty="0"/>
          </a:p>
        </p:txBody>
      </p:sp>
      <p:sp>
        <p:nvSpPr>
          <p:cNvPr id="9" name="Rectangle 8"/>
          <p:cNvSpPr/>
          <p:nvPr/>
        </p:nvSpPr>
        <p:spPr>
          <a:xfrm>
            <a:off x="8993875" y="1924325"/>
            <a:ext cx="2388358" cy="64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Preprocessing</a:t>
            </a:r>
            <a:endParaRPr lang="en-US" dirty="0"/>
          </a:p>
        </p:txBody>
      </p:sp>
      <p:sp>
        <p:nvSpPr>
          <p:cNvPr id="10" name="Plaque 9"/>
          <p:cNvSpPr/>
          <p:nvPr/>
        </p:nvSpPr>
        <p:spPr>
          <a:xfrm>
            <a:off x="9062113" y="3016147"/>
            <a:ext cx="2251881" cy="805218"/>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QIIMGA Features Selection</a:t>
            </a:r>
            <a:endParaRPr lang="en-US" dirty="0"/>
          </a:p>
        </p:txBody>
      </p:sp>
      <p:sp>
        <p:nvSpPr>
          <p:cNvPr id="11" name="Can 10"/>
          <p:cNvSpPr/>
          <p:nvPr/>
        </p:nvSpPr>
        <p:spPr>
          <a:xfrm>
            <a:off x="9280478" y="4135262"/>
            <a:ext cx="1897038" cy="69603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SVM Model Trained</a:t>
            </a:r>
            <a:endParaRPr lang="en-US" dirty="0"/>
          </a:p>
        </p:txBody>
      </p:sp>
      <p:sp>
        <p:nvSpPr>
          <p:cNvPr id="12" name="Rectangle 11"/>
          <p:cNvSpPr/>
          <p:nvPr/>
        </p:nvSpPr>
        <p:spPr>
          <a:xfrm>
            <a:off x="9048466" y="5254384"/>
            <a:ext cx="2306471" cy="586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Cross Validation For Validate checking</a:t>
            </a:r>
            <a:endParaRPr lang="en-US" dirty="0"/>
          </a:p>
        </p:txBody>
      </p:sp>
      <p:sp>
        <p:nvSpPr>
          <p:cNvPr id="13" name="Oval 12"/>
          <p:cNvSpPr/>
          <p:nvPr/>
        </p:nvSpPr>
        <p:spPr>
          <a:xfrm>
            <a:off x="5636517" y="5868535"/>
            <a:ext cx="1897039" cy="709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Export The  Model</a:t>
            </a:r>
            <a:endParaRPr lang="en-US" dirty="0"/>
          </a:p>
        </p:txBody>
      </p:sp>
      <p:sp>
        <p:nvSpPr>
          <p:cNvPr id="16" name="Down Arrow 15"/>
          <p:cNvSpPr/>
          <p:nvPr/>
        </p:nvSpPr>
        <p:spPr>
          <a:xfrm>
            <a:off x="10031104" y="1610429"/>
            <a:ext cx="150126" cy="2593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10058400" y="2647660"/>
            <a:ext cx="150125" cy="3275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10072048" y="3875960"/>
            <a:ext cx="136477" cy="245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10099343" y="4858598"/>
            <a:ext cx="150126" cy="3411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flipH="1">
            <a:off x="7547193" y="6005010"/>
            <a:ext cx="1651380" cy="163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171279" y="5882181"/>
            <a:ext cx="68239" cy="245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697338" y="6196084"/>
            <a:ext cx="3930555" cy="307777"/>
          </a:xfrm>
          <a:prstGeom prst="rect">
            <a:avLst/>
          </a:prstGeom>
          <a:noFill/>
        </p:spPr>
        <p:txBody>
          <a:bodyPr wrap="square" rtlCol="0">
            <a:spAutoFit/>
          </a:bodyPr>
          <a:lstStyle/>
          <a:p>
            <a:r>
              <a:rPr lang="en-US" sz="1400" dirty="0" smtClean="0"/>
              <a:t>Figure 7: Data Preprocessing Flow Diagram. </a:t>
            </a:r>
            <a:endParaRPr lang="en-US" sz="1400" dirty="0"/>
          </a:p>
        </p:txBody>
      </p:sp>
    </p:spTree>
    <p:extLst>
      <p:ext uri="{BB962C8B-B14F-4D97-AF65-F5344CB8AC3E}">
        <p14:creationId xmlns="" xmlns:p14="http://schemas.microsoft.com/office/powerpoint/2010/main" val="1316345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27" y="0"/>
            <a:ext cx="12163873" cy="6858000"/>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pPr>
              <a:buNone/>
            </a:pPr>
            <a:endParaRPr lang="en-US" dirty="0" smtClean="0"/>
          </a:p>
          <a:p>
            <a:pPr>
              <a:buNone/>
            </a:pPr>
            <a:endParaRPr lang="en-US" dirty="0"/>
          </a:p>
        </p:txBody>
      </p:sp>
      <p:sp>
        <p:nvSpPr>
          <p:cNvPr id="4" name="Date Placeholder 3"/>
          <p:cNvSpPr>
            <a:spLocks noGrp="1"/>
          </p:cNvSpPr>
          <p:nvPr>
            <p:ph type="dt" sz="half" idx="10"/>
          </p:nvPr>
        </p:nvSpPr>
        <p:spPr/>
        <p:txBody>
          <a:bodyPr/>
          <a:lstStyle/>
          <a:p>
            <a:fld id="{87F6EF97-8497-4452-9D3B-D156F4D78093}" type="datetime1">
              <a:rPr lang="en-IN" smtClean="0"/>
              <a:pPr/>
              <a:t>17-02-2025</a:t>
            </a:fld>
            <a:endParaRPr lang="en-IN"/>
          </a:p>
        </p:txBody>
      </p:sp>
      <p:sp>
        <p:nvSpPr>
          <p:cNvPr id="5" name="Slide Number Placeholder 4"/>
          <p:cNvSpPr>
            <a:spLocks noGrp="1"/>
          </p:cNvSpPr>
          <p:nvPr>
            <p:ph type="sldNum" sz="quarter" idx="12"/>
          </p:nvPr>
        </p:nvSpPr>
        <p:spPr/>
        <p:txBody>
          <a:bodyPr/>
          <a:lstStyle/>
          <a:p>
            <a:fld id="{C8421A79-F751-4E2E-A6A8-90315ACC7929}" type="slidenum">
              <a:rPr lang="en-IN" smtClean="0"/>
              <a:pPr/>
              <a:t>9</a:t>
            </a:fld>
            <a:endParaRPr lang="en-IN" dirty="0"/>
          </a:p>
        </p:txBody>
      </p:sp>
      <p:sp>
        <p:nvSpPr>
          <p:cNvPr id="7" name="Rounded Rectangle 6"/>
          <p:cNvSpPr/>
          <p:nvPr/>
        </p:nvSpPr>
        <p:spPr>
          <a:xfrm>
            <a:off x="1139480" y="647114"/>
            <a:ext cx="1378634" cy="562708"/>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Data Set</a:t>
            </a:r>
            <a:endParaRPr lang="en-US" dirty="0"/>
          </a:p>
        </p:txBody>
      </p:sp>
      <p:sp>
        <p:nvSpPr>
          <p:cNvPr id="8" name="Rectangle 7"/>
          <p:cNvSpPr/>
          <p:nvPr/>
        </p:nvSpPr>
        <p:spPr>
          <a:xfrm>
            <a:off x="492369" y="1631852"/>
            <a:ext cx="689317" cy="3938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FS1</a:t>
            </a:r>
            <a:endParaRPr lang="en-US" dirty="0"/>
          </a:p>
        </p:txBody>
      </p:sp>
      <p:sp>
        <p:nvSpPr>
          <p:cNvPr id="9" name="Rectangle 8"/>
          <p:cNvSpPr/>
          <p:nvPr/>
        </p:nvSpPr>
        <p:spPr>
          <a:xfrm>
            <a:off x="1392700" y="1617785"/>
            <a:ext cx="604910" cy="4220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FS2</a:t>
            </a:r>
            <a:endParaRPr lang="en-US" dirty="0"/>
          </a:p>
        </p:txBody>
      </p:sp>
      <p:sp>
        <p:nvSpPr>
          <p:cNvPr id="10" name="Rectangle 9"/>
          <p:cNvSpPr/>
          <p:nvPr/>
        </p:nvSpPr>
        <p:spPr>
          <a:xfrm>
            <a:off x="2391508" y="1631852"/>
            <a:ext cx="647114" cy="3938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FS N</a:t>
            </a:r>
            <a:endParaRPr lang="en-US" dirty="0"/>
          </a:p>
        </p:txBody>
      </p:sp>
      <p:cxnSp>
        <p:nvCxnSpPr>
          <p:cNvPr id="12" name="Straight Connector 11"/>
          <p:cNvCxnSpPr/>
          <p:nvPr/>
        </p:nvCxnSpPr>
        <p:spPr>
          <a:xfrm>
            <a:off x="2067951" y="1786597"/>
            <a:ext cx="281354" cy="0"/>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450166" y="2264898"/>
            <a:ext cx="773723" cy="45016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QIGA</a:t>
            </a:r>
            <a:endParaRPr lang="en-US" dirty="0"/>
          </a:p>
        </p:txBody>
      </p:sp>
      <p:sp>
        <p:nvSpPr>
          <p:cNvPr id="16" name="Rectangle 15"/>
          <p:cNvSpPr/>
          <p:nvPr/>
        </p:nvSpPr>
        <p:spPr>
          <a:xfrm>
            <a:off x="1324462" y="2321169"/>
            <a:ext cx="745587" cy="3798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QIGA</a:t>
            </a:r>
            <a:endParaRPr lang="en-US" dirty="0"/>
          </a:p>
        </p:txBody>
      </p:sp>
      <p:sp>
        <p:nvSpPr>
          <p:cNvPr id="17" name="Rectangle 16"/>
          <p:cNvSpPr/>
          <p:nvPr/>
        </p:nvSpPr>
        <p:spPr>
          <a:xfrm>
            <a:off x="2350983" y="2321169"/>
            <a:ext cx="703385" cy="4220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QIGA</a:t>
            </a:r>
            <a:endParaRPr lang="en-US" dirty="0"/>
          </a:p>
        </p:txBody>
      </p:sp>
      <p:sp>
        <p:nvSpPr>
          <p:cNvPr id="18" name="Oval 17"/>
          <p:cNvSpPr/>
          <p:nvPr/>
        </p:nvSpPr>
        <p:spPr>
          <a:xfrm>
            <a:off x="1237957" y="3151163"/>
            <a:ext cx="801858" cy="74558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U</a:t>
            </a:r>
            <a:endParaRPr lang="en-US" sz="3200" dirty="0"/>
          </a:p>
        </p:txBody>
      </p:sp>
      <p:sp>
        <p:nvSpPr>
          <p:cNvPr id="19" name="Rectangle 18"/>
          <p:cNvSpPr/>
          <p:nvPr/>
        </p:nvSpPr>
        <p:spPr>
          <a:xfrm>
            <a:off x="787791" y="4248443"/>
            <a:ext cx="1730326" cy="6611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Optimized Feature Set</a:t>
            </a:r>
            <a:endParaRPr lang="en-US" dirty="0"/>
          </a:p>
        </p:txBody>
      </p:sp>
      <p:cxnSp>
        <p:nvCxnSpPr>
          <p:cNvPr id="21" name="Straight Arrow Connector 20"/>
          <p:cNvCxnSpPr>
            <a:stCxn id="7" idx="2"/>
            <a:endCxn id="8" idx="0"/>
          </p:cNvCxnSpPr>
          <p:nvPr/>
        </p:nvCxnSpPr>
        <p:spPr>
          <a:xfrm flipH="1">
            <a:off x="837028" y="1209822"/>
            <a:ext cx="991769" cy="4220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7" idx="2"/>
            <a:endCxn id="9" idx="0"/>
          </p:cNvCxnSpPr>
          <p:nvPr/>
        </p:nvCxnSpPr>
        <p:spPr>
          <a:xfrm flipH="1">
            <a:off x="1695155" y="1209822"/>
            <a:ext cx="133642" cy="4079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7" idx="2"/>
            <a:endCxn id="10" idx="0"/>
          </p:cNvCxnSpPr>
          <p:nvPr/>
        </p:nvCxnSpPr>
        <p:spPr>
          <a:xfrm>
            <a:off x="1828797" y="1209822"/>
            <a:ext cx="886268" cy="4220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8" idx="2"/>
            <a:endCxn id="13" idx="0"/>
          </p:cNvCxnSpPr>
          <p:nvPr/>
        </p:nvCxnSpPr>
        <p:spPr>
          <a:xfrm>
            <a:off x="837028" y="2025748"/>
            <a:ext cx="0" cy="2391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9" idx="2"/>
            <a:endCxn id="16" idx="0"/>
          </p:cNvCxnSpPr>
          <p:nvPr/>
        </p:nvCxnSpPr>
        <p:spPr>
          <a:xfrm>
            <a:off x="1695155" y="2039815"/>
            <a:ext cx="2101" cy="28135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0" idx="2"/>
            <a:endCxn id="17" idx="0"/>
          </p:cNvCxnSpPr>
          <p:nvPr/>
        </p:nvCxnSpPr>
        <p:spPr>
          <a:xfrm flipH="1">
            <a:off x="2702676" y="2025748"/>
            <a:ext cx="12389" cy="29542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3" idx="2"/>
            <a:endCxn id="18" idx="1"/>
          </p:cNvCxnSpPr>
          <p:nvPr/>
        </p:nvCxnSpPr>
        <p:spPr>
          <a:xfrm>
            <a:off x="837028" y="2715065"/>
            <a:ext cx="518358" cy="5452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6" idx="2"/>
            <a:endCxn id="18" idx="0"/>
          </p:cNvCxnSpPr>
          <p:nvPr/>
        </p:nvCxnSpPr>
        <p:spPr>
          <a:xfrm flipH="1">
            <a:off x="1638886" y="2700997"/>
            <a:ext cx="58370" cy="4501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17" idx="2"/>
            <a:endCxn id="18" idx="7"/>
          </p:cNvCxnSpPr>
          <p:nvPr/>
        </p:nvCxnSpPr>
        <p:spPr>
          <a:xfrm flipH="1">
            <a:off x="1922386" y="2743200"/>
            <a:ext cx="780290" cy="5171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8" idx="4"/>
            <a:endCxn id="19" idx="0"/>
          </p:cNvCxnSpPr>
          <p:nvPr/>
        </p:nvCxnSpPr>
        <p:spPr>
          <a:xfrm>
            <a:off x="1638886" y="3896751"/>
            <a:ext cx="14068" cy="3516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 name="Rectangle 39"/>
          <p:cNvSpPr/>
          <p:nvPr/>
        </p:nvSpPr>
        <p:spPr>
          <a:xfrm>
            <a:off x="4501661" y="549900"/>
            <a:ext cx="1856935" cy="112541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Input Each Feature Set (e.g. Bp , Cp , Bs….)</a:t>
            </a:r>
            <a:endParaRPr lang="en-US" dirty="0">
              <a:solidFill>
                <a:schemeClr val="tx1"/>
              </a:solidFill>
            </a:endParaRPr>
          </a:p>
        </p:txBody>
      </p:sp>
      <p:sp>
        <p:nvSpPr>
          <p:cNvPr id="41" name="Rectangle 40"/>
          <p:cNvSpPr/>
          <p:nvPr/>
        </p:nvSpPr>
        <p:spPr>
          <a:xfrm>
            <a:off x="6893182" y="562708"/>
            <a:ext cx="1730327" cy="109728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033862" y="239152"/>
            <a:ext cx="1927274" cy="276999"/>
          </a:xfrm>
          <a:prstGeom prst="rect">
            <a:avLst/>
          </a:prstGeom>
          <a:noFill/>
        </p:spPr>
        <p:txBody>
          <a:bodyPr wrap="square" rtlCol="0">
            <a:spAutoFit/>
          </a:bodyPr>
          <a:lstStyle/>
          <a:p>
            <a:r>
              <a:rPr lang="en-US" sz="1200" dirty="0" smtClean="0"/>
              <a:t>HADAMART GATE</a:t>
            </a:r>
            <a:endParaRPr lang="en-US" sz="1200" dirty="0"/>
          </a:p>
        </p:txBody>
      </p:sp>
      <p:sp>
        <p:nvSpPr>
          <p:cNvPr id="44" name="TextBox 43"/>
          <p:cNvSpPr txBox="1"/>
          <p:nvPr/>
        </p:nvSpPr>
        <p:spPr>
          <a:xfrm>
            <a:off x="9270632" y="337625"/>
            <a:ext cx="1955409" cy="246221"/>
          </a:xfrm>
          <a:prstGeom prst="rect">
            <a:avLst/>
          </a:prstGeom>
          <a:noFill/>
        </p:spPr>
        <p:txBody>
          <a:bodyPr wrap="square" rtlCol="0">
            <a:spAutoFit/>
          </a:bodyPr>
          <a:lstStyle/>
          <a:p>
            <a:r>
              <a:rPr lang="en-US" sz="1000" b="1" dirty="0" smtClean="0"/>
              <a:t>2^N number of initial Population </a:t>
            </a:r>
            <a:endParaRPr lang="en-US" sz="1000" b="1" dirty="0"/>
          </a:p>
        </p:txBody>
      </p:sp>
      <p:sp>
        <p:nvSpPr>
          <p:cNvPr id="45" name="Flowchart: Data 44"/>
          <p:cNvSpPr/>
          <p:nvPr/>
        </p:nvSpPr>
        <p:spPr>
          <a:xfrm>
            <a:off x="3699803" y="2278969"/>
            <a:ext cx="3024554" cy="1153551"/>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400" dirty="0" smtClean="0"/>
              <a:t>Calculate fitness score of each </a:t>
            </a:r>
            <a:r>
              <a:rPr lang="en-US" sz="1400" b="1" dirty="0" smtClean="0"/>
              <a:t>Chromosomes = </a:t>
            </a:r>
            <a:r>
              <a:rPr lang="en-US" sz="1400" dirty="0" smtClean="0"/>
              <a:t>Accuracy – λ × (Number of Features</a:t>
            </a:r>
            <a:r>
              <a:rPr lang="en-US" dirty="0" smtClean="0"/>
              <a:t>)</a:t>
            </a:r>
            <a:endParaRPr lang="en-US" dirty="0"/>
          </a:p>
        </p:txBody>
      </p:sp>
      <p:sp>
        <p:nvSpPr>
          <p:cNvPr id="46" name="Rectangle 45"/>
          <p:cNvSpPr/>
          <p:nvPr/>
        </p:nvSpPr>
        <p:spPr>
          <a:xfrm>
            <a:off x="7383866" y="3981162"/>
            <a:ext cx="2391508" cy="10972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Apply Genetic Algorithm  : selection , crossover , mutation </a:t>
            </a:r>
            <a:endParaRPr lang="en-US" dirty="0"/>
          </a:p>
        </p:txBody>
      </p:sp>
      <p:sp>
        <p:nvSpPr>
          <p:cNvPr id="47" name="Rectangle 46"/>
          <p:cNvSpPr/>
          <p:nvPr/>
        </p:nvSpPr>
        <p:spPr>
          <a:xfrm>
            <a:off x="3924888" y="3967094"/>
            <a:ext cx="1941341" cy="11254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Apply Quantum Rotation gate update Chromosomes</a:t>
            </a:r>
            <a:endParaRPr lang="en-US" dirty="0"/>
          </a:p>
        </p:txBody>
      </p:sp>
      <p:sp>
        <p:nvSpPr>
          <p:cNvPr id="48" name="Flowchart: Decision 47"/>
          <p:cNvSpPr/>
          <p:nvPr/>
        </p:nvSpPr>
        <p:spPr>
          <a:xfrm>
            <a:off x="7178301" y="2212829"/>
            <a:ext cx="2799470" cy="1322363"/>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FS </a:t>
            </a:r>
            <a:r>
              <a:rPr lang="en-US" sz="900" b="1" dirty="0" smtClean="0"/>
              <a:t>PREV </a:t>
            </a:r>
            <a:r>
              <a:rPr lang="en-US" b="1" dirty="0" smtClean="0"/>
              <a:t>&gt;= </a:t>
            </a:r>
            <a:r>
              <a:rPr lang="en-US" sz="900" b="1" dirty="0" smtClean="0"/>
              <a:t> </a:t>
            </a:r>
            <a:r>
              <a:rPr lang="en-US" b="1" dirty="0" smtClean="0"/>
              <a:t>FS </a:t>
            </a:r>
            <a:r>
              <a:rPr lang="en-US" sz="900" b="1" dirty="0" smtClean="0"/>
              <a:t>NEXT</a:t>
            </a:r>
            <a:endParaRPr lang="en-US" b="1" dirty="0"/>
          </a:p>
        </p:txBody>
      </p:sp>
      <p:cxnSp>
        <p:nvCxnSpPr>
          <p:cNvPr id="52" name="Straight Arrow Connector 51"/>
          <p:cNvCxnSpPr>
            <a:stCxn id="40" idx="3"/>
            <a:endCxn id="41" idx="1"/>
          </p:cNvCxnSpPr>
          <p:nvPr/>
        </p:nvCxnSpPr>
        <p:spPr>
          <a:xfrm flipV="1">
            <a:off x="6358596" y="1111348"/>
            <a:ext cx="534586" cy="12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flipV="1">
            <a:off x="8623495" y="1105469"/>
            <a:ext cx="670630" cy="58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6" name="Straight Arrow Connector 55"/>
          <p:cNvCxnSpPr>
            <a:endCxn id="45" idx="1"/>
          </p:cNvCxnSpPr>
          <p:nvPr/>
        </p:nvCxnSpPr>
        <p:spPr>
          <a:xfrm flipH="1">
            <a:off x="5212080" y="1941342"/>
            <a:ext cx="21102" cy="3376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flipV="1">
            <a:off x="5233182" y="1924334"/>
            <a:ext cx="6503893" cy="45144"/>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11141634" y="1153551"/>
            <a:ext cx="562686"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11704320" y="1125415"/>
            <a:ext cx="5459" cy="812567"/>
          </a:xfrm>
          <a:prstGeom prst="line">
            <a:avLst/>
          </a:prstGeom>
        </p:spPr>
        <p:style>
          <a:lnRef idx="1">
            <a:schemeClr val="dk1"/>
          </a:lnRef>
          <a:fillRef idx="0">
            <a:schemeClr val="dk1"/>
          </a:fillRef>
          <a:effectRef idx="0">
            <a:schemeClr val="dk1"/>
          </a:effectRef>
          <a:fontRef idx="minor">
            <a:schemeClr val="tx1"/>
          </a:fontRef>
        </p:style>
      </p:cxnSp>
      <p:sp>
        <p:nvSpPr>
          <p:cNvPr id="65" name="Rounded Rectangle 64"/>
          <p:cNvSpPr/>
          <p:nvPr/>
        </p:nvSpPr>
        <p:spPr>
          <a:xfrm>
            <a:off x="10156874" y="3981157"/>
            <a:ext cx="1491175" cy="116761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Optimal each Feature Set</a:t>
            </a:r>
            <a:endParaRPr lang="en-US" dirty="0"/>
          </a:p>
        </p:txBody>
      </p:sp>
      <p:cxnSp>
        <p:nvCxnSpPr>
          <p:cNvPr id="71" name="Straight Arrow Connector 70"/>
          <p:cNvCxnSpPr/>
          <p:nvPr/>
        </p:nvCxnSpPr>
        <p:spPr>
          <a:xfrm>
            <a:off x="10888394" y="2886815"/>
            <a:ext cx="14068" cy="99880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3" name="Straight Connector 72"/>
          <p:cNvCxnSpPr>
            <a:stCxn id="48" idx="3"/>
          </p:cNvCxnSpPr>
          <p:nvPr/>
        </p:nvCxnSpPr>
        <p:spPr>
          <a:xfrm>
            <a:off x="9977771" y="2874011"/>
            <a:ext cx="926790" cy="5667"/>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Arrow Connector 87"/>
          <p:cNvCxnSpPr>
            <a:stCxn id="45" idx="5"/>
            <a:endCxn id="48" idx="1"/>
          </p:cNvCxnSpPr>
          <p:nvPr/>
        </p:nvCxnSpPr>
        <p:spPr>
          <a:xfrm>
            <a:off x="6421902" y="2855745"/>
            <a:ext cx="756399" cy="18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0" name="Straight Arrow Connector 89"/>
          <p:cNvCxnSpPr>
            <a:stCxn id="48" idx="2"/>
            <a:endCxn id="46" idx="0"/>
          </p:cNvCxnSpPr>
          <p:nvPr/>
        </p:nvCxnSpPr>
        <p:spPr>
          <a:xfrm>
            <a:off x="8578036" y="3535192"/>
            <a:ext cx="1584" cy="4459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2" name="Straight Arrow Connector 91"/>
          <p:cNvCxnSpPr>
            <a:stCxn id="46" idx="1"/>
            <a:endCxn id="47" idx="3"/>
          </p:cNvCxnSpPr>
          <p:nvPr/>
        </p:nvCxnSpPr>
        <p:spPr>
          <a:xfrm flipH="1" flipV="1">
            <a:off x="5866229" y="4529802"/>
            <a:ext cx="1517637"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47" idx="0"/>
            <a:endCxn id="45" idx="3"/>
          </p:cNvCxnSpPr>
          <p:nvPr/>
        </p:nvCxnSpPr>
        <p:spPr>
          <a:xfrm flipV="1">
            <a:off x="4895559" y="3432520"/>
            <a:ext cx="14066" cy="5345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5" name="Oval 94"/>
          <p:cNvSpPr/>
          <p:nvPr/>
        </p:nvSpPr>
        <p:spPr>
          <a:xfrm>
            <a:off x="8778235" y="3671668"/>
            <a:ext cx="787791" cy="267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a:t>
            </a:r>
            <a:endParaRPr lang="en-US" dirty="0"/>
          </a:p>
        </p:txBody>
      </p:sp>
      <p:sp>
        <p:nvSpPr>
          <p:cNvPr id="96" name="Oval 95"/>
          <p:cNvSpPr/>
          <p:nvPr/>
        </p:nvSpPr>
        <p:spPr>
          <a:xfrm>
            <a:off x="10156873" y="2382057"/>
            <a:ext cx="872197" cy="393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YES</a:t>
            </a:r>
            <a:endParaRPr lang="en-US" dirty="0"/>
          </a:p>
        </p:txBody>
      </p:sp>
      <p:cxnSp>
        <p:nvCxnSpPr>
          <p:cNvPr id="98" name="Straight Connector 97"/>
          <p:cNvCxnSpPr/>
          <p:nvPr/>
        </p:nvCxnSpPr>
        <p:spPr>
          <a:xfrm>
            <a:off x="379828" y="436098"/>
            <a:ext cx="0" cy="4712677"/>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a:off x="379828" y="490691"/>
            <a:ext cx="2813538" cy="14067"/>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a:off x="379828" y="5148775"/>
            <a:ext cx="2799470" cy="28136"/>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flipH="1">
            <a:off x="3193366" y="464234"/>
            <a:ext cx="14068" cy="4754880"/>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flipH="1">
            <a:off x="3362178" y="182878"/>
            <a:ext cx="42205" cy="5078439"/>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a:off x="3376246" y="196948"/>
            <a:ext cx="8525022" cy="28136"/>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a:off x="11915335" y="225083"/>
            <a:ext cx="14067" cy="4979963"/>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3348111" y="5219114"/>
            <a:ext cx="8651631" cy="1"/>
          </a:xfrm>
          <a:prstGeom prst="line">
            <a:avLst/>
          </a:prstGeom>
        </p:spPr>
        <p:style>
          <a:lnRef idx="1">
            <a:schemeClr val="dk1"/>
          </a:lnRef>
          <a:fillRef idx="0">
            <a:schemeClr val="dk1"/>
          </a:fillRef>
          <a:effectRef idx="0">
            <a:schemeClr val="dk1"/>
          </a:effectRef>
          <a:fontRef idx="minor">
            <a:schemeClr val="tx1"/>
          </a:fontRef>
        </p:style>
      </p:cxnSp>
      <p:sp>
        <p:nvSpPr>
          <p:cNvPr id="124" name="TextBox 123"/>
          <p:cNvSpPr txBox="1"/>
          <p:nvPr/>
        </p:nvSpPr>
        <p:spPr>
          <a:xfrm>
            <a:off x="1069145" y="5288193"/>
            <a:ext cx="1336430" cy="365760"/>
          </a:xfrm>
          <a:prstGeom prst="rect">
            <a:avLst/>
          </a:prstGeom>
          <a:noFill/>
        </p:spPr>
        <p:txBody>
          <a:bodyPr wrap="square" rtlCol="0">
            <a:spAutoFit/>
          </a:bodyPr>
          <a:lstStyle/>
          <a:p>
            <a:r>
              <a:rPr lang="en-US" dirty="0" smtClean="0"/>
              <a:t>QIIMGA</a:t>
            </a:r>
            <a:endParaRPr lang="en-US" dirty="0"/>
          </a:p>
        </p:txBody>
      </p:sp>
      <p:sp>
        <p:nvSpPr>
          <p:cNvPr id="125" name="Rectangle 124"/>
          <p:cNvSpPr/>
          <p:nvPr/>
        </p:nvSpPr>
        <p:spPr>
          <a:xfrm>
            <a:off x="6231988" y="5289033"/>
            <a:ext cx="1786597" cy="4220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QIGA</a:t>
            </a:r>
            <a:endParaRPr lang="en-US" dirty="0"/>
          </a:p>
        </p:txBody>
      </p:sp>
      <p:sp>
        <p:nvSpPr>
          <p:cNvPr id="59" name="Rectangle 58"/>
          <p:cNvSpPr/>
          <p:nvPr/>
        </p:nvSpPr>
        <p:spPr>
          <a:xfrm>
            <a:off x="9430603" y="723330"/>
            <a:ext cx="1596788"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q11 , q12  --- q1n</a:t>
            </a:r>
          </a:p>
          <a:p>
            <a:pPr algn="ctr"/>
            <a:r>
              <a:rPr lang="en-US" sz="1400" dirty="0" smtClean="0"/>
              <a:t>q21 ,  q22 ---- q2n</a:t>
            </a:r>
          </a:p>
          <a:p>
            <a:pPr algn="ctr"/>
            <a:r>
              <a:rPr lang="en-US" sz="1400" dirty="0" smtClean="0"/>
              <a:t>q31 , q32 ---- q3n</a:t>
            </a:r>
          </a:p>
          <a:p>
            <a:pPr algn="ctr"/>
            <a:r>
              <a:rPr lang="en-US" sz="1400" dirty="0" smtClean="0"/>
              <a:t>qn1,qn2 , ----- </a:t>
            </a:r>
            <a:r>
              <a:rPr lang="en-US" sz="1400" dirty="0" err="1" smtClean="0"/>
              <a:t>qnn</a:t>
            </a:r>
            <a:endParaRPr lang="en-US" sz="1400" dirty="0" smtClean="0"/>
          </a:p>
          <a:p>
            <a:pPr algn="ctr"/>
            <a:endParaRPr lang="en-US" sz="1400" dirty="0" smtClean="0"/>
          </a:p>
        </p:txBody>
      </p:sp>
      <p:cxnSp>
        <p:nvCxnSpPr>
          <p:cNvPr id="63" name="Straight Connector 62"/>
          <p:cNvCxnSpPr/>
          <p:nvPr/>
        </p:nvCxnSpPr>
        <p:spPr>
          <a:xfrm>
            <a:off x="9280476" y="682388"/>
            <a:ext cx="0" cy="996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1081985" y="600501"/>
            <a:ext cx="13648" cy="1078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9294125" y="655093"/>
            <a:ext cx="341194" cy="272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9294125" y="1665027"/>
            <a:ext cx="136478" cy="682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10849971" y="1651379"/>
            <a:ext cx="259307" cy="5459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flipH="1">
            <a:off x="10795379" y="600501"/>
            <a:ext cx="2729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694830" y="5841242"/>
            <a:ext cx="3985146" cy="307777"/>
          </a:xfrm>
          <a:prstGeom prst="rect">
            <a:avLst/>
          </a:prstGeom>
          <a:noFill/>
        </p:spPr>
        <p:txBody>
          <a:bodyPr wrap="square" rtlCol="0">
            <a:spAutoFit/>
          </a:bodyPr>
          <a:lstStyle/>
          <a:p>
            <a:r>
              <a:rPr lang="en-US" sz="1400" dirty="0" smtClean="0"/>
              <a:t>Figure : 8 ( QIIMGA  Flow Diagram )</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1755</TotalTime>
  <Words>2281</Words>
  <Application>Microsoft Office PowerPoint</Application>
  <PresentationFormat>Custom</PresentationFormat>
  <Paragraphs>271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Srijan Bhattacharya</dc:creator>
  <cp:lastModifiedBy>subhadip721@outlook.com</cp:lastModifiedBy>
  <cp:revision>111</cp:revision>
  <dcterms:created xsi:type="dcterms:W3CDTF">2021-07-06T07:33:42Z</dcterms:created>
  <dcterms:modified xsi:type="dcterms:W3CDTF">2025-02-17T17:20:37Z</dcterms:modified>
</cp:coreProperties>
</file>