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8B0BE-F7BD-4651-824B-CA70D6287129}" v="232" dt="2024-06-26T17:26:33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18E9E-0857-426B-B3AA-0A704EA367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7F0FF9-59A4-4CB8-8430-015497045C88}">
      <dgm:prSet/>
      <dgm:spPr/>
      <dgm:t>
        <a:bodyPr/>
        <a:lstStyle/>
        <a:p>
          <a:r>
            <a:rPr lang="en-US"/>
            <a:t>Strong Password Policies: Encourage users to create complex passwords and change them regularly</a:t>
          </a:r>
        </a:p>
      </dgm:t>
    </dgm:pt>
    <dgm:pt modelId="{D4DA77A2-9ACA-469A-A2B4-B07BEAE1B4D3}" type="parTrans" cxnId="{ABF396E7-DAF0-4EA5-B349-9854E2DEB968}">
      <dgm:prSet/>
      <dgm:spPr/>
      <dgm:t>
        <a:bodyPr/>
        <a:lstStyle/>
        <a:p>
          <a:endParaRPr lang="en-US"/>
        </a:p>
      </dgm:t>
    </dgm:pt>
    <dgm:pt modelId="{BC568278-BBCD-42A8-ABF7-057F687D085C}" type="sibTrans" cxnId="{ABF396E7-DAF0-4EA5-B349-9854E2DEB968}">
      <dgm:prSet/>
      <dgm:spPr/>
      <dgm:t>
        <a:bodyPr/>
        <a:lstStyle/>
        <a:p>
          <a:endParaRPr lang="en-US"/>
        </a:p>
      </dgm:t>
    </dgm:pt>
    <dgm:pt modelId="{72F22248-A321-441B-A3B3-BAAC5D260339}">
      <dgm:prSet/>
      <dgm:spPr/>
      <dgm:t>
        <a:bodyPr/>
        <a:lstStyle/>
        <a:p>
          <a:r>
            <a:rPr lang="en-US"/>
            <a:t>Ticket Lifetimes: Set shorter time limits for how long tickets are valid to minimize misuse</a:t>
          </a:r>
        </a:p>
      </dgm:t>
    </dgm:pt>
    <dgm:pt modelId="{3B36ACD5-5066-434F-9DF0-6D539C0E50DA}" type="parTrans" cxnId="{3950F489-EE5E-4CB2-B0FE-7CEBFF758031}">
      <dgm:prSet/>
      <dgm:spPr/>
      <dgm:t>
        <a:bodyPr/>
        <a:lstStyle/>
        <a:p>
          <a:endParaRPr lang="en-US"/>
        </a:p>
      </dgm:t>
    </dgm:pt>
    <dgm:pt modelId="{5EBD1626-05FB-44E7-8CE9-847F2528BA42}" type="sibTrans" cxnId="{3950F489-EE5E-4CB2-B0FE-7CEBFF758031}">
      <dgm:prSet/>
      <dgm:spPr/>
      <dgm:t>
        <a:bodyPr/>
        <a:lstStyle/>
        <a:p>
          <a:endParaRPr lang="en-US"/>
        </a:p>
      </dgm:t>
    </dgm:pt>
    <dgm:pt modelId="{98405874-D29D-4867-A6D3-8411B816A795}">
      <dgm:prSet/>
      <dgm:spPr/>
      <dgm:t>
        <a:bodyPr/>
        <a:lstStyle/>
        <a:p>
          <a:r>
            <a:rPr lang="en-US"/>
            <a:t>Network Security: Use firewalls and monitoring systems to detect and block suspicious activities</a:t>
          </a:r>
        </a:p>
      </dgm:t>
    </dgm:pt>
    <dgm:pt modelId="{299E26E5-7701-4BF5-8303-7E07472ACC16}" type="parTrans" cxnId="{B137AE64-E554-4C40-993F-7F52A68EA404}">
      <dgm:prSet/>
      <dgm:spPr/>
      <dgm:t>
        <a:bodyPr/>
        <a:lstStyle/>
        <a:p>
          <a:endParaRPr lang="en-US"/>
        </a:p>
      </dgm:t>
    </dgm:pt>
    <dgm:pt modelId="{8F3A27FB-8214-4AD5-9596-BE84B73DC0E6}" type="sibTrans" cxnId="{B137AE64-E554-4C40-993F-7F52A68EA404}">
      <dgm:prSet/>
      <dgm:spPr/>
      <dgm:t>
        <a:bodyPr/>
        <a:lstStyle/>
        <a:p>
          <a:endParaRPr lang="en-US"/>
        </a:p>
      </dgm:t>
    </dgm:pt>
    <dgm:pt modelId="{BFD18C42-56EA-476D-93C7-DF7424B59F0B}">
      <dgm:prSet/>
      <dgm:spPr/>
      <dgm:t>
        <a:bodyPr/>
        <a:lstStyle/>
        <a:p>
          <a:r>
            <a:rPr lang="en-US"/>
            <a:t>Encryption: Ensure all data exchanged in the Kerberos process is encrypted to prevent eavesdropping</a:t>
          </a:r>
        </a:p>
      </dgm:t>
    </dgm:pt>
    <dgm:pt modelId="{770DFA88-C3E6-48E5-9619-15AA7D604984}" type="parTrans" cxnId="{C012B5C4-4340-43EB-BF04-950DBDAD6ED0}">
      <dgm:prSet/>
      <dgm:spPr/>
      <dgm:t>
        <a:bodyPr/>
        <a:lstStyle/>
        <a:p>
          <a:endParaRPr lang="en-US"/>
        </a:p>
      </dgm:t>
    </dgm:pt>
    <dgm:pt modelId="{BAF40AA5-CB44-4B5D-AE12-6DFD854DF9A3}" type="sibTrans" cxnId="{C012B5C4-4340-43EB-BF04-950DBDAD6ED0}">
      <dgm:prSet/>
      <dgm:spPr/>
      <dgm:t>
        <a:bodyPr/>
        <a:lstStyle/>
        <a:p>
          <a:endParaRPr lang="en-US"/>
        </a:p>
      </dgm:t>
    </dgm:pt>
    <dgm:pt modelId="{6BB3111F-650A-484C-9E2D-F376CC7D3201}" type="pres">
      <dgm:prSet presAssocID="{26C18E9E-0857-426B-B3AA-0A704EA36785}" presName="root" presStyleCnt="0">
        <dgm:presLayoutVars>
          <dgm:dir/>
          <dgm:resizeHandles val="exact"/>
        </dgm:presLayoutVars>
      </dgm:prSet>
      <dgm:spPr/>
    </dgm:pt>
    <dgm:pt modelId="{728E91EE-DC8A-4CD9-A132-B2B1D200FFF0}" type="pres">
      <dgm:prSet presAssocID="{C47F0FF9-59A4-4CB8-8430-015497045C88}" presName="compNode" presStyleCnt="0"/>
      <dgm:spPr/>
    </dgm:pt>
    <dgm:pt modelId="{091F9ACB-F7E1-4BF7-9940-90EC26BBA542}" type="pres">
      <dgm:prSet presAssocID="{C47F0FF9-59A4-4CB8-8430-015497045C88}" presName="bgRect" presStyleLbl="bgShp" presStyleIdx="0" presStyleCnt="4"/>
      <dgm:spPr/>
    </dgm:pt>
    <dgm:pt modelId="{C433E2ED-43A0-49CB-B05E-520AC231D610}" type="pres">
      <dgm:prSet presAssocID="{C47F0FF9-59A4-4CB8-8430-015497045C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2191E40-0BE3-446F-A3F1-61FF163FEAC9}" type="pres">
      <dgm:prSet presAssocID="{C47F0FF9-59A4-4CB8-8430-015497045C88}" presName="spaceRect" presStyleCnt="0"/>
      <dgm:spPr/>
    </dgm:pt>
    <dgm:pt modelId="{BFA94FAD-F44A-4666-9F8B-9A5FE9F4B94B}" type="pres">
      <dgm:prSet presAssocID="{C47F0FF9-59A4-4CB8-8430-015497045C88}" presName="parTx" presStyleLbl="revTx" presStyleIdx="0" presStyleCnt="4">
        <dgm:presLayoutVars>
          <dgm:chMax val="0"/>
          <dgm:chPref val="0"/>
        </dgm:presLayoutVars>
      </dgm:prSet>
      <dgm:spPr/>
    </dgm:pt>
    <dgm:pt modelId="{CC825FF9-D47A-457A-BEFE-9942FCC682EF}" type="pres">
      <dgm:prSet presAssocID="{BC568278-BBCD-42A8-ABF7-057F687D085C}" presName="sibTrans" presStyleCnt="0"/>
      <dgm:spPr/>
    </dgm:pt>
    <dgm:pt modelId="{FAF114DA-D231-4234-A9AC-3EC7E356A176}" type="pres">
      <dgm:prSet presAssocID="{72F22248-A321-441B-A3B3-BAAC5D260339}" presName="compNode" presStyleCnt="0"/>
      <dgm:spPr/>
    </dgm:pt>
    <dgm:pt modelId="{1673C76B-47CC-4A37-9BA5-F2B11A18A63A}" type="pres">
      <dgm:prSet presAssocID="{72F22248-A321-441B-A3B3-BAAC5D260339}" presName="bgRect" presStyleLbl="bgShp" presStyleIdx="1" presStyleCnt="4"/>
      <dgm:spPr/>
    </dgm:pt>
    <dgm:pt modelId="{DBBF1D62-D196-4BC6-92F6-60109EC171EC}" type="pres">
      <dgm:prSet presAssocID="{72F22248-A321-441B-A3B3-BAAC5D2603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F909C7D-9648-47E9-BDA5-072F16F6612B}" type="pres">
      <dgm:prSet presAssocID="{72F22248-A321-441B-A3B3-BAAC5D260339}" presName="spaceRect" presStyleCnt="0"/>
      <dgm:spPr/>
    </dgm:pt>
    <dgm:pt modelId="{6AFE9F54-07CD-41CA-8CB9-B4EB2E442DDA}" type="pres">
      <dgm:prSet presAssocID="{72F22248-A321-441B-A3B3-BAAC5D260339}" presName="parTx" presStyleLbl="revTx" presStyleIdx="1" presStyleCnt="4">
        <dgm:presLayoutVars>
          <dgm:chMax val="0"/>
          <dgm:chPref val="0"/>
        </dgm:presLayoutVars>
      </dgm:prSet>
      <dgm:spPr/>
    </dgm:pt>
    <dgm:pt modelId="{91A4CD74-6DF2-466D-8721-660BF4955779}" type="pres">
      <dgm:prSet presAssocID="{5EBD1626-05FB-44E7-8CE9-847F2528BA42}" presName="sibTrans" presStyleCnt="0"/>
      <dgm:spPr/>
    </dgm:pt>
    <dgm:pt modelId="{CAC6754A-F490-40A4-81F5-713DE04E7FD3}" type="pres">
      <dgm:prSet presAssocID="{98405874-D29D-4867-A6D3-8411B816A795}" presName="compNode" presStyleCnt="0"/>
      <dgm:spPr/>
    </dgm:pt>
    <dgm:pt modelId="{C97957B2-CE84-4FA8-8BBA-E9F183E5F7BF}" type="pres">
      <dgm:prSet presAssocID="{98405874-D29D-4867-A6D3-8411B816A795}" presName="bgRect" presStyleLbl="bgShp" presStyleIdx="2" presStyleCnt="4"/>
      <dgm:spPr/>
    </dgm:pt>
    <dgm:pt modelId="{CAA417FC-F56C-4F18-964F-1259239DFB3F}" type="pres">
      <dgm:prSet presAssocID="{98405874-D29D-4867-A6D3-8411B816A7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1C7560B-7CD6-40A4-8AF0-6588A8C91FE4}" type="pres">
      <dgm:prSet presAssocID="{98405874-D29D-4867-A6D3-8411B816A795}" presName="spaceRect" presStyleCnt="0"/>
      <dgm:spPr/>
    </dgm:pt>
    <dgm:pt modelId="{C0E7DABD-6B60-4832-BCD0-D17716BBF466}" type="pres">
      <dgm:prSet presAssocID="{98405874-D29D-4867-A6D3-8411B816A795}" presName="parTx" presStyleLbl="revTx" presStyleIdx="2" presStyleCnt="4">
        <dgm:presLayoutVars>
          <dgm:chMax val="0"/>
          <dgm:chPref val="0"/>
        </dgm:presLayoutVars>
      </dgm:prSet>
      <dgm:spPr/>
    </dgm:pt>
    <dgm:pt modelId="{D2985EE3-C43D-4288-ABBF-992D2AB75A65}" type="pres">
      <dgm:prSet presAssocID="{8F3A27FB-8214-4AD5-9596-BE84B73DC0E6}" presName="sibTrans" presStyleCnt="0"/>
      <dgm:spPr/>
    </dgm:pt>
    <dgm:pt modelId="{AEB02125-ABB2-490E-8379-7C0886454F5F}" type="pres">
      <dgm:prSet presAssocID="{BFD18C42-56EA-476D-93C7-DF7424B59F0B}" presName="compNode" presStyleCnt="0"/>
      <dgm:spPr/>
    </dgm:pt>
    <dgm:pt modelId="{040E8927-D7A2-4AC1-AED2-F9562C35B73C}" type="pres">
      <dgm:prSet presAssocID="{BFD18C42-56EA-476D-93C7-DF7424B59F0B}" presName="bgRect" presStyleLbl="bgShp" presStyleIdx="3" presStyleCnt="4"/>
      <dgm:spPr/>
    </dgm:pt>
    <dgm:pt modelId="{B1A9D00F-9DCC-43BB-9189-7D3F9739D592}" type="pres">
      <dgm:prSet presAssocID="{BFD18C42-56EA-476D-93C7-DF7424B59F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45C7E7C-552E-481B-93C1-A1C8E9E5B7C2}" type="pres">
      <dgm:prSet presAssocID="{BFD18C42-56EA-476D-93C7-DF7424B59F0B}" presName="spaceRect" presStyleCnt="0"/>
      <dgm:spPr/>
    </dgm:pt>
    <dgm:pt modelId="{A35680C6-8E6C-4BE1-8B04-1FBBF90CA8D8}" type="pres">
      <dgm:prSet presAssocID="{BFD18C42-56EA-476D-93C7-DF7424B59F0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20F602-D82C-4310-BC93-16B5AEE7B67F}" type="presOf" srcId="{72F22248-A321-441B-A3B3-BAAC5D260339}" destId="{6AFE9F54-07CD-41CA-8CB9-B4EB2E442DDA}" srcOrd="0" destOrd="0" presId="urn:microsoft.com/office/officeart/2018/2/layout/IconVerticalSolidList"/>
    <dgm:cxn modelId="{B137AE64-E554-4C40-993F-7F52A68EA404}" srcId="{26C18E9E-0857-426B-B3AA-0A704EA36785}" destId="{98405874-D29D-4867-A6D3-8411B816A795}" srcOrd="2" destOrd="0" parTransId="{299E26E5-7701-4BF5-8303-7E07472ACC16}" sibTransId="{8F3A27FB-8214-4AD5-9596-BE84B73DC0E6}"/>
    <dgm:cxn modelId="{076BFF70-DEE2-4DCC-8024-76C3EFAAE786}" type="presOf" srcId="{BFD18C42-56EA-476D-93C7-DF7424B59F0B}" destId="{A35680C6-8E6C-4BE1-8B04-1FBBF90CA8D8}" srcOrd="0" destOrd="0" presId="urn:microsoft.com/office/officeart/2018/2/layout/IconVerticalSolidList"/>
    <dgm:cxn modelId="{3950F489-EE5E-4CB2-B0FE-7CEBFF758031}" srcId="{26C18E9E-0857-426B-B3AA-0A704EA36785}" destId="{72F22248-A321-441B-A3B3-BAAC5D260339}" srcOrd="1" destOrd="0" parTransId="{3B36ACD5-5066-434F-9DF0-6D539C0E50DA}" sibTransId="{5EBD1626-05FB-44E7-8CE9-847F2528BA42}"/>
    <dgm:cxn modelId="{49704698-AF73-476E-AB87-4720C3DCCAB0}" type="presOf" srcId="{98405874-D29D-4867-A6D3-8411B816A795}" destId="{C0E7DABD-6B60-4832-BCD0-D17716BBF466}" srcOrd="0" destOrd="0" presId="urn:microsoft.com/office/officeart/2018/2/layout/IconVerticalSolidList"/>
    <dgm:cxn modelId="{6B940EC2-EEFF-423D-903A-E397E4D93DD6}" type="presOf" srcId="{26C18E9E-0857-426B-B3AA-0A704EA36785}" destId="{6BB3111F-650A-484C-9E2D-F376CC7D3201}" srcOrd="0" destOrd="0" presId="urn:microsoft.com/office/officeart/2018/2/layout/IconVerticalSolidList"/>
    <dgm:cxn modelId="{C012B5C4-4340-43EB-BF04-950DBDAD6ED0}" srcId="{26C18E9E-0857-426B-B3AA-0A704EA36785}" destId="{BFD18C42-56EA-476D-93C7-DF7424B59F0B}" srcOrd="3" destOrd="0" parTransId="{770DFA88-C3E6-48E5-9619-15AA7D604984}" sibTransId="{BAF40AA5-CB44-4B5D-AE12-6DFD854DF9A3}"/>
    <dgm:cxn modelId="{EE132FD1-E042-4047-A864-D22855BF2E4F}" type="presOf" srcId="{C47F0FF9-59A4-4CB8-8430-015497045C88}" destId="{BFA94FAD-F44A-4666-9F8B-9A5FE9F4B94B}" srcOrd="0" destOrd="0" presId="urn:microsoft.com/office/officeart/2018/2/layout/IconVerticalSolidList"/>
    <dgm:cxn modelId="{ABF396E7-DAF0-4EA5-B349-9854E2DEB968}" srcId="{26C18E9E-0857-426B-B3AA-0A704EA36785}" destId="{C47F0FF9-59A4-4CB8-8430-015497045C88}" srcOrd="0" destOrd="0" parTransId="{D4DA77A2-9ACA-469A-A2B4-B07BEAE1B4D3}" sibTransId="{BC568278-BBCD-42A8-ABF7-057F687D085C}"/>
    <dgm:cxn modelId="{80769153-6D04-458C-A5AC-8A8888F7F26B}" type="presParOf" srcId="{6BB3111F-650A-484C-9E2D-F376CC7D3201}" destId="{728E91EE-DC8A-4CD9-A132-B2B1D200FFF0}" srcOrd="0" destOrd="0" presId="urn:microsoft.com/office/officeart/2018/2/layout/IconVerticalSolidList"/>
    <dgm:cxn modelId="{2C17ADE5-553C-4BA5-A52A-2C3DE9B4661E}" type="presParOf" srcId="{728E91EE-DC8A-4CD9-A132-B2B1D200FFF0}" destId="{091F9ACB-F7E1-4BF7-9940-90EC26BBA542}" srcOrd="0" destOrd="0" presId="urn:microsoft.com/office/officeart/2018/2/layout/IconVerticalSolidList"/>
    <dgm:cxn modelId="{DD65E034-2185-4279-A9C9-AF363AEC4F96}" type="presParOf" srcId="{728E91EE-DC8A-4CD9-A132-B2B1D200FFF0}" destId="{C433E2ED-43A0-49CB-B05E-520AC231D610}" srcOrd="1" destOrd="0" presId="urn:microsoft.com/office/officeart/2018/2/layout/IconVerticalSolidList"/>
    <dgm:cxn modelId="{425B462A-D98B-4F43-A030-B6A831B71CC3}" type="presParOf" srcId="{728E91EE-DC8A-4CD9-A132-B2B1D200FFF0}" destId="{92191E40-0BE3-446F-A3F1-61FF163FEAC9}" srcOrd="2" destOrd="0" presId="urn:microsoft.com/office/officeart/2018/2/layout/IconVerticalSolidList"/>
    <dgm:cxn modelId="{DEFF3B0D-6EF3-4A78-99C0-A4F4D25C3DA8}" type="presParOf" srcId="{728E91EE-DC8A-4CD9-A132-B2B1D200FFF0}" destId="{BFA94FAD-F44A-4666-9F8B-9A5FE9F4B94B}" srcOrd="3" destOrd="0" presId="urn:microsoft.com/office/officeart/2018/2/layout/IconVerticalSolidList"/>
    <dgm:cxn modelId="{FE528F43-9CFF-4DF7-87F4-84B233206F7A}" type="presParOf" srcId="{6BB3111F-650A-484C-9E2D-F376CC7D3201}" destId="{CC825FF9-D47A-457A-BEFE-9942FCC682EF}" srcOrd="1" destOrd="0" presId="urn:microsoft.com/office/officeart/2018/2/layout/IconVerticalSolidList"/>
    <dgm:cxn modelId="{9644196E-FB87-4DEA-8209-52F43D5BD2A8}" type="presParOf" srcId="{6BB3111F-650A-484C-9E2D-F376CC7D3201}" destId="{FAF114DA-D231-4234-A9AC-3EC7E356A176}" srcOrd="2" destOrd="0" presId="urn:microsoft.com/office/officeart/2018/2/layout/IconVerticalSolidList"/>
    <dgm:cxn modelId="{B43EF5C7-274C-4534-9312-17C6C1E2D5B4}" type="presParOf" srcId="{FAF114DA-D231-4234-A9AC-3EC7E356A176}" destId="{1673C76B-47CC-4A37-9BA5-F2B11A18A63A}" srcOrd="0" destOrd="0" presId="urn:microsoft.com/office/officeart/2018/2/layout/IconVerticalSolidList"/>
    <dgm:cxn modelId="{BD500E1A-6328-4939-8AA9-F2352E31F7B7}" type="presParOf" srcId="{FAF114DA-D231-4234-A9AC-3EC7E356A176}" destId="{DBBF1D62-D196-4BC6-92F6-60109EC171EC}" srcOrd="1" destOrd="0" presId="urn:microsoft.com/office/officeart/2018/2/layout/IconVerticalSolidList"/>
    <dgm:cxn modelId="{08D88326-B9AA-449B-9C44-DB56F39C0436}" type="presParOf" srcId="{FAF114DA-D231-4234-A9AC-3EC7E356A176}" destId="{3F909C7D-9648-47E9-BDA5-072F16F6612B}" srcOrd="2" destOrd="0" presId="urn:microsoft.com/office/officeart/2018/2/layout/IconVerticalSolidList"/>
    <dgm:cxn modelId="{465E2F40-F99A-4054-9ADD-DBA4C326D6EE}" type="presParOf" srcId="{FAF114DA-D231-4234-A9AC-3EC7E356A176}" destId="{6AFE9F54-07CD-41CA-8CB9-B4EB2E442DDA}" srcOrd="3" destOrd="0" presId="urn:microsoft.com/office/officeart/2018/2/layout/IconVerticalSolidList"/>
    <dgm:cxn modelId="{AEB02498-7120-4D74-8496-2A927FCED8A6}" type="presParOf" srcId="{6BB3111F-650A-484C-9E2D-F376CC7D3201}" destId="{91A4CD74-6DF2-466D-8721-660BF4955779}" srcOrd="3" destOrd="0" presId="urn:microsoft.com/office/officeart/2018/2/layout/IconVerticalSolidList"/>
    <dgm:cxn modelId="{1DAEC5A2-EE16-477A-A979-C81E25C6B8AD}" type="presParOf" srcId="{6BB3111F-650A-484C-9E2D-F376CC7D3201}" destId="{CAC6754A-F490-40A4-81F5-713DE04E7FD3}" srcOrd="4" destOrd="0" presId="urn:microsoft.com/office/officeart/2018/2/layout/IconVerticalSolidList"/>
    <dgm:cxn modelId="{BC87B3CD-36D6-45B8-AC81-7777E04BC452}" type="presParOf" srcId="{CAC6754A-F490-40A4-81F5-713DE04E7FD3}" destId="{C97957B2-CE84-4FA8-8BBA-E9F183E5F7BF}" srcOrd="0" destOrd="0" presId="urn:microsoft.com/office/officeart/2018/2/layout/IconVerticalSolidList"/>
    <dgm:cxn modelId="{6D908DE7-75C5-4B50-8ACB-9B242EDC1B50}" type="presParOf" srcId="{CAC6754A-F490-40A4-81F5-713DE04E7FD3}" destId="{CAA417FC-F56C-4F18-964F-1259239DFB3F}" srcOrd="1" destOrd="0" presId="urn:microsoft.com/office/officeart/2018/2/layout/IconVerticalSolidList"/>
    <dgm:cxn modelId="{C6080E81-3979-4EB2-BBD6-81EA9E498A37}" type="presParOf" srcId="{CAC6754A-F490-40A4-81F5-713DE04E7FD3}" destId="{21C7560B-7CD6-40A4-8AF0-6588A8C91FE4}" srcOrd="2" destOrd="0" presId="urn:microsoft.com/office/officeart/2018/2/layout/IconVerticalSolidList"/>
    <dgm:cxn modelId="{08E020A9-E1F4-45A6-AAE9-F2F0953E98C9}" type="presParOf" srcId="{CAC6754A-F490-40A4-81F5-713DE04E7FD3}" destId="{C0E7DABD-6B60-4832-BCD0-D17716BBF466}" srcOrd="3" destOrd="0" presId="urn:microsoft.com/office/officeart/2018/2/layout/IconVerticalSolidList"/>
    <dgm:cxn modelId="{455EBE38-0BE8-4B1C-9F09-966E9021C837}" type="presParOf" srcId="{6BB3111F-650A-484C-9E2D-F376CC7D3201}" destId="{D2985EE3-C43D-4288-ABBF-992D2AB75A65}" srcOrd="5" destOrd="0" presId="urn:microsoft.com/office/officeart/2018/2/layout/IconVerticalSolidList"/>
    <dgm:cxn modelId="{DE670A0B-9828-4AB0-9274-9AAE5E5F5C01}" type="presParOf" srcId="{6BB3111F-650A-484C-9E2D-F376CC7D3201}" destId="{AEB02125-ABB2-490E-8379-7C0886454F5F}" srcOrd="6" destOrd="0" presId="urn:microsoft.com/office/officeart/2018/2/layout/IconVerticalSolidList"/>
    <dgm:cxn modelId="{1710F0F8-2CCE-4DF1-B1D5-00FE7F0ED575}" type="presParOf" srcId="{AEB02125-ABB2-490E-8379-7C0886454F5F}" destId="{040E8927-D7A2-4AC1-AED2-F9562C35B73C}" srcOrd="0" destOrd="0" presId="urn:microsoft.com/office/officeart/2018/2/layout/IconVerticalSolidList"/>
    <dgm:cxn modelId="{3E2F1493-001F-4346-BA13-7F5E661103C5}" type="presParOf" srcId="{AEB02125-ABB2-490E-8379-7C0886454F5F}" destId="{B1A9D00F-9DCC-43BB-9189-7D3F9739D592}" srcOrd="1" destOrd="0" presId="urn:microsoft.com/office/officeart/2018/2/layout/IconVerticalSolidList"/>
    <dgm:cxn modelId="{F7C008F7-DD6A-49A0-95B6-546057487DBD}" type="presParOf" srcId="{AEB02125-ABB2-490E-8379-7C0886454F5F}" destId="{245C7E7C-552E-481B-93C1-A1C8E9E5B7C2}" srcOrd="2" destOrd="0" presId="urn:microsoft.com/office/officeart/2018/2/layout/IconVerticalSolidList"/>
    <dgm:cxn modelId="{A57E921C-08F4-4E9D-9B21-833DBFED01C3}" type="presParOf" srcId="{AEB02125-ABB2-490E-8379-7C0886454F5F}" destId="{A35680C6-8E6C-4BE1-8B04-1FBBF90CA8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F9ACB-F7E1-4BF7-9940-90EC26BBA542}">
      <dsp:nvSpPr>
        <dsp:cNvPr id="0" name=""/>
        <dsp:cNvSpPr/>
      </dsp:nvSpPr>
      <dsp:spPr>
        <a:xfrm>
          <a:off x="0" y="2213"/>
          <a:ext cx="10249377" cy="1121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3E2ED-43A0-49CB-B05E-520AC231D610}">
      <dsp:nvSpPr>
        <dsp:cNvPr id="0" name=""/>
        <dsp:cNvSpPr/>
      </dsp:nvSpPr>
      <dsp:spPr>
        <a:xfrm>
          <a:off x="339387" y="254650"/>
          <a:ext cx="617067" cy="617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94FAD-F44A-4666-9F8B-9A5FE9F4B94B}">
      <dsp:nvSpPr>
        <dsp:cNvPr id="0" name=""/>
        <dsp:cNvSpPr/>
      </dsp:nvSpPr>
      <dsp:spPr>
        <a:xfrm>
          <a:off x="1295841" y="2213"/>
          <a:ext cx="8953535" cy="112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39" tIns="118739" rIns="118739" bIns="1187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Strong Password Policies: Encourage users to create complex passwords and change them regularly</a:t>
          </a:r>
        </a:p>
      </dsp:txBody>
      <dsp:txXfrm>
        <a:off x="1295841" y="2213"/>
        <a:ext cx="8953535" cy="1121940"/>
      </dsp:txXfrm>
    </dsp:sp>
    <dsp:sp modelId="{1673C76B-47CC-4A37-9BA5-F2B11A18A63A}">
      <dsp:nvSpPr>
        <dsp:cNvPr id="0" name=""/>
        <dsp:cNvSpPr/>
      </dsp:nvSpPr>
      <dsp:spPr>
        <a:xfrm>
          <a:off x="0" y="1404639"/>
          <a:ext cx="10249377" cy="1121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F1D62-D196-4BC6-92F6-60109EC171EC}">
      <dsp:nvSpPr>
        <dsp:cNvPr id="0" name=""/>
        <dsp:cNvSpPr/>
      </dsp:nvSpPr>
      <dsp:spPr>
        <a:xfrm>
          <a:off x="339387" y="1657076"/>
          <a:ext cx="617067" cy="617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E9F54-07CD-41CA-8CB9-B4EB2E442DDA}">
      <dsp:nvSpPr>
        <dsp:cNvPr id="0" name=""/>
        <dsp:cNvSpPr/>
      </dsp:nvSpPr>
      <dsp:spPr>
        <a:xfrm>
          <a:off x="1295841" y="1404639"/>
          <a:ext cx="8953535" cy="112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39" tIns="118739" rIns="118739" bIns="1187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Ticket Lifetimes: Set shorter time limits for how long tickets are valid to minimize misuse</a:t>
          </a:r>
        </a:p>
      </dsp:txBody>
      <dsp:txXfrm>
        <a:off x="1295841" y="1404639"/>
        <a:ext cx="8953535" cy="1121940"/>
      </dsp:txXfrm>
    </dsp:sp>
    <dsp:sp modelId="{C97957B2-CE84-4FA8-8BBA-E9F183E5F7BF}">
      <dsp:nvSpPr>
        <dsp:cNvPr id="0" name=""/>
        <dsp:cNvSpPr/>
      </dsp:nvSpPr>
      <dsp:spPr>
        <a:xfrm>
          <a:off x="0" y="2807065"/>
          <a:ext cx="10249377" cy="1121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417FC-F56C-4F18-964F-1259239DFB3F}">
      <dsp:nvSpPr>
        <dsp:cNvPr id="0" name=""/>
        <dsp:cNvSpPr/>
      </dsp:nvSpPr>
      <dsp:spPr>
        <a:xfrm>
          <a:off x="339387" y="3059502"/>
          <a:ext cx="617067" cy="6170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7DABD-6B60-4832-BCD0-D17716BBF466}">
      <dsp:nvSpPr>
        <dsp:cNvPr id="0" name=""/>
        <dsp:cNvSpPr/>
      </dsp:nvSpPr>
      <dsp:spPr>
        <a:xfrm>
          <a:off x="1295841" y="2807065"/>
          <a:ext cx="8953535" cy="112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39" tIns="118739" rIns="118739" bIns="1187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Network Security: Use firewalls and monitoring systems to detect and block suspicious activities</a:t>
          </a:r>
        </a:p>
      </dsp:txBody>
      <dsp:txXfrm>
        <a:off x="1295841" y="2807065"/>
        <a:ext cx="8953535" cy="1121940"/>
      </dsp:txXfrm>
    </dsp:sp>
    <dsp:sp modelId="{040E8927-D7A2-4AC1-AED2-F9562C35B73C}">
      <dsp:nvSpPr>
        <dsp:cNvPr id="0" name=""/>
        <dsp:cNvSpPr/>
      </dsp:nvSpPr>
      <dsp:spPr>
        <a:xfrm>
          <a:off x="0" y="4209491"/>
          <a:ext cx="10249377" cy="1121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9D00F-9DCC-43BB-9189-7D3F9739D592}">
      <dsp:nvSpPr>
        <dsp:cNvPr id="0" name=""/>
        <dsp:cNvSpPr/>
      </dsp:nvSpPr>
      <dsp:spPr>
        <a:xfrm>
          <a:off x="339387" y="4461928"/>
          <a:ext cx="617067" cy="6170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680C6-8E6C-4BE1-8B04-1FBBF90CA8D8}">
      <dsp:nvSpPr>
        <dsp:cNvPr id="0" name=""/>
        <dsp:cNvSpPr/>
      </dsp:nvSpPr>
      <dsp:spPr>
        <a:xfrm>
          <a:off x="1295841" y="4209491"/>
          <a:ext cx="8953535" cy="112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39" tIns="118739" rIns="118739" bIns="1187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Encryption: Ensure all data exchanged in the Kerberos process is encrypted to prevent eavesdropping</a:t>
          </a:r>
        </a:p>
      </dsp:txBody>
      <dsp:txXfrm>
        <a:off x="1295841" y="4209491"/>
        <a:ext cx="8953535" cy="1121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29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32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671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05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77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537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23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65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narycoders.dev/2020/07/29/ceh-xxi-cryptograph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F0620-00BF-1682-81C6-A284B1A09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70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Cryptographic Protocols and Their Vulnerabilities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FA793CF-4348-33C5-E537-5448F954A336}"/>
              </a:ext>
            </a:extLst>
          </p:cNvPr>
          <p:cNvSpPr txBox="1"/>
          <p:nvPr/>
        </p:nvSpPr>
        <p:spPr>
          <a:xfrm>
            <a:off x="3755571" y="4281714"/>
            <a:ext cx="5080000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Calibri"/>
                <a:cs typeface="Calibri"/>
              </a:rPr>
              <a:t>NAME: SUBHADIP MANNA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Calibri"/>
                <a:cs typeface="Calibri"/>
              </a:rPr>
              <a:t>ROLL: 30060821005 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700" dirty="0">
                <a:solidFill>
                  <a:schemeClr val="bg1"/>
                </a:solidFill>
                <a:latin typeface="Calibri"/>
                <a:cs typeface="Calibri"/>
              </a:rPr>
              <a:t>Date: 28.06.24 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2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10032056" cy="3231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dirty="0"/>
              <a:t>Summary: Cryptographic protocols like Kerberos are essential for network security but are vulnerable to various attacks</a:t>
            </a:r>
          </a:p>
          <a:p>
            <a:pPr lvl="0"/>
            <a:r>
              <a:rPr lang="en-US" sz="2800" dirty="0"/>
              <a:t>Final Thoughts: Continuous updates, strong policies, and vigilant monitoring are necessary to protect these systems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9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8" y="775403"/>
            <a:ext cx="5512288" cy="1835608"/>
          </a:xfrm>
        </p:spPr>
        <p:txBody>
          <a:bodyPr anchor="t"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Introduction to Cryptographic Protocols</a:t>
            </a:r>
          </a:p>
          <a:p>
            <a:endParaRPr lang="en-US" dirty="0"/>
          </a:p>
        </p:txBody>
      </p:sp>
      <p:grpSp>
        <p:nvGrpSpPr>
          <p:cNvPr id="11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diagram of keys and a binary code&#10;&#10;Description automatically generated">
            <a:extLst>
              <a:ext uri="{FF2B5EF4-FFF2-40B4-BE49-F238E27FC236}">
                <a16:creationId xmlns:a16="http://schemas.microsoft.com/office/drawing/2014/main" id="{AEAB94E9-EADC-4DB1-7177-9272D679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452" y="3234465"/>
            <a:ext cx="5598213" cy="2645155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/>
          </a:p>
          <a:p>
            <a:pPr lvl="1"/>
            <a:r>
              <a:rPr lang="en-US" sz="2000" b="1"/>
              <a:t>Definition</a:t>
            </a:r>
            <a:r>
              <a:rPr lang="en-US" sz="2000"/>
              <a:t>: Cryptographic protocols are sets of rules that help secure data exchange over networks</a:t>
            </a:r>
          </a:p>
          <a:p>
            <a:pPr lvl="1"/>
            <a:r>
              <a:rPr lang="en-US" sz="2000" b="1"/>
              <a:t>Purpose</a:t>
            </a:r>
            <a:r>
              <a:rPr lang="en-US" sz="2000"/>
              <a:t>: They ensure that data remains private, accurate, and is exchanged between the right parties</a:t>
            </a:r>
          </a:p>
          <a:p>
            <a:pPr lvl="1"/>
            <a:r>
              <a:rPr lang="en-US" sz="2000" b="1"/>
              <a:t>Examples</a:t>
            </a:r>
            <a:r>
              <a:rPr lang="en-US" sz="2000"/>
              <a:t>: Common examples include SSL/TLS , Kerberos , and IPsec</a:t>
            </a: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4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10057" y="542653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Overview of Kerberos</a:t>
            </a:r>
          </a:p>
        </p:txBody>
      </p:sp>
      <p:grpSp>
        <p:nvGrpSpPr>
          <p:cNvPr id="6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10057" y="2782050"/>
            <a:ext cx="10679038" cy="38352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2400" b="1" dirty="0"/>
              <a:t>Definition: </a:t>
            </a:r>
            <a:r>
              <a:rPr lang="en-US" sz="2400" dirty="0"/>
              <a:t>Kerberos is a system that helps computers verify the identity of users trying to access them over a network</a:t>
            </a:r>
            <a:endParaRPr lang="en-US" sz="1700" dirty="0"/>
          </a:p>
          <a:p>
            <a:pPr lvl="1">
              <a:lnSpc>
                <a:spcPct val="100000"/>
              </a:lnSpc>
            </a:pPr>
            <a:r>
              <a:rPr lang="en-US" sz="2400" b="1" dirty="0"/>
              <a:t>Developer:</a:t>
            </a:r>
            <a:r>
              <a:rPr lang="en-US" sz="2400" dirty="0"/>
              <a:t> Created by MIT to improve network security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Primary Components :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Key Distribution Center : The "control center" that manages keys and tickets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Ticket Granting Ticket : A special ticket given after a user logs in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Service Tickets: Tickets used to access specific services like email or file servers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90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How Kerberos Works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00170" y="2968955"/>
            <a:ext cx="9246866" cy="323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2400" b="1" dirty="0"/>
              <a:t>User Requests TGT:</a:t>
            </a:r>
            <a:r>
              <a:rPr lang="en-US" sz="2400" dirty="0"/>
              <a:t> When a user logs in, they ask the KDC for a TGT</a:t>
            </a:r>
            <a:endParaRPr lang="en-US" sz="19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K</a:t>
            </a:r>
            <a:r>
              <a:rPr lang="en-US" sz="2400" b="1" dirty="0"/>
              <a:t>DC Verifies and Issues TGT:</a:t>
            </a:r>
            <a:r>
              <a:rPr lang="en-US" sz="2400" dirty="0"/>
              <a:t> The KDC checks the user's details and gives them a TGT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User Requests Service Tickets: </a:t>
            </a:r>
            <a:r>
              <a:rPr lang="en-US" sz="2400" dirty="0"/>
              <a:t>The user uses the TGT to ask the KDC for tickets to access different services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User Accesses Services: </a:t>
            </a:r>
            <a:r>
              <a:rPr lang="en-US" sz="2400" dirty="0"/>
              <a:t>The user presents the service tickets to the required service to access it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51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Benefits of Kerberos</a:t>
            </a:r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10003301" cy="3231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2400" b="1" dirty="0"/>
              <a:t>Strong Authentication: </a:t>
            </a:r>
            <a:r>
              <a:rPr lang="en-US" sz="2400" dirty="0"/>
              <a:t>Kerberos uses secret codes to verify identities, making it very secure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Single Sign-On :</a:t>
            </a:r>
            <a:r>
              <a:rPr lang="en-US" sz="2400" dirty="0"/>
              <a:t> Users need to log in only once to access multiple services, making it convenient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Mutual Authentication:</a:t>
            </a:r>
            <a:r>
              <a:rPr lang="en-US" sz="2400" dirty="0"/>
              <a:t> Both the user and the service verify each other to ensure they are legitimate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Scalability:</a:t>
            </a:r>
            <a:r>
              <a:rPr lang="en-US" sz="2400" dirty="0"/>
              <a:t> Kerberos works well in large networks with many users and services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018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Common Attacks on Cryptographic Protocols</a:t>
            </a:r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9471339" cy="4065257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endParaRPr lang="en-US" sz="1700" dirty="0"/>
          </a:p>
          <a:p>
            <a:pPr lvl="1">
              <a:lnSpc>
                <a:spcPct val="100000"/>
              </a:lnSpc>
            </a:pPr>
            <a:r>
              <a:rPr lang="en-US" sz="2400" b="1" dirty="0"/>
              <a:t>Eavesdropping:</a:t>
            </a:r>
            <a:r>
              <a:rPr lang="en-US" sz="2400" dirty="0"/>
              <a:t> Spying on data being exchanged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Replay Attacks: </a:t>
            </a:r>
            <a:r>
              <a:rPr lang="en-US" sz="2400" dirty="0"/>
              <a:t>Reusing old data to trick the system into giving access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Man-in-the-Middle :</a:t>
            </a:r>
            <a:r>
              <a:rPr lang="en-US" sz="2400" dirty="0"/>
              <a:t> Intercepting and altering communication between two parties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Dictionary Attacks</a:t>
            </a:r>
            <a:r>
              <a:rPr lang="en-US" sz="2400" dirty="0"/>
              <a:t>: Trying many common passwords to guess the correct one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Brute Force Attacks:</a:t>
            </a:r>
            <a:r>
              <a:rPr lang="en-US" sz="2400" dirty="0"/>
              <a:t> Trying all possible passwords or keys until the correct one is found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21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Specific Attacks on Kerberos</a:t>
            </a:r>
          </a:p>
        </p:txBody>
      </p:sp>
      <p:grpSp>
        <p:nvGrpSpPr>
          <p:cNvPr id="9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9456962" cy="369144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400" b="1" dirty="0"/>
              <a:t>Password Guessing:</a:t>
            </a:r>
            <a:r>
              <a:rPr lang="en-US" sz="2400" dirty="0"/>
              <a:t> If users have weak passwords, attackers can guess or crack them easily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TGT Theft:</a:t>
            </a:r>
            <a:r>
              <a:rPr lang="en-US" sz="2400" dirty="0"/>
              <a:t> If an attacker gets hold of a TGT, they can use it to access services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Replay Attacks:</a:t>
            </a:r>
            <a:r>
              <a:rPr lang="en-US" sz="2400" dirty="0"/>
              <a:t> Reusing valid tickets within their lifetime to gain access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AS-REP Roasting: </a:t>
            </a:r>
            <a:r>
              <a:rPr lang="en-US" sz="2400" dirty="0"/>
              <a:t>An attack that takes advantage of Kerberos's pre-authentication to break passwords offline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91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17899" y="249985"/>
            <a:ext cx="7975902" cy="863320"/>
          </a:xfrm>
        </p:spPr>
        <p:txBody>
          <a:bodyPr anchor="b">
            <a:normAutofit/>
          </a:bodyPr>
          <a:lstStyle/>
          <a:p>
            <a:r>
              <a:rPr lang="en-US" dirty="0"/>
              <a:t> Mitigation Strategies for Kerberos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8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F41424A-965F-27CA-B34C-461E3B368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634849"/>
              </p:ext>
            </p:extLst>
          </p:nvPr>
        </p:nvGraphicFramePr>
        <p:xfrm>
          <a:off x="830621" y="1115959"/>
          <a:ext cx="10249377" cy="5333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10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8" y="789780"/>
            <a:ext cx="5569797" cy="1346779"/>
          </a:xfrm>
        </p:spPr>
        <p:txBody>
          <a:bodyPr anchor="t">
            <a:normAutofit/>
          </a:bodyPr>
          <a:lstStyle/>
          <a:p>
            <a:r>
              <a:rPr lang="en-US" dirty="0"/>
              <a:t>Case Studies and Real-World Examples</a:t>
            </a:r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 descr="Top shot of a representation of networks with stick figures.">
            <a:extLst>
              <a:ext uri="{FF2B5EF4-FFF2-40B4-BE49-F238E27FC236}">
                <a16:creationId xmlns:a16="http://schemas.microsoft.com/office/drawing/2014/main" id="{AC9BC616-6100-0D9D-B5A9-6DEAACDA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0" r="14546" b="9"/>
          <a:stretch/>
        </p:blipFill>
        <p:spPr>
          <a:xfrm>
            <a:off x="1908460" y="2851111"/>
            <a:ext cx="2818197" cy="3411864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768304" y="1114691"/>
            <a:ext cx="5870139" cy="5173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en-US" dirty="0"/>
          </a:p>
          <a:p>
            <a:pPr lvl="1"/>
            <a:r>
              <a:rPr lang="en-US" sz="2400" dirty="0"/>
              <a:t>Example 1: Attackers used weak passwords to break into a network and steal sensitive data</a:t>
            </a:r>
          </a:p>
          <a:p>
            <a:pPr lvl="1"/>
            <a:r>
              <a:rPr lang="en-US" sz="2400" dirty="0"/>
              <a:t>Example 2: An incident where TGTs were stolen, allowing unauthorized access to services</a:t>
            </a:r>
          </a:p>
          <a:p>
            <a:pPr lvl="1"/>
            <a:r>
              <a:rPr lang="en-US" sz="2400" dirty="0"/>
              <a:t>Lessons Learned: It's crucial to enforce strong security measures and regularly update systems to prevent such attacks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798691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20301B"/>
      </a:dk2>
      <a:lt2>
        <a:srgbClr val="F3F0F3"/>
      </a:lt2>
      <a:accent1>
        <a:srgbClr val="3AB714"/>
      </a:accent1>
      <a:accent2>
        <a:srgbClr val="7EB01F"/>
      </a:accent2>
      <a:accent3>
        <a:srgbClr val="21BB3D"/>
      </a:accent3>
      <a:accent4>
        <a:srgbClr val="B317D5"/>
      </a:accent4>
      <a:accent5>
        <a:srgbClr val="E729BA"/>
      </a:accent5>
      <a:accent6>
        <a:srgbClr val="D51759"/>
      </a:accent6>
      <a:hlink>
        <a:srgbClr val="A94FC4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RocaVTI</vt:lpstr>
      <vt:lpstr>Cryptographic Protocols and Their Vulnerabilities</vt:lpstr>
      <vt:lpstr>Introduction to Cryptographic Protocols </vt:lpstr>
      <vt:lpstr>Overview of Kerberos</vt:lpstr>
      <vt:lpstr>How Kerberos Works</vt:lpstr>
      <vt:lpstr>Benefits of Kerberos</vt:lpstr>
      <vt:lpstr>Common Attacks on Cryptographic Protocols</vt:lpstr>
      <vt:lpstr>Specific Attacks on Kerberos</vt:lpstr>
      <vt:lpstr> Mitigation Strategies for Kerberos</vt:lpstr>
      <vt:lpstr>Case Studies and Real-World Examples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164</cp:revision>
  <dcterms:created xsi:type="dcterms:W3CDTF">2024-06-26T16:49:38Z</dcterms:created>
  <dcterms:modified xsi:type="dcterms:W3CDTF">2024-06-26T17:27:15Z</dcterms:modified>
</cp:coreProperties>
</file>