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9"/>
  </p:notesMasterIdLst>
  <p:sldIdLst>
    <p:sldId id="343" r:id="rId2"/>
    <p:sldId id="419" r:id="rId3"/>
    <p:sldId id="420" r:id="rId4"/>
    <p:sldId id="421" r:id="rId5"/>
    <p:sldId id="374" r:id="rId6"/>
    <p:sldId id="422" r:id="rId7"/>
    <p:sldId id="425" r:id="rId8"/>
    <p:sldId id="424" r:id="rId9"/>
    <p:sldId id="426" r:id="rId10"/>
    <p:sldId id="427" r:id="rId11"/>
    <p:sldId id="428" r:id="rId12"/>
    <p:sldId id="429" r:id="rId13"/>
    <p:sldId id="432" r:id="rId14"/>
    <p:sldId id="431" r:id="rId15"/>
    <p:sldId id="433" r:id="rId16"/>
    <p:sldId id="434" r:id="rId17"/>
    <p:sldId id="435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surface" initials="Ms" lastIdx="1" clrIdx="0">
    <p:extLst>
      <p:ext uri="{19B8F6BF-5375-455C-9EA6-DF929625EA0E}">
        <p15:presenceInfo xmlns:p15="http://schemas.microsoft.com/office/powerpoint/2012/main" userId="59e07789465f57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  <a:srgbClr val="B80000"/>
    <a:srgbClr val="254061"/>
    <a:srgbClr val="124062"/>
    <a:srgbClr val="BC0000"/>
    <a:srgbClr val="8A0000"/>
    <a:srgbClr val="F6F4F7"/>
    <a:srgbClr val="537285"/>
    <a:srgbClr val="FEFE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6" autoAdjust="0"/>
    <p:restoredTop sz="95317" autoAdjust="0"/>
  </p:normalViewPr>
  <p:slideViewPr>
    <p:cSldViewPr snapToGrid="0">
      <p:cViewPr varScale="1">
        <p:scale>
          <a:sx n="82" d="100"/>
          <a:sy n="82" d="100"/>
        </p:scale>
        <p:origin x="60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2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2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2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21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2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532B1-D51B-4065-979B-CDD6B40756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66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532B1-D51B-4065-979B-CDD6B40756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66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532B1-D51B-4065-979B-CDD6B40756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664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532B1-D51B-4065-979B-CDD6B40756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66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7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1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49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8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97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3AEF03-CDE2-408D-ACD3-0BF725F8CDF3}"/>
              </a:ext>
            </a:extLst>
          </p:cNvPr>
          <p:cNvSpPr/>
          <p:nvPr userDrawn="1"/>
        </p:nvSpPr>
        <p:spPr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695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5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6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5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3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82DCE269-1BD2-4379-B55E-D911A34E8E7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8913318-6B6B-43B8-8ED3-24EBA88BEB8F}"/>
              </a:ext>
            </a:extLst>
          </p:cNvPr>
          <p:cNvSpPr/>
          <p:nvPr userDrawn="1"/>
        </p:nvSpPr>
        <p:spPr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2767" y="2194545"/>
            <a:ext cx="9166456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4000" spc="300" dirty="0">
                <a:solidFill>
                  <a:srgbClr val="B80000"/>
                </a:solidFill>
                <a:latin typeface="Bell MT" panose="02020503060305020303" pitchFamily="18" charset="0"/>
                <a:ea typeface="华文宋体" panose="02010600040101010101" pitchFamily="2" charset="-122"/>
                <a:cs typeface="Calibri" panose="020F0502020204030204" pitchFamily="34" charset="0"/>
                <a:sym typeface="思源黑体旧字形 ExtraLight" panose="020B0200000000000000" pitchFamily="34" charset="-128"/>
              </a:rPr>
              <a:t>SDU Blog</a:t>
            </a:r>
          </a:p>
          <a:p>
            <a:pPr algn="ctr">
              <a:spcAft>
                <a:spcPts val="600"/>
              </a:spcAft>
            </a:pPr>
            <a:r>
              <a:rPr lang="zh-CN" altLang="en-US" sz="4000" b="1" spc="300" dirty="0"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项目设计答辩</a:t>
            </a:r>
            <a:endParaRPr lang="en-US" altLang="zh-CN" sz="4000" b="1" spc="300" dirty="0"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867EF7-1068-4528-9F57-F64EAA5247E4}"/>
              </a:ext>
            </a:extLst>
          </p:cNvPr>
          <p:cNvSpPr/>
          <p:nvPr/>
        </p:nvSpPr>
        <p:spPr>
          <a:xfrm>
            <a:off x="2901542" y="4992173"/>
            <a:ext cx="6388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2020.7.12</a:t>
            </a:r>
            <a:endParaRPr lang="zh-CN" altLang="en-US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48CC531-8080-41A9-AA3A-22F945A2D43D}"/>
              </a:ext>
            </a:extLst>
          </p:cNvPr>
          <p:cNvGrpSpPr/>
          <p:nvPr/>
        </p:nvGrpSpPr>
        <p:grpSpPr>
          <a:xfrm>
            <a:off x="2065264" y="612633"/>
            <a:ext cx="8061461" cy="369332"/>
            <a:chOff x="2743824" y="653534"/>
            <a:chExt cx="8061461" cy="3693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0DF83C4-482F-49DE-836A-6E95589D1E85}"/>
                </a:ext>
              </a:extLst>
            </p:cNvPr>
            <p:cNvSpPr/>
            <p:nvPr/>
          </p:nvSpPr>
          <p:spPr>
            <a:xfrm>
              <a:off x="6094720" y="653534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rPr>
                <a:t>SDU Blog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F404E82-2C6C-4FB1-9803-AFFEE451EF1C}"/>
                </a:ext>
              </a:extLst>
            </p:cNvPr>
            <p:cNvCxnSpPr/>
            <p:nvPr/>
          </p:nvCxnSpPr>
          <p:spPr>
            <a:xfrm>
              <a:off x="2743824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DAB401B-778D-45D2-A140-464F69D0C6EF}"/>
                </a:ext>
              </a:extLst>
            </p:cNvPr>
            <p:cNvCxnSpPr/>
            <p:nvPr/>
          </p:nvCxnSpPr>
          <p:spPr>
            <a:xfrm>
              <a:off x="8481185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4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20CBEAE-B7C0-4BFC-904D-5A7F092B54AF}"/>
              </a:ext>
            </a:extLst>
          </p:cNvPr>
          <p:cNvSpPr txBox="1"/>
          <p:nvPr/>
        </p:nvSpPr>
        <p:spPr>
          <a:xfrm>
            <a:off x="1650068" y="386041"/>
            <a:ext cx="8891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Controller-</a:t>
            </a:r>
            <a:r>
              <a:rPr lang="en-US" altLang="zh-CN" sz="4400" b="1" dirty="0" err="1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addNewArticle</a:t>
            </a:r>
            <a:r>
              <a:rPr lang="zh-CN" altLang="en-US" sz="4400" b="1" dirty="0">
                <a:solidFill>
                  <a:srgbClr val="C00000"/>
                </a:solidFill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功能实现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ell MT" panose="02020503060305020303" pitchFamily="18" charset="0"/>
              <a:ea typeface="华文仿宋" panose="02010600040101010101" pitchFamily="2" charset="-122"/>
              <a:sym typeface="思源黑体旧字形 ExtraLight" panose="020B0200000000000000" pitchFamily="34" charset="-128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6B5E158C-4176-4E7D-99D1-EFACC7529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66" y="1670179"/>
            <a:ext cx="102774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12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20CBEAE-B7C0-4BFC-904D-5A7F092B54AF}"/>
              </a:ext>
            </a:extLst>
          </p:cNvPr>
          <p:cNvSpPr txBox="1"/>
          <p:nvPr/>
        </p:nvSpPr>
        <p:spPr>
          <a:xfrm>
            <a:off x="900669" y="386041"/>
            <a:ext cx="103906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Service-</a:t>
            </a:r>
            <a:r>
              <a:rPr lang="en-US" altLang="zh-CN" sz="4400" b="1" dirty="0" err="1">
                <a:solidFill>
                  <a:srgbClr val="C00000"/>
                </a:solidFill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getArticleByState</a:t>
            </a:r>
            <a:r>
              <a:rPr lang="zh-CN" altLang="en-US" sz="4400" b="1" dirty="0">
                <a:solidFill>
                  <a:srgbClr val="C00000"/>
                </a:solidFill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与</a:t>
            </a:r>
            <a:endParaRPr lang="en-US" altLang="zh-CN" sz="4400" b="1" dirty="0">
              <a:solidFill>
                <a:srgbClr val="C00000"/>
              </a:solidFill>
              <a:latin typeface="Bell MT" panose="02020503060305020303" pitchFamily="18" charset="0"/>
              <a:ea typeface="华文仿宋" panose="02010600040101010101" pitchFamily="2" charset="-122"/>
              <a:sym typeface="思源黑体旧字形 ExtraLight" panose="020B0200000000000000" pitchFamily="34" charset="-128"/>
            </a:endParaRPr>
          </a:p>
          <a:p>
            <a:pPr lvl="0" algn="ctr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Service-</a:t>
            </a:r>
            <a:r>
              <a:rPr lang="en-US" altLang="zh-CN" sz="4400" b="1" dirty="0" err="1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getArticleCountByState</a:t>
            </a:r>
            <a:r>
              <a:rPr lang="zh-CN" altLang="en-US" sz="4400" b="1" dirty="0">
                <a:solidFill>
                  <a:srgbClr val="C00000"/>
                </a:solidFill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功能实现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ell MT" panose="02020503060305020303" pitchFamily="18" charset="0"/>
              <a:ea typeface="华文仿宋" panose="02010600040101010101" pitchFamily="2" charset="-122"/>
              <a:sym typeface="思源黑体旧字形 ExtraLight" panose="020B02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16BF23-BFEE-44C5-AD29-4A7F742AC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" y="1855407"/>
            <a:ext cx="11681927" cy="15735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70225B-3DA1-45A1-AC77-B317E67A2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69" y="4150469"/>
            <a:ext cx="102870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5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20CBEAE-B7C0-4BFC-904D-5A7F092B54AF}"/>
              </a:ext>
            </a:extLst>
          </p:cNvPr>
          <p:cNvSpPr txBox="1"/>
          <p:nvPr/>
        </p:nvSpPr>
        <p:spPr>
          <a:xfrm>
            <a:off x="1282118" y="386041"/>
            <a:ext cx="96277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Controller-</a:t>
            </a:r>
            <a:r>
              <a:rPr lang="en-US" altLang="zh-CN" sz="4400" b="1" dirty="0" err="1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getArticleByState</a:t>
            </a:r>
            <a:r>
              <a:rPr lang="zh-CN" altLang="en-US" sz="4400" b="1" dirty="0">
                <a:solidFill>
                  <a:srgbClr val="C00000"/>
                </a:solidFill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功能实现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ell MT" panose="02020503060305020303" pitchFamily="18" charset="0"/>
              <a:ea typeface="华文仿宋" panose="02010600040101010101" pitchFamily="2" charset="-122"/>
              <a:sym typeface="思源黑体旧字形 ExtraLight" panose="020B0200000000000000" pitchFamily="34" charset="-12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22B843-67C0-4BC6-9331-D45A78007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844"/>
            <a:ext cx="12192000" cy="31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1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20CBEAE-B7C0-4BFC-904D-5A7F092B54AF}"/>
              </a:ext>
            </a:extLst>
          </p:cNvPr>
          <p:cNvSpPr txBox="1"/>
          <p:nvPr/>
        </p:nvSpPr>
        <p:spPr>
          <a:xfrm>
            <a:off x="4028768" y="386041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4400" b="1" dirty="0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前端对应的部分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ell MT" panose="02020503060305020303" pitchFamily="18" charset="0"/>
              <a:ea typeface="华文仿宋" panose="02010600040101010101" pitchFamily="2" charset="-122"/>
              <a:sym typeface="思源黑体旧字形 ExtraLight" panose="020B02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B1DE13-8947-4E7A-B890-3053607D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976"/>
            <a:ext cx="12192000" cy="5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20CBEAE-B7C0-4BFC-904D-5A7F092B54AF}"/>
              </a:ext>
            </a:extLst>
          </p:cNvPr>
          <p:cNvSpPr txBox="1"/>
          <p:nvPr/>
        </p:nvSpPr>
        <p:spPr>
          <a:xfrm>
            <a:off x="2900254" y="386041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4400" b="1" dirty="0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管理员角色专属</a:t>
            </a:r>
            <a:r>
              <a:rPr lang="zh-CN" altLang="en-US" sz="4400" b="1" dirty="0">
                <a:solidFill>
                  <a:srgbClr val="C00000"/>
                </a:solidFill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功能实现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ell MT" panose="02020503060305020303" pitchFamily="18" charset="0"/>
              <a:ea typeface="华文仿宋" panose="02010600040101010101" pitchFamily="2" charset="-122"/>
              <a:sym typeface="思源黑体旧字形 ExtraLight" panose="020B02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E4D2FC-2F35-435B-BC92-A74A1C9D9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1" y="1240602"/>
            <a:ext cx="11056776" cy="54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9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93683" y="103285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3600" dirty="0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微服务部分</a:t>
            </a:r>
            <a:endParaRPr lang="en-US" altLang="zh-CN" sz="3600" dirty="0">
              <a:solidFill>
                <a:srgbClr val="C00000"/>
              </a:solidFill>
              <a:latin typeface="Bell MT" panose="02020503060305020303" pitchFamily="18" charset="0"/>
              <a:sym typeface="思源黑体旧字形 ExtraLight" panose="020B02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36350E-AFB5-4B24-B766-37DC41BAF24E}"/>
              </a:ext>
            </a:extLst>
          </p:cNvPr>
          <p:cNvSpPr txBox="1"/>
          <p:nvPr/>
        </p:nvSpPr>
        <p:spPr>
          <a:xfrm>
            <a:off x="558320" y="1765455"/>
            <a:ext cx="107223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kumimoji="0" lang="zh-CN" alt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主要功能：</a:t>
            </a:r>
            <a:r>
              <a:rPr lang="zh-CN" altLang="en-US" sz="2400" dirty="0"/>
              <a:t>微服务启动后，把自己的地址和服务名发给注册中心，网关通过服务名从注册中心取到地址。所有访问通过服务网关进行访问，然后由服务网关路由到对应服务中心进行交互访问。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indent="-457200"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Eureka</a:t>
            </a:r>
          </a:p>
          <a:p>
            <a:pPr marL="457200" indent="-457200"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Zuul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网关</a:t>
            </a:r>
            <a:endParaRPr lang="en-US" altLang="zh-CN" sz="24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indent="-457200"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监控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5A45FFF-99B8-4F8B-A61F-7F7B8BE50E9D}"/>
              </a:ext>
            </a:extLst>
          </p:cNvPr>
          <p:cNvGrpSpPr/>
          <p:nvPr/>
        </p:nvGrpSpPr>
        <p:grpSpPr>
          <a:xfrm>
            <a:off x="2065264" y="612633"/>
            <a:ext cx="8061461" cy="369332"/>
            <a:chOff x="2743824" y="653534"/>
            <a:chExt cx="8061461" cy="36933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B5D1CA9-19AF-46A0-B570-10AAA5CC0CCA}"/>
                </a:ext>
              </a:extLst>
            </p:cNvPr>
            <p:cNvSpPr/>
            <p:nvPr/>
          </p:nvSpPr>
          <p:spPr>
            <a:xfrm>
              <a:off x="6094720" y="653534"/>
              <a:ext cx="135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rPr>
                <a:t>SDU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rPr>
                <a:t>VBlog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7A94A6D-8AA6-4CAA-B27C-7E10554520A1}"/>
                </a:ext>
              </a:extLst>
            </p:cNvPr>
            <p:cNvCxnSpPr/>
            <p:nvPr/>
          </p:nvCxnSpPr>
          <p:spPr>
            <a:xfrm>
              <a:off x="2743824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C86DA31-D7F1-47DA-921E-757D5A768DD9}"/>
                </a:ext>
              </a:extLst>
            </p:cNvPr>
            <p:cNvCxnSpPr/>
            <p:nvPr/>
          </p:nvCxnSpPr>
          <p:spPr>
            <a:xfrm>
              <a:off x="8481185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074A538-7E0F-4A76-B632-873186749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90" y="4997109"/>
            <a:ext cx="9765402" cy="16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4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20CBEAE-B7C0-4BFC-904D-5A7F092B54AF}"/>
              </a:ext>
            </a:extLst>
          </p:cNvPr>
          <p:cNvSpPr txBox="1"/>
          <p:nvPr/>
        </p:nvSpPr>
        <p:spPr>
          <a:xfrm>
            <a:off x="2799822" y="360289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4400" b="1" dirty="0">
                <a:solidFill>
                  <a:srgbClr val="C00000"/>
                </a:solidFill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注册中心与网关的配置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ell MT" panose="02020503060305020303" pitchFamily="18" charset="0"/>
              <a:ea typeface="华文仿宋" panose="02010600040101010101" pitchFamily="2" charset="-122"/>
              <a:sym typeface="思源黑体旧字形 ExtraLight" panose="020B0200000000000000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965AA-048A-4B68-B9C9-9F7891BFF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" y="1659201"/>
            <a:ext cx="3521554" cy="39413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5F4B30-1EE8-4D80-8DE6-6249AB419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06" y="1659201"/>
            <a:ext cx="4209768" cy="3982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951256-91B9-4A44-90C9-AC661842D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825" y="1678848"/>
            <a:ext cx="4209768" cy="39766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7A62388-6242-4701-B0FF-BEF612F373D6}"/>
              </a:ext>
            </a:extLst>
          </p:cNvPr>
          <p:cNvSpPr txBox="1"/>
          <p:nvPr/>
        </p:nvSpPr>
        <p:spPr>
          <a:xfrm>
            <a:off x="698600" y="1289869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Eureka</a:t>
            </a:r>
            <a:r>
              <a:rPr lang="zh-CN" altLang="en-US" dirty="0"/>
              <a:t>客户端配置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1D810B-8ED2-4827-8DE5-0D0AD26817D6}"/>
              </a:ext>
            </a:extLst>
          </p:cNvPr>
          <p:cNvSpPr txBox="1"/>
          <p:nvPr/>
        </p:nvSpPr>
        <p:spPr>
          <a:xfrm>
            <a:off x="4822365" y="1276859"/>
            <a:ext cx="204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Eureka</a:t>
            </a:r>
            <a:r>
              <a:rPr lang="zh-CN" altLang="en-US" dirty="0"/>
              <a:t>服务端配置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55917A-019B-4EC0-9ADB-A8A82C405F3F}"/>
              </a:ext>
            </a:extLst>
          </p:cNvPr>
          <p:cNvSpPr txBox="1"/>
          <p:nvPr/>
        </p:nvSpPr>
        <p:spPr>
          <a:xfrm>
            <a:off x="8941836" y="1276859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Zuul</a:t>
            </a:r>
            <a:r>
              <a:rPr lang="zh-CN" altLang="en-US" dirty="0"/>
              <a:t>网关配置</a:t>
            </a:r>
          </a:p>
        </p:txBody>
      </p:sp>
    </p:spTree>
    <p:extLst>
      <p:ext uri="{BB962C8B-B14F-4D97-AF65-F5344CB8AC3E}">
        <p14:creationId xmlns:p14="http://schemas.microsoft.com/office/powerpoint/2010/main" val="232060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C76FDB-B500-4727-82DA-3765E20A9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0" y="1918801"/>
            <a:ext cx="8770771" cy="15101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F96269-E301-422F-B524-8AB83F79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99" y="4435440"/>
            <a:ext cx="8770771" cy="10774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7915A9F-7FE5-488A-9C05-53C5C0E681C8}"/>
              </a:ext>
            </a:extLst>
          </p:cNvPr>
          <p:cNvSpPr txBox="1"/>
          <p:nvPr/>
        </p:nvSpPr>
        <p:spPr>
          <a:xfrm>
            <a:off x="4211217" y="575712"/>
            <a:ext cx="326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b="1" dirty="0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监控的配置</a:t>
            </a:r>
          </a:p>
        </p:txBody>
      </p:sp>
    </p:spTree>
    <p:extLst>
      <p:ext uri="{BB962C8B-B14F-4D97-AF65-F5344CB8AC3E}">
        <p14:creationId xmlns:p14="http://schemas.microsoft.com/office/powerpoint/2010/main" val="370533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E48CC531-8080-41A9-AA3A-22F945A2D43D}"/>
              </a:ext>
            </a:extLst>
          </p:cNvPr>
          <p:cNvGrpSpPr/>
          <p:nvPr/>
        </p:nvGrpSpPr>
        <p:grpSpPr>
          <a:xfrm>
            <a:off x="2065264" y="612633"/>
            <a:ext cx="8061461" cy="369332"/>
            <a:chOff x="2743824" y="653534"/>
            <a:chExt cx="8061461" cy="3693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0DF83C4-482F-49DE-836A-6E95589D1E85}"/>
                </a:ext>
              </a:extLst>
            </p:cNvPr>
            <p:cNvSpPr/>
            <p:nvPr/>
          </p:nvSpPr>
          <p:spPr>
            <a:xfrm>
              <a:off x="6094720" y="653534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rPr>
                <a:t>SDU Blog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F404E82-2C6C-4FB1-9803-AFFEE451EF1C}"/>
                </a:ext>
              </a:extLst>
            </p:cNvPr>
            <p:cNvCxnSpPr/>
            <p:nvPr/>
          </p:nvCxnSpPr>
          <p:spPr>
            <a:xfrm>
              <a:off x="2743824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DAB401B-778D-45D2-A140-464F69D0C6EF}"/>
                </a:ext>
              </a:extLst>
            </p:cNvPr>
            <p:cNvCxnSpPr/>
            <p:nvPr/>
          </p:nvCxnSpPr>
          <p:spPr>
            <a:xfrm>
              <a:off x="8481185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F76B2F5-06EA-4FC9-8E02-0966534E0A49}"/>
              </a:ext>
            </a:extLst>
          </p:cNvPr>
          <p:cNvSpPr/>
          <p:nvPr/>
        </p:nvSpPr>
        <p:spPr>
          <a:xfrm>
            <a:off x="759976" y="1247298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600" dirty="0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小组成员及分工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ED43F4-6538-4E2E-9494-5AB169D36521}"/>
              </a:ext>
            </a:extLst>
          </p:cNvPr>
          <p:cNvSpPr/>
          <p:nvPr/>
        </p:nvSpPr>
        <p:spPr>
          <a:xfrm>
            <a:off x="759976" y="2343627"/>
            <a:ext cx="11389113" cy="2544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袁广野（组长）	</a:t>
            </a:r>
            <a:r>
              <a:rPr lang="en-US" altLang="zh-CN" dirty="0"/>
              <a:t>201700800488</a:t>
            </a:r>
            <a:r>
              <a:rPr lang="en-US" altLang="zh-CN" b="1" dirty="0"/>
              <a:t>	</a:t>
            </a:r>
            <a:r>
              <a:rPr lang="zh-CN" altLang="en-US" b="1" dirty="0"/>
              <a:t>前端设计</a:t>
            </a:r>
            <a:r>
              <a:rPr lang="en-US" altLang="zh-CN" b="1" dirty="0"/>
              <a:t>(</a:t>
            </a:r>
            <a:r>
              <a:rPr lang="zh-CN" altLang="en-US" b="1" dirty="0"/>
              <a:t>博客管理页面，栏目管理页面，用户管理页面，数据统计页面</a:t>
            </a:r>
            <a:r>
              <a:rPr lang="en-US" altLang="zh-CN" b="1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孙嘉硕（组员）	</a:t>
            </a:r>
            <a:r>
              <a:rPr lang="en-US" altLang="zh-CN" dirty="0"/>
              <a:t>201700800460</a:t>
            </a:r>
            <a:r>
              <a:rPr lang="en-US" altLang="zh-CN" b="1" dirty="0"/>
              <a:t>	</a:t>
            </a:r>
            <a:r>
              <a:rPr lang="zh-CN" altLang="en-US" b="1" dirty="0"/>
              <a:t>博客管理模块</a:t>
            </a:r>
            <a:r>
              <a:rPr lang="en-US" altLang="zh-CN" b="1" dirty="0"/>
              <a:t>+</a:t>
            </a:r>
            <a:r>
              <a:rPr lang="zh-CN" altLang="en-US" b="1" dirty="0"/>
              <a:t>微服务模块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范恒豪（组员）	</a:t>
            </a:r>
            <a:r>
              <a:rPr lang="en-US" altLang="zh-CN" dirty="0"/>
              <a:t>201700800416</a:t>
            </a:r>
            <a:r>
              <a:rPr lang="en-US" altLang="zh-CN" b="1" dirty="0"/>
              <a:t>	</a:t>
            </a:r>
            <a:r>
              <a:rPr lang="zh-CN" altLang="en-US" b="1" dirty="0"/>
              <a:t>栏目管理模块</a:t>
            </a:r>
            <a:r>
              <a:rPr lang="en-US" altLang="zh-CN" b="1" dirty="0"/>
              <a:t>+</a:t>
            </a:r>
            <a:r>
              <a:rPr lang="zh-CN" altLang="en-US" b="1" dirty="0"/>
              <a:t>数据统计模块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于瀚翔（组员）	</a:t>
            </a:r>
            <a:r>
              <a:rPr lang="en-US" altLang="zh-CN" dirty="0"/>
              <a:t>201700800487</a:t>
            </a:r>
            <a:r>
              <a:rPr lang="en-US" altLang="zh-CN" b="1" dirty="0"/>
              <a:t>	</a:t>
            </a:r>
            <a:r>
              <a:rPr lang="zh-CN" altLang="en-US" b="1" dirty="0"/>
              <a:t>用户管理模块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粟麒宇（组员）	</a:t>
            </a:r>
            <a:r>
              <a:rPr lang="en-US" altLang="zh-CN" dirty="0"/>
              <a:t>201700800458</a:t>
            </a:r>
            <a:r>
              <a:rPr lang="en-US" altLang="zh-CN" b="1" dirty="0"/>
              <a:t>	</a:t>
            </a:r>
            <a:r>
              <a:rPr lang="zh-CN" altLang="en-US" b="1" dirty="0"/>
              <a:t>需求文档</a:t>
            </a:r>
            <a:r>
              <a:rPr lang="en-US" altLang="zh-CN" b="1" dirty="0"/>
              <a:t>+</a:t>
            </a:r>
            <a:r>
              <a:rPr lang="zh-CN" altLang="en-US" b="1" dirty="0"/>
              <a:t>数据库设计，用户登录模块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王建棋（组员）	</a:t>
            </a:r>
            <a:r>
              <a:rPr lang="en-US" altLang="zh-CN" dirty="0"/>
              <a:t>201700800465</a:t>
            </a:r>
            <a:r>
              <a:rPr lang="en-US" altLang="zh-CN" b="1" dirty="0"/>
              <a:t>	</a:t>
            </a:r>
            <a:r>
              <a:rPr lang="zh-CN" altLang="en-US" b="1" dirty="0"/>
              <a:t>设计文档</a:t>
            </a:r>
            <a:r>
              <a:rPr lang="en-US" altLang="zh-CN" b="1" dirty="0"/>
              <a:t>+</a:t>
            </a:r>
            <a:r>
              <a:rPr lang="zh-CN" altLang="en-US" b="1" dirty="0"/>
              <a:t>数据库设计，辅助前端设计（登录）</a:t>
            </a:r>
          </a:p>
        </p:txBody>
      </p:sp>
    </p:spTree>
    <p:extLst>
      <p:ext uri="{BB962C8B-B14F-4D97-AF65-F5344CB8AC3E}">
        <p14:creationId xmlns:p14="http://schemas.microsoft.com/office/powerpoint/2010/main" val="15182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E48CC531-8080-41A9-AA3A-22F945A2D43D}"/>
              </a:ext>
            </a:extLst>
          </p:cNvPr>
          <p:cNvGrpSpPr/>
          <p:nvPr/>
        </p:nvGrpSpPr>
        <p:grpSpPr>
          <a:xfrm>
            <a:off x="2065264" y="612633"/>
            <a:ext cx="8061461" cy="369332"/>
            <a:chOff x="2743824" y="653534"/>
            <a:chExt cx="8061461" cy="3693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0DF83C4-482F-49DE-836A-6E95589D1E85}"/>
                </a:ext>
              </a:extLst>
            </p:cNvPr>
            <p:cNvSpPr/>
            <p:nvPr/>
          </p:nvSpPr>
          <p:spPr>
            <a:xfrm>
              <a:off x="6094720" y="653534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rPr>
                <a:t>SDU Blog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F404E82-2C6C-4FB1-9803-AFFEE451EF1C}"/>
                </a:ext>
              </a:extLst>
            </p:cNvPr>
            <p:cNvCxnSpPr/>
            <p:nvPr/>
          </p:nvCxnSpPr>
          <p:spPr>
            <a:xfrm>
              <a:off x="2743824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DAB401B-778D-45D2-A140-464F69D0C6EF}"/>
                </a:ext>
              </a:extLst>
            </p:cNvPr>
            <p:cNvCxnSpPr/>
            <p:nvPr/>
          </p:nvCxnSpPr>
          <p:spPr>
            <a:xfrm>
              <a:off x="8481185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F76B2F5-06EA-4FC9-8E02-0966534E0A49}"/>
              </a:ext>
            </a:extLst>
          </p:cNvPr>
          <p:cNvSpPr/>
          <p:nvPr/>
        </p:nvSpPr>
        <p:spPr>
          <a:xfrm>
            <a:off x="759976" y="1247298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600" dirty="0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技术栈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ED43F4-6538-4E2E-9494-5AB169D36521}"/>
              </a:ext>
            </a:extLst>
          </p:cNvPr>
          <p:cNvSpPr/>
          <p:nvPr/>
        </p:nvSpPr>
        <p:spPr>
          <a:xfrm>
            <a:off x="759976" y="2081785"/>
            <a:ext cx="11389113" cy="2976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343434"/>
                </a:solidFill>
                <a:latin typeface="+mn-ea"/>
              </a:rPr>
              <a:t>SpringBoot</a:t>
            </a: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、</a:t>
            </a:r>
            <a:r>
              <a:rPr lang="en-US" altLang="zh-CN" sz="3200" b="1" dirty="0" err="1">
                <a:solidFill>
                  <a:srgbClr val="343434"/>
                </a:solidFill>
                <a:latin typeface="+mn-ea"/>
              </a:rPr>
              <a:t>SpringSecurity</a:t>
            </a: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、</a:t>
            </a:r>
            <a:r>
              <a:rPr lang="en-US" altLang="zh-CN" sz="3200" b="1" dirty="0" err="1">
                <a:solidFill>
                  <a:srgbClr val="343434"/>
                </a:solidFill>
                <a:latin typeface="+mn-ea"/>
              </a:rPr>
              <a:t>MyBatis</a:t>
            </a:r>
            <a:endParaRPr lang="en-US" altLang="zh-CN" sz="3200" b="1" dirty="0">
              <a:solidFill>
                <a:srgbClr val="34343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前端：</a:t>
            </a:r>
            <a:r>
              <a:rPr lang="en-US" altLang="zh-CN" sz="3200" b="1" dirty="0">
                <a:solidFill>
                  <a:srgbClr val="343434"/>
                </a:solidFill>
                <a:latin typeface="+mn-ea"/>
              </a:rPr>
              <a:t>Vue</a:t>
            </a: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、</a:t>
            </a:r>
            <a:r>
              <a:rPr lang="en-US" altLang="zh-CN" sz="3200" b="1" dirty="0" err="1">
                <a:solidFill>
                  <a:srgbClr val="343434"/>
                </a:solidFill>
                <a:latin typeface="+mn-ea"/>
              </a:rPr>
              <a:t>axios</a:t>
            </a: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、</a:t>
            </a:r>
            <a:r>
              <a:rPr lang="en-US" altLang="zh-CN" sz="3200" b="1" dirty="0" err="1">
                <a:solidFill>
                  <a:srgbClr val="343434"/>
                </a:solidFill>
                <a:latin typeface="+mn-ea"/>
              </a:rPr>
              <a:t>ElementUI</a:t>
            </a: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、</a:t>
            </a:r>
            <a:r>
              <a:rPr lang="en-US" altLang="zh-CN" sz="3200" b="1" dirty="0" err="1">
                <a:solidFill>
                  <a:srgbClr val="343434"/>
                </a:solidFill>
                <a:latin typeface="+mn-ea"/>
              </a:rPr>
              <a:t>mavon</a:t>
            </a:r>
            <a:r>
              <a:rPr lang="en-US" altLang="zh-CN" sz="3200" b="1" dirty="0">
                <a:solidFill>
                  <a:srgbClr val="343434"/>
                </a:solidFill>
                <a:latin typeface="+mn-ea"/>
              </a:rPr>
              <a:t>-editor</a:t>
            </a: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、</a:t>
            </a:r>
            <a:r>
              <a:rPr lang="en-US" altLang="zh-CN" sz="3200" b="1" dirty="0" err="1">
                <a:solidFill>
                  <a:srgbClr val="343434"/>
                </a:solidFill>
                <a:latin typeface="+mn-ea"/>
              </a:rPr>
              <a:t>vue</a:t>
            </a:r>
            <a:r>
              <a:rPr lang="en-US" altLang="zh-CN" sz="3200" b="1" dirty="0">
                <a:solidFill>
                  <a:srgbClr val="343434"/>
                </a:solidFill>
                <a:latin typeface="+mn-ea"/>
              </a:rPr>
              <a:t>-router 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后端：</a:t>
            </a:r>
            <a:r>
              <a:rPr lang="en-US" altLang="zh-CN" sz="3200" b="1" dirty="0">
                <a:solidFill>
                  <a:srgbClr val="343434"/>
                </a:solidFill>
                <a:latin typeface="+mn-ea"/>
              </a:rPr>
              <a:t>java</a:t>
            </a: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、</a:t>
            </a:r>
            <a:r>
              <a:rPr lang="en-US" altLang="zh-CN" sz="3200" b="1" dirty="0" err="1">
                <a:solidFill>
                  <a:srgbClr val="343434"/>
                </a:solidFill>
                <a:latin typeface="+mn-ea"/>
              </a:rPr>
              <a:t>mysql</a:t>
            </a: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、</a:t>
            </a:r>
            <a:r>
              <a:rPr lang="en-US" altLang="zh-CN" sz="3200" b="1" dirty="0">
                <a:solidFill>
                  <a:srgbClr val="343434"/>
                </a:solidFill>
                <a:latin typeface="+mn-ea"/>
              </a:rPr>
              <a:t>eureka</a:t>
            </a: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、网关、监控</a:t>
            </a:r>
            <a:endParaRPr lang="en-US" altLang="zh-CN" sz="3200" b="1" dirty="0">
              <a:solidFill>
                <a:srgbClr val="34343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前后端分离开发</a:t>
            </a:r>
          </a:p>
        </p:txBody>
      </p:sp>
    </p:spTree>
    <p:extLst>
      <p:ext uri="{BB962C8B-B14F-4D97-AF65-F5344CB8AC3E}">
        <p14:creationId xmlns:p14="http://schemas.microsoft.com/office/powerpoint/2010/main" val="179851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76B2F5-06EA-4FC9-8E02-0966534E0A49}"/>
              </a:ext>
            </a:extLst>
          </p:cNvPr>
          <p:cNvSpPr/>
          <p:nvPr/>
        </p:nvSpPr>
        <p:spPr>
          <a:xfrm>
            <a:off x="1359076" y="3044279"/>
            <a:ext cx="33778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CONTENTS</a:t>
            </a:r>
            <a:endParaRPr lang="zh-CN" altLang="en-US" sz="4400" b="1" dirty="0">
              <a:solidFill>
                <a:srgbClr val="C00000"/>
              </a:solidFill>
              <a:latin typeface="Bell MT" panose="02020503060305020303" pitchFamily="18" charset="0"/>
              <a:sym typeface="思源黑体旧字形 ExtraLight" panose="020B02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ED43F4-6538-4E2E-9494-5AB169D36521}"/>
              </a:ext>
            </a:extLst>
          </p:cNvPr>
          <p:cNvSpPr/>
          <p:nvPr/>
        </p:nvSpPr>
        <p:spPr>
          <a:xfrm>
            <a:off x="5789551" y="463347"/>
            <a:ext cx="5595845" cy="5931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需求分析和结构化设计</a:t>
            </a:r>
            <a:endParaRPr lang="en-US" altLang="zh-CN" sz="3200" b="1" dirty="0">
              <a:solidFill>
                <a:srgbClr val="343434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数据库设计</a:t>
            </a:r>
            <a:endParaRPr lang="en-US" altLang="zh-CN" sz="3200" b="1" dirty="0">
              <a:solidFill>
                <a:srgbClr val="343434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后端体系结构设计</a:t>
            </a:r>
            <a:endParaRPr lang="en-US" altLang="zh-CN" sz="3200" b="1" dirty="0">
              <a:solidFill>
                <a:srgbClr val="343434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用户登录和注册模块</a:t>
            </a:r>
            <a:endParaRPr lang="en-US" altLang="zh-CN" sz="3200" b="1" dirty="0">
              <a:solidFill>
                <a:srgbClr val="343434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用户管理模块</a:t>
            </a:r>
            <a:endParaRPr lang="en-US" altLang="zh-CN" sz="3200" b="1" dirty="0">
              <a:solidFill>
                <a:srgbClr val="343434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栏目管理模块</a:t>
            </a:r>
            <a:endParaRPr lang="en-US" altLang="zh-CN" sz="3200" b="1" dirty="0">
              <a:solidFill>
                <a:srgbClr val="343434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数据分析模块</a:t>
            </a:r>
            <a:endParaRPr lang="en-US" altLang="zh-CN" sz="3200" b="1" dirty="0">
              <a:solidFill>
                <a:srgbClr val="343434"/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dirty="0">
                <a:solidFill>
                  <a:srgbClr val="343434"/>
                </a:solidFill>
                <a:latin typeface="+mn-ea"/>
              </a:rPr>
              <a:t>前端设计简介</a:t>
            </a:r>
            <a:endParaRPr lang="en-US" altLang="zh-CN" sz="3200" b="1" dirty="0">
              <a:solidFill>
                <a:srgbClr val="34343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187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19904" y="1289847"/>
            <a:ext cx="295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后端体系结构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187CCF-2674-AD46-A4CE-9D8B879780D1}"/>
              </a:ext>
            </a:extLst>
          </p:cNvPr>
          <p:cNvSpPr txBox="1"/>
          <p:nvPr/>
        </p:nvSpPr>
        <p:spPr>
          <a:xfrm>
            <a:off x="1399733" y="2428725"/>
            <a:ext cx="10752190" cy="357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Bell MT" panose="02020503060305020303" pitchFamily="18" charset="0"/>
                <a:ea typeface="思源黑体旧字形 ExtraLight" panose="020B0200000000000000" pitchFamily="34" charset="-128"/>
                <a:cs typeface="Calibri" panose="020F0502020204030204" pitchFamily="34" charset="0"/>
                <a:sym typeface="思源黑体旧字形 ExtraLight" panose="020B0200000000000000" pitchFamily="34" charset="-128"/>
              </a:rPr>
              <a:t>Bean ——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 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类的定义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lvl="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Bell MT" panose="02020503060305020303" pitchFamily="18" charset="0"/>
                <a:ea typeface="思源黑体旧字形 ExtraLight" panose="020B0200000000000000" pitchFamily="34" charset="-128"/>
                <a:cs typeface="Calibri" panose="020F0502020204030204" pitchFamily="34" charset="0"/>
                <a:sym typeface="思源黑体旧字形 ExtraLight" panose="020B0200000000000000" pitchFamily="34" charset="-128"/>
              </a:rPr>
              <a:t>Controller —— 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为前端提供的方法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lvl="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Bell MT" panose="02020503060305020303" pitchFamily="18" charset="0"/>
                <a:ea typeface="思源黑体旧字形 ExtraLight" panose="020B0200000000000000" pitchFamily="34" charset="-128"/>
                <a:cs typeface="Calibri" panose="020F0502020204030204" pitchFamily="34" charset="0"/>
                <a:sym typeface="思源黑体旧字形 ExtraLight" panose="020B0200000000000000" pitchFamily="34" charset="-128"/>
              </a:rPr>
              <a:t>Config —— 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身份验证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lvl="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Bell MT" panose="02020503060305020303" pitchFamily="18" charset="0"/>
                <a:ea typeface="思源黑体旧字形 ExtraLight" panose="020B0200000000000000" pitchFamily="34" charset="-128"/>
                <a:cs typeface="Calibri" panose="020F0502020204030204" pitchFamily="34" charset="0"/>
                <a:sym typeface="思源黑体旧字形 ExtraLight" panose="020B0200000000000000" pitchFamily="34" charset="-128"/>
              </a:rPr>
              <a:t>Mapper —— 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第一次封装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lvl="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Bell MT" panose="02020503060305020303" pitchFamily="18" charset="0"/>
                <a:ea typeface="思源黑体旧字形 ExtraLight" panose="020B0200000000000000" pitchFamily="34" charset="-128"/>
                <a:cs typeface="Calibri" panose="020F0502020204030204" pitchFamily="34" charset="0"/>
                <a:sym typeface="思源黑体旧字形 ExtraLight" panose="020B0200000000000000" pitchFamily="34" charset="-128"/>
              </a:rPr>
              <a:t>Service —— 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第二次封装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lvl="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Bell MT" panose="02020503060305020303" pitchFamily="18" charset="0"/>
                <a:ea typeface="思源黑体旧字形 ExtraLight" panose="020B0200000000000000" pitchFamily="34" charset="-128"/>
                <a:cs typeface="Calibri" panose="020F0502020204030204" pitchFamily="34" charset="0"/>
                <a:sym typeface="思源黑体旧字形 ExtraLight" panose="020B0200000000000000" pitchFamily="34" charset="-128"/>
              </a:rPr>
              <a:t>Utils —— 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工具类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59E3CD-F7DC-4323-B571-B64D8961C95E}"/>
              </a:ext>
            </a:extLst>
          </p:cNvPr>
          <p:cNvGrpSpPr/>
          <p:nvPr/>
        </p:nvGrpSpPr>
        <p:grpSpPr>
          <a:xfrm>
            <a:off x="2065264" y="612633"/>
            <a:ext cx="8061461" cy="369332"/>
            <a:chOff x="2743824" y="653534"/>
            <a:chExt cx="8061461" cy="36933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9B2C933-8544-46D1-88D2-BE780A01EE3C}"/>
                </a:ext>
              </a:extLst>
            </p:cNvPr>
            <p:cNvSpPr/>
            <p:nvPr/>
          </p:nvSpPr>
          <p:spPr>
            <a:xfrm>
              <a:off x="6094720" y="653534"/>
              <a:ext cx="135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rPr>
                <a:t>SDU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rPr>
                <a:t>VBlog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1036CF3-7433-4834-B13D-11BD67D5C13C}"/>
                </a:ext>
              </a:extLst>
            </p:cNvPr>
            <p:cNvCxnSpPr/>
            <p:nvPr/>
          </p:nvCxnSpPr>
          <p:spPr>
            <a:xfrm>
              <a:off x="2743824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2D9D0ED-DF14-4E1F-AA6F-A2BFD1ABDADB}"/>
                </a:ext>
              </a:extLst>
            </p:cNvPr>
            <p:cNvCxnSpPr/>
            <p:nvPr/>
          </p:nvCxnSpPr>
          <p:spPr>
            <a:xfrm>
              <a:off x="8481185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F4FC21C-B7A6-4B1E-B319-73C4808A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975" y="860277"/>
            <a:ext cx="2403749" cy="58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7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86810" y="122637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博客管理模块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187CCF-2674-AD46-A4CE-9D8B879780D1}"/>
              </a:ext>
            </a:extLst>
          </p:cNvPr>
          <p:cNvSpPr txBox="1"/>
          <p:nvPr/>
        </p:nvSpPr>
        <p:spPr>
          <a:xfrm>
            <a:off x="1248476" y="2209762"/>
            <a:ext cx="4981339" cy="3574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博客管理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914400" lvl="1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展示文章列表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914400" lvl="1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修改文章状态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914400" lvl="1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删除、修改、查找文章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lvl="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博客发表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lvl="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管理员专属功能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59E3CD-F7DC-4323-B571-B64D8961C95E}"/>
              </a:ext>
            </a:extLst>
          </p:cNvPr>
          <p:cNvGrpSpPr/>
          <p:nvPr/>
        </p:nvGrpSpPr>
        <p:grpSpPr>
          <a:xfrm>
            <a:off x="2065264" y="612633"/>
            <a:ext cx="8061461" cy="369332"/>
            <a:chOff x="2743824" y="653534"/>
            <a:chExt cx="8061461" cy="36933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9B2C933-8544-46D1-88D2-BE780A01EE3C}"/>
                </a:ext>
              </a:extLst>
            </p:cNvPr>
            <p:cNvSpPr/>
            <p:nvPr/>
          </p:nvSpPr>
          <p:spPr>
            <a:xfrm>
              <a:off x="6094720" y="653534"/>
              <a:ext cx="135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rPr>
                <a:t>SDU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rPr>
                <a:t>VBlog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1036CF3-7433-4834-B13D-11BD67D5C13C}"/>
                </a:ext>
              </a:extLst>
            </p:cNvPr>
            <p:cNvCxnSpPr/>
            <p:nvPr/>
          </p:nvCxnSpPr>
          <p:spPr>
            <a:xfrm>
              <a:off x="2743824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2D9D0ED-DF14-4E1F-AA6F-A2BFD1ABDADB}"/>
                </a:ext>
              </a:extLst>
            </p:cNvPr>
            <p:cNvCxnSpPr/>
            <p:nvPr/>
          </p:nvCxnSpPr>
          <p:spPr>
            <a:xfrm>
              <a:off x="8481185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0BC7C72-B9B5-4763-9023-0DC3E0CCF720}"/>
              </a:ext>
            </a:extLst>
          </p:cNvPr>
          <p:cNvSpPr txBox="1"/>
          <p:nvPr/>
        </p:nvSpPr>
        <p:spPr>
          <a:xfrm>
            <a:off x="6030350" y="1318660"/>
            <a:ext cx="5561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主要方法（</a:t>
            </a:r>
            <a:r>
              <a:rPr kumimoji="0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ArticleController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A96775-3B37-4697-8EFA-F80D9F3C5B5F}"/>
              </a:ext>
            </a:extLst>
          </p:cNvPr>
          <p:cNvSpPr txBox="1"/>
          <p:nvPr/>
        </p:nvSpPr>
        <p:spPr>
          <a:xfrm>
            <a:off x="6610726" y="2240130"/>
            <a:ext cx="4981339" cy="3574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addNewArticle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lvl="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getArticleByState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getArticleById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lvl="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restoreArticle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lvl="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uploadArticleState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lvl="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</a:pP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59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00755" y="945248"/>
            <a:ext cx="340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3600" dirty="0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Service</a:t>
            </a:r>
            <a:r>
              <a:rPr lang="zh-CN" altLang="en-US" sz="3600" dirty="0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功能实现</a:t>
            </a:r>
            <a:endParaRPr lang="en-US" altLang="zh-CN" sz="3600" dirty="0">
              <a:solidFill>
                <a:srgbClr val="C00000"/>
              </a:solidFill>
              <a:latin typeface="Bell MT" panose="02020503060305020303" pitchFamily="18" charset="0"/>
              <a:sym typeface="思源黑体旧字形 ExtraLight" panose="020B02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36350E-AFB5-4B24-B766-37DC41BAF24E}"/>
              </a:ext>
            </a:extLst>
          </p:cNvPr>
          <p:cNvSpPr txBox="1"/>
          <p:nvPr/>
        </p:nvSpPr>
        <p:spPr>
          <a:xfrm>
            <a:off x="222419" y="1591579"/>
            <a:ext cx="5040351" cy="556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kumimoji="0" lang="zh-CN" altLang="en-US" sz="2800" b="0" i="0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主要功能：封装底层对数据库操作的代码，为上层</a:t>
            </a:r>
            <a:r>
              <a:rPr kumimoji="0" lang="en-US" altLang="zh-CN" sz="2800" b="0" i="0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controller</a:t>
            </a:r>
            <a:r>
              <a:rPr kumimoji="0" lang="zh-CN" altLang="en-US" sz="2800" b="0" i="0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提供接口。</a:t>
            </a:r>
          </a:p>
          <a:p>
            <a:pPr marL="45720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addNewArticle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addTagsToArticle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stripHtml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getArticleByState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getArticleCountByState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indent="-457200">
              <a:lnSpc>
                <a:spcPts val="25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Calibri" panose="020F0502020204030204" pitchFamily="34" charset="0"/>
                <a:sym typeface="思源黑体旧字形 ExtraLight" panose="020B0200000000000000" pitchFamily="34" charset="-128"/>
              </a:rPr>
              <a:t>等等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  <a:p>
            <a:pPr marL="457200" lvl="0" indent="-457200"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Calibri" panose="020F0502020204030204" pitchFamily="34" charset="0"/>
              <a:sym typeface="思源黑体旧字形 ExtraLight" panose="020B0200000000000000" pitchFamily="34" charset="-128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5A45FFF-99B8-4F8B-A61F-7F7B8BE50E9D}"/>
              </a:ext>
            </a:extLst>
          </p:cNvPr>
          <p:cNvGrpSpPr/>
          <p:nvPr/>
        </p:nvGrpSpPr>
        <p:grpSpPr>
          <a:xfrm>
            <a:off x="2065264" y="612633"/>
            <a:ext cx="8061461" cy="369332"/>
            <a:chOff x="2743824" y="653534"/>
            <a:chExt cx="8061461" cy="36933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B5D1CA9-19AF-46A0-B570-10AAA5CC0CCA}"/>
                </a:ext>
              </a:extLst>
            </p:cNvPr>
            <p:cNvSpPr/>
            <p:nvPr/>
          </p:nvSpPr>
          <p:spPr>
            <a:xfrm>
              <a:off x="6094720" y="653534"/>
              <a:ext cx="135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rPr>
                <a:t>SDU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旧字形 ExtraLight" panose="020B0200000000000000" pitchFamily="34" charset="-128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rPr>
                <a:t>VBlog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7A94A6D-8AA6-4CAA-B27C-7E10554520A1}"/>
                </a:ext>
              </a:extLst>
            </p:cNvPr>
            <p:cNvCxnSpPr/>
            <p:nvPr/>
          </p:nvCxnSpPr>
          <p:spPr>
            <a:xfrm>
              <a:off x="2743824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C86DA31-D7F1-47DA-921E-757D5A768DD9}"/>
                </a:ext>
              </a:extLst>
            </p:cNvPr>
            <p:cNvCxnSpPr/>
            <p:nvPr/>
          </p:nvCxnSpPr>
          <p:spPr>
            <a:xfrm>
              <a:off x="8481185" y="838200"/>
              <a:ext cx="23241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7AE8552-AA63-4C17-9CF8-D092808AF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77" y="945249"/>
            <a:ext cx="6811870" cy="58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9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20CBEAE-B7C0-4BFC-904D-5A7F092B54AF}"/>
              </a:ext>
            </a:extLst>
          </p:cNvPr>
          <p:cNvSpPr txBox="1"/>
          <p:nvPr/>
        </p:nvSpPr>
        <p:spPr>
          <a:xfrm>
            <a:off x="2025236" y="386041"/>
            <a:ext cx="8141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Service-</a:t>
            </a:r>
            <a:r>
              <a:rPr lang="en-US" altLang="zh-CN" sz="4400" b="1" dirty="0" err="1">
                <a:solidFill>
                  <a:srgbClr val="C00000"/>
                </a:solidFill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addNewArticle</a:t>
            </a:r>
            <a:r>
              <a:rPr lang="zh-CN" altLang="en-US" sz="4400" b="1" dirty="0">
                <a:solidFill>
                  <a:srgbClr val="C00000"/>
                </a:solidFill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功能实现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ell MT" panose="02020503060305020303" pitchFamily="18" charset="0"/>
              <a:ea typeface="华文仿宋" panose="02010600040101010101" pitchFamily="2" charset="-122"/>
              <a:sym typeface="思源黑体旧字形 ExtraLight" panose="020B02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193AF0-2FB6-477A-A6AD-58A72EDAE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030658"/>
            <a:ext cx="11038114" cy="58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8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20CBEAE-B7C0-4BFC-904D-5A7F092B54AF}"/>
              </a:ext>
            </a:extLst>
          </p:cNvPr>
          <p:cNvSpPr txBox="1"/>
          <p:nvPr/>
        </p:nvSpPr>
        <p:spPr>
          <a:xfrm>
            <a:off x="2025234" y="386041"/>
            <a:ext cx="8141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4400" b="1" dirty="0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Service-</a:t>
            </a:r>
            <a:r>
              <a:rPr lang="en-US" altLang="zh-CN" sz="4400" b="1" dirty="0" err="1">
                <a:solidFill>
                  <a:srgbClr val="C00000"/>
                </a:solidFill>
                <a:latin typeface="Bell MT" panose="02020503060305020303" pitchFamily="18" charset="0"/>
                <a:sym typeface="思源黑体旧字形 ExtraLight" panose="020B0200000000000000" pitchFamily="34" charset="-128"/>
              </a:rPr>
              <a:t>addNewArticle</a:t>
            </a:r>
            <a:r>
              <a:rPr lang="zh-CN" altLang="en-US" sz="4400" b="1" dirty="0">
                <a:solidFill>
                  <a:srgbClr val="C00000"/>
                </a:solidFill>
                <a:latin typeface="Bell MT" panose="02020503060305020303" pitchFamily="18" charset="0"/>
                <a:ea typeface="华文仿宋" panose="02010600040101010101" pitchFamily="2" charset="-122"/>
                <a:sym typeface="思源黑体旧字形 ExtraLight" panose="020B0200000000000000" pitchFamily="34" charset="-128"/>
              </a:rPr>
              <a:t>功能实现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ell MT" panose="02020503060305020303" pitchFamily="18" charset="0"/>
              <a:ea typeface="华文仿宋" panose="02010600040101010101" pitchFamily="2" charset="-122"/>
              <a:sym typeface="思源黑体旧字形 ExtraLight" panose="020B0200000000000000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8296EC-8598-472E-AE5D-3F7745ABB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86" y="1176059"/>
            <a:ext cx="4993142" cy="12595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3F5886-134D-48A5-B6B0-F2C5C5947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14" y="2435648"/>
            <a:ext cx="4993414" cy="22199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7D8C37-A623-4524-9CCA-30BF88CCA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3" y="1176059"/>
            <a:ext cx="70389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53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COURSE_ID" val="D887FC51-113B-474D-AFA4-5AA31D743C06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7455</TotalTime>
  <Words>393</Words>
  <Application>Microsoft Office PowerPoint</Application>
  <PresentationFormat>宽屏</PresentationFormat>
  <Paragraphs>85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华文仿宋</vt:lpstr>
      <vt:lpstr>思源黑体旧字形 ExtraLight</vt:lpstr>
      <vt:lpstr>Bell MT</vt:lpstr>
      <vt:lpstr>Calibri</vt:lpstr>
      <vt:lpstr>Tw Cen MT</vt:lpstr>
      <vt:lpstr>Tw Cen MT Condensed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孙 嘉硕</cp:lastModifiedBy>
  <cp:revision>390</cp:revision>
  <dcterms:created xsi:type="dcterms:W3CDTF">2017-02-19T15:11:46Z</dcterms:created>
  <dcterms:modified xsi:type="dcterms:W3CDTF">2020-07-13T10:53:52Z</dcterms:modified>
</cp:coreProperties>
</file>