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
      <p:font typeface="Poppins Light" panose="020B0502040204020203" pitchFamily="2" charset="0"/>
      <p:regular r:id="rId20"/>
      <p:italic r:id="rId21"/>
    </p:embeddedFont>
    <p:embeddedFont>
      <p:font typeface="Poppins Medium" panose="020B0502040204020203" pitchFamily="2" charset="0"/>
      <p:regular r:id="rId22"/>
      <p:italic r:id="rId23"/>
    </p:embeddedFont>
    <p:embeddedFont>
      <p:font typeface="Poppins Medium Bold" panose="020B0604020202020204" charset="0"/>
      <p:regular r:id="rId24"/>
    </p:embeddedFont>
    <p:embeddedFont>
      <p:font typeface="Source Sans Pro" panose="020B0503030403020204" pitchFamily="34" charset="0"/>
      <p:regular r:id="rId25"/>
    </p:embeddedFont>
    <p:embeddedFont>
      <p:font typeface="Source Sans Pro Bold" panose="020B0703030403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716182" y="9836474"/>
            <a:ext cx="16855636" cy="450526"/>
            <a:chOff x="0" y="0"/>
            <a:chExt cx="5701783" cy="152400"/>
          </a:xfrm>
        </p:grpSpPr>
        <p:sp>
          <p:nvSpPr>
            <p:cNvPr id="3" name="Freeform 3"/>
            <p:cNvSpPr/>
            <p:nvPr/>
          </p:nvSpPr>
          <p:spPr>
            <a:xfrm>
              <a:off x="0" y="0"/>
              <a:ext cx="5701783" cy="152400"/>
            </a:xfrm>
            <a:custGeom>
              <a:avLst/>
              <a:gdLst/>
              <a:ahLst/>
              <a:cxnLst/>
              <a:rect l="l" t="t" r="r" b="b"/>
              <a:pathLst>
                <a:path w="5701783" h="152400">
                  <a:moveTo>
                    <a:pt x="0" y="0"/>
                  </a:moveTo>
                  <a:lnTo>
                    <a:pt x="5701783" y="0"/>
                  </a:lnTo>
                  <a:lnTo>
                    <a:pt x="5701783" y="152400"/>
                  </a:lnTo>
                  <a:lnTo>
                    <a:pt x="0" y="152400"/>
                  </a:lnTo>
                  <a:close/>
                </a:path>
              </a:pathLst>
            </a:custGeom>
            <a:solidFill>
              <a:srgbClr val="00C49A"/>
            </a:solidFill>
          </p:spPr>
        </p:sp>
      </p:grpSp>
      <p:sp>
        <p:nvSpPr>
          <p:cNvPr id="4" name="TextBox 4"/>
          <p:cNvSpPr txBox="1"/>
          <p:nvPr/>
        </p:nvSpPr>
        <p:spPr>
          <a:xfrm>
            <a:off x="1104502" y="3650941"/>
            <a:ext cx="16078996" cy="4010025"/>
          </a:xfrm>
          <a:prstGeom prst="rect">
            <a:avLst/>
          </a:prstGeom>
        </p:spPr>
        <p:txBody>
          <a:bodyPr lIns="0" tIns="0" rIns="0" bIns="0" rtlCol="0" anchor="t">
            <a:spAutoFit/>
          </a:bodyPr>
          <a:lstStyle/>
          <a:p>
            <a:pPr>
              <a:lnSpc>
                <a:spcPts val="6480"/>
              </a:lnSpc>
            </a:pPr>
            <a:r>
              <a:rPr lang="en-US" sz="5400" spc="167">
                <a:solidFill>
                  <a:srgbClr val="333333"/>
                </a:solidFill>
                <a:latin typeface="Source Sans Pro Bold"/>
              </a:rPr>
              <a:t>Problem Statement:</a:t>
            </a:r>
          </a:p>
          <a:p>
            <a:pPr>
              <a:lnSpc>
                <a:spcPts val="6480"/>
              </a:lnSpc>
            </a:pPr>
            <a:endParaRPr lang="en-US" sz="5400" spc="167">
              <a:solidFill>
                <a:srgbClr val="333333"/>
              </a:solidFill>
              <a:latin typeface="Source Sans Pro Bold"/>
            </a:endParaRPr>
          </a:p>
          <a:p>
            <a:pPr>
              <a:lnSpc>
                <a:spcPts val="6240"/>
              </a:lnSpc>
            </a:pPr>
            <a:r>
              <a:rPr lang="en-US" sz="5200" spc="161">
                <a:solidFill>
                  <a:srgbClr val="333333"/>
                </a:solidFill>
                <a:latin typeface="Source Sans Pro"/>
              </a:rPr>
              <a:t>Comparing different aggregation strategies and providing best recommendation based on accuracy for different group profiles</a:t>
            </a:r>
          </a:p>
        </p:txBody>
      </p:sp>
      <p:sp>
        <p:nvSpPr>
          <p:cNvPr id="5" name="TextBox 5"/>
          <p:cNvSpPr txBox="1"/>
          <p:nvPr/>
        </p:nvSpPr>
        <p:spPr>
          <a:xfrm>
            <a:off x="10661683" y="305811"/>
            <a:ext cx="2903533" cy="405765"/>
          </a:xfrm>
          <a:prstGeom prst="rect">
            <a:avLst/>
          </a:prstGeom>
        </p:spPr>
        <p:txBody>
          <a:bodyPr lIns="0" tIns="0" rIns="0" bIns="0" rtlCol="0" anchor="t">
            <a:spAutoFit/>
          </a:bodyPr>
          <a:lstStyle/>
          <a:p>
            <a:pPr algn="r">
              <a:lnSpc>
                <a:spcPts val="3359"/>
              </a:lnSpc>
            </a:pPr>
            <a:r>
              <a:rPr lang="en-US" sz="2400">
                <a:solidFill>
                  <a:srgbClr val="333333"/>
                </a:solidFill>
                <a:latin typeface="Poppins Medium"/>
              </a:rPr>
              <a:t>MENTOR</a:t>
            </a:r>
          </a:p>
        </p:txBody>
      </p:sp>
      <p:sp>
        <p:nvSpPr>
          <p:cNvPr id="6" name="TextBox 6"/>
          <p:cNvSpPr txBox="1"/>
          <p:nvPr/>
        </p:nvSpPr>
        <p:spPr>
          <a:xfrm>
            <a:off x="10661683" y="757179"/>
            <a:ext cx="2903533" cy="405765"/>
          </a:xfrm>
          <a:prstGeom prst="rect">
            <a:avLst/>
          </a:prstGeom>
        </p:spPr>
        <p:txBody>
          <a:bodyPr lIns="0" tIns="0" rIns="0" bIns="0" rtlCol="0" anchor="t">
            <a:spAutoFit/>
          </a:bodyPr>
          <a:lstStyle/>
          <a:p>
            <a:pPr algn="r">
              <a:lnSpc>
                <a:spcPts val="3359"/>
              </a:lnSpc>
            </a:pPr>
            <a:r>
              <a:rPr lang="en-US" sz="2400">
                <a:solidFill>
                  <a:srgbClr val="333333"/>
                </a:solidFill>
                <a:latin typeface="Poppins Light"/>
              </a:rPr>
              <a:t>Ms Deepti Singh</a:t>
            </a:r>
          </a:p>
        </p:txBody>
      </p:sp>
      <p:sp>
        <p:nvSpPr>
          <p:cNvPr id="7" name="TextBox 7"/>
          <p:cNvSpPr txBox="1"/>
          <p:nvPr/>
        </p:nvSpPr>
        <p:spPr>
          <a:xfrm>
            <a:off x="1021587" y="221823"/>
            <a:ext cx="3996127" cy="405765"/>
          </a:xfrm>
          <a:prstGeom prst="rect">
            <a:avLst/>
          </a:prstGeom>
        </p:spPr>
        <p:txBody>
          <a:bodyPr lIns="0" tIns="0" rIns="0" bIns="0" rtlCol="0" anchor="t">
            <a:spAutoFit/>
          </a:bodyPr>
          <a:lstStyle/>
          <a:p>
            <a:pPr>
              <a:lnSpc>
                <a:spcPts val="3359"/>
              </a:lnSpc>
            </a:pPr>
            <a:r>
              <a:rPr lang="en-US" sz="2400">
                <a:solidFill>
                  <a:srgbClr val="333333"/>
                </a:solidFill>
                <a:latin typeface="Poppins Medium"/>
              </a:rPr>
              <a:t>24 Sep, 2022</a:t>
            </a:r>
          </a:p>
        </p:txBody>
      </p:sp>
      <p:sp>
        <p:nvSpPr>
          <p:cNvPr id="8" name="TextBox 8"/>
          <p:cNvSpPr txBox="1"/>
          <p:nvPr/>
        </p:nvSpPr>
        <p:spPr>
          <a:xfrm>
            <a:off x="1021587" y="648545"/>
            <a:ext cx="4649269" cy="1243965"/>
          </a:xfrm>
          <a:prstGeom prst="rect">
            <a:avLst/>
          </a:prstGeom>
        </p:spPr>
        <p:txBody>
          <a:bodyPr lIns="0" tIns="0" rIns="0" bIns="0" rtlCol="0" anchor="t">
            <a:spAutoFit/>
          </a:bodyPr>
          <a:lstStyle/>
          <a:p>
            <a:pPr>
              <a:lnSpc>
                <a:spcPts val="3359"/>
              </a:lnSpc>
            </a:pPr>
            <a:r>
              <a:rPr lang="en-US" sz="2400">
                <a:solidFill>
                  <a:srgbClr val="333333"/>
                </a:solidFill>
                <a:latin typeface="Poppins Light"/>
              </a:rPr>
              <a:t>Department of CSE/IT</a:t>
            </a:r>
          </a:p>
          <a:p>
            <a:pPr>
              <a:lnSpc>
                <a:spcPts val="3359"/>
              </a:lnSpc>
            </a:pPr>
            <a:r>
              <a:rPr lang="en-US" sz="2400">
                <a:solidFill>
                  <a:srgbClr val="333333"/>
                </a:solidFill>
                <a:latin typeface="Poppins Light"/>
              </a:rPr>
              <a:t>Jaypee Institute Of Information Technology</a:t>
            </a:r>
          </a:p>
        </p:txBody>
      </p:sp>
      <p:sp>
        <p:nvSpPr>
          <p:cNvPr id="9" name="AutoShape 9"/>
          <p:cNvSpPr/>
          <p:nvPr/>
        </p:nvSpPr>
        <p:spPr>
          <a:xfrm rot="-5400000">
            <a:off x="4989927" y="1071454"/>
            <a:ext cx="2161958" cy="0"/>
          </a:xfrm>
          <a:prstGeom prst="line">
            <a:avLst/>
          </a:prstGeom>
          <a:ln w="19050" cap="rnd">
            <a:solidFill>
              <a:srgbClr val="00C49A"/>
            </a:solidFill>
            <a:prstDash val="solid"/>
            <a:headEnd type="none" w="sm" len="sm"/>
            <a:tailEnd type="none" w="sm" len="sm"/>
          </a:ln>
        </p:spPr>
      </p:sp>
      <p:sp>
        <p:nvSpPr>
          <p:cNvPr id="10" name="AutoShape 10"/>
          <p:cNvSpPr/>
          <p:nvPr/>
        </p:nvSpPr>
        <p:spPr>
          <a:xfrm rot="-5400000">
            <a:off x="12811075" y="1071454"/>
            <a:ext cx="2161958" cy="0"/>
          </a:xfrm>
          <a:prstGeom prst="line">
            <a:avLst/>
          </a:prstGeom>
          <a:ln w="19050" cap="rnd">
            <a:solidFill>
              <a:srgbClr val="00C49A"/>
            </a:solidFill>
            <a:prstDash val="solid"/>
            <a:headEnd type="none" w="sm" len="sm"/>
            <a:tailEnd type="none" w="sm" len="sm"/>
          </a:ln>
        </p:spPr>
      </p:sp>
      <p:sp>
        <p:nvSpPr>
          <p:cNvPr id="11" name="TextBox 11"/>
          <p:cNvSpPr txBox="1"/>
          <p:nvPr/>
        </p:nvSpPr>
        <p:spPr>
          <a:xfrm>
            <a:off x="14668285" y="290405"/>
            <a:ext cx="2903533" cy="405765"/>
          </a:xfrm>
          <a:prstGeom prst="rect">
            <a:avLst/>
          </a:prstGeom>
        </p:spPr>
        <p:txBody>
          <a:bodyPr lIns="0" tIns="0" rIns="0" bIns="0" rtlCol="0" anchor="t">
            <a:spAutoFit/>
          </a:bodyPr>
          <a:lstStyle/>
          <a:p>
            <a:pPr algn="r">
              <a:lnSpc>
                <a:spcPts val="3359"/>
              </a:lnSpc>
            </a:pPr>
            <a:r>
              <a:rPr lang="en-US" sz="2400">
                <a:solidFill>
                  <a:srgbClr val="333333"/>
                </a:solidFill>
                <a:latin typeface="Poppins Medium"/>
              </a:rPr>
              <a:t>STUDENT</a:t>
            </a:r>
          </a:p>
        </p:txBody>
      </p:sp>
      <p:sp>
        <p:nvSpPr>
          <p:cNvPr id="12" name="TextBox 12"/>
          <p:cNvSpPr txBox="1"/>
          <p:nvPr/>
        </p:nvSpPr>
        <p:spPr>
          <a:xfrm>
            <a:off x="14067119" y="654426"/>
            <a:ext cx="3504699" cy="1308868"/>
          </a:xfrm>
          <a:prstGeom prst="rect">
            <a:avLst/>
          </a:prstGeom>
        </p:spPr>
        <p:txBody>
          <a:bodyPr lIns="0" tIns="0" rIns="0" bIns="0" rtlCol="0" anchor="t">
            <a:spAutoFit/>
          </a:bodyPr>
          <a:lstStyle/>
          <a:p>
            <a:pPr algn="r">
              <a:lnSpc>
                <a:spcPts val="3515"/>
              </a:lnSpc>
            </a:pPr>
            <a:r>
              <a:rPr lang="en-US" sz="2511">
                <a:solidFill>
                  <a:srgbClr val="333333"/>
                </a:solidFill>
                <a:latin typeface="Poppins Light"/>
              </a:rPr>
              <a:t>Ayush Singh Chauhan</a:t>
            </a:r>
          </a:p>
          <a:p>
            <a:pPr algn="r">
              <a:lnSpc>
                <a:spcPts val="3515"/>
              </a:lnSpc>
            </a:pPr>
            <a:r>
              <a:rPr lang="en-US" sz="2511">
                <a:solidFill>
                  <a:srgbClr val="333333"/>
                </a:solidFill>
                <a:latin typeface="Poppins Light"/>
              </a:rPr>
              <a:t>   Surya Pratap Singh</a:t>
            </a:r>
          </a:p>
          <a:p>
            <a:pPr algn="r">
              <a:lnSpc>
                <a:spcPts val="3515"/>
              </a:lnSpc>
            </a:pPr>
            <a:r>
              <a:rPr lang="en-US" sz="2511">
                <a:solidFill>
                  <a:srgbClr val="333333"/>
                </a:solidFill>
                <a:latin typeface="Poppins Light"/>
              </a:rPr>
              <a:t>Rishabh Srivastava </a:t>
            </a:r>
          </a:p>
        </p:txBody>
      </p:sp>
      <p:sp>
        <p:nvSpPr>
          <p:cNvPr id="13" name="AutoShape 13"/>
          <p:cNvSpPr/>
          <p:nvPr/>
        </p:nvSpPr>
        <p:spPr>
          <a:xfrm>
            <a:off x="716182" y="2176246"/>
            <a:ext cx="16855636" cy="0"/>
          </a:xfrm>
          <a:prstGeom prst="line">
            <a:avLst/>
          </a:prstGeom>
          <a:ln w="19050" cap="rnd">
            <a:solidFill>
              <a:srgbClr val="00C49A"/>
            </a:solidFill>
            <a:prstDash val="solid"/>
            <a:headEnd type="none" w="sm" len="sm"/>
            <a:tailEnd type="none" w="sm" len="sm"/>
          </a:ln>
        </p:spPr>
      </p:sp>
      <p:sp>
        <p:nvSpPr>
          <p:cNvPr id="14" name="TextBox 14"/>
          <p:cNvSpPr txBox="1"/>
          <p:nvPr/>
        </p:nvSpPr>
        <p:spPr>
          <a:xfrm>
            <a:off x="6461431" y="352425"/>
            <a:ext cx="2903533" cy="405765"/>
          </a:xfrm>
          <a:prstGeom prst="rect">
            <a:avLst/>
          </a:prstGeom>
        </p:spPr>
        <p:txBody>
          <a:bodyPr lIns="0" tIns="0" rIns="0" bIns="0" rtlCol="0" anchor="t">
            <a:spAutoFit/>
          </a:bodyPr>
          <a:lstStyle/>
          <a:p>
            <a:pPr algn="just">
              <a:lnSpc>
                <a:spcPts val="3359"/>
              </a:lnSpc>
            </a:pPr>
            <a:r>
              <a:rPr lang="en-US" sz="2400">
                <a:solidFill>
                  <a:srgbClr val="333333"/>
                </a:solidFill>
                <a:latin typeface="Poppins Medium"/>
              </a:rPr>
              <a:t>PANEL LIST</a:t>
            </a:r>
          </a:p>
        </p:txBody>
      </p:sp>
      <p:sp>
        <p:nvSpPr>
          <p:cNvPr id="15" name="TextBox 15"/>
          <p:cNvSpPr txBox="1"/>
          <p:nvPr/>
        </p:nvSpPr>
        <p:spPr>
          <a:xfrm>
            <a:off x="6470956" y="803793"/>
            <a:ext cx="3400152" cy="824865"/>
          </a:xfrm>
          <a:prstGeom prst="rect">
            <a:avLst/>
          </a:prstGeom>
        </p:spPr>
        <p:txBody>
          <a:bodyPr lIns="0" tIns="0" rIns="0" bIns="0" rtlCol="0" anchor="t">
            <a:spAutoFit/>
          </a:bodyPr>
          <a:lstStyle/>
          <a:p>
            <a:pPr algn="just">
              <a:lnSpc>
                <a:spcPts val="3359"/>
              </a:lnSpc>
            </a:pPr>
            <a:r>
              <a:rPr lang="en-US" sz="2400" dirty="0">
                <a:solidFill>
                  <a:srgbClr val="333333"/>
                </a:solidFill>
                <a:latin typeface="Poppins Light"/>
              </a:rPr>
              <a:t>Mr. Vivek Kumar Singh</a:t>
            </a:r>
          </a:p>
          <a:p>
            <a:pPr algn="just">
              <a:lnSpc>
                <a:spcPts val="3359"/>
              </a:lnSpc>
            </a:pPr>
            <a:r>
              <a:rPr lang="en-US" sz="2400" dirty="0">
                <a:solidFill>
                  <a:srgbClr val="333333"/>
                </a:solidFill>
                <a:latin typeface="Poppins Light"/>
              </a:rPr>
              <a:t>Dr. Bhawna Saxena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304833" cy="10287000"/>
            <a:chOff x="0" y="0"/>
            <a:chExt cx="881847" cy="3935885"/>
          </a:xfrm>
        </p:grpSpPr>
        <p:sp>
          <p:nvSpPr>
            <p:cNvPr id="3" name="Freeform 3"/>
            <p:cNvSpPr/>
            <p:nvPr/>
          </p:nvSpPr>
          <p:spPr>
            <a:xfrm>
              <a:off x="0" y="0"/>
              <a:ext cx="881847" cy="3935885"/>
            </a:xfrm>
            <a:custGeom>
              <a:avLst/>
              <a:gdLst/>
              <a:ahLst/>
              <a:cxnLst/>
              <a:rect l="l" t="t" r="r" b="b"/>
              <a:pathLst>
                <a:path w="881847" h="3935885">
                  <a:moveTo>
                    <a:pt x="0" y="0"/>
                  </a:moveTo>
                  <a:lnTo>
                    <a:pt x="881847" y="0"/>
                  </a:lnTo>
                  <a:lnTo>
                    <a:pt x="881847" y="3935885"/>
                  </a:lnTo>
                  <a:lnTo>
                    <a:pt x="0" y="3935885"/>
                  </a:lnTo>
                  <a:close/>
                </a:path>
              </a:pathLst>
            </a:custGeom>
            <a:solidFill>
              <a:srgbClr val="00C49A"/>
            </a:solidFill>
          </p:spPr>
        </p:sp>
      </p:grpSp>
      <p:graphicFrame>
        <p:nvGraphicFramePr>
          <p:cNvPr id="4" name="Table 4"/>
          <p:cNvGraphicFramePr>
            <a:graphicFrameLocks noGrp="1"/>
          </p:cNvGraphicFramePr>
          <p:nvPr/>
        </p:nvGraphicFramePr>
        <p:xfrm>
          <a:off x="3642562" y="4820295"/>
          <a:ext cx="12989356" cy="2914652"/>
        </p:xfrm>
        <a:graphic>
          <a:graphicData uri="http://schemas.openxmlformats.org/drawingml/2006/table">
            <a:tbl>
              <a:tblPr/>
              <a:tblGrid>
                <a:gridCol w="2457421">
                  <a:extLst>
                    <a:ext uri="{9D8B030D-6E8A-4147-A177-3AD203B41FA5}">
                      <a16:colId xmlns:a16="http://schemas.microsoft.com/office/drawing/2014/main" val="20000"/>
                    </a:ext>
                  </a:extLst>
                </a:gridCol>
                <a:gridCol w="1022444">
                  <a:extLst>
                    <a:ext uri="{9D8B030D-6E8A-4147-A177-3AD203B41FA5}">
                      <a16:colId xmlns:a16="http://schemas.microsoft.com/office/drawing/2014/main" val="20001"/>
                    </a:ext>
                  </a:extLst>
                </a:gridCol>
                <a:gridCol w="1022444">
                  <a:extLst>
                    <a:ext uri="{9D8B030D-6E8A-4147-A177-3AD203B41FA5}">
                      <a16:colId xmlns:a16="http://schemas.microsoft.com/office/drawing/2014/main" val="20002"/>
                    </a:ext>
                  </a:extLst>
                </a:gridCol>
                <a:gridCol w="1022444">
                  <a:extLst>
                    <a:ext uri="{9D8B030D-6E8A-4147-A177-3AD203B41FA5}">
                      <a16:colId xmlns:a16="http://schemas.microsoft.com/office/drawing/2014/main" val="20003"/>
                    </a:ext>
                  </a:extLst>
                </a:gridCol>
                <a:gridCol w="1022444">
                  <a:extLst>
                    <a:ext uri="{9D8B030D-6E8A-4147-A177-3AD203B41FA5}">
                      <a16:colId xmlns:a16="http://schemas.microsoft.com/office/drawing/2014/main" val="20004"/>
                    </a:ext>
                  </a:extLst>
                </a:gridCol>
                <a:gridCol w="1022444">
                  <a:extLst>
                    <a:ext uri="{9D8B030D-6E8A-4147-A177-3AD203B41FA5}">
                      <a16:colId xmlns:a16="http://schemas.microsoft.com/office/drawing/2014/main" val="20005"/>
                    </a:ext>
                  </a:extLst>
                </a:gridCol>
                <a:gridCol w="1022444">
                  <a:extLst>
                    <a:ext uri="{9D8B030D-6E8A-4147-A177-3AD203B41FA5}">
                      <a16:colId xmlns:a16="http://schemas.microsoft.com/office/drawing/2014/main" val="20006"/>
                    </a:ext>
                  </a:extLst>
                </a:gridCol>
                <a:gridCol w="1022444">
                  <a:extLst>
                    <a:ext uri="{9D8B030D-6E8A-4147-A177-3AD203B41FA5}">
                      <a16:colId xmlns:a16="http://schemas.microsoft.com/office/drawing/2014/main" val="20007"/>
                    </a:ext>
                  </a:extLst>
                </a:gridCol>
                <a:gridCol w="1022444">
                  <a:extLst>
                    <a:ext uri="{9D8B030D-6E8A-4147-A177-3AD203B41FA5}">
                      <a16:colId xmlns:a16="http://schemas.microsoft.com/office/drawing/2014/main" val="20008"/>
                    </a:ext>
                  </a:extLst>
                </a:gridCol>
                <a:gridCol w="1022444">
                  <a:extLst>
                    <a:ext uri="{9D8B030D-6E8A-4147-A177-3AD203B41FA5}">
                      <a16:colId xmlns:a16="http://schemas.microsoft.com/office/drawing/2014/main" val="20009"/>
                    </a:ext>
                  </a:extLst>
                </a:gridCol>
                <a:gridCol w="1329939">
                  <a:extLst>
                    <a:ext uri="{9D8B030D-6E8A-4147-A177-3AD203B41FA5}">
                      <a16:colId xmlns:a16="http://schemas.microsoft.com/office/drawing/2014/main" val="20010"/>
                    </a:ext>
                  </a:extLst>
                </a:gridCol>
              </a:tblGrid>
              <a:tr h="527322">
                <a:tc>
                  <a:txBody>
                    <a:bodyPr/>
                    <a:lstStyle/>
                    <a:p>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A</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B</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C</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D</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E</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F</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G</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H</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I</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J</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7322">
                <a:tc>
                  <a:txBody>
                    <a:bodyPr/>
                    <a:lstStyle/>
                    <a:p>
                      <a:pPr algn="l">
                        <a:defRPr/>
                      </a:pPr>
                      <a:r>
                        <a:rPr lang="en-US" sz="1599">
                          <a:solidFill>
                            <a:srgbClr val="000000"/>
                          </a:solidFill>
                          <a:latin typeface="Poppins Medium Bold"/>
                        </a:rPr>
                        <a:t>Peter</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4</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7322">
                <a:tc>
                  <a:txBody>
                    <a:bodyPr/>
                    <a:lstStyle/>
                    <a:p>
                      <a:pPr algn="l">
                        <a:defRPr/>
                      </a:pPr>
                      <a:r>
                        <a:rPr lang="en-US" sz="1599">
                          <a:solidFill>
                            <a:srgbClr val="000000"/>
                          </a:solidFill>
                          <a:latin typeface="Poppins Medium Bold"/>
                        </a:rPr>
                        <a:t>Jane</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7322">
                <a:tc>
                  <a:txBody>
                    <a:bodyPr/>
                    <a:lstStyle/>
                    <a:p>
                      <a:pPr algn="l">
                        <a:defRPr/>
                      </a:pPr>
                      <a:r>
                        <a:rPr lang="en-US" sz="1599">
                          <a:solidFill>
                            <a:srgbClr val="000000"/>
                          </a:solidFill>
                          <a:latin typeface="Poppins Medium Bold"/>
                        </a:rPr>
                        <a:t>Mary</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2</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05364">
                <a:tc>
                  <a:txBody>
                    <a:bodyPr/>
                    <a:lstStyle/>
                    <a:p>
                      <a:pPr algn="l">
                        <a:defRPr/>
                      </a:pPr>
                      <a:r>
                        <a:rPr lang="en-US" sz="1599">
                          <a:solidFill>
                            <a:srgbClr val="000000"/>
                          </a:solidFill>
                          <a:latin typeface="Poppins Medium Bold"/>
                        </a:rPr>
                        <a:t>Group Rating</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4.333333333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7.333333333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8.666666667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8.666666667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5.666666667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7.666666667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6.666666667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7.333333333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5"/>
          <p:cNvSpPr txBox="1"/>
          <p:nvPr/>
        </p:nvSpPr>
        <p:spPr>
          <a:xfrm>
            <a:off x="3201094" y="180975"/>
            <a:ext cx="13872289" cy="15335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Aggregation strategies</a:t>
            </a:r>
          </a:p>
        </p:txBody>
      </p:sp>
      <p:sp>
        <p:nvSpPr>
          <p:cNvPr id="6" name="TextBox 6"/>
          <p:cNvSpPr txBox="1"/>
          <p:nvPr/>
        </p:nvSpPr>
        <p:spPr>
          <a:xfrm>
            <a:off x="3201094" y="3823461"/>
            <a:ext cx="1387228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Example of the Average Strategy</a:t>
            </a:r>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26024" y="2755257"/>
            <a:ext cx="8092122" cy="7842002"/>
          </a:xfrm>
          <a:prstGeom prst="rect">
            <a:avLst/>
          </a:prstGeom>
        </p:spPr>
      </p:pic>
      <p:sp>
        <p:nvSpPr>
          <p:cNvPr id="5" name="TextBox 5"/>
          <p:cNvSpPr txBox="1"/>
          <p:nvPr/>
        </p:nvSpPr>
        <p:spPr>
          <a:xfrm>
            <a:off x="0" y="450526"/>
            <a:ext cx="13293785" cy="1371600"/>
          </a:xfrm>
          <a:prstGeom prst="rect">
            <a:avLst/>
          </a:prstGeom>
        </p:spPr>
        <p:txBody>
          <a:bodyPr lIns="0" tIns="0" rIns="0" bIns="0" rtlCol="0" anchor="t">
            <a:spAutoFit/>
          </a:bodyPr>
          <a:lstStyle/>
          <a:p>
            <a:pPr>
              <a:lnSpc>
                <a:spcPts val="10800"/>
              </a:lnSpc>
            </a:pPr>
            <a:r>
              <a:rPr lang="en-US" sz="9000">
                <a:solidFill>
                  <a:srgbClr val="000000"/>
                </a:solidFill>
                <a:latin typeface="Poppins Medium"/>
              </a:rPr>
              <a:t>Related works</a:t>
            </a:r>
          </a:p>
        </p:txBody>
      </p:sp>
      <p:sp>
        <p:nvSpPr>
          <p:cNvPr id="6" name="TextBox 6"/>
          <p:cNvSpPr txBox="1"/>
          <p:nvPr/>
        </p:nvSpPr>
        <p:spPr>
          <a:xfrm>
            <a:off x="626928" y="5384397"/>
            <a:ext cx="7197914" cy="3371850"/>
          </a:xfrm>
          <a:prstGeom prst="rect">
            <a:avLst/>
          </a:prstGeom>
        </p:spPr>
        <p:txBody>
          <a:bodyPr lIns="0" tIns="0" rIns="0" bIns="0" rtlCol="0" anchor="t">
            <a:spAutoFit/>
          </a:bodyPr>
          <a:lstStyle/>
          <a:p>
            <a:pPr>
              <a:lnSpc>
                <a:spcPts val="5400"/>
              </a:lnSpc>
            </a:pPr>
            <a:r>
              <a:rPr lang="en-US" sz="3000">
                <a:solidFill>
                  <a:srgbClr val="000000"/>
                </a:solidFill>
                <a:latin typeface="Canva Sans Bold"/>
              </a:rPr>
              <a:t>MusicFX</a:t>
            </a:r>
          </a:p>
          <a:p>
            <a:pPr marL="647700" lvl="1" indent="-323850">
              <a:lnSpc>
                <a:spcPts val="5400"/>
              </a:lnSpc>
              <a:buFont typeface="Arial"/>
              <a:buChar char="•"/>
            </a:pPr>
            <a:r>
              <a:rPr lang="en-US" sz="3000">
                <a:solidFill>
                  <a:srgbClr val="000000"/>
                </a:solidFill>
                <a:latin typeface="Canva Sans"/>
              </a:rPr>
              <a:t>Recommends radio stations for background music using the average without misery aggregation strategy .</a:t>
            </a:r>
          </a:p>
        </p:txBody>
      </p:sp>
      <p:sp>
        <p:nvSpPr>
          <p:cNvPr id="7" name="TextBox 7"/>
          <p:cNvSpPr txBox="1"/>
          <p:nvPr/>
        </p:nvSpPr>
        <p:spPr>
          <a:xfrm>
            <a:off x="626928" y="2431686"/>
            <a:ext cx="7812856" cy="2400300"/>
          </a:xfrm>
          <a:prstGeom prst="rect">
            <a:avLst/>
          </a:prstGeom>
        </p:spPr>
        <p:txBody>
          <a:bodyPr lIns="0" tIns="0" rIns="0" bIns="0" rtlCol="0" anchor="t">
            <a:spAutoFit/>
          </a:bodyPr>
          <a:lstStyle/>
          <a:p>
            <a:pPr>
              <a:lnSpc>
                <a:spcPts val="4800"/>
              </a:lnSpc>
            </a:pPr>
            <a:r>
              <a:rPr lang="en-US" sz="3000">
                <a:solidFill>
                  <a:srgbClr val="000000"/>
                </a:solidFill>
                <a:latin typeface="Canva Sans Bold"/>
              </a:rPr>
              <a:t>INTRIGUE</a:t>
            </a:r>
          </a:p>
          <a:p>
            <a:pPr marL="647700" lvl="1" indent="-323850">
              <a:lnSpc>
                <a:spcPts val="4800"/>
              </a:lnSpc>
              <a:buFont typeface="Arial"/>
              <a:buChar char="•"/>
            </a:pPr>
            <a:r>
              <a:rPr lang="en-US" sz="3000">
                <a:solidFill>
                  <a:srgbClr val="000000"/>
                </a:solidFill>
                <a:latin typeface="Canva Sans"/>
              </a:rPr>
              <a:t>Recommends places to visit for tourists using weighted form of average strategies.</a:t>
            </a:r>
          </a:p>
        </p:txBody>
      </p:sp>
      <p:sp>
        <p:nvSpPr>
          <p:cNvPr id="8" name="TextBox 8"/>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a:solidFill>
                  <a:srgbClr val="000000"/>
                </a:solidFill>
                <a:latin typeface="Canva San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26024" y="2545986"/>
            <a:ext cx="8092122" cy="7842002"/>
          </a:xfrm>
          <a:prstGeom prst="rect">
            <a:avLst/>
          </a:prstGeom>
        </p:spPr>
      </p:pic>
      <p:sp>
        <p:nvSpPr>
          <p:cNvPr id="5" name="TextBox 5"/>
          <p:cNvSpPr txBox="1"/>
          <p:nvPr/>
        </p:nvSpPr>
        <p:spPr>
          <a:xfrm>
            <a:off x="0" y="526686"/>
            <a:ext cx="14835054" cy="1371600"/>
          </a:xfrm>
          <a:prstGeom prst="rect">
            <a:avLst/>
          </a:prstGeom>
        </p:spPr>
        <p:txBody>
          <a:bodyPr lIns="0" tIns="0" rIns="0" bIns="0" rtlCol="0" anchor="t">
            <a:spAutoFit/>
          </a:bodyPr>
          <a:lstStyle/>
          <a:p>
            <a:pPr>
              <a:lnSpc>
                <a:spcPts val="10800"/>
              </a:lnSpc>
            </a:pPr>
            <a:r>
              <a:rPr lang="en-US" sz="9000">
                <a:solidFill>
                  <a:srgbClr val="000000"/>
                </a:solidFill>
                <a:latin typeface="Poppins Medium"/>
              </a:rPr>
              <a:t>Related works (contd.)</a:t>
            </a:r>
          </a:p>
        </p:txBody>
      </p:sp>
      <p:sp>
        <p:nvSpPr>
          <p:cNvPr id="6" name="TextBox 6"/>
          <p:cNvSpPr txBox="1"/>
          <p:nvPr/>
        </p:nvSpPr>
        <p:spPr>
          <a:xfrm>
            <a:off x="626928" y="2431686"/>
            <a:ext cx="7812856" cy="3009900"/>
          </a:xfrm>
          <a:prstGeom prst="rect">
            <a:avLst/>
          </a:prstGeom>
        </p:spPr>
        <p:txBody>
          <a:bodyPr lIns="0" tIns="0" rIns="0" bIns="0" rtlCol="0" anchor="t">
            <a:spAutoFit/>
          </a:bodyPr>
          <a:lstStyle/>
          <a:p>
            <a:pPr>
              <a:lnSpc>
                <a:spcPts val="4800"/>
              </a:lnSpc>
            </a:pPr>
            <a:r>
              <a:rPr lang="en-US" sz="3000">
                <a:solidFill>
                  <a:srgbClr val="000000"/>
                </a:solidFill>
                <a:latin typeface="Canva Sans Bold"/>
              </a:rPr>
              <a:t>YU's TV</a:t>
            </a:r>
            <a:r>
              <a:rPr lang="en-US" sz="3000">
                <a:solidFill>
                  <a:srgbClr val="000000"/>
                </a:solidFill>
                <a:latin typeface="Canva Sans"/>
              </a:rPr>
              <a:t> </a:t>
            </a:r>
            <a:r>
              <a:rPr lang="en-US" sz="3000">
                <a:solidFill>
                  <a:srgbClr val="000000"/>
                </a:solidFill>
                <a:latin typeface="Canva Sans Bold"/>
              </a:rPr>
              <a:t>Recommender</a:t>
            </a:r>
          </a:p>
          <a:p>
            <a:pPr marL="647700" lvl="1" indent="-323850">
              <a:lnSpc>
                <a:spcPts val="4800"/>
              </a:lnSpc>
              <a:buFont typeface="Arial"/>
              <a:buChar char="•"/>
            </a:pPr>
            <a:r>
              <a:rPr lang="en-US" sz="3000">
                <a:solidFill>
                  <a:srgbClr val="000000"/>
                </a:solidFill>
                <a:latin typeface="Canva Sans"/>
              </a:rPr>
              <a:t>Recommends television programs to watch on the basis of individual's preferences using the average aggregation strategy .</a:t>
            </a:r>
          </a:p>
        </p:txBody>
      </p:sp>
      <p:sp>
        <p:nvSpPr>
          <p:cNvPr id="7" name="TextBox 7"/>
          <p:cNvSpPr txBox="1"/>
          <p:nvPr/>
        </p:nvSpPr>
        <p:spPr>
          <a:xfrm>
            <a:off x="16918147" y="9144000"/>
            <a:ext cx="682307" cy="571500"/>
          </a:xfrm>
          <a:prstGeom prst="rect">
            <a:avLst/>
          </a:prstGeom>
        </p:spPr>
        <p:txBody>
          <a:bodyPr lIns="0" tIns="0" rIns="0" bIns="0" rtlCol="0" anchor="t">
            <a:spAutoFit/>
          </a:bodyPr>
          <a:lstStyle/>
          <a:p>
            <a:pPr algn="r">
              <a:lnSpc>
                <a:spcPts val="4800"/>
              </a:lnSpc>
            </a:pPr>
            <a:r>
              <a:rPr lang="en-US" sz="3000">
                <a:solidFill>
                  <a:srgbClr val="000000"/>
                </a:solidFill>
                <a:latin typeface="Canva Sans"/>
              </a:rPr>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114756" cy="10287000"/>
            <a:chOff x="0" y="0"/>
            <a:chExt cx="809122" cy="3935885"/>
          </a:xfrm>
        </p:grpSpPr>
        <p:sp>
          <p:nvSpPr>
            <p:cNvPr id="3" name="Freeform 3"/>
            <p:cNvSpPr/>
            <p:nvPr/>
          </p:nvSpPr>
          <p:spPr>
            <a:xfrm>
              <a:off x="0" y="0"/>
              <a:ext cx="809122" cy="3935885"/>
            </a:xfrm>
            <a:custGeom>
              <a:avLst/>
              <a:gdLst/>
              <a:ahLst/>
              <a:cxnLst/>
              <a:rect l="l" t="t" r="r" b="b"/>
              <a:pathLst>
                <a:path w="809122" h="3935885">
                  <a:moveTo>
                    <a:pt x="0" y="0"/>
                  </a:moveTo>
                  <a:lnTo>
                    <a:pt x="809122" y="0"/>
                  </a:lnTo>
                  <a:lnTo>
                    <a:pt x="809122" y="3935885"/>
                  </a:lnTo>
                  <a:lnTo>
                    <a:pt x="0" y="3935885"/>
                  </a:lnTo>
                  <a:close/>
                </a:path>
              </a:pathLst>
            </a:custGeom>
            <a:solidFill>
              <a:srgbClr val="00C49A"/>
            </a:solidFill>
          </p:spPr>
        </p:sp>
      </p:grpSp>
      <p:sp>
        <p:nvSpPr>
          <p:cNvPr id="4" name="TextBox 4"/>
          <p:cNvSpPr txBox="1"/>
          <p:nvPr/>
        </p:nvSpPr>
        <p:spPr>
          <a:xfrm>
            <a:off x="2303945" y="1385570"/>
            <a:ext cx="15534733" cy="7430136"/>
          </a:xfrm>
          <a:prstGeom prst="rect">
            <a:avLst/>
          </a:prstGeom>
        </p:spPr>
        <p:txBody>
          <a:bodyPr lIns="0" tIns="0" rIns="0" bIns="0" rtlCol="0" anchor="t">
            <a:spAutoFit/>
          </a:bodyPr>
          <a:lstStyle/>
          <a:p>
            <a:pPr algn="just">
              <a:lnSpc>
                <a:spcPts val="6719"/>
              </a:lnSpc>
            </a:pPr>
            <a:r>
              <a:rPr lang="en-US" sz="4799">
                <a:solidFill>
                  <a:srgbClr val="000000"/>
                </a:solidFill>
                <a:latin typeface="Canva Sans Bold"/>
              </a:rPr>
              <a:t>Recommender System</a:t>
            </a:r>
          </a:p>
          <a:p>
            <a:pPr algn="just">
              <a:lnSpc>
                <a:spcPts val="4759"/>
              </a:lnSpc>
            </a:pPr>
            <a:endParaRPr lang="en-US" sz="4799">
              <a:solidFill>
                <a:srgbClr val="000000"/>
              </a:solidFill>
              <a:latin typeface="Canva Sans Bold"/>
            </a:endParaRPr>
          </a:p>
          <a:p>
            <a:pPr marL="734059" lvl="1" indent="-367030" algn="just">
              <a:lnSpc>
                <a:spcPts val="4759"/>
              </a:lnSpc>
              <a:buFont typeface="Arial"/>
              <a:buChar char="•"/>
            </a:pPr>
            <a:r>
              <a:rPr lang="en-US" sz="3399">
                <a:solidFill>
                  <a:srgbClr val="000000"/>
                </a:solidFill>
                <a:latin typeface="Canva Sans"/>
              </a:rPr>
              <a:t>Recommender systems are the systems that are designed to recommend things to the user based on many different factors. </a:t>
            </a:r>
          </a:p>
          <a:p>
            <a:pPr marL="734059" lvl="1" indent="-367030" algn="just">
              <a:lnSpc>
                <a:spcPts val="4759"/>
              </a:lnSpc>
              <a:buFont typeface="Arial"/>
              <a:buChar char="•"/>
            </a:pPr>
            <a:r>
              <a:rPr lang="en-US" sz="3399">
                <a:solidFill>
                  <a:srgbClr val="000000"/>
                </a:solidFill>
                <a:latin typeface="Canva Sans"/>
              </a:rPr>
              <a:t>These systems predict the most likely product that the users are most likely to purchase and are of interest to.</a:t>
            </a:r>
          </a:p>
          <a:p>
            <a:pPr marL="734059" lvl="1" indent="-367030" algn="just">
              <a:lnSpc>
                <a:spcPts val="4759"/>
              </a:lnSpc>
              <a:buFont typeface="Arial"/>
              <a:buChar char="•"/>
            </a:pPr>
            <a:r>
              <a:rPr lang="en-US" sz="3399">
                <a:solidFill>
                  <a:srgbClr val="000000"/>
                </a:solidFill>
                <a:latin typeface="Canva Sans"/>
              </a:rPr>
              <a:t>The recommender system deals with a large volume of information present by filtering the most important information based on the data provided by the user.</a:t>
            </a:r>
          </a:p>
          <a:p>
            <a:pPr marL="734059" lvl="1" indent="-367030" algn="just">
              <a:lnSpc>
                <a:spcPts val="4759"/>
              </a:lnSpc>
              <a:buFont typeface="Arial"/>
              <a:buChar char="•"/>
            </a:pPr>
            <a:r>
              <a:rPr lang="en-US" sz="3399">
                <a:solidFill>
                  <a:srgbClr val="000000"/>
                </a:solidFill>
                <a:latin typeface="Canva Sans"/>
              </a:rPr>
              <a:t>It finds out the match between user and item and imputes the similarities between users and items for recommendation.</a:t>
            </a:r>
          </a:p>
          <a:p>
            <a:pPr algn="just">
              <a:lnSpc>
                <a:spcPts val="4759"/>
              </a:lnSpc>
            </a:pPr>
            <a:endParaRPr lang="en-US" sz="3399">
              <a:solidFill>
                <a:srgbClr val="000000"/>
              </a:solidFill>
              <a:latin typeface="Canva Sans"/>
            </a:endParaRPr>
          </a:p>
        </p:txBody>
      </p:sp>
      <p:sp>
        <p:nvSpPr>
          <p:cNvPr id="5" name="TextBox 5"/>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23885" y="1028700"/>
            <a:ext cx="538253" cy="361950"/>
          </a:xfrm>
          <a:prstGeom prst="rect">
            <a:avLst/>
          </a:prstGeom>
        </p:spPr>
        <p:txBody>
          <a:bodyPr lIns="0" tIns="0" rIns="0" bIns="0" rtlCol="0" anchor="t">
            <a:spAutoFit/>
          </a:bodyPr>
          <a:lstStyle/>
          <a:p>
            <a:pPr algn="ctr">
              <a:lnSpc>
                <a:spcPts val="2879"/>
              </a:lnSpc>
            </a:pPr>
            <a:r>
              <a:rPr lang="en-US" sz="2400" spc="74">
                <a:solidFill>
                  <a:srgbClr val="333333"/>
                </a:solidFill>
                <a:latin typeface="Poppins Medium"/>
              </a:rPr>
              <a:t>I</a:t>
            </a:r>
          </a:p>
        </p:txBody>
      </p:sp>
      <p:sp>
        <p:nvSpPr>
          <p:cNvPr id="3" name="TextBox 3"/>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3</a:t>
            </a:r>
          </a:p>
        </p:txBody>
      </p:sp>
      <p:sp>
        <p:nvSpPr>
          <p:cNvPr id="4" name="TextBox 4"/>
          <p:cNvSpPr txBox="1"/>
          <p:nvPr/>
        </p:nvSpPr>
        <p:spPr>
          <a:xfrm>
            <a:off x="2114756" y="857250"/>
            <a:ext cx="15930093" cy="7125971"/>
          </a:xfrm>
          <a:prstGeom prst="rect">
            <a:avLst/>
          </a:prstGeom>
        </p:spPr>
        <p:txBody>
          <a:bodyPr lIns="0" tIns="0" rIns="0" bIns="0" rtlCol="0" anchor="t">
            <a:spAutoFit/>
          </a:bodyPr>
          <a:lstStyle/>
          <a:p>
            <a:pPr algn="just">
              <a:lnSpc>
                <a:spcPts val="7679"/>
              </a:lnSpc>
            </a:pPr>
            <a:r>
              <a:rPr lang="en-US" sz="4799">
                <a:solidFill>
                  <a:srgbClr val="333333"/>
                </a:solidFill>
                <a:latin typeface="Canva Sans"/>
              </a:rPr>
              <a:t> </a:t>
            </a:r>
            <a:r>
              <a:rPr lang="en-US" sz="4799">
                <a:solidFill>
                  <a:srgbClr val="333333"/>
                </a:solidFill>
                <a:latin typeface="Canva Sans Bold"/>
              </a:rPr>
              <a:t>Group Recommender System</a:t>
            </a:r>
          </a:p>
          <a:p>
            <a:pPr algn="just">
              <a:lnSpc>
                <a:spcPts val="5599"/>
              </a:lnSpc>
            </a:pPr>
            <a:endParaRPr lang="en-US" sz="4799">
              <a:solidFill>
                <a:srgbClr val="333333"/>
              </a:solidFill>
              <a:latin typeface="Canva Sans Bold"/>
            </a:endParaRPr>
          </a:p>
          <a:p>
            <a:pPr marL="734058" lvl="1" indent="-367029" algn="just">
              <a:lnSpc>
                <a:spcPts val="5439"/>
              </a:lnSpc>
              <a:buFont typeface="Arial"/>
              <a:buChar char="•"/>
            </a:pPr>
            <a:r>
              <a:rPr lang="en-US" sz="3399">
                <a:solidFill>
                  <a:srgbClr val="333333"/>
                </a:solidFill>
                <a:latin typeface="Canva Sans"/>
              </a:rPr>
              <a:t>A group recommender system is a system that recommends items to a group of users collectively, given their preferences.</a:t>
            </a:r>
          </a:p>
          <a:p>
            <a:pPr marL="734058" lvl="1" indent="-367029" algn="just">
              <a:lnSpc>
                <a:spcPts val="5439"/>
              </a:lnSpc>
              <a:spcBef>
                <a:spcPct val="0"/>
              </a:spcBef>
              <a:buFont typeface="Arial"/>
              <a:buChar char="•"/>
            </a:pPr>
            <a:r>
              <a:rPr lang="en-US" sz="3399">
                <a:solidFill>
                  <a:srgbClr val="333333"/>
                </a:solidFill>
                <a:latin typeface="Canva Sans"/>
              </a:rPr>
              <a:t>Traditional recommender systems have concentrated only on single user models. </a:t>
            </a:r>
          </a:p>
          <a:p>
            <a:pPr marL="734058" lvl="1" indent="-367029" algn="just">
              <a:lnSpc>
                <a:spcPts val="5439"/>
              </a:lnSpc>
              <a:buFont typeface="Arial"/>
              <a:buChar char="•"/>
            </a:pPr>
            <a:r>
              <a:rPr lang="en-US" sz="3399">
                <a:solidFill>
                  <a:srgbClr val="333333"/>
                </a:solidFill>
                <a:latin typeface="Canva Sans"/>
              </a:rPr>
              <a:t>In real life, there are many situations, where we interact mostly with groups like watching a movie with the family, having dinner with colleagues, planning a vacation with friends, etc. So, group recommendation is also an equally important problem to be addressed.</a:t>
            </a:r>
          </a:p>
        </p:txBody>
      </p:sp>
      <p:grpSp>
        <p:nvGrpSpPr>
          <p:cNvPr id="5" name="Group 5"/>
          <p:cNvGrpSpPr/>
          <p:nvPr/>
        </p:nvGrpSpPr>
        <p:grpSpPr>
          <a:xfrm>
            <a:off x="0" y="0"/>
            <a:ext cx="2114756" cy="10287000"/>
            <a:chOff x="0" y="0"/>
            <a:chExt cx="809122" cy="3935885"/>
          </a:xfrm>
        </p:grpSpPr>
        <p:sp>
          <p:nvSpPr>
            <p:cNvPr id="6" name="Freeform 6"/>
            <p:cNvSpPr/>
            <p:nvPr/>
          </p:nvSpPr>
          <p:spPr>
            <a:xfrm>
              <a:off x="0" y="0"/>
              <a:ext cx="809122" cy="3935885"/>
            </a:xfrm>
            <a:custGeom>
              <a:avLst/>
              <a:gdLst/>
              <a:ahLst/>
              <a:cxnLst/>
              <a:rect l="l" t="t" r="r" b="b"/>
              <a:pathLst>
                <a:path w="809122" h="3935885">
                  <a:moveTo>
                    <a:pt x="0" y="0"/>
                  </a:moveTo>
                  <a:lnTo>
                    <a:pt x="809122" y="0"/>
                  </a:lnTo>
                  <a:lnTo>
                    <a:pt x="809122" y="3935885"/>
                  </a:lnTo>
                  <a:lnTo>
                    <a:pt x="0" y="3935885"/>
                  </a:lnTo>
                  <a:close/>
                </a:path>
              </a:pathLst>
            </a:custGeom>
            <a:solidFill>
              <a:srgbClr val="00C49A"/>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768012" y="6203514"/>
            <a:ext cx="5024160" cy="459482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80387">
            <a:off x="15611702" y="3666497"/>
            <a:ext cx="3147759" cy="4629057"/>
          </a:xfrm>
          <a:prstGeom prst="rect">
            <a:avLst/>
          </a:prstGeom>
        </p:spPr>
      </p:pic>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72933">
            <a:off x="13203559" y="3291724"/>
            <a:ext cx="1559954" cy="2318851"/>
          </a:xfrm>
          <a:prstGeom prst="rect">
            <a:avLst/>
          </a:prstGeom>
        </p:spPr>
      </p:pic>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2D4263"/>
                </a:solidFill>
                <a:latin typeface="Poppins Medium"/>
              </a:rPr>
              <a:t>4</a:t>
            </a:r>
          </a:p>
        </p:txBody>
      </p:sp>
      <p:sp>
        <p:nvSpPr>
          <p:cNvPr id="8" name="TextBox 8"/>
          <p:cNvSpPr txBox="1"/>
          <p:nvPr/>
        </p:nvSpPr>
        <p:spPr>
          <a:xfrm>
            <a:off x="356152" y="724855"/>
            <a:ext cx="11288035" cy="9620886"/>
          </a:xfrm>
          <a:prstGeom prst="rect">
            <a:avLst/>
          </a:prstGeom>
        </p:spPr>
        <p:txBody>
          <a:bodyPr lIns="0" tIns="0" rIns="0" bIns="0" rtlCol="0" anchor="t">
            <a:spAutoFit/>
          </a:bodyPr>
          <a:lstStyle/>
          <a:p>
            <a:pPr algn="just">
              <a:lnSpc>
                <a:spcPts val="6719"/>
              </a:lnSpc>
            </a:pPr>
            <a:r>
              <a:rPr lang="en-US" sz="4799">
                <a:solidFill>
                  <a:srgbClr val="2D4263"/>
                </a:solidFill>
                <a:latin typeface="Canva Sans Bold"/>
              </a:rPr>
              <a:t>Motivation behind developing a group recommender system</a:t>
            </a:r>
          </a:p>
          <a:p>
            <a:pPr algn="just">
              <a:lnSpc>
                <a:spcPts val="5879"/>
              </a:lnSpc>
            </a:pPr>
            <a:endParaRPr lang="en-US" sz="4799">
              <a:solidFill>
                <a:srgbClr val="2D4263"/>
              </a:solidFill>
              <a:latin typeface="Canva Sans Bold"/>
            </a:endParaRPr>
          </a:p>
          <a:p>
            <a:pPr marL="734059" lvl="1" indent="-367030" algn="just">
              <a:lnSpc>
                <a:spcPts val="4759"/>
              </a:lnSpc>
              <a:buFont typeface="Arial"/>
              <a:buChar char="•"/>
            </a:pPr>
            <a:r>
              <a:rPr lang="en-US" sz="3399">
                <a:solidFill>
                  <a:srgbClr val="2D4263"/>
                </a:solidFill>
                <a:latin typeface="Canva Sans"/>
              </a:rPr>
              <a:t>A group recommender system analyses the interests of every member in the group and provides a final decision which would be accepted by all the members. </a:t>
            </a:r>
          </a:p>
          <a:p>
            <a:pPr marL="734059" lvl="1" indent="-367030" algn="just">
              <a:lnSpc>
                <a:spcPts val="4759"/>
              </a:lnSpc>
              <a:buFont typeface="Arial"/>
              <a:buChar char="•"/>
            </a:pPr>
            <a:r>
              <a:rPr lang="en-US" sz="3399">
                <a:solidFill>
                  <a:srgbClr val="2D4263"/>
                </a:solidFill>
                <a:latin typeface="Canva Sans"/>
              </a:rPr>
              <a:t>Recommending to groups is a tedious task as we have to keep in mind each person’s likes and dislikes in the group before giving any recommendations. </a:t>
            </a:r>
          </a:p>
          <a:p>
            <a:pPr marL="734059" lvl="1" indent="-367030" algn="just">
              <a:lnSpc>
                <a:spcPts val="4759"/>
              </a:lnSpc>
              <a:buFont typeface="Arial"/>
              <a:buChar char="•"/>
            </a:pPr>
            <a:r>
              <a:rPr lang="en-US" sz="3399">
                <a:solidFill>
                  <a:srgbClr val="2D4263"/>
                </a:solidFill>
                <a:latin typeface="Canva Sans"/>
              </a:rPr>
              <a:t>Here we take into consideration the user profiles of each member and then perform an aggregation over those profiles to arrive at a final decision.</a:t>
            </a:r>
          </a:p>
          <a:p>
            <a:pPr algn="just">
              <a:lnSpc>
                <a:spcPts val="4759"/>
              </a:lnSpc>
            </a:pPr>
            <a:endParaRPr lang="en-US" sz="3399">
              <a:solidFill>
                <a:srgbClr val="2D4263"/>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72045" y="3086100"/>
            <a:ext cx="6140404" cy="7200900"/>
          </a:xfrm>
          <a:prstGeom prst="rect">
            <a:avLst/>
          </a:prstGeom>
        </p:spPr>
      </p:pic>
      <p:sp>
        <p:nvSpPr>
          <p:cNvPr id="5" name="TextBox 5"/>
          <p:cNvSpPr txBox="1"/>
          <p:nvPr/>
        </p:nvSpPr>
        <p:spPr>
          <a:xfrm>
            <a:off x="1393076" y="1806686"/>
            <a:ext cx="7750924" cy="6564631"/>
          </a:xfrm>
          <a:prstGeom prst="rect">
            <a:avLst/>
          </a:prstGeom>
        </p:spPr>
        <p:txBody>
          <a:bodyPr lIns="0" tIns="0" rIns="0" bIns="0" rtlCol="0" anchor="t">
            <a:spAutoFit/>
          </a:bodyPr>
          <a:lstStyle/>
          <a:p>
            <a:pPr algn="just">
              <a:lnSpc>
                <a:spcPts val="7679"/>
              </a:lnSpc>
            </a:pPr>
            <a:r>
              <a:rPr lang="en-US" sz="4799">
                <a:solidFill>
                  <a:srgbClr val="333333"/>
                </a:solidFill>
                <a:latin typeface="Canva Sans Bold"/>
              </a:rPr>
              <a:t>Applications</a:t>
            </a:r>
          </a:p>
          <a:p>
            <a:pPr algn="just">
              <a:lnSpc>
                <a:spcPts val="7679"/>
              </a:lnSpc>
            </a:pPr>
            <a:endParaRPr lang="en-US" sz="4799">
              <a:solidFill>
                <a:srgbClr val="333333"/>
              </a:solidFill>
              <a:latin typeface="Canva Sans Bold"/>
            </a:endParaRPr>
          </a:p>
          <a:p>
            <a:pPr marL="734058" lvl="1" indent="-367029" algn="just">
              <a:lnSpc>
                <a:spcPts val="5439"/>
              </a:lnSpc>
              <a:buFont typeface="Arial"/>
              <a:buChar char="•"/>
            </a:pPr>
            <a:r>
              <a:rPr lang="en-US" sz="3399">
                <a:solidFill>
                  <a:srgbClr val="333333"/>
                </a:solidFill>
                <a:latin typeface="Canva Sans"/>
              </a:rPr>
              <a:t>e-Commerce</a:t>
            </a:r>
          </a:p>
          <a:p>
            <a:pPr marL="734058" lvl="1" indent="-367029" algn="just">
              <a:lnSpc>
                <a:spcPts val="5439"/>
              </a:lnSpc>
              <a:buFont typeface="Arial"/>
              <a:buChar char="•"/>
            </a:pPr>
            <a:r>
              <a:rPr lang="en-US" sz="3399">
                <a:solidFill>
                  <a:srgbClr val="333333"/>
                </a:solidFill>
                <a:latin typeface="Canva Sans"/>
              </a:rPr>
              <a:t>Retail</a:t>
            </a:r>
          </a:p>
          <a:p>
            <a:pPr marL="734058" lvl="1" indent="-367029" algn="just">
              <a:lnSpc>
                <a:spcPts val="5439"/>
              </a:lnSpc>
              <a:buFont typeface="Arial"/>
              <a:buChar char="•"/>
            </a:pPr>
            <a:r>
              <a:rPr lang="en-US" sz="3399">
                <a:solidFill>
                  <a:srgbClr val="333333"/>
                </a:solidFill>
                <a:latin typeface="Canva Sans"/>
              </a:rPr>
              <a:t>Media</a:t>
            </a:r>
          </a:p>
          <a:p>
            <a:pPr marL="734058" lvl="1" indent="-367029" algn="just">
              <a:lnSpc>
                <a:spcPts val="5439"/>
              </a:lnSpc>
              <a:buFont typeface="Arial"/>
              <a:buChar char="•"/>
            </a:pPr>
            <a:r>
              <a:rPr lang="en-US" sz="3399">
                <a:solidFill>
                  <a:srgbClr val="333333"/>
                </a:solidFill>
                <a:latin typeface="Canva Sans"/>
              </a:rPr>
              <a:t>Banking</a:t>
            </a:r>
          </a:p>
          <a:p>
            <a:pPr marL="734058" lvl="1" indent="-367029" algn="just">
              <a:lnSpc>
                <a:spcPts val="5439"/>
              </a:lnSpc>
              <a:buFont typeface="Arial"/>
              <a:buChar char="•"/>
            </a:pPr>
            <a:r>
              <a:rPr lang="en-US" sz="3399">
                <a:solidFill>
                  <a:srgbClr val="333333"/>
                </a:solidFill>
                <a:latin typeface="Canva Sans"/>
              </a:rPr>
              <a:t>Telecom</a:t>
            </a:r>
          </a:p>
          <a:p>
            <a:pPr algn="just">
              <a:lnSpc>
                <a:spcPts val="4800"/>
              </a:lnSpc>
            </a:pPr>
            <a:endParaRPr lang="en-US" sz="3399">
              <a:solidFill>
                <a:srgbClr val="333333"/>
              </a:solidFill>
              <a:latin typeface="Canva Sans"/>
            </a:endParaRPr>
          </a:p>
          <a:p>
            <a:pPr algn="just">
              <a:lnSpc>
                <a:spcPts val="4800"/>
              </a:lnSpc>
            </a:pPr>
            <a:endParaRPr lang="en-US" sz="3399">
              <a:solidFill>
                <a:srgbClr val="333333"/>
              </a:solidFill>
              <a:latin typeface="Canva Sans"/>
            </a:endParaRPr>
          </a:p>
        </p:txBody>
      </p:sp>
      <p:sp>
        <p:nvSpPr>
          <p:cNvPr id="6" name="TextBox 6"/>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807224" y="1737359"/>
            <a:ext cx="10691934" cy="6640831"/>
          </a:xfrm>
          <a:prstGeom prst="rect">
            <a:avLst/>
          </a:prstGeom>
        </p:spPr>
        <p:txBody>
          <a:bodyPr lIns="0" tIns="0" rIns="0" bIns="0" rtlCol="0" anchor="t">
            <a:spAutoFit/>
          </a:bodyPr>
          <a:lstStyle/>
          <a:p>
            <a:pPr>
              <a:lnSpc>
                <a:spcPts val="7679"/>
              </a:lnSpc>
            </a:pPr>
            <a:r>
              <a:rPr lang="en-US" sz="4799">
                <a:solidFill>
                  <a:srgbClr val="333333"/>
                </a:solidFill>
                <a:latin typeface="Canva Sans Bold"/>
              </a:rPr>
              <a:t>Group Recommender System problem</a:t>
            </a:r>
          </a:p>
          <a:p>
            <a:pPr marL="734058" lvl="1" indent="-367029" algn="just">
              <a:lnSpc>
                <a:spcPts val="5439"/>
              </a:lnSpc>
              <a:buFont typeface="Arial"/>
              <a:buChar char="•"/>
            </a:pPr>
            <a:r>
              <a:rPr lang="en-US" sz="3399">
                <a:solidFill>
                  <a:srgbClr val="333333"/>
                </a:solidFill>
                <a:latin typeface="Canva Sans"/>
              </a:rPr>
              <a:t>A big problem for recommender systems is the cold-start problem .</a:t>
            </a:r>
          </a:p>
          <a:p>
            <a:pPr marL="734058" lvl="1" indent="-367029" algn="just">
              <a:lnSpc>
                <a:spcPts val="5439"/>
              </a:lnSpc>
              <a:buFont typeface="Arial"/>
              <a:buChar char="•"/>
            </a:pPr>
            <a:r>
              <a:rPr lang="en-US" sz="3399">
                <a:solidFill>
                  <a:srgbClr val="333333"/>
                </a:solidFill>
                <a:latin typeface="Canva Sans"/>
              </a:rPr>
              <a:t>What should our recommender system recommend if we do not know anything about the user yet, because they only just started using the system?</a:t>
            </a:r>
          </a:p>
          <a:p>
            <a:pPr>
              <a:lnSpc>
                <a:spcPts val="4800"/>
              </a:lnSpc>
            </a:pPr>
            <a:endParaRPr lang="en-US" sz="3399">
              <a:solidFill>
                <a:srgbClr val="333333"/>
              </a:solidFill>
              <a:latin typeface="Canva Sans"/>
            </a:endParaRPr>
          </a:p>
        </p:txBody>
      </p:sp>
      <p:sp>
        <p:nvSpPr>
          <p:cNvPr id="3" name="TextBox 3"/>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6</a:t>
            </a:r>
          </a:p>
        </p:txBody>
      </p:sp>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254014" y="3306907"/>
            <a:ext cx="4499449" cy="36731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93076" y="3314227"/>
            <a:ext cx="5068008" cy="7221254"/>
          </a:xfrm>
          <a:prstGeom prst="rect">
            <a:avLst/>
          </a:prstGeom>
        </p:spPr>
      </p:pic>
      <p:sp>
        <p:nvSpPr>
          <p:cNvPr id="5" name="TextBox 5"/>
          <p:cNvSpPr txBox="1"/>
          <p:nvPr/>
        </p:nvSpPr>
        <p:spPr>
          <a:xfrm>
            <a:off x="6812997" y="514350"/>
            <a:ext cx="10446303" cy="8869681"/>
          </a:xfrm>
          <a:prstGeom prst="rect">
            <a:avLst/>
          </a:prstGeom>
        </p:spPr>
        <p:txBody>
          <a:bodyPr lIns="0" tIns="0" rIns="0" bIns="0" rtlCol="0" anchor="t">
            <a:spAutoFit/>
          </a:bodyPr>
          <a:lstStyle/>
          <a:p>
            <a:pPr algn="just">
              <a:lnSpc>
                <a:spcPts val="7679"/>
              </a:lnSpc>
            </a:pPr>
            <a:r>
              <a:rPr lang="en-US" sz="4799">
                <a:solidFill>
                  <a:srgbClr val="333333"/>
                </a:solidFill>
                <a:latin typeface="Canva Sans Bold"/>
              </a:rPr>
              <a:t>Solution</a:t>
            </a:r>
          </a:p>
          <a:p>
            <a:pPr marL="647700" lvl="1" indent="-323850" algn="just">
              <a:lnSpc>
                <a:spcPts val="4800"/>
              </a:lnSpc>
              <a:buFont typeface="Arial"/>
              <a:buChar char="•"/>
            </a:pPr>
            <a:r>
              <a:rPr lang="en-US" sz="3000">
                <a:solidFill>
                  <a:srgbClr val="333333"/>
                </a:solidFill>
                <a:latin typeface="Canva Sans"/>
              </a:rPr>
              <a:t>When a user is new to the system, we simply provide recommendations to that new user that would keep the whole group of existing users happy. </a:t>
            </a:r>
          </a:p>
          <a:p>
            <a:pPr marL="647700" lvl="1" indent="-323850" algn="just">
              <a:lnSpc>
                <a:spcPts val="4800"/>
              </a:lnSpc>
              <a:buFont typeface="Arial"/>
              <a:buChar char="•"/>
            </a:pPr>
            <a:r>
              <a:rPr lang="en-US" sz="3000">
                <a:solidFill>
                  <a:srgbClr val="333333"/>
                </a:solidFill>
                <a:latin typeface="Canva Sans"/>
              </a:rPr>
              <a:t>Gradually, we will learn about the new user’s tastes, for instance, by them rating our recommended items or, more implicitly, by them spending time on the items or not.</a:t>
            </a:r>
          </a:p>
          <a:p>
            <a:pPr marL="647700" lvl="1" indent="-323850" algn="just">
              <a:lnSpc>
                <a:spcPts val="4800"/>
              </a:lnSpc>
              <a:buFont typeface="Arial"/>
              <a:buChar char="•"/>
            </a:pPr>
            <a:r>
              <a:rPr lang="en-US" sz="3000">
                <a:solidFill>
                  <a:srgbClr val="333333"/>
                </a:solidFill>
                <a:latin typeface="Canva Sans"/>
              </a:rPr>
              <a:t>The weight attached to the new user will be low initially, as we do not know much about them yet, and will gradually increase. We also start to attach less weight to existing users whose taste now evidently differs from our new user. </a:t>
            </a:r>
          </a:p>
          <a:p>
            <a:pPr algn="just">
              <a:lnSpc>
                <a:spcPts val="4800"/>
              </a:lnSpc>
            </a:pPr>
            <a:endParaRPr lang="en-US" sz="3000">
              <a:solidFill>
                <a:srgbClr val="333333"/>
              </a:solidFill>
              <a:latin typeface="Canva Sans"/>
            </a:endParaRPr>
          </a:p>
        </p:txBody>
      </p:sp>
      <p:sp>
        <p:nvSpPr>
          <p:cNvPr id="6" name="TextBox 6"/>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304833" cy="10287000"/>
            <a:chOff x="0" y="0"/>
            <a:chExt cx="881847" cy="3935885"/>
          </a:xfrm>
        </p:grpSpPr>
        <p:sp>
          <p:nvSpPr>
            <p:cNvPr id="3" name="Freeform 3"/>
            <p:cNvSpPr/>
            <p:nvPr/>
          </p:nvSpPr>
          <p:spPr>
            <a:xfrm>
              <a:off x="0" y="0"/>
              <a:ext cx="881847" cy="3935885"/>
            </a:xfrm>
            <a:custGeom>
              <a:avLst/>
              <a:gdLst/>
              <a:ahLst/>
              <a:cxnLst/>
              <a:rect l="l" t="t" r="r" b="b"/>
              <a:pathLst>
                <a:path w="881847" h="3935885">
                  <a:moveTo>
                    <a:pt x="0" y="0"/>
                  </a:moveTo>
                  <a:lnTo>
                    <a:pt x="881847" y="0"/>
                  </a:lnTo>
                  <a:lnTo>
                    <a:pt x="881847" y="3935885"/>
                  </a:lnTo>
                  <a:lnTo>
                    <a:pt x="0" y="3935885"/>
                  </a:lnTo>
                  <a:close/>
                </a:path>
              </a:pathLst>
            </a:custGeom>
            <a:solidFill>
              <a:srgbClr val="00C49A"/>
            </a:solidFill>
          </p:spPr>
        </p:sp>
      </p:grpSp>
      <p:graphicFrame>
        <p:nvGraphicFramePr>
          <p:cNvPr id="4" name="Table 4"/>
          <p:cNvGraphicFramePr>
            <a:graphicFrameLocks noGrp="1"/>
          </p:cNvGraphicFramePr>
          <p:nvPr/>
        </p:nvGraphicFramePr>
        <p:xfrm>
          <a:off x="4847890" y="4646918"/>
          <a:ext cx="10578700" cy="2423430"/>
        </p:xfrm>
        <a:graphic>
          <a:graphicData uri="http://schemas.openxmlformats.org/drawingml/2006/table">
            <a:tbl>
              <a:tblPr/>
              <a:tblGrid>
                <a:gridCol w="961700">
                  <a:extLst>
                    <a:ext uri="{9D8B030D-6E8A-4147-A177-3AD203B41FA5}">
                      <a16:colId xmlns:a16="http://schemas.microsoft.com/office/drawing/2014/main" val="20000"/>
                    </a:ext>
                  </a:extLst>
                </a:gridCol>
                <a:gridCol w="961700">
                  <a:extLst>
                    <a:ext uri="{9D8B030D-6E8A-4147-A177-3AD203B41FA5}">
                      <a16:colId xmlns:a16="http://schemas.microsoft.com/office/drawing/2014/main" val="20001"/>
                    </a:ext>
                  </a:extLst>
                </a:gridCol>
                <a:gridCol w="961700">
                  <a:extLst>
                    <a:ext uri="{9D8B030D-6E8A-4147-A177-3AD203B41FA5}">
                      <a16:colId xmlns:a16="http://schemas.microsoft.com/office/drawing/2014/main" val="20002"/>
                    </a:ext>
                  </a:extLst>
                </a:gridCol>
                <a:gridCol w="961700">
                  <a:extLst>
                    <a:ext uri="{9D8B030D-6E8A-4147-A177-3AD203B41FA5}">
                      <a16:colId xmlns:a16="http://schemas.microsoft.com/office/drawing/2014/main" val="20003"/>
                    </a:ext>
                  </a:extLst>
                </a:gridCol>
                <a:gridCol w="961700">
                  <a:extLst>
                    <a:ext uri="{9D8B030D-6E8A-4147-A177-3AD203B41FA5}">
                      <a16:colId xmlns:a16="http://schemas.microsoft.com/office/drawing/2014/main" val="20004"/>
                    </a:ext>
                  </a:extLst>
                </a:gridCol>
                <a:gridCol w="961700">
                  <a:extLst>
                    <a:ext uri="{9D8B030D-6E8A-4147-A177-3AD203B41FA5}">
                      <a16:colId xmlns:a16="http://schemas.microsoft.com/office/drawing/2014/main" val="20005"/>
                    </a:ext>
                  </a:extLst>
                </a:gridCol>
                <a:gridCol w="961700">
                  <a:extLst>
                    <a:ext uri="{9D8B030D-6E8A-4147-A177-3AD203B41FA5}">
                      <a16:colId xmlns:a16="http://schemas.microsoft.com/office/drawing/2014/main" val="20006"/>
                    </a:ext>
                  </a:extLst>
                </a:gridCol>
                <a:gridCol w="961700">
                  <a:extLst>
                    <a:ext uri="{9D8B030D-6E8A-4147-A177-3AD203B41FA5}">
                      <a16:colId xmlns:a16="http://schemas.microsoft.com/office/drawing/2014/main" val="20007"/>
                    </a:ext>
                  </a:extLst>
                </a:gridCol>
                <a:gridCol w="961700">
                  <a:extLst>
                    <a:ext uri="{9D8B030D-6E8A-4147-A177-3AD203B41FA5}">
                      <a16:colId xmlns:a16="http://schemas.microsoft.com/office/drawing/2014/main" val="20008"/>
                    </a:ext>
                  </a:extLst>
                </a:gridCol>
                <a:gridCol w="961700">
                  <a:extLst>
                    <a:ext uri="{9D8B030D-6E8A-4147-A177-3AD203B41FA5}">
                      <a16:colId xmlns:a16="http://schemas.microsoft.com/office/drawing/2014/main" val="20009"/>
                    </a:ext>
                  </a:extLst>
                </a:gridCol>
                <a:gridCol w="961700">
                  <a:extLst>
                    <a:ext uri="{9D8B030D-6E8A-4147-A177-3AD203B41FA5}">
                      <a16:colId xmlns:a16="http://schemas.microsoft.com/office/drawing/2014/main" val="20010"/>
                    </a:ext>
                  </a:extLst>
                </a:gridCol>
              </a:tblGrid>
              <a:tr h="614430">
                <a:tc>
                  <a:txBody>
                    <a:bodyPr/>
                    <a:lstStyle/>
                    <a:p>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A</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B</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C</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D</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E</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F</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G</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H</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I</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799">
                          <a:solidFill>
                            <a:srgbClr val="000000"/>
                          </a:solidFill>
                          <a:latin typeface="Poppins Medium Bold"/>
                        </a:rPr>
                        <a:t>J</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3000">
                <a:tc>
                  <a:txBody>
                    <a:bodyPr/>
                    <a:lstStyle/>
                    <a:p>
                      <a:pPr algn="l">
                        <a:defRPr/>
                      </a:pPr>
                      <a:r>
                        <a:rPr lang="en-US" sz="1400">
                          <a:solidFill>
                            <a:srgbClr val="000000"/>
                          </a:solidFill>
                          <a:latin typeface="Poppins Medium Bold"/>
                        </a:rPr>
                        <a:t>Peter</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4</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3000">
                <a:tc>
                  <a:txBody>
                    <a:bodyPr/>
                    <a:lstStyle/>
                    <a:p>
                      <a:pPr algn="l">
                        <a:defRPr/>
                      </a:pPr>
                      <a:r>
                        <a:rPr lang="en-US" sz="1400">
                          <a:solidFill>
                            <a:srgbClr val="000000"/>
                          </a:solidFill>
                          <a:latin typeface="Poppins Medium Bold"/>
                        </a:rPr>
                        <a:t>Jane</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1</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3000">
                <a:tc>
                  <a:txBody>
                    <a:bodyPr/>
                    <a:lstStyle/>
                    <a:p>
                      <a:pPr algn="l">
                        <a:defRPr/>
                      </a:pPr>
                      <a:r>
                        <a:rPr lang="en-US" sz="1400">
                          <a:solidFill>
                            <a:srgbClr val="000000"/>
                          </a:solidFill>
                          <a:latin typeface="Poppins Medium Bold"/>
                        </a:rPr>
                        <a:t>Mary</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2</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400">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3201094" y="180975"/>
            <a:ext cx="13872289" cy="15335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Aggregation strategies</a:t>
            </a:r>
          </a:p>
        </p:txBody>
      </p:sp>
      <p:sp>
        <p:nvSpPr>
          <p:cNvPr id="6" name="TextBox 6"/>
          <p:cNvSpPr txBox="1"/>
          <p:nvPr/>
        </p:nvSpPr>
        <p:spPr>
          <a:xfrm>
            <a:off x="3201094" y="3563356"/>
            <a:ext cx="1387228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Example of individual ratings for ten items (A to J)</a:t>
            </a:r>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304833" cy="10287000"/>
            <a:chOff x="0" y="0"/>
            <a:chExt cx="881847" cy="3935885"/>
          </a:xfrm>
        </p:grpSpPr>
        <p:sp>
          <p:nvSpPr>
            <p:cNvPr id="3" name="Freeform 3"/>
            <p:cNvSpPr/>
            <p:nvPr/>
          </p:nvSpPr>
          <p:spPr>
            <a:xfrm>
              <a:off x="0" y="0"/>
              <a:ext cx="881847" cy="3935885"/>
            </a:xfrm>
            <a:custGeom>
              <a:avLst/>
              <a:gdLst/>
              <a:ahLst/>
              <a:cxnLst/>
              <a:rect l="l" t="t" r="r" b="b"/>
              <a:pathLst>
                <a:path w="881847" h="3935885">
                  <a:moveTo>
                    <a:pt x="0" y="0"/>
                  </a:moveTo>
                  <a:lnTo>
                    <a:pt x="881847" y="0"/>
                  </a:lnTo>
                  <a:lnTo>
                    <a:pt x="881847" y="3935885"/>
                  </a:lnTo>
                  <a:lnTo>
                    <a:pt x="0" y="3935885"/>
                  </a:lnTo>
                  <a:close/>
                </a:path>
              </a:pathLst>
            </a:custGeom>
            <a:solidFill>
              <a:srgbClr val="00C49A"/>
            </a:solidFill>
          </p:spPr>
        </p:sp>
      </p:grpSp>
      <p:graphicFrame>
        <p:nvGraphicFramePr>
          <p:cNvPr id="4" name="Table 4"/>
          <p:cNvGraphicFramePr>
            <a:graphicFrameLocks noGrp="1"/>
          </p:cNvGraphicFramePr>
          <p:nvPr/>
        </p:nvGraphicFramePr>
        <p:xfrm>
          <a:off x="4083613" y="4610675"/>
          <a:ext cx="12107251" cy="2856364"/>
        </p:xfrm>
        <a:graphic>
          <a:graphicData uri="http://schemas.openxmlformats.org/drawingml/2006/table">
            <a:tbl>
              <a:tblPr/>
              <a:tblGrid>
                <a:gridCol w="1546591">
                  <a:extLst>
                    <a:ext uri="{9D8B030D-6E8A-4147-A177-3AD203B41FA5}">
                      <a16:colId xmlns:a16="http://schemas.microsoft.com/office/drawing/2014/main" val="20000"/>
                    </a:ext>
                  </a:extLst>
                </a:gridCol>
                <a:gridCol w="1025504">
                  <a:extLst>
                    <a:ext uri="{9D8B030D-6E8A-4147-A177-3AD203B41FA5}">
                      <a16:colId xmlns:a16="http://schemas.microsoft.com/office/drawing/2014/main" val="20001"/>
                    </a:ext>
                  </a:extLst>
                </a:gridCol>
                <a:gridCol w="1025504">
                  <a:extLst>
                    <a:ext uri="{9D8B030D-6E8A-4147-A177-3AD203B41FA5}">
                      <a16:colId xmlns:a16="http://schemas.microsoft.com/office/drawing/2014/main" val="20002"/>
                    </a:ext>
                  </a:extLst>
                </a:gridCol>
                <a:gridCol w="1025504">
                  <a:extLst>
                    <a:ext uri="{9D8B030D-6E8A-4147-A177-3AD203B41FA5}">
                      <a16:colId xmlns:a16="http://schemas.microsoft.com/office/drawing/2014/main" val="20003"/>
                    </a:ext>
                  </a:extLst>
                </a:gridCol>
                <a:gridCol w="1025504">
                  <a:extLst>
                    <a:ext uri="{9D8B030D-6E8A-4147-A177-3AD203B41FA5}">
                      <a16:colId xmlns:a16="http://schemas.microsoft.com/office/drawing/2014/main" val="20004"/>
                    </a:ext>
                  </a:extLst>
                </a:gridCol>
                <a:gridCol w="1025504">
                  <a:extLst>
                    <a:ext uri="{9D8B030D-6E8A-4147-A177-3AD203B41FA5}">
                      <a16:colId xmlns:a16="http://schemas.microsoft.com/office/drawing/2014/main" val="20005"/>
                    </a:ext>
                  </a:extLst>
                </a:gridCol>
                <a:gridCol w="1025504">
                  <a:extLst>
                    <a:ext uri="{9D8B030D-6E8A-4147-A177-3AD203B41FA5}">
                      <a16:colId xmlns:a16="http://schemas.microsoft.com/office/drawing/2014/main" val="20006"/>
                    </a:ext>
                  </a:extLst>
                </a:gridCol>
                <a:gridCol w="1025504">
                  <a:extLst>
                    <a:ext uri="{9D8B030D-6E8A-4147-A177-3AD203B41FA5}">
                      <a16:colId xmlns:a16="http://schemas.microsoft.com/office/drawing/2014/main" val="20007"/>
                    </a:ext>
                  </a:extLst>
                </a:gridCol>
                <a:gridCol w="1025504">
                  <a:extLst>
                    <a:ext uri="{9D8B030D-6E8A-4147-A177-3AD203B41FA5}">
                      <a16:colId xmlns:a16="http://schemas.microsoft.com/office/drawing/2014/main" val="20008"/>
                    </a:ext>
                  </a:extLst>
                </a:gridCol>
                <a:gridCol w="1025504">
                  <a:extLst>
                    <a:ext uri="{9D8B030D-6E8A-4147-A177-3AD203B41FA5}">
                      <a16:colId xmlns:a16="http://schemas.microsoft.com/office/drawing/2014/main" val="20009"/>
                    </a:ext>
                  </a:extLst>
                </a:gridCol>
                <a:gridCol w="1331124">
                  <a:extLst>
                    <a:ext uri="{9D8B030D-6E8A-4147-A177-3AD203B41FA5}">
                      <a16:colId xmlns:a16="http://schemas.microsoft.com/office/drawing/2014/main" val="20010"/>
                    </a:ext>
                  </a:extLst>
                </a:gridCol>
              </a:tblGrid>
              <a:tr h="527392">
                <a:tc>
                  <a:txBody>
                    <a:bodyPr/>
                    <a:lstStyle/>
                    <a:p>
                      <a:endParaRPr 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A</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B</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C</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D</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E</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F</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G</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H</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I</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Bold"/>
                        </a:rPr>
                        <a:t>J</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7392">
                <a:tc>
                  <a:txBody>
                    <a:bodyPr/>
                    <a:lstStyle/>
                    <a:p>
                      <a:pPr algn="l">
                        <a:defRPr/>
                      </a:pPr>
                      <a:r>
                        <a:rPr lang="en-US" sz="1599">
                          <a:solidFill>
                            <a:srgbClr val="000000"/>
                          </a:solidFill>
                          <a:latin typeface="Poppins Medium Bold"/>
                        </a:rPr>
                        <a:t>Peter</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4</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7392">
                <a:tc>
                  <a:txBody>
                    <a:bodyPr/>
                    <a:lstStyle/>
                    <a:p>
                      <a:pPr algn="l">
                        <a:defRPr/>
                      </a:pPr>
                      <a:r>
                        <a:rPr lang="en-US" sz="1599">
                          <a:solidFill>
                            <a:srgbClr val="000000"/>
                          </a:solidFill>
                          <a:latin typeface="Poppins Medium Bold"/>
                        </a:rPr>
                        <a:t>Jane</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7392">
                <a:tc>
                  <a:txBody>
                    <a:bodyPr/>
                    <a:lstStyle/>
                    <a:p>
                      <a:pPr algn="l">
                        <a:defRPr/>
                      </a:pPr>
                      <a:r>
                        <a:rPr lang="en-US" sz="1599">
                          <a:solidFill>
                            <a:srgbClr val="000000"/>
                          </a:solidFill>
                          <a:latin typeface="Poppins Medium Bold"/>
                        </a:rPr>
                        <a:t>Mary</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10</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2</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9</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6796">
                <a:tc>
                  <a:txBody>
                    <a:bodyPr/>
                    <a:lstStyle/>
                    <a:p>
                      <a:pPr algn="l">
                        <a:defRPr/>
                      </a:pPr>
                      <a:r>
                        <a:rPr lang="en-US" sz="1599">
                          <a:solidFill>
                            <a:srgbClr val="000000"/>
                          </a:solidFill>
                          <a:latin typeface="Poppins Medium Bold"/>
                        </a:rPr>
                        <a:t>Group Rating</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1</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4</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2</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7</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8</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5</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3</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defRPr/>
                      </a:pPr>
                      <a:r>
                        <a:rPr lang="en-US" sz="1599">
                          <a:solidFill>
                            <a:srgbClr val="000000"/>
                          </a:solidFill>
                          <a:latin typeface="Poppins Medium"/>
                        </a:rPr>
                        <a:t>6</a:t>
                      </a:r>
                      <a:endParaRPr lang="en-US" sz="1100"/>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5"/>
          <p:cNvSpPr txBox="1"/>
          <p:nvPr/>
        </p:nvSpPr>
        <p:spPr>
          <a:xfrm>
            <a:off x="3201094" y="180975"/>
            <a:ext cx="13872289" cy="15335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Aggregation strategies</a:t>
            </a:r>
          </a:p>
        </p:txBody>
      </p:sp>
      <p:sp>
        <p:nvSpPr>
          <p:cNvPr id="6" name="TextBox 6"/>
          <p:cNvSpPr txBox="1"/>
          <p:nvPr/>
        </p:nvSpPr>
        <p:spPr>
          <a:xfrm>
            <a:off x="3201094" y="3563356"/>
            <a:ext cx="1387228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Example of the Least Misery Strategy</a:t>
            </a:r>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Poppins Medium"/>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727</Words>
  <Application>Microsoft Office PowerPoint</Application>
  <PresentationFormat>Custom</PresentationFormat>
  <Paragraphs>222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Source Sans Pro</vt:lpstr>
      <vt:lpstr>Poppins Medium Bold</vt:lpstr>
      <vt:lpstr>Poppins Medium</vt:lpstr>
      <vt:lpstr>Canva Sans</vt:lpstr>
      <vt:lpstr>Calibri</vt:lpstr>
      <vt:lpstr>Poppins Light</vt:lpstr>
      <vt:lpstr>Source Sans Pro Bold</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Tosca Green Blue Soft Grey Black Minimalist Thesis Research Study Presentation Template</dc:title>
  <dc:creator>surya pratap singh</dc:creator>
  <cp:lastModifiedBy>Surya</cp:lastModifiedBy>
  <cp:revision>2</cp:revision>
  <dcterms:created xsi:type="dcterms:W3CDTF">2006-08-16T00:00:00Z</dcterms:created>
  <dcterms:modified xsi:type="dcterms:W3CDTF">2022-09-24T02:56:27Z</dcterms:modified>
  <dc:identifier>DAFNEonTCPI</dc:identifier>
</cp:coreProperties>
</file>