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95" r:id="rId4"/>
    <p:sldId id="259" r:id="rId5"/>
    <p:sldId id="280" r:id="rId6"/>
    <p:sldId id="260" r:id="rId7"/>
    <p:sldId id="279" r:id="rId8"/>
    <p:sldId id="261" r:id="rId9"/>
    <p:sldId id="283" r:id="rId10"/>
    <p:sldId id="262" r:id="rId11"/>
    <p:sldId id="263" r:id="rId12"/>
    <p:sldId id="264" r:id="rId13"/>
    <p:sldId id="284" r:id="rId14"/>
    <p:sldId id="285" r:id="rId15"/>
    <p:sldId id="265" r:id="rId16"/>
    <p:sldId id="266" r:id="rId17"/>
    <p:sldId id="267" r:id="rId18"/>
    <p:sldId id="296" r:id="rId19"/>
    <p:sldId id="287" r:id="rId20"/>
    <p:sldId id="288" r:id="rId21"/>
    <p:sldId id="290" r:id="rId22"/>
    <p:sldId id="292" r:id="rId23"/>
    <p:sldId id="293" r:id="rId24"/>
    <p:sldId id="268" r:id="rId25"/>
    <p:sldId id="269" r:id="rId26"/>
    <p:sldId id="297" r:id="rId27"/>
    <p:sldId id="270" r:id="rId28"/>
    <p:sldId id="274" r:id="rId29"/>
    <p:sldId id="294" r:id="rId30"/>
    <p:sldId id="275" r:id="rId31"/>
    <p:sldId id="276" r:id="rId32"/>
    <p:sldId id="27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02"/>
    <p:restoredTop sz="94631"/>
  </p:normalViewPr>
  <p:slideViewPr>
    <p:cSldViewPr snapToGrid="0" snapToObjects="1">
      <p:cViewPr varScale="1">
        <p:scale>
          <a:sx n="96" d="100"/>
          <a:sy n="96" d="100"/>
        </p:scale>
        <p:origin x="10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0C3A24-781F-704B-B8C7-47392110DDAE}"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171390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C3A24-781F-704B-B8C7-47392110DDAE}"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6818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C3A24-781F-704B-B8C7-47392110DDAE}"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4026892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0C3A24-781F-704B-B8C7-47392110DDAE}"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358698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0C3A24-781F-704B-B8C7-47392110DDAE}" type="datetimeFigureOut">
              <a:rPr lang="en-US" smtClean="0"/>
              <a:t>8/14/18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1085138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C3A24-781F-704B-B8C7-47392110DDAE}" type="datetimeFigureOut">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426514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0C3A24-781F-704B-B8C7-47392110DDAE}" type="datetimeFigureOut">
              <a:rPr lang="en-US" smtClean="0"/>
              <a:t>8/14/18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140488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0C3A24-781F-704B-B8C7-47392110DDAE}" type="datetimeFigureOut">
              <a:rPr lang="en-US" smtClean="0"/>
              <a:t>8/14/18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354649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C3A24-781F-704B-B8C7-47392110DDAE}" type="datetimeFigureOut">
              <a:rPr lang="en-US" smtClean="0"/>
              <a:t>8/14/18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23979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0C3A24-781F-704B-B8C7-47392110DDAE}" type="datetimeFigureOut">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37015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20C3A24-781F-704B-B8C7-47392110DDAE}" type="datetimeFigureOut">
              <a:rPr lang="en-US" smtClean="0"/>
              <a:t>8/14/18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C9C28-7D05-184A-B7B7-80C493BFFA9E}" type="slidenum">
              <a:rPr lang="en-US" smtClean="0"/>
              <a:t>‹#›</a:t>
            </a:fld>
            <a:endParaRPr lang="en-US"/>
          </a:p>
        </p:txBody>
      </p:sp>
    </p:spTree>
    <p:extLst>
      <p:ext uri="{BB962C8B-B14F-4D97-AF65-F5344CB8AC3E}">
        <p14:creationId xmlns:p14="http://schemas.microsoft.com/office/powerpoint/2010/main" val="27967300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C3A24-781F-704B-B8C7-47392110DDAE}" type="datetimeFigureOut">
              <a:rPr lang="en-US" smtClean="0"/>
              <a:t>8/14/18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C9C28-7D05-184A-B7B7-80C493BFFA9E}" type="slidenum">
              <a:rPr lang="en-US" smtClean="0"/>
              <a:t>‹#›</a:t>
            </a:fld>
            <a:endParaRPr lang="en-US"/>
          </a:p>
        </p:txBody>
      </p:sp>
    </p:spTree>
    <p:extLst>
      <p:ext uri="{BB962C8B-B14F-4D97-AF65-F5344CB8AC3E}">
        <p14:creationId xmlns:p14="http://schemas.microsoft.com/office/powerpoint/2010/main" val="18772921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96C0E9-0415-E64A-9702-BCDFF8EFFE48}"/>
              </a:ext>
            </a:extLst>
          </p:cNvPr>
          <p:cNvSpPr>
            <a:spLocks noGrp="1"/>
          </p:cNvSpPr>
          <p:nvPr>
            <p:ph type="ctrTitle"/>
          </p:nvPr>
        </p:nvSpPr>
        <p:spPr>
          <a:xfrm>
            <a:off x="1274618" y="2001136"/>
            <a:ext cx="9144000" cy="2387600"/>
          </a:xfrm>
        </p:spPr>
        <p:txBody>
          <a:bodyPr>
            <a:normAutofit fontScale="90000"/>
          </a:bodyPr>
          <a:lstStyle/>
          <a:p>
            <a:r>
              <a:rPr lang="en-US" dirty="0"/>
              <a:t>Learning to Listen: Machine Learning for Adaptive Wireless Adversary Detection</a:t>
            </a:r>
          </a:p>
        </p:txBody>
      </p:sp>
    </p:spTree>
    <p:extLst>
      <p:ext uri="{BB962C8B-B14F-4D97-AF65-F5344CB8AC3E}">
        <p14:creationId xmlns:p14="http://schemas.microsoft.com/office/powerpoint/2010/main" val="25440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65924D-84F3-D147-AFB6-5687BC4F167F}"/>
              </a:ext>
            </a:extLst>
          </p:cNvPr>
          <p:cNvSpPr>
            <a:spLocks noGrp="1"/>
          </p:cNvSpPr>
          <p:nvPr>
            <p:ph type="title"/>
          </p:nvPr>
        </p:nvSpPr>
        <p:spPr/>
        <p:txBody>
          <a:bodyPr/>
          <a:lstStyle/>
          <a:p>
            <a:r>
              <a:rPr lang="en-US" dirty="0"/>
              <a:t>How is it Tracking Rogue A.Ps? </a:t>
            </a:r>
          </a:p>
        </p:txBody>
      </p:sp>
      <p:sp>
        <p:nvSpPr>
          <p:cNvPr id="3" name="Content Placeholder 2">
            <a:extLst>
              <a:ext uri="{FF2B5EF4-FFF2-40B4-BE49-F238E27FC236}">
                <a16:creationId xmlns="" xmlns:a16="http://schemas.microsoft.com/office/drawing/2014/main" id="{C9D467AC-4FF2-DC47-AD23-2C61A9118061}"/>
              </a:ext>
            </a:extLst>
          </p:cNvPr>
          <p:cNvSpPr>
            <a:spLocks noGrp="1"/>
          </p:cNvSpPr>
          <p:nvPr>
            <p:ph idx="1"/>
          </p:nvPr>
        </p:nvSpPr>
        <p:spPr/>
        <p:txBody>
          <a:bodyPr/>
          <a:lstStyle/>
          <a:p>
            <a:r>
              <a:rPr lang="en-US" dirty="0"/>
              <a:t>Spatially distributed sensor array </a:t>
            </a:r>
          </a:p>
          <a:p>
            <a:r>
              <a:rPr lang="en-US" dirty="0"/>
              <a:t>Do benchmarking on the network in a trusted environment to obtain normal signal strength levels </a:t>
            </a:r>
          </a:p>
          <a:p>
            <a:r>
              <a:rPr lang="en-US" dirty="0"/>
              <a:t>Flag abnormal behavior </a:t>
            </a:r>
          </a:p>
          <a:p>
            <a:r>
              <a:rPr lang="en-US" dirty="0"/>
              <a:t>Location is inferred from signal strength relative to a known sensor position </a:t>
            </a:r>
          </a:p>
        </p:txBody>
      </p:sp>
    </p:spTree>
    <p:extLst>
      <p:ext uri="{BB962C8B-B14F-4D97-AF65-F5344CB8AC3E}">
        <p14:creationId xmlns:p14="http://schemas.microsoft.com/office/powerpoint/2010/main" val="275553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B126CD-2C74-DF48-942C-823B6156C034}"/>
              </a:ext>
            </a:extLst>
          </p:cNvPr>
          <p:cNvSpPr>
            <a:spLocks noGrp="1"/>
          </p:cNvSpPr>
          <p:nvPr>
            <p:ph type="title"/>
          </p:nvPr>
        </p:nvSpPr>
        <p:spPr/>
        <p:txBody>
          <a:bodyPr/>
          <a:lstStyle/>
          <a:p>
            <a:r>
              <a:rPr lang="en-US" dirty="0"/>
              <a:t>Basically arithmetic mean  </a:t>
            </a:r>
          </a:p>
        </p:txBody>
      </p:sp>
      <p:pic>
        <p:nvPicPr>
          <p:cNvPr id="7" name="Content Placeholder 6">
            <a:extLst>
              <a:ext uri="{FF2B5EF4-FFF2-40B4-BE49-F238E27FC236}">
                <a16:creationId xmlns="" xmlns:a16="http://schemas.microsoft.com/office/drawing/2014/main" id="{05CBB684-2A1D-8B4A-950E-195BE6CF725C}"/>
              </a:ext>
            </a:extLst>
          </p:cNvPr>
          <p:cNvPicPr>
            <a:picLocks noGrp="1" noChangeAspect="1"/>
          </p:cNvPicPr>
          <p:nvPr>
            <p:ph idx="1"/>
          </p:nvPr>
        </p:nvPicPr>
        <p:blipFill>
          <a:blip r:embed="rId2"/>
          <a:stretch>
            <a:fillRect/>
          </a:stretch>
        </p:blipFill>
        <p:spPr>
          <a:xfrm>
            <a:off x="3374994" y="1825625"/>
            <a:ext cx="5442012" cy="4351338"/>
          </a:xfrm>
        </p:spPr>
      </p:pic>
    </p:spTree>
    <p:extLst>
      <p:ext uri="{BB962C8B-B14F-4D97-AF65-F5344CB8AC3E}">
        <p14:creationId xmlns:p14="http://schemas.microsoft.com/office/powerpoint/2010/main" val="112385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83AAA-2EFE-4246-8C8D-2567D546AF4D}"/>
              </a:ext>
            </a:extLst>
          </p:cNvPr>
          <p:cNvSpPr>
            <a:spLocks noGrp="1"/>
          </p:cNvSpPr>
          <p:nvPr>
            <p:ph type="title"/>
          </p:nvPr>
        </p:nvSpPr>
        <p:spPr/>
        <p:txBody>
          <a:bodyPr/>
          <a:lstStyle/>
          <a:p>
            <a:r>
              <a:rPr lang="en-US" dirty="0"/>
              <a:t>This actually worked quite well in practice </a:t>
            </a:r>
          </a:p>
        </p:txBody>
      </p:sp>
      <p:sp>
        <p:nvSpPr>
          <p:cNvPr id="3" name="Content Placeholder 2">
            <a:extLst>
              <a:ext uri="{FF2B5EF4-FFF2-40B4-BE49-F238E27FC236}">
                <a16:creationId xmlns="" xmlns:a16="http://schemas.microsoft.com/office/drawing/2014/main" id="{44E1D1D7-BEFC-F343-B14B-E357A3377AB8}"/>
              </a:ext>
            </a:extLst>
          </p:cNvPr>
          <p:cNvSpPr>
            <a:spLocks noGrp="1"/>
          </p:cNvSpPr>
          <p:nvPr>
            <p:ph idx="1"/>
          </p:nvPr>
        </p:nvSpPr>
        <p:spPr/>
        <p:txBody>
          <a:bodyPr/>
          <a:lstStyle/>
          <a:p>
            <a:r>
              <a:rPr lang="en-US" dirty="0"/>
              <a:t>Gabe was able to find and eliminate rogue AP’s in his tests</a:t>
            </a:r>
          </a:p>
          <a:p>
            <a:r>
              <a:rPr lang="en-US" dirty="0"/>
              <a:t>Because of the multi-sensor setup he was able to locate attackers </a:t>
            </a:r>
          </a:p>
          <a:p>
            <a:endParaRPr lang="en-US" dirty="0"/>
          </a:p>
        </p:txBody>
      </p:sp>
    </p:spTree>
    <p:extLst>
      <p:ext uri="{BB962C8B-B14F-4D97-AF65-F5344CB8AC3E}">
        <p14:creationId xmlns:p14="http://schemas.microsoft.com/office/powerpoint/2010/main" val="161421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CC0712-5422-4746-AC28-7337397A27A4}"/>
              </a:ext>
            </a:extLst>
          </p:cNvPr>
          <p:cNvSpPr>
            <a:spLocks noGrp="1"/>
          </p:cNvSpPr>
          <p:nvPr>
            <p:ph type="title"/>
          </p:nvPr>
        </p:nvSpPr>
        <p:spPr/>
        <p:txBody>
          <a:bodyPr/>
          <a:lstStyle/>
          <a:p>
            <a:r>
              <a:rPr lang="en-US" dirty="0"/>
              <a:t>But I’m one of </a:t>
            </a:r>
            <a:r>
              <a:rPr lang="en-US" i="1" dirty="0"/>
              <a:t>those</a:t>
            </a:r>
            <a:r>
              <a:rPr lang="en-US" dirty="0"/>
              <a:t> engineers</a:t>
            </a:r>
          </a:p>
        </p:txBody>
      </p:sp>
      <p:pic>
        <p:nvPicPr>
          <p:cNvPr id="5" name="Content Placeholder 4">
            <a:extLst>
              <a:ext uri="{FF2B5EF4-FFF2-40B4-BE49-F238E27FC236}">
                <a16:creationId xmlns="" xmlns:a16="http://schemas.microsoft.com/office/drawing/2014/main" id="{FE9EC73C-8D6C-E74D-9D3E-68ABE7446E4B}"/>
              </a:ext>
            </a:extLst>
          </p:cNvPr>
          <p:cNvPicPr>
            <a:picLocks noGrp="1" noChangeAspect="1"/>
          </p:cNvPicPr>
          <p:nvPr>
            <p:ph idx="1"/>
          </p:nvPr>
        </p:nvPicPr>
        <p:blipFill>
          <a:blip r:embed="rId2"/>
          <a:stretch>
            <a:fillRect/>
          </a:stretch>
        </p:blipFill>
        <p:spPr>
          <a:xfrm>
            <a:off x="2758326" y="1825625"/>
            <a:ext cx="6675348" cy="4351338"/>
          </a:xfrm>
        </p:spPr>
      </p:pic>
    </p:spTree>
    <p:extLst>
      <p:ext uri="{BB962C8B-B14F-4D97-AF65-F5344CB8AC3E}">
        <p14:creationId xmlns:p14="http://schemas.microsoft.com/office/powerpoint/2010/main" val="323974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1219FB-DFD8-D642-8EDD-4D6FF8F5B275}"/>
              </a:ext>
            </a:extLst>
          </p:cNvPr>
          <p:cNvSpPr>
            <a:spLocks noGrp="1"/>
          </p:cNvSpPr>
          <p:nvPr>
            <p:ph type="title"/>
          </p:nvPr>
        </p:nvSpPr>
        <p:spPr/>
        <p:txBody>
          <a:bodyPr/>
          <a:lstStyle/>
          <a:p>
            <a:r>
              <a:rPr lang="en-US" dirty="0"/>
              <a:t>So my mind demanded more </a:t>
            </a:r>
          </a:p>
        </p:txBody>
      </p:sp>
      <p:sp>
        <p:nvSpPr>
          <p:cNvPr id="3" name="Content Placeholder 2">
            <a:extLst>
              <a:ext uri="{FF2B5EF4-FFF2-40B4-BE49-F238E27FC236}">
                <a16:creationId xmlns="" xmlns:a16="http://schemas.microsoft.com/office/drawing/2014/main" id="{BE983382-2D1C-4840-A8AC-23E2716913A5}"/>
              </a:ext>
            </a:extLst>
          </p:cNvPr>
          <p:cNvSpPr>
            <a:spLocks noGrp="1"/>
          </p:cNvSpPr>
          <p:nvPr>
            <p:ph idx="1"/>
          </p:nvPr>
        </p:nvSpPr>
        <p:spPr/>
        <p:txBody>
          <a:bodyPr/>
          <a:lstStyle/>
          <a:p>
            <a:r>
              <a:rPr lang="en-US" dirty="0"/>
              <a:t>More math </a:t>
            </a:r>
          </a:p>
          <a:p>
            <a:r>
              <a:rPr lang="en-US" dirty="0"/>
              <a:t>More features </a:t>
            </a:r>
          </a:p>
          <a:p>
            <a:r>
              <a:rPr lang="en-US" dirty="0"/>
              <a:t>Deeper characterization of attackers </a:t>
            </a:r>
          </a:p>
        </p:txBody>
      </p:sp>
    </p:spTree>
    <p:extLst>
      <p:ext uri="{BB962C8B-B14F-4D97-AF65-F5344CB8AC3E}">
        <p14:creationId xmlns:p14="http://schemas.microsoft.com/office/powerpoint/2010/main" val="181601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BCB4A9-B4D2-344F-86E1-785469A8569C}"/>
              </a:ext>
            </a:extLst>
          </p:cNvPr>
          <p:cNvSpPr>
            <a:spLocks noGrp="1"/>
          </p:cNvSpPr>
          <p:nvPr>
            <p:ph type="title"/>
          </p:nvPr>
        </p:nvSpPr>
        <p:spPr/>
        <p:txBody>
          <a:bodyPr/>
          <a:lstStyle/>
          <a:p>
            <a:r>
              <a:rPr lang="en-US" dirty="0"/>
              <a:t>How about machine learning </a:t>
            </a:r>
          </a:p>
        </p:txBody>
      </p:sp>
      <p:pic>
        <p:nvPicPr>
          <p:cNvPr id="5" name="Content Placeholder 4">
            <a:extLst>
              <a:ext uri="{FF2B5EF4-FFF2-40B4-BE49-F238E27FC236}">
                <a16:creationId xmlns="" xmlns:a16="http://schemas.microsoft.com/office/drawing/2014/main" id="{2CC92CA0-983D-A04A-BD82-2DF6EC125ADA}"/>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3484319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E2CE7D-D78B-CF47-B0CA-918AEE7EF6BC}"/>
              </a:ext>
            </a:extLst>
          </p:cNvPr>
          <p:cNvSpPr>
            <a:spLocks noGrp="1"/>
          </p:cNvSpPr>
          <p:nvPr>
            <p:ph type="title"/>
          </p:nvPr>
        </p:nvSpPr>
        <p:spPr/>
        <p:txBody>
          <a:bodyPr/>
          <a:lstStyle/>
          <a:p>
            <a:r>
              <a:rPr lang="en-US" dirty="0"/>
              <a:t>The idea: </a:t>
            </a:r>
          </a:p>
        </p:txBody>
      </p:sp>
      <p:sp>
        <p:nvSpPr>
          <p:cNvPr id="3" name="Content Placeholder 2">
            <a:extLst>
              <a:ext uri="{FF2B5EF4-FFF2-40B4-BE49-F238E27FC236}">
                <a16:creationId xmlns="" xmlns:a16="http://schemas.microsoft.com/office/drawing/2014/main" id="{B7CCBD91-A602-E44C-9DCD-B5F1689BDAD9}"/>
              </a:ext>
            </a:extLst>
          </p:cNvPr>
          <p:cNvSpPr>
            <a:spLocks noGrp="1"/>
          </p:cNvSpPr>
          <p:nvPr>
            <p:ph idx="1"/>
          </p:nvPr>
        </p:nvSpPr>
        <p:spPr/>
        <p:txBody>
          <a:bodyPr/>
          <a:lstStyle/>
          <a:p>
            <a:r>
              <a:rPr lang="en-US" dirty="0"/>
              <a:t>Add machine learning algorithms to Gabe’s tool to train a model to better identify and classify attackers</a:t>
            </a:r>
          </a:p>
          <a:p>
            <a:r>
              <a:rPr lang="en-US" dirty="0"/>
              <a:t>Try to identify signals that don’t fit well within Gabe’s algorithm. </a:t>
            </a:r>
          </a:p>
          <a:p>
            <a:r>
              <a:rPr lang="en-US" dirty="0"/>
              <a:t>Predict recurring attack types </a:t>
            </a:r>
            <a:r>
              <a:rPr lang="en-US"/>
              <a:t>and locations </a:t>
            </a:r>
          </a:p>
        </p:txBody>
      </p:sp>
    </p:spTree>
    <p:extLst>
      <p:ext uri="{BB962C8B-B14F-4D97-AF65-F5344CB8AC3E}">
        <p14:creationId xmlns:p14="http://schemas.microsoft.com/office/powerpoint/2010/main" val="337382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C6F6E-21BD-8744-9E5E-F7D55E54C6D6}"/>
              </a:ext>
            </a:extLst>
          </p:cNvPr>
          <p:cNvSpPr>
            <a:spLocks noGrp="1"/>
          </p:cNvSpPr>
          <p:nvPr>
            <p:ph type="title"/>
          </p:nvPr>
        </p:nvSpPr>
        <p:spPr/>
        <p:txBody>
          <a:bodyPr/>
          <a:lstStyle/>
          <a:p>
            <a:r>
              <a:rPr lang="en-US" dirty="0"/>
              <a:t>The Prior Work </a:t>
            </a:r>
          </a:p>
        </p:txBody>
      </p:sp>
      <p:sp>
        <p:nvSpPr>
          <p:cNvPr id="3" name="Content Placeholder 2">
            <a:extLst>
              <a:ext uri="{FF2B5EF4-FFF2-40B4-BE49-F238E27FC236}">
                <a16:creationId xmlns="" xmlns:a16="http://schemas.microsoft.com/office/drawing/2014/main" id="{21EE77F1-7671-5D47-9A31-920C4F044FE7}"/>
              </a:ext>
            </a:extLst>
          </p:cNvPr>
          <p:cNvSpPr>
            <a:spLocks noGrp="1"/>
          </p:cNvSpPr>
          <p:nvPr>
            <p:ph idx="1"/>
          </p:nvPr>
        </p:nvSpPr>
        <p:spPr/>
        <p:txBody>
          <a:bodyPr/>
          <a:lstStyle/>
          <a:p>
            <a:r>
              <a:rPr lang="en-US" dirty="0"/>
              <a:t>Surely someone has tried something like this in the literature</a:t>
            </a:r>
          </a:p>
          <a:p>
            <a:r>
              <a:rPr lang="en-US" dirty="0"/>
              <a:t>Turns out there are a lot of close calls but no exact matches  </a:t>
            </a:r>
          </a:p>
          <a:p>
            <a:endParaRPr lang="en-US" dirty="0"/>
          </a:p>
        </p:txBody>
      </p:sp>
    </p:spTree>
    <p:extLst>
      <p:ext uri="{BB962C8B-B14F-4D97-AF65-F5344CB8AC3E}">
        <p14:creationId xmlns:p14="http://schemas.microsoft.com/office/powerpoint/2010/main" val="140374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ML Good for this? </a:t>
            </a:r>
            <a:endParaRPr lang="en-US" dirty="0"/>
          </a:p>
        </p:txBody>
      </p:sp>
      <p:sp>
        <p:nvSpPr>
          <p:cNvPr id="3" name="Content Placeholder 2"/>
          <p:cNvSpPr>
            <a:spLocks noGrp="1"/>
          </p:cNvSpPr>
          <p:nvPr>
            <p:ph idx="1"/>
          </p:nvPr>
        </p:nvSpPr>
        <p:spPr/>
        <p:txBody>
          <a:bodyPr/>
          <a:lstStyle/>
          <a:p>
            <a:r>
              <a:rPr lang="en-US" dirty="0" smtClean="0"/>
              <a:t>Classification</a:t>
            </a:r>
          </a:p>
          <a:p>
            <a:r>
              <a:rPr lang="en-US" dirty="0" smtClean="0"/>
              <a:t>Over time </a:t>
            </a:r>
            <a:endParaRPr lang="en-US" dirty="0"/>
          </a:p>
        </p:txBody>
      </p:sp>
    </p:spTree>
    <p:extLst>
      <p:ext uri="{BB962C8B-B14F-4D97-AF65-F5344CB8AC3E}">
        <p14:creationId xmlns:p14="http://schemas.microsoft.com/office/powerpoint/2010/main" val="707959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628A92-5019-0140-9502-1EB3624B1175}"/>
              </a:ext>
            </a:extLst>
          </p:cNvPr>
          <p:cNvSpPr>
            <a:spLocks noGrp="1"/>
          </p:cNvSpPr>
          <p:nvPr>
            <p:ph type="title"/>
          </p:nvPr>
        </p:nvSpPr>
        <p:spPr/>
        <p:txBody>
          <a:bodyPr>
            <a:normAutofit/>
          </a:bodyPr>
          <a:lstStyle/>
          <a:p>
            <a:r>
              <a:rPr lang="en-US" sz="3200" dirty="0"/>
              <a:t>YANG, SONG AND GU: ACTIVE USER-SIDE EVIL TWIN ACCESS POINT DETECTION USING STATISTICAL TECHNIQUES 2012</a:t>
            </a:r>
          </a:p>
        </p:txBody>
      </p:sp>
      <p:sp>
        <p:nvSpPr>
          <p:cNvPr id="3" name="Content Placeholder 2">
            <a:extLst>
              <a:ext uri="{FF2B5EF4-FFF2-40B4-BE49-F238E27FC236}">
                <a16:creationId xmlns="" xmlns:a16="http://schemas.microsoft.com/office/drawing/2014/main" id="{C4D677C0-E13F-A94E-BEF0-1840B7DAF6A9}"/>
              </a:ext>
            </a:extLst>
          </p:cNvPr>
          <p:cNvSpPr>
            <a:spLocks noGrp="1"/>
          </p:cNvSpPr>
          <p:nvPr>
            <p:ph idx="1"/>
          </p:nvPr>
        </p:nvSpPr>
        <p:spPr/>
        <p:txBody>
          <a:bodyPr>
            <a:normAutofit/>
          </a:bodyPr>
          <a:lstStyle/>
          <a:p>
            <a:r>
              <a:rPr lang="en-US" sz="2000" dirty="0"/>
              <a:t>“We propose to exploit the intrinsic communication structure and property of evil twin attacks. Furthermore, we propose two statistical anomaly detection algorithms for evil twin detection, TMM and HDT. In particular, our HDT improves TMM by removing the training requirement. HDT is resistant to the environment change such as network saturation and RSSI fluctuation</a:t>
            </a:r>
            <a:r>
              <a:rPr lang="en-US" sz="2000" dirty="0" smtClean="0"/>
              <a:t>.”</a:t>
            </a:r>
            <a:endParaRPr lang="en-US" sz="2000" dirty="0"/>
          </a:p>
          <a:p>
            <a:r>
              <a:rPr lang="en-US" sz="2000" dirty="0"/>
              <a:t>HDT – Hop Differentiation Technique </a:t>
            </a:r>
          </a:p>
          <a:p>
            <a:r>
              <a:rPr lang="en-US" sz="2000" dirty="0"/>
              <a:t>TMT - Trained Mean Matching  </a:t>
            </a:r>
          </a:p>
          <a:p>
            <a:r>
              <a:rPr lang="en-US" sz="2000" dirty="0"/>
              <a:t>Uses SPRT - Sequential Probability Ratio Test</a:t>
            </a:r>
          </a:p>
          <a:p>
            <a:r>
              <a:rPr lang="en-US" sz="2000" dirty="0"/>
              <a:t>Learning and non-learning variants </a:t>
            </a:r>
          </a:p>
          <a:p>
            <a:r>
              <a:rPr lang="en-US" sz="2000" dirty="0"/>
              <a:t>Able to measure difference between rogue and non-rogue without a whitelist by measuring statistical properties of the </a:t>
            </a:r>
            <a:r>
              <a:rPr lang="en-US" sz="2000" dirty="0" err="1"/>
              <a:t>wifi</a:t>
            </a:r>
            <a:r>
              <a:rPr lang="en-US" sz="2000" dirty="0"/>
              <a:t> radio signal itself (</a:t>
            </a:r>
            <a:r>
              <a:rPr lang="en-US" sz="2000" dirty="0" err="1"/>
              <a:t>e.g</a:t>
            </a:r>
            <a:r>
              <a:rPr lang="en-US" sz="2000" dirty="0"/>
              <a:t> s/n ratio) </a:t>
            </a:r>
          </a:p>
          <a:p>
            <a:r>
              <a:rPr lang="en-US" sz="2000" dirty="0"/>
              <a:t>Client side approach  - each workstation runs this </a:t>
            </a:r>
          </a:p>
          <a:p>
            <a:r>
              <a:rPr lang="en-US" sz="2000" dirty="0"/>
              <a:t>Seeks to distinguish one hop versus multi-hop communications. </a:t>
            </a:r>
          </a:p>
        </p:txBody>
      </p:sp>
    </p:spTree>
    <p:extLst>
      <p:ext uri="{BB962C8B-B14F-4D97-AF65-F5344CB8AC3E}">
        <p14:creationId xmlns:p14="http://schemas.microsoft.com/office/powerpoint/2010/main" val="92402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CD8FB7-CD6C-BC48-92DF-2A48518458A8}"/>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 xmlns:a16="http://schemas.microsoft.com/office/drawing/2014/main" id="{16D4341A-1BF3-5141-852D-4D04A1EDF8B2}"/>
              </a:ext>
            </a:extLst>
          </p:cNvPr>
          <p:cNvSpPr>
            <a:spLocks noGrp="1"/>
          </p:cNvSpPr>
          <p:nvPr>
            <p:ph idx="1"/>
          </p:nvPr>
        </p:nvSpPr>
        <p:spPr/>
        <p:txBody>
          <a:bodyPr/>
          <a:lstStyle/>
          <a:p>
            <a:r>
              <a:rPr lang="en-US" dirty="0"/>
              <a:t>@JohnDunlap2</a:t>
            </a:r>
          </a:p>
          <a:p>
            <a:r>
              <a:rPr lang="en-US" dirty="0"/>
              <a:t>Security Researcher </a:t>
            </a:r>
          </a:p>
          <a:p>
            <a:r>
              <a:rPr lang="en-US" dirty="0"/>
              <a:t>Reverse Engineer </a:t>
            </a:r>
          </a:p>
          <a:p>
            <a:r>
              <a:rPr lang="en-US" dirty="0"/>
              <a:t>Avid collector of bad software</a:t>
            </a:r>
          </a:p>
          <a:p>
            <a:r>
              <a:rPr lang="en-US" dirty="0"/>
              <a:t>Work for </a:t>
            </a:r>
            <a:r>
              <a:rPr lang="en-US" dirty="0" err="1"/>
              <a:t>GDSSecurity</a:t>
            </a:r>
            <a:r>
              <a:rPr lang="en-US" dirty="0"/>
              <a:t> doing code review / RE / Research  </a:t>
            </a:r>
          </a:p>
        </p:txBody>
      </p:sp>
    </p:spTree>
    <p:extLst>
      <p:ext uri="{BB962C8B-B14F-4D97-AF65-F5344CB8AC3E}">
        <p14:creationId xmlns:p14="http://schemas.microsoft.com/office/powerpoint/2010/main" val="3698769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8A060F-9965-B64C-9D98-F901C2BD7498}"/>
              </a:ext>
            </a:extLst>
          </p:cNvPr>
          <p:cNvSpPr>
            <a:spLocks noGrp="1"/>
          </p:cNvSpPr>
          <p:nvPr>
            <p:ph type="title"/>
          </p:nvPr>
        </p:nvSpPr>
        <p:spPr/>
        <p:txBody>
          <a:bodyPr>
            <a:normAutofit fontScale="90000"/>
          </a:bodyPr>
          <a:lstStyle/>
          <a:p>
            <a:r>
              <a:rPr lang="en-US" dirty="0" err="1"/>
              <a:t>Kim,Seo,Shon,Moon</a:t>
            </a:r>
            <a:r>
              <a:rPr lang="en-US" dirty="0"/>
              <a:t>: A novel approach to detection of mobile rogue access points (2013)</a:t>
            </a:r>
          </a:p>
        </p:txBody>
      </p:sp>
      <p:sp>
        <p:nvSpPr>
          <p:cNvPr id="3" name="Content Placeholder 2">
            <a:extLst>
              <a:ext uri="{FF2B5EF4-FFF2-40B4-BE49-F238E27FC236}">
                <a16:creationId xmlns="" xmlns:a16="http://schemas.microsoft.com/office/drawing/2014/main" id="{1D8ED23D-D973-B348-915E-DE0F3EF7C3C7}"/>
              </a:ext>
            </a:extLst>
          </p:cNvPr>
          <p:cNvSpPr>
            <a:spLocks noGrp="1"/>
          </p:cNvSpPr>
          <p:nvPr>
            <p:ph idx="1"/>
          </p:nvPr>
        </p:nvSpPr>
        <p:spPr/>
        <p:txBody>
          <a:bodyPr/>
          <a:lstStyle/>
          <a:p>
            <a:r>
              <a:rPr lang="en-US" dirty="0"/>
              <a:t>Round trip time analysis </a:t>
            </a:r>
          </a:p>
          <a:p>
            <a:r>
              <a:rPr lang="en-US" dirty="0"/>
              <a:t>Specifically detects differences between mobile and wired networks by analyzing RTT </a:t>
            </a:r>
          </a:p>
          <a:p>
            <a:r>
              <a:rPr lang="en-US" dirty="0"/>
              <a:t>Assuming the attacker is exfiltrating via 3G, the difference in latency should be a dead giveaway</a:t>
            </a:r>
          </a:p>
          <a:p>
            <a:r>
              <a:rPr lang="en-US" dirty="0"/>
              <a:t>Uses ICMP packets for the timing analysis </a:t>
            </a:r>
          </a:p>
        </p:txBody>
      </p:sp>
    </p:spTree>
    <p:extLst>
      <p:ext uri="{BB962C8B-B14F-4D97-AF65-F5344CB8AC3E}">
        <p14:creationId xmlns:p14="http://schemas.microsoft.com/office/powerpoint/2010/main" val="350558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6DC25-96AD-964A-83AC-138812A5942F}"/>
              </a:ext>
            </a:extLst>
          </p:cNvPr>
          <p:cNvSpPr>
            <a:spLocks noGrp="1"/>
          </p:cNvSpPr>
          <p:nvPr>
            <p:ph type="title"/>
          </p:nvPr>
        </p:nvSpPr>
        <p:spPr/>
        <p:txBody>
          <a:bodyPr>
            <a:normAutofit/>
          </a:bodyPr>
          <a:lstStyle/>
          <a:p>
            <a:r>
              <a:rPr lang="en-US" sz="3000" dirty="0"/>
              <a:t>Jana, </a:t>
            </a:r>
            <a:r>
              <a:rPr lang="en-US" sz="3000" dirty="0" err="1"/>
              <a:t>Kasera</a:t>
            </a:r>
            <a:r>
              <a:rPr lang="en-US" sz="3000" dirty="0"/>
              <a:t>:  On Fast and Accurate Detection of Unauthorized Wireless Access Points Using Clock Skews </a:t>
            </a:r>
          </a:p>
        </p:txBody>
      </p:sp>
      <p:sp>
        <p:nvSpPr>
          <p:cNvPr id="3" name="Content Placeholder 2">
            <a:extLst>
              <a:ext uri="{FF2B5EF4-FFF2-40B4-BE49-F238E27FC236}">
                <a16:creationId xmlns="" xmlns:a16="http://schemas.microsoft.com/office/drawing/2014/main" id="{A5B09277-545C-0C40-9A05-5E80BEC94EF1}"/>
              </a:ext>
            </a:extLst>
          </p:cNvPr>
          <p:cNvSpPr>
            <a:spLocks noGrp="1"/>
          </p:cNvSpPr>
          <p:nvPr>
            <p:ph idx="1"/>
          </p:nvPr>
        </p:nvSpPr>
        <p:spPr/>
        <p:txBody>
          <a:bodyPr/>
          <a:lstStyle/>
          <a:p>
            <a:r>
              <a:rPr lang="en-US" dirty="0"/>
              <a:t>Detects endpoints via differences in clock skew </a:t>
            </a:r>
          </a:p>
          <a:p>
            <a:r>
              <a:rPr lang="en-US" dirty="0"/>
              <a:t>Classifier is trained on whitelisted network and compares expected results to the live network </a:t>
            </a:r>
          </a:p>
          <a:p>
            <a:r>
              <a:rPr lang="en-US" dirty="0"/>
              <a:t>Gets clock skew from Time Synchronization Function (TSF) timestamps in the IEEE 802.11 beacon/probe response messages sent by the AP</a:t>
            </a:r>
          </a:p>
          <a:p>
            <a:r>
              <a:rPr lang="en-US" dirty="0"/>
              <a:t>Server based. Requires a whitelist and training. </a:t>
            </a:r>
          </a:p>
        </p:txBody>
      </p:sp>
    </p:spTree>
    <p:extLst>
      <p:ext uri="{BB962C8B-B14F-4D97-AF65-F5344CB8AC3E}">
        <p14:creationId xmlns:p14="http://schemas.microsoft.com/office/powerpoint/2010/main" val="2423968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96" y="2644499"/>
            <a:ext cx="10515600" cy="1325563"/>
          </a:xfrm>
        </p:spPr>
        <p:txBody>
          <a:bodyPr/>
          <a:lstStyle/>
          <a:p>
            <a:pPr algn="ctr"/>
            <a:r>
              <a:rPr lang="en-US" dirty="0" smtClean="0"/>
              <a:t>Learning</a:t>
            </a:r>
            <a:endParaRPr lang="en-US" dirty="0"/>
          </a:p>
        </p:txBody>
      </p:sp>
    </p:spTree>
    <p:extLst>
      <p:ext uri="{BB962C8B-B14F-4D97-AF65-F5344CB8AC3E}">
        <p14:creationId xmlns:p14="http://schemas.microsoft.com/office/powerpoint/2010/main" val="119019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side channels</a:t>
            </a:r>
            <a:endParaRPr lang="en-US" dirty="0"/>
          </a:p>
        </p:txBody>
      </p:sp>
      <p:sp>
        <p:nvSpPr>
          <p:cNvPr id="3" name="Content Placeholder 2"/>
          <p:cNvSpPr>
            <a:spLocks noGrp="1"/>
          </p:cNvSpPr>
          <p:nvPr>
            <p:ph idx="1"/>
          </p:nvPr>
        </p:nvSpPr>
        <p:spPr/>
        <p:txBody>
          <a:bodyPr/>
          <a:lstStyle/>
          <a:p>
            <a:r>
              <a:rPr lang="en-US" dirty="0" smtClean="0"/>
              <a:t>Clock Skew</a:t>
            </a:r>
          </a:p>
          <a:p>
            <a:r>
              <a:rPr lang="en-US" dirty="0" smtClean="0"/>
              <a:t>Signal strength </a:t>
            </a:r>
          </a:p>
          <a:p>
            <a:r>
              <a:rPr lang="en-US" dirty="0" smtClean="0"/>
              <a:t>Timestamp </a:t>
            </a:r>
            <a:endParaRPr lang="en-US" dirty="0"/>
          </a:p>
        </p:txBody>
      </p:sp>
    </p:spTree>
    <p:extLst>
      <p:ext uri="{BB962C8B-B14F-4D97-AF65-F5344CB8AC3E}">
        <p14:creationId xmlns:p14="http://schemas.microsoft.com/office/powerpoint/2010/main" val="3001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38AD65-730E-1E4B-86FD-A8B71BCB0426}"/>
              </a:ext>
            </a:extLst>
          </p:cNvPr>
          <p:cNvSpPr>
            <a:spLocks noGrp="1"/>
          </p:cNvSpPr>
          <p:nvPr>
            <p:ph type="title"/>
          </p:nvPr>
        </p:nvSpPr>
        <p:spPr/>
        <p:txBody>
          <a:bodyPr/>
          <a:lstStyle/>
          <a:p>
            <a:r>
              <a:rPr lang="en-US" dirty="0" smtClean="0"/>
              <a:t>Picking a good network </a:t>
            </a:r>
            <a:endParaRPr lang="en-US" dirty="0"/>
          </a:p>
        </p:txBody>
      </p:sp>
      <p:sp>
        <p:nvSpPr>
          <p:cNvPr id="3" name="Content Placeholder 2">
            <a:extLst>
              <a:ext uri="{FF2B5EF4-FFF2-40B4-BE49-F238E27FC236}">
                <a16:creationId xmlns="" xmlns:a16="http://schemas.microsoft.com/office/drawing/2014/main" id="{583DF8DD-DAFB-9A48-84C5-23B6B08BB974}"/>
              </a:ext>
            </a:extLst>
          </p:cNvPr>
          <p:cNvSpPr>
            <a:spLocks noGrp="1"/>
          </p:cNvSpPr>
          <p:nvPr>
            <p:ph idx="1"/>
          </p:nvPr>
        </p:nvSpPr>
        <p:spPr/>
        <p:txBody>
          <a:bodyPr/>
          <a:lstStyle/>
          <a:p>
            <a:r>
              <a:rPr lang="en-US" dirty="0" smtClean="0"/>
              <a:t>This is time series data </a:t>
            </a:r>
          </a:p>
          <a:p>
            <a:r>
              <a:rPr lang="en-US" dirty="0" smtClean="0"/>
              <a:t>Data has both long time scale and short time scale attributes </a:t>
            </a:r>
          </a:p>
          <a:p>
            <a:r>
              <a:rPr lang="en-US" dirty="0" smtClean="0"/>
              <a:t>Our adversary may be evolving to counteract the model </a:t>
            </a:r>
          </a:p>
          <a:p>
            <a:r>
              <a:rPr lang="en-US" dirty="0" smtClean="0"/>
              <a:t>Adversaries may be extremely heterogeneous </a:t>
            </a:r>
            <a:endParaRPr lang="en-US" dirty="0"/>
          </a:p>
        </p:txBody>
      </p:sp>
    </p:spTree>
    <p:extLst>
      <p:ext uri="{BB962C8B-B14F-4D97-AF65-F5344CB8AC3E}">
        <p14:creationId xmlns:p14="http://schemas.microsoft.com/office/powerpoint/2010/main" val="3613204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CB7EA6-DF72-0B42-8367-3E599D74250F}"/>
              </a:ext>
            </a:extLst>
          </p:cNvPr>
          <p:cNvSpPr>
            <a:spLocks noGrp="1"/>
          </p:cNvSpPr>
          <p:nvPr>
            <p:ph type="title"/>
          </p:nvPr>
        </p:nvSpPr>
        <p:spPr/>
        <p:txBody>
          <a:bodyPr/>
          <a:lstStyle/>
          <a:p>
            <a:r>
              <a:rPr lang="en-US" dirty="0"/>
              <a:t>The Network </a:t>
            </a:r>
          </a:p>
        </p:txBody>
      </p:sp>
      <p:sp>
        <p:nvSpPr>
          <p:cNvPr id="3" name="Content Placeholder 2">
            <a:extLst>
              <a:ext uri="{FF2B5EF4-FFF2-40B4-BE49-F238E27FC236}">
                <a16:creationId xmlns="" xmlns:a16="http://schemas.microsoft.com/office/drawing/2014/main" id="{85BBCA63-AC03-934D-BCB8-82393715EA85}"/>
              </a:ext>
            </a:extLst>
          </p:cNvPr>
          <p:cNvSpPr>
            <a:spLocks noGrp="1"/>
          </p:cNvSpPr>
          <p:nvPr>
            <p:ph idx="1"/>
          </p:nvPr>
        </p:nvSpPr>
        <p:spPr/>
        <p:txBody>
          <a:bodyPr/>
          <a:lstStyle/>
          <a:p>
            <a:r>
              <a:rPr lang="en-US" dirty="0" smtClean="0"/>
              <a:t>LSTM </a:t>
            </a:r>
            <a:r>
              <a:rPr lang="mr-IN" dirty="0" smtClean="0"/>
              <a:t>–</a:t>
            </a:r>
            <a:r>
              <a:rPr lang="en-US" dirty="0" smtClean="0"/>
              <a:t> Long short term memory</a:t>
            </a:r>
          </a:p>
          <a:p>
            <a:r>
              <a:rPr lang="en-US" dirty="0" smtClean="0"/>
              <a:t>Adapted from LSTMs used to in medical diagnostics time series data </a:t>
            </a:r>
          </a:p>
          <a:p>
            <a:r>
              <a:rPr lang="en-US" dirty="0" smtClean="0"/>
              <a:t>LSTMs are good because they can capture long term and short term time series data </a:t>
            </a:r>
            <a:endParaRPr lang="en-US" dirty="0"/>
          </a:p>
        </p:txBody>
      </p:sp>
    </p:spTree>
    <p:extLst>
      <p:ext uri="{BB962C8B-B14F-4D97-AF65-F5344CB8AC3E}">
        <p14:creationId xmlns:p14="http://schemas.microsoft.com/office/powerpoint/2010/main" val="4069553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162788"/>
            <a:ext cx="10515600" cy="1677011"/>
          </a:xfrm>
        </p:spPr>
      </p:pic>
    </p:spTree>
    <p:extLst>
      <p:ext uri="{BB962C8B-B14F-4D97-AF65-F5344CB8AC3E}">
        <p14:creationId xmlns:p14="http://schemas.microsoft.com/office/powerpoint/2010/main" val="1616275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7FE87E-230C-1B45-B110-D038A0CB35A7}"/>
              </a:ext>
            </a:extLst>
          </p:cNvPr>
          <p:cNvSpPr>
            <a:spLocks noGrp="1"/>
          </p:cNvSpPr>
          <p:nvPr>
            <p:ph type="title"/>
          </p:nvPr>
        </p:nvSpPr>
        <p:spPr/>
        <p:txBody>
          <a:bodyPr/>
          <a:lstStyle/>
          <a:p>
            <a:r>
              <a:rPr lang="en-US" dirty="0"/>
              <a:t>The Features</a:t>
            </a:r>
          </a:p>
        </p:txBody>
      </p:sp>
      <p:sp>
        <p:nvSpPr>
          <p:cNvPr id="3" name="Content Placeholder 2">
            <a:extLst>
              <a:ext uri="{FF2B5EF4-FFF2-40B4-BE49-F238E27FC236}">
                <a16:creationId xmlns="" xmlns:a16="http://schemas.microsoft.com/office/drawing/2014/main" id="{B1EBA256-762F-2B48-B262-639B8368F80B}"/>
              </a:ext>
            </a:extLst>
          </p:cNvPr>
          <p:cNvSpPr>
            <a:spLocks noGrp="1"/>
          </p:cNvSpPr>
          <p:nvPr>
            <p:ph idx="1"/>
          </p:nvPr>
        </p:nvSpPr>
        <p:spPr/>
        <p:txBody>
          <a:bodyPr/>
          <a:lstStyle/>
          <a:p>
            <a:r>
              <a:rPr lang="en-US" dirty="0" smtClean="0"/>
              <a:t>Training label </a:t>
            </a:r>
          </a:p>
          <a:p>
            <a:r>
              <a:rPr lang="en-US" dirty="0" smtClean="0"/>
              <a:t>Signal strength </a:t>
            </a:r>
          </a:p>
          <a:p>
            <a:r>
              <a:rPr lang="en-US" dirty="0" smtClean="0"/>
              <a:t>Timestamp</a:t>
            </a:r>
          </a:p>
          <a:p>
            <a:r>
              <a:rPr lang="en-US" dirty="0" smtClean="0"/>
              <a:t>Time packet received </a:t>
            </a:r>
            <a:endParaRPr lang="en-US" dirty="0"/>
          </a:p>
        </p:txBody>
      </p:sp>
    </p:spTree>
    <p:extLst>
      <p:ext uri="{BB962C8B-B14F-4D97-AF65-F5344CB8AC3E}">
        <p14:creationId xmlns:p14="http://schemas.microsoft.com/office/powerpoint/2010/main" val="3808565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5EE46-3FFF-3E4A-8471-00321F6009E0}"/>
              </a:ext>
            </a:extLst>
          </p:cNvPr>
          <p:cNvSpPr>
            <a:spLocks noGrp="1"/>
          </p:cNvSpPr>
          <p:nvPr>
            <p:ph type="title"/>
          </p:nvPr>
        </p:nvSpPr>
        <p:spPr/>
        <p:txBody>
          <a:bodyPr/>
          <a:lstStyle/>
          <a:p>
            <a:r>
              <a:rPr lang="en-US" dirty="0"/>
              <a:t>The Training</a:t>
            </a:r>
          </a:p>
        </p:txBody>
      </p:sp>
      <p:sp>
        <p:nvSpPr>
          <p:cNvPr id="3" name="Content Placeholder 2">
            <a:extLst>
              <a:ext uri="{FF2B5EF4-FFF2-40B4-BE49-F238E27FC236}">
                <a16:creationId xmlns="" xmlns:a16="http://schemas.microsoft.com/office/drawing/2014/main" id="{A7BD6E5A-C62C-7247-BF0D-DEC71D8F7F28}"/>
              </a:ext>
            </a:extLst>
          </p:cNvPr>
          <p:cNvSpPr>
            <a:spLocks noGrp="1"/>
          </p:cNvSpPr>
          <p:nvPr>
            <p:ph idx="1"/>
          </p:nvPr>
        </p:nvSpPr>
        <p:spPr/>
        <p:txBody>
          <a:bodyPr/>
          <a:lstStyle/>
          <a:p>
            <a:r>
              <a:rPr lang="en-US" dirty="0" smtClean="0"/>
              <a:t>2k rounds of training. </a:t>
            </a:r>
            <a:endParaRPr lang="en-US" dirty="0"/>
          </a:p>
        </p:txBody>
      </p:sp>
    </p:spTree>
    <p:extLst>
      <p:ext uri="{BB962C8B-B14F-4D97-AF65-F5344CB8AC3E}">
        <p14:creationId xmlns:p14="http://schemas.microsoft.com/office/powerpoint/2010/main" val="1974786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Overtraining </a:t>
            </a:r>
            <a:endParaRPr lang="en-US" dirty="0"/>
          </a:p>
        </p:txBody>
      </p:sp>
      <p:sp>
        <p:nvSpPr>
          <p:cNvPr id="3" name="Content Placeholder 2"/>
          <p:cNvSpPr>
            <a:spLocks noGrp="1"/>
          </p:cNvSpPr>
          <p:nvPr>
            <p:ph idx="1"/>
          </p:nvPr>
        </p:nvSpPr>
        <p:spPr/>
        <p:txBody>
          <a:bodyPr/>
          <a:lstStyle/>
          <a:p>
            <a:r>
              <a:rPr lang="en-US" dirty="0" smtClean="0"/>
              <a:t>Used a variety of rogue AP’s </a:t>
            </a:r>
          </a:p>
          <a:p>
            <a:r>
              <a:rPr lang="en-US" dirty="0" smtClean="0"/>
              <a:t>Largest data set possible </a:t>
            </a:r>
          </a:p>
        </p:txBody>
      </p:sp>
    </p:spTree>
    <p:extLst>
      <p:ext uri="{BB962C8B-B14F-4D97-AF65-F5344CB8AC3E}">
        <p14:creationId xmlns:p14="http://schemas.microsoft.com/office/powerpoint/2010/main" val="36816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swear this will not be a buzzword laden talk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6410988"/>
              </p:ext>
            </p:extLst>
          </p:nvPr>
        </p:nvGraphicFramePr>
        <p:xfrm>
          <a:off x="838200" y="1534077"/>
          <a:ext cx="10515600" cy="4641436"/>
        </p:xfrm>
        <a:graphic>
          <a:graphicData uri="http://schemas.openxmlformats.org/drawingml/2006/table">
            <a:tbl>
              <a:tblPr firstRow="1" bandRow="1">
                <a:tableStyleId>{5C22544A-7EE6-4342-B048-85BDC9FD1C3A}</a:tableStyleId>
              </a:tblPr>
              <a:tblGrid>
                <a:gridCol w="3505200"/>
                <a:gridCol w="3505200"/>
                <a:gridCol w="3505200"/>
              </a:tblGrid>
              <a:tr h="1160359">
                <a:tc gridSpan="3">
                  <a:txBody>
                    <a:bodyPr/>
                    <a:lstStyle/>
                    <a:p>
                      <a:pPr algn="ctr"/>
                      <a:r>
                        <a:rPr lang="en-US" dirty="0" smtClean="0"/>
                        <a:t>BINGO!</a:t>
                      </a:r>
                      <a:endParaRPr lang="en-US" dirty="0"/>
                    </a:p>
                  </a:txBody>
                  <a:tcPr/>
                </a:tc>
                <a:tc hMerge="1">
                  <a:txBody>
                    <a:bodyPr/>
                    <a:lstStyle/>
                    <a:p>
                      <a:endParaRPr lang="en-US" dirty="0"/>
                    </a:p>
                  </a:txBody>
                  <a:tcPr/>
                </a:tc>
                <a:tc hMerge="1">
                  <a:txBody>
                    <a:bodyPr/>
                    <a:lstStyle/>
                    <a:p>
                      <a:endParaRPr lang="en-US" dirty="0"/>
                    </a:p>
                  </a:txBody>
                  <a:tcPr/>
                </a:tc>
              </a:tr>
              <a:tr h="1160359">
                <a:tc>
                  <a:txBody>
                    <a:bodyPr/>
                    <a:lstStyle/>
                    <a:p>
                      <a:pPr algn="ctr"/>
                      <a:r>
                        <a:rPr lang="en-US" dirty="0" smtClean="0"/>
                        <a:t>Deep Learning </a:t>
                      </a:r>
                      <a:endParaRPr lang="en-US" dirty="0"/>
                    </a:p>
                  </a:txBody>
                  <a:tcPr/>
                </a:tc>
                <a:tc>
                  <a:txBody>
                    <a:bodyPr/>
                    <a:lstStyle/>
                    <a:p>
                      <a:pPr algn="ctr"/>
                      <a:r>
                        <a:rPr lang="en-US" dirty="0" smtClean="0"/>
                        <a:t>Inference</a:t>
                      </a:r>
                      <a:endParaRPr lang="en-US" dirty="0"/>
                    </a:p>
                  </a:txBody>
                  <a:tcPr/>
                </a:tc>
                <a:tc>
                  <a:txBody>
                    <a:bodyPr/>
                    <a:lstStyle/>
                    <a:p>
                      <a:pPr algn="ctr"/>
                      <a:r>
                        <a:rPr lang="en-US" dirty="0" err="1" smtClean="0"/>
                        <a:t>Tensorflow</a:t>
                      </a:r>
                      <a:r>
                        <a:rPr lang="en-US" dirty="0" smtClean="0"/>
                        <a:t> </a:t>
                      </a:r>
                      <a:endParaRPr lang="en-US" dirty="0"/>
                    </a:p>
                  </a:txBody>
                  <a:tcPr/>
                </a:tc>
              </a:tr>
              <a:tr h="1160359">
                <a:tc>
                  <a:txBody>
                    <a:bodyPr/>
                    <a:lstStyle/>
                    <a:p>
                      <a:pPr algn="ctr"/>
                      <a:r>
                        <a:rPr lang="en-US" dirty="0" smtClean="0"/>
                        <a:t>Training </a:t>
                      </a:r>
                      <a:endParaRPr lang="en-US" dirty="0"/>
                    </a:p>
                  </a:txBody>
                  <a:tcPr/>
                </a:tc>
                <a:tc>
                  <a:txBody>
                    <a:bodyPr/>
                    <a:lstStyle/>
                    <a:p>
                      <a:pPr algn="ctr"/>
                      <a:r>
                        <a:rPr lang="en-US" dirty="0" smtClean="0"/>
                        <a:t>FREE</a:t>
                      </a:r>
                      <a:endParaRPr lang="en-US" dirty="0"/>
                    </a:p>
                  </a:txBody>
                  <a:tcPr/>
                </a:tc>
                <a:tc>
                  <a:txBody>
                    <a:bodyPr/>
                    <a:lstStyle/>
                    <a:p>
                      <a:pPr algn="ctr"/>
                      <a:r>
                        <a:rPr lang="en-US" dirty="0" err="1" smtClean="0"/>
                        <a:t>Keras</a:t>
                      </a:r>
                      <a:endParaRPr lang="en-US" dirty="0"/>
                    </a:p>
                  </a:txBody>
                  <a:tcPr/>
                </a:tc>
              </a:tr>
              <a:tr h="1160359">
                <a:tc>
                  <a:txBody>
                    <a:bodyPr/>
                    <a:lstStyle/>
                    <a:p>
                      <a:pPr algn="ctr"/>
                      <a:r>
                        <a:rPr lang="en-US" dirty="0" smtClean="0"/>
                        <a:t>AI Revolution</a:t>
                      </a:r>
                      <a:r>
                        <a:rPr lang="en-US" baseline="0" dirty="0" smtClean="0"/>
                        <a:t> </a:t>
                      </a:r>
                      <a:endParaRPr lang="en-US" dirty="0"/>
                    </a:p>
                  </a:txBody>
                  <a:tcPr/>
                </a:tc>
                <a:tc>
                  <a:txBody>
                    <a:bodyPr/>
                    <a:lstStyle/>
                    <a:p>
                      <a:pPr algn="ctr"/>
                      <a:r>
                        <a:rPr lang="en-US" dirty="0" smtClean="0"/>
                        <a:t>Cyber</a:t>
                      </a:r>
                      <a:endParaRPr lang="en-US" dirty="0"/>
                    </a:p>
                  </a:txBody>
                  <a:tcPr/>
                </a:tc>
                <a:tc>
                  <a:txBody>
                    <a:bodyPr/>
                    <a:lstStyle/>
                    <a:p>
                      <a:pPr algn="ctr"/>
                      <a:r>
                        <a:rPr lang="en-US" dirty="0" smtClean="0"/>
                        <a:t>APT</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506384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3EDF15-CC8F-4245-A7FF-68628AF91360}"/>
              </a:ext>
            </a:extLst>
          </p:cNvPr>
          <p:cNvSpPr>
            <a:spLocks noGrp="1"/>
          </p:cNvSpPr>
          <p:nvPr>
            <p:ph type="title"/>
          </p:nvPr>
        </p:nvSpPr>
        <p:spPr/>
        <p:txBody>
          <a:bodyPr/>
          <a:lstStyle/>
          <a:p>
            <a:r>
              <a:rPr lang="en-US" dirty="0"/>
              <a:t>The fancy graph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1020"/>
            <a:ext cx="10515600" cy="4080548"/>
          </a:xfrm>
        </p:spPr>
      </p:pic>
    </p:spTree>
    <p:extLst>
      <p:ext uri="{BB962C8B-B14F-4D97-AF65-F5344CB8AC3E}">
        <p14:creationId xmlns:p14="http://schemas.microsoft.com/office/powerpoint/2010/main" val="280714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2F6852-5A6D-1A48-877A-6C66AACD36E7}"/>
              </a:ext>
            </a:extLst>
          </p:cNvPr>
          <p:cNvSpPr>
            <a:spLocks noGrp="1"/>
          </p:cNvSpPr>
          <p:nvPr>
            <p:ph type="title"/>
          </p:nvPr>
        </p:nvSpPr>
        <p:spPr/>
        <p:txBody>
          <a:bodyPr/>
          <a:lstStyle/>
          <a:p>
            <a:r>
              <a:rPr lang="en-US" dirty="0" smtClean="0"/>
              <a:t>The Results</a:t>
            </a:r>
            <a:endParaRPr lang="en-US" dirty="0"/>
          </a:p>
        </p:txBody>
      </p:sp>
      <p:sp>
        <p:nvSpPr>
          <p:cNvPr id="3" name="Content Placeholder 2">
            <a:extLst>
              <a:ext uri="{FF2B5EF4-FFF2-40B4-BE49-F238E27FC236}">
                <a16:creationId xmlns="" xmlns:a16="http://schemas.microsoft.com/office/drawing/2014/main" id="{5170B545-9BB6-FC4F-A18B-54E5F13EC2C2}"/>
              </a:ext>
            </a:extLst>
          </p:cNvPr>
          <p:cNvSpPr>
            <a:spLocks noGrp="1"/>
          </p:cNvSpPr>
          <p:nvPr>
            <p:ph idx="1"/>
          </p:nvPr>
        </p:nvSpPr>
        <p:spPr/>
        <p:txBody>
          <a:bodyPr/>
          <a:lstStyle/>
          <a:p>
            <a:r>
              <a:rPr lang="en-US" dirty="0" smtClean="0"/>
              <a:t>Up to 90% accuracy! </a:t>
            </a:r>
          </a:p>
          <a:p>
            <a:r>
              <a:rPr lang="en-US" dirty="0" smtClean="0"/>
              <a:t>LSTM detects recurring patterns in the data </a:t>
            </a:r>
          </a:p>
          <a:p>
            <a:r>
              <a:rPr lang="en-US" dirty="0" smtClean="0"/>
              <a:t>No signs of overtraining</a:t>
            </a:r>
            <a:endParaRPr lang="en-US" dirty="0"/>
          </a:p>
        </p:txBody>
      </p:sp>
    </p:spTree>
    <p:extLst>
      <p:ext uri="{BB962C8B-B14F-4D97-AF65-F5344CB8AC3E}">
        <p14:creationId xmlns:p14="http://schemas.microsoft.com/office/powerpoint/2010/main" val="1082903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A0A01-2AF3-3A49-B7A5-2C8F0602063F}"/>
              </a:ext>
            </a:extLst>
          </p:cNvPr>
          <p:cNvSpPr>
            <a:spLocks noGrp="1"/>
          </p:cNvSpPr>
          <p:nvPr>
            <p:ph type="title"/>
          </p:nvPr>
        </p:nvSpPr>
        <p:spPr/>
        <p:txBody>
          <a:bodyPr/>
          <a:lstStyle/>
          <a:p>
            <a:r>
              <a:rPr lang="en-US" dirty="0"/>
              <a:t>Did we do better than before? </a:t>
            </a:r>
          </a:p>
        </p:txBody>
      </p:sp>
      <p:sp>
        <p:nvSpPr>
          <p:cNvPr id="3" name="Content Placeholder 2">
            <a:extLst>
              <a:ext uri="{FF2B5EF4-FFF2-40B4-BE49-F238E27FC236}">
                <a16:creationId xmlns="" xmlns:a16="http://schemas.microsoft.com/office/drawing/2014/main" id="{03801B84-3F7A-0C44-901C-9F2C18F1AAC2}"/>
              </a:ext>
            </a:extLst>
          </p:cNvPr>
          <p:cNvSpPr>
            <a:spLocks noGrp="1"/>
          </p:cNvSpPr>
          <p:nvPr>
            <p:ph idx="1"/>
          </p:nvPr>
        </p:nvSpPr>
        <p:spPr/>
        <p:txBody>
          <a:bodyPr/>
          <a:lstStyle/>
          <a:p>
            <a:r>
              <a:rPr lang="en-US" dirty="0" smtClean="0"/>
              <a:t>Gabe’s algorithm has a FP rate of up to 50% </a:t>
            </a:r>
          </a:p>
          <a:p>
            <a:r>
              <a:rPr lang="en-US" dirty="0" smtClean="0"/>
              <a:t>Single packets may either live inside the mean or legitimate packets may live outside of it. </a:t>
            </a:r>
          </a:p>
          <a:p>
            <a:r>
              <a:rPr lang="en-US" dirty="0" smtClean="0"/>
              <a:t>With better training ML may be able to do in depth fingerprinting with extremely low FP rates. </a:t>
            </a:r>
            <a:endParaRPr lang="en-US" dirty="0"/>
          </a:p>
        </p:txBody>
      </p:sp>
    </p:spTree>
    <p:extLst>
      <p:ext uri="{BB962C8B-B14F-4D97-AF65-F5344CB8AC3E}">
        <p14:creationId xmlns:p14="http://schemas.microsoft.com/office/powerpoint/2010/main" val="383750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7BC177-54BE-F348-B4C9-9CB7A9136597}"/>
              </a:ext>
            </a:extLst>
          </p:cNvPr>
          <p:cNvSpPr>
            <a:spLocks noGrp="1"/>
          </p:cNvSpPr>
          <p:nvPr>
            <p:ph type="title"/>
          </p:nvPr>
        </p:nvSpPr>
        <p:spPr/>
        <p:txBody>
          <a:bodyPr/>
          <a:lstStyle/>
          <a:p>
            <a:r>
              <a:rPr lang="en-US" dirty="0"/>
              <a:t>A Wild Gabe Appears </a:t>
            </a:r>
          </a:p>
        </p:txBody>
      </p:sp>
      <p:pic>
        <p:nvPicPr>
          <p:cNvPr id="5" name="Content Placeholder 4">
            <a:extLst>
              <a:ext uri="{FF2B5EF4-FFF2-40B4-BE49-F238E27FC236}">
                <a16:creationId xmlns="" xmlns:a16="http://schemas.microsoft.com/office/drawing/2014/main" id="{F89A2758-B7E6-0A41-8438-1E29EA764EA8}"/>
              </a:ext>
            </a:extLst>
          </p:cNvPr>
          <p:cNvPicPr>
            <a:picLocks noGrp="1" noChangeAspect="1"/>
          </p:cNvPicPr>
          <p:nvPr>
            <p:ph idx="1"/>
          </p:nvPr>
        </p:nvPicPr>
        <p:blipFill>
          <a:blip r:embed="rId2"/>
          <a:stretch>
            <a:fillRect/>
          </a:stretch>
        </p:blipFill>
        <p:spPr>
          <a:xfrm>
            <a:off x="2832496" y="1825625"/>
            <a:ext cx="6527007" cy="4351338"/>
          </a:xfrm>
        </p:spPr>
      </p:pic>
    </p:spTree>
    <p:extLst>
      <p:ext uri="{BB962C8B-B14F-4D97-AF65-F5344CB8AC3E}">
        <p14:creationId xmlns:p14="http://schemas.microsoft.com/office/powerpoint/2010/main" val="189589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33C384-77B1-1240-B58D-3F88E1ED3E1E}"/>
              </a:ext>
            </a:extLst>
          </p:cNvPr>
          <p:cNvSpPr>
            <a:spLocks noGrp="1"/>
          </p:cNvSpPr>
          <p:nvPr>
            <p:ph type="title"/>
          </p:nvPr>
        </p:nvSpPr>
        <p:spPr/>
        <p:txBody>
          <a:bodyPr/>
          <a:lstStyle/>
          <a:p>
            <a:r>
              <a:rPr lang="en-US" dirty="0"/>
              <a:t>Gabe is a wireless Ninja. </a:t>
            </a:r>
          </a:p>
        </p:txBody>
      </p:sp>
      <p:pic>
        <p:nvPicPr>
          <p:cNvPr id="5" name="Content Placeholder 4">
            <a:extLst>
              <a:ext uri="{FF2B5EF4-FFF2-40B4-BE49-F238E27FC236}">
                <a16:creationId xmlns="" xmlns:a16="http://schemas.microsoft.com/office/drawing/2014/main" id="{FC126674-CD22-3145-A1AA-69B79D47613D}"/>
              </a:ext>
            </a:extLst>
          </p:cNvPr>
          <p:cNvPicPr>
            <a:picLocks noGrp="1" noChangeAspect="1"/>
          </p:cNvPicPr>
          <p:nvPr>
            <p:ph idx="1"/>
          </p:nvPr>
        </p:nvPicPr>
        <p:blipFill>
          <a:blip r:embed="rId2"/>
          <a:stretch>
            <a:fillRect/>
          </a:stretch>
        </p:blipFill>
        <p:spPr>
          <a:xfrm>
            <a:off x="2731324" y="1287039"/>
            <a:ext cx="6346371" cy="4759779"/>
          </a:xfrm>
        </p:spPr>
      </p:pic>
    </p:spTree>
    <p:extLst>
      <p:ext uri="{BB962C8B-B14F-4D97-AF65-F5344CB8AC3E}">
        <p14:creationId xmlns:p14="http://schemas.microsoft.com/office/powerpoint/2010/main" val="177637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DE4EDE-9C03-5245-B398-AE3BF3860302}"/>
              </a:ext>
            </a:extLst>
          </p:cNvPr>
          <p:cNvSpPr>
            <a:spLocks noGrp="1"/>
          </p:cNvSpPr>
          <p:nvPr>
            <p:ph type="title"/>
          </p:nvPr>
        </p:nvSpPr>
        <p:spPr/>
        <p:txBody>
          <a:bodyPr/>
          <a:lstStyle/>
          <a:p>
            <a:r>
              <a:rPr lang="en-US" dirty="0"/>
              <a:t>Two years ago he gave this talk </a:t>
            </a:r>
          </a:p>
        </p:txBody>
      </p:sp>
      <p:pic>
        <p:nvPicPr>
          <p:cNvPr id="5" name="Content Placeholder 4">
            <a:extLst>
              <a:ext uri="{FF2B5EF4-FFF2-40B4-BE49-F238E27FC236}">
                <a16:creationId xmlns="" xmlns:a16="http://schemas.microsoft.com/office/drawing/2014/main" id="{5FF17BFA-0E07-3B48-AEF7-9C171F9F0B80}"/>
              </a:ext>
            </a:extLst>
          </p:cNvPr>
          <p:cNvPicPr>
            <a:picLocks noGrp="1" noChangeAspect="1"/>
          </p:cNvPicPr>
          <p:nvPr>
            <p:ph idx="1"/>
          </p:nvPr>
        </p:nvPicPr>
        <p:blipFill>
          <a:blip r:embed="rId2"/>
          <a:stretch>
            <a:fillRect/>
          </a:stretch>
        </p:blipFill>
        <p:spPr>
          <a:xfrm>
            <a:off x="1847560" y="1588117"/>
            <a:ext cx="8134149" cy="4610801"/>
          </a:xfrm>
        </p:spPr>
      </p:pic>
    </p:spTree>
    <p:extLst>
      <p:ext uri="{BB962C8B-B14F-4D97-AF65-F5344CB8AC3E}">
        <p14:creationId xmlns:p14="http://schemas.microsoft.com/office/powerpoint/2010/main" val="47252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DFE8E8-0129-4F45-BB18-FD8D466525E7}"/>
              </a:ext>
            </a:extLst>
          </p:cNvPr>
          <p:cNvSpPr>
            <a:spLocks noGrp="1"/>
          </p:cNvSpPr>
          <p:nvPr>
            <p:ph type="title"/>
          </p:nvPr>
        </p:nvSpPr>
        <p:spPr/>
        <p:txBody>
          <a:bodyPr/>
          <a:lstStyle/>
          <a:p>
            <a:r>
              <a:rPr lang="en-US" dirty="0"/>
              <a:t>Gabe invented a way to take out rogue Aps. That’s Metal! </a:t>
            </a:r>
          </a:p>
        </p:txBody>
      </p:sp>
      <p:pic>
        <p:nvPicPr>
          <p:cNvPr id="5" name="Content Placeholder 4">
            <a:extLst>
              <a:ext uri="{FF2B5EF4-FFF2-40B4-BE49-F238E27FC236}">
                <a16:creationId xmlns="" xmlns:a16="http://schemas.microsoft.com/office/drawing/2014/main" id="{7A580A40-0053-064A-AF50-77D43F8C6187}"/>
              </a:ext>
            </a:extLst>
          </p:cNvPr>
          <p:cNvPicPr>
            <a:picLocks noGrp="1" noChangeAspect="1"/>
          </p:cNvPicPr>
          <p:nvPr>
            <p:ph idx="1"/>
          </p:nvPr>
        </p:nvPicPr>
        <p:blipFill>
          <a:blip r:embed="rId2"/>
          <a:stretch>
            <a:fillRect/>
          </a:stretch>
        </p:blipFill>
        <p:spPr>
          <a:xfrm>
            <a:off x="4227615" y="1690688"/>
            <a:ext cx="4349668" cy="4349668"/>
          </a:xfrm>
        </p:spPr>
      </p:pic>
    </p:spTree>
    <p:extLst>
      <p:ext uri="{BB962C8B-B14F-4D97-AF65-F5344CB8AC3E}">
        <p14:creationId xmlns:p14="http://schemas.microsoft.com/office/powerpoint/2010/main" val="178888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31539A-970F-E84D-8880-C2355DD78258}"/>
              </a:ext>
            </a:extLst>
          </p:cNvPr>
          <p:cNvSpPr>
            <a:spLocks noGrp="1"/>
          </p:cNvSpPr>
          <p:nvPr>
            <p:ph type="title"/>
          </p:nvPr>
        </p:nvSpPr>
        <p:spPr/>
        <p:txBody>
          <a:bodyPr/>
          <a:lstStyle/>
          <a:p>
            <a:r>
              <a:rPr lang="en-US" dirty="0"/>
              <a:t>Sentry Gun</a:t>
            </a:r>
          </a:p>
        </p:txBody>
      </p:sp>
      <p:pic>
        <p:nvPicPr>
          <p:cNvPr id="5" name="Content Placeholder 4">
            <a:extLst>
              <a:ext uri="{FF2B5EF4-FFF2-40B4-BE49-F238E27FC236}">
                <a16:creationId xmlns="" xmlns:a16="http://schemas.microsoft.com/office/drawing/2014/main" id="{A46C4814-43A3-BA4D-923A-1591081698FE}"/>
              </a:ext>
            </a:extLst>
          </p:cNvPr>
          <p:cNvPicPr>
            <a:picLocks noGrp="1" noChangeAspect="1"/>
          </p:cNvPicPr>
          <p:nvPr>
            <p:ph idx="1"/>
          </p:nvPr>
        </p:nvPicPr>
        <p:blipFill>
          <a:blip r:embed="rId2"/>
          <a:stretch>
            <a:fillRect/>
          </a:stretch>
        </p:blipFill>
        <p:spPr>
          <a:xfrm>
            <a:off x="1881497" y="1825625"/>
            <a:ext cx="8429006" cy="4351338"/>
          </a:xfrm>
        </p:spPr>
      </p:pic>
    </p:spTree>
    <p:extLst>
      <p:ext uri="{BB962C8B-B14F-4D97-AF65-F5344CB8AC3E}">
        <p14:creationId xmlns:p14="http://schemas.microsoft.com/office/powerpoint/2010/main" val="332506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67BD11-C7C1-B844-9A3C-5672FF846D0B}"/>
              </a:ext>
            </a:extLst>
          </p:cNvPr>
          <p:cNvSpPr>
            <a:spLocks noGrp="1"/>
          </p:cNvSpPr>
          <p:nvPr>
            <p:ph type="title"/>
          </p:nvPr>
        </p:nvSpPr>
        <p:spPr/>
        <p:txBody>
          <a:bodyPr/>
          <a:lstStyle/>
          <a:p>
            <a:r>
              <a:rPr lang="en-US" dirty="0"/>
              <a:t>What does it do? </a:t>
            </a:r>
          </a:p>
        </p:txBody>
      </p:sp>
      <p:sp>
        <p:nvSpPr>
          <p:cNvPr id="3" name="Content Placeholder 2">
            <a:extLst>
              <a:ext uri="{FF2B5EF4-FFF2-40B4-BE49-F238E27FC236}">
                <a16:creationId xmlns="" xmlns:a16="http://schemas.microsoft.com/office/drawing/2014/main" id="{5FB5D856-CA9D-5245-B6C4-7563FEC70D60}"/>
              </a:ext>
            </a:extLst>
          </p:cNvPr>
          <p:cNvSpPr>
            <a:spLocks noGrp="1"/>
          </p:cNvSpPr>
          <p:nvPr>
            <p:ph idx="1"/>
          </p:nvPr>
        </p:nvSpPr>
        <p:spPr/>
        <p:txBody>
          <a:bodyPr/>
          <a:lstStyle/>
          <a:p>
            <a:r>
              <a:rPr lang="en-US" dirty="0"/>
              <a:t>Detects Rogue Aps </a:t>
            </a:r>
          </a:p>
          <a:p>
            <a:r>
              <a:rPr lang="en-US" dirty="0"/>
              <a:t>Tries to </a:t>
            </a:r>
            <a:r>
              <a:rPr lang="en-US" b="1" dirty="0"/>
              <a:t>locate</a:t>
            </a:r>
            <a:r>
              <a:rPr lang="en-US" dirty="0"/>
              <a:t> them </a:t>
            </a:r>
          </a:p>
          <a:p>
            <a:r>
              <a:rPr lang="en-US" dirty="0"/>
              <a:t>Tries to DOS them </a:t>
            </a:r>
          </a:p>
        </p:txBody>
      </p:sp>
    </p:spTree>
    <p:extLst>
      <p:ext uri="{BB962C8B-B14F-4D97-AF65-F5344CB8AC3E}">
        <p14:creationId xmlns:p14="http://schemas.microsoft.com/office/powerpoint/2010/main" val="39814379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8277</TotalTime>
  <Words>724</Words>
  <Application>Microsoft Macintosh PowerPoint</Application>
  <PresentationFormat>Widescreen</PresentationFormat>
  <Paragraphs>105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Mangal</vt:lpstr>
      <vt:lpstr>Office Theme</vt:lpstr>
      <vt:lpstr>Learning to Listen: Machine Learning for Adaptive Wireless Adversary Detection</vt:lpstr>
      <vt:lpstr>About Me</vt:lpstr>
      <vt:lpstr>I swear this will not be a buzzword laden talk </vt:lpstr>
      <vt:lpstr>A Wild Gabe Appears </vt:lpstr>
      <vt:lpstr>Gabe is a wireless Ninja. </vt:lpstr>
      <vt:lpstr>Two years ago he gave this talk </vt:lpstr>
      <vt:lpstr>Gabe invented a way to take out rogue Aps. That’s Metal! </vt:lpstr>
      <vt:lpstr>Sentry Gun</vt:lpstr>
      <vt:lpstr>What does it do? </vt:lpstr>
      <vt:lpstr>How is it Tracking Rogue A.Ps? </vt:lpstr>
      <vt:lpstr>Basically arithmetic mean  </vt:lpstr>
      <vt:lpstr>This actually worked quite well in practice </vt:lpstr>
      <vt:lpstr>But I’m one of those engineers</vt:lpstr>
      <vt:lpstr>So my mind demanded more </vt:lpstr>
      <vt:lpstr>How about machine learning </vt:lpstr>
      <vt:lpstr>The idea: </vt:lpstr>
      <vt:lpstr>The Prior Work </vt:lpstr>
      <vt:lpstr>Why is ML Good for this? </vt:lpstr>
      <vt:lpstr>YANG, SONG AND GU: ACTIVE USER-SIDE EVIL TWIN ACCESS POINT DETECTION USING STATISTICAL TECHNIQUES 2012</vt:lpstr>
      <vt:lpstr>Kim,Seo,Shon,Moon: A novel approach to detection of mobile rogue access points (2013)</vt:lpstr>
      <vt:lpstr>Jana, Kasera:  On Fast and Accurate Detection of Unauthorized Wireless Access Points Using Clock Skews </vt:lpstr>
      <vt:lpstr>Learning</vt:lpstr>
      <vt:lpstr>The side channels</vt:lpstr>
      <vt:lpstr>Picking a good network </vt:lpstr>
      <vt:lpstr>The Network </vt:lpstr>
      <vt:lpstr>LSTM</vt:lpstr>
      <vt:lpstr>The Features</vt:lpstr>
      <vt:lpstr>The Training</vt:lpstr>
      <vt:lpstr>Avoiding Overtraining </vt:lpstr>
      <vt:lpstr>The fancy graph </vt:lpstr>
      <vt:lpstr>The Results</vt:lpstr>
      <vt:lpstr>Did we do better than before? </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Listen: Machine Learning for Adaptive Wireless Adversary Detection</dc:title>
  <dc:creator>John Dunlap</dc:creator>
  <cp:lastModifiedBy>Microsoft Office User</cp:lastModifiedBy>
  <cp:revision>139</cp:revision>
  <cp:lastPrinted>2018-08-14T10:16:47Z</cp:lastPrinted>
  <dcterms:created xsi:type="dcterms:W3CDTF">2018-08-03T17:46:05Z</dcterms:created>
  <dcterms:modified xsi:type="dcterms:W3CDTF">2018-08-14T10:19:15Z</dcterms:modified>
</cp:coreProperties>
</file>