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258" r:id="rId5"/>
    <p:sldId id="306" r:id="rId6"/>
    <p:sldId id="259" r:id="rId7"/>
    <p:sldId id="260" r:id="rId8"/>
    <p:sldId id="288" r:id="rId9"/>
    <p:sldId id="289" r:id="rId10"/>
    <p:sldId id="261" r:id="rId11"/>
    <p:sldId id="313" r:id="rId12"/>
    <p:sldId id="301" r:id="rId13"/>
    <p:sldId id="286" r:id="rId14"/>
    <p:sldId id="305" r:id="rId15"/>
    <p:sldId id="262" r:id="rId16"/>
    <p:sldId id="324" r:id="rId17"/>
    <p:sldId id="311" r:id="rId18"/>
    <p:sldId id="308" r:id="rId19"/>
    <p:sldId id="291" r:id="rId20"/>
    <p:sldId id="292" r:id="rId21"/>
    <p:sldId id="303" r:id="rId22"/>
    <p:sldId id="293" r:id="rId23"/>
    <p:sldId id="294" r:id="rId24"/>
    <p:sldId id="323" r:id="rId25"/>
    <p:sldId id="302" r:id="rId26"/>
    <p:sldId id="309" r:id="rId27"/>
    <p:sldId id="325" r:id="rId28"/>
    <p:sldId id="326" r:id="rId29"/>
    <p:sldId id="327" r:id="rId30"/>
    <p:sldId id="328" r:id="rId31"/>
    <p:sldId id="295" r:id="rId32"/>
    <p:sldId id="329" r:id="rId33"/>
    <p:sldId id="330" r:id="rId34"/>
    <p:sldId id="331" r:id="rId35"/>
    <p:sldId id="296" r:id="rId36"/>
    <p:sldId id="310" r:id="rId37"/>
    <p:sldId id="297" r:id="rId38"/>
    <p:sldId id="312" r:id="rId39"/>
    <p:sldId id="264" r:id="rId40"/>
    <p:sldId id="265" r:id="rId41"/>
    <p:sldId id="317" r:id="rId42"/>
    <p:sldId id="299" r:id="rId43"/>
    <p:sldId id="304" r:id="rId44"/>
    <p:sldId id="332" r:id="rId45"/>
    <p:sldId id="333" r:id="rId46"/>
    <p:sldId id="351" r:id="rId47"/>
    <p:sldId id="316" r:id="rId48"/>
    <p:sldId id="319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00" r:id="rId58"/>
    <p:sldId id="342" r:id="rId59"/>
    <p:sldId id="343" r:id="rId60"/>
    <p:sldId id="344" r:id="rId61"/>
    <p:sldId id="345" r:id="rId62"/>
    <p:sldId id="315" r:id="rId63"/>
    <p:sldId id="347" r:id="rId64"/>
    <p:sldId id="348" r:id="rId65"/>
    <p:sldId id="349" r:id="rId66"/>
    <p:sldId id="350" r:id="rId67"/>
    <p:sldId id="268" r:id="rId68"/>
    <p:sldId id="269" r:id="rId69"/>
    <p:sldId id="270" r:id="rId70"/>
    <p:sldId id="346" r:id="rId71"/>
    <p:sldId id="271" r:id="rId72"/>
    <p:sldId id="272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0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E454-F5A3-4597-9E2C-F52A9CC3DFF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9FA7-7881-4132-97E0-DF7F3D83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.blackhat.com/us-18/Wed-August-8/us-18-Mulasmajic-Peterson-Why-So-Spurious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sum0x0.blogspot.com/2019/?m=0#kva_ia32lstar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i.blackhat.com/us-18/Wed-August-8/us-18-Mulasmajic-Peterson-Why-So-Spurious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307650.3322228" TargetMode="External"/><Relationship Id="rId2" Type="http://schemas.openxmlformats.org/officeDocument/2006/relationships/hyperlink" Target="https://arxiv.org/abs/1902.03256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_xeroxz" TargetMode="External"/><Relationship Id="rId2" Type="http://schemas.openxmlformats.org/officeDocument/2006/relationships/hyperlink" Target="https://twitter.com/jonasLy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6C31-609B-4F6B-8DFF-758FBAA03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Making Mischief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Model Specific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72346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6616-4AB5-4B2F-B9B3-C880B426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19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 what? You </a:t>
            </a:r>
            <a:r>
              <a:rPr lang="en-US" i="1" dirty="0"/>
              <a:t>must </a:t>
            </a:r>
            <a:r>
              <a:rPr lang="en-US" dirty="0"/>
              <a:t>be kernel to use these, right? </a:t>
            </a:r>
          </a:p>
        </p:txBody>
      </p:sp>
    </p:spTree>
    <p:extLst>
      <p:ext uri="{BB962C8B-B14F-4D97-AF65-F5344CB8AC3E}">
        <p14:creationId xmlns:p14="http://schemas.microsoft.com/office/powerpoint/2010/main" val="132011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6A5C-03AB-4622-8538-8D4E52C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Temperature Monitoring Applications and Other Gamer Apps TM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115C4E-8FB8-4338-B5AC-44101607F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71" y="2291318"/>
            <a:ext cx="4001058" cy="3419952"/>
          </a:xfrm>
        </p:spPr>
      </p:pic>
    </p:spTree>
    <p:extLst>
      <p:ext uri="{BB962C8B-B14F-4D97-AF65-F5344CB8AC3E}">
        <p14:creationId xmlns:p14="http://schemas.microsoft.com/office/powerpoint/2010/main" val="256280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278E-FE51-4556-B179-428C3EA1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E2A5-4DDC-4902-9668-9DC2C8276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an anti-cheat developer </a:t>
            </a:r>
          </a:p>
          <a:p>
            <a:r>
              <a:rPr lang="en-US" dirty="0"/>
              <a:t>If you are red teamer who might need an easy kernel hack that has a high degree of reliability</a:t>
            </a:r>
          </a:p>
          <a:p>
            <a:r>
              <a:rPr lang="en-US" dirty="0"/>
              <a:t>It is possible (albeit unlikely) that the technique could be used for more serious escalation of privilege vulnerabilities. There are caveats, though. </a:t>
            </a:r>
          </a:p>
        </p:txBody>
      </p:sp>
    </p:spTree>
    <p:extLst>
      <p:ext uri="{BB962C8B-B14F-4D97-AF65-F5344CB8AC3E}">
        <p14:creationId xmlns:p14="http://schemas.microsoft.com/office/powerpoint/2010/main" val="297068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845-E24A-4185-98DB-75F70532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this issue in BYOE game hacks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7581-F7B2-4EDA-AC0D-9DBFA3AA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While a normal driver is unlikely to allow for arbitrary MSR writes, various gaming adjacent drivers, especially temperature monitors and other system optimization utilities often make this a </a:t>
            </a:r>
            <a:r>
              <a:rPr lang="en-US" i="1" dirty="0"/>
              <a:t>feature</a:t>
            </a:r>
          </a:p>
          <a:p>
            <a:r>
              <a:rPr lang="en-US" dirty="0"/>
              <a:t>While CVEs are not common, gaming software developers have been inundated with attacks on their drivers. The history of this is spelled out in the mitigations present in the drivers. </a:t>
            </a:r>
          </a:p>
          <a:p>
            <a:r>
              <a:rPr lang="en-US" dirty="0"/>
              <a:t>Several drivers attempt to mitigate the issue via permission checks. </a:t>
            </a:r>
          </a:p>
          <a:p>
            <a:r>
              <a:rPr lang="en-US" dirty="0"/>
              <a:t>This mitigates escalation of privilege, but not anti-cheat bypass techniques.</a:t>
            </a:r>
          </a:p>
          <a:p>
            <a:r>
              <a:rPr lang="en-US" dirty="0"/>
              <a:t>Cheaters give themselves permissions to activate/interact with the faulty driver and gain kernel exec in order to stealthily bypass </a:t>
            </a:r>
            <a:r>
              <a:rPr lang="en-US" dirty="0" err="1"/>
              <a:t>anticheat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659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BDF1-29D8-4EA6-8F3C-BB504789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Cheaters Going Wild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E027C0-F1D0-4CC3-9D4E-8625DA728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50" y="1825625"/>
            <a:ext cx="9778700" cy="4351338"/>
          </a:xfrm>
        </p:spPr>
      </p:pic>
    </p:spTree>
    <p:extLst>
      <p:ext uri="{BB962C8B-B14F-4D97-AF65-F5344CB8AC3E}">
        <p14:creationId xmlns:p14="http://schemas.microsoft.com/office/powerpoint/2010/main" val="139170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701D-4557-4F3C-9A2A-B8F8B6FC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0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Prior Work </a:t>
            </a:r>
          </a:p>
        </p:txBody>
      </p:sp>
    </p:spTree>
    <p:extLst>
      <p:ext uri="{BB962C8B-B14F-4D97-AF65-F5344CB8AC3E}">
        <p14:creationId xmlns:p14="http://schemas.microsoft.com/office/powerpoint/2010/main" val="352685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B58A-6074-4087-8BE5-811C04C1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Jesse Michael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CFB012F-F509-48CF-B6BB-AC5BE432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73" y="1825625"/>
            <a:ext cx="7669454" cy="4351338"/>
          </a:xfrm>
        </p:spPr>
      </p:pic>
    </p:spTree>
    <p:extLst>
      <p:ext uri="{BB962C8B-B14F-4D97-AF65-F5344CB8AC3E}">
        <p14:creationId xmlns:p14="http://schemas.microsoft.com/office/powerpoint/2010/main" val="118702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8D70-AD56-4262-BD39-5CC77C8C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Hooking (https://resources.infosecinstitute.com/topic/hooking-system-calls-msrs/)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E4A8BF-5C4D-4ACA-9640-825AACFE7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38" y="1825625"/>
            <a:ext cx="4826924" cy="4351338"/>
          </a:xfrm>
        </p:spPr>
      </p:pic>
    </p:spTree>
    <p:extLst>
      <p:ext uri="{BB962C8B-B14F-4D97-AF65-F5344CB8AC3E}">
        <p14:creationId xmlns:p14="http://schemas.microsoft.com/office/powerpoint/2010/main" val="311660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AAF5-F308-4D26-A7BC-B9C6DABE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Aidan Khoury (https://revers.engineering/syscall-hooking-via-extended-feature-enable-register-efer/)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BE658A-FE20-434C-BC79-3EDFD6877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86" y="1825625"/>
            <a:ext cx="7635628" cy="4351338"/>
          </a:xfrm>
        </p:spPr>
      </p:pic>
    </p:spTree>
    <p:extLst>
      <p:ext uri="{BB962C8B-B14F-4D97-AF65-F5344CB8AC3E}">
        <p14:creationId xmlns:p14="http://schemas.microsoft.com/office/powerpoint/2010/main" val="3150094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984-19A7-4D76-9B01-A238808F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xeroxz</a:t>
            </a:r>
            <a:r>
              <a:rPr lang="en-US" dirty="0"/>
              <a:t> (https://githacks.org/_xeroxz/msrexec)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EE0E3-11B5-4C33-A5D2-2FBDC7B0C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089" y="1825625"/>
            <a:ext cx="8785822" cy="4351338"/>
          </a:xfrm>
        </p:spPr>
      </p:pic>
    </p:spTree>
    <p:extLst>
      <p:ext uri="{BB962C8B-B14F-4D97-AF65-F5344CB8AC3E}">
        <p14:creationId xmlns:p14="http://schemas.microsoft.com/office/powerpoint/2010/main" val="31667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6DDC-2315-4DDF-ABC8-2073B221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ABE5-572A-4DB8-A1BC-3C2B370A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213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MrSynAckSter</a:t>
            </a:r>
            <a:endParaRPr lang="en-US" dirty="0"/>
          </a:p>
          <a:p>
            <a:r>
              <a:rPr lang="en-US" dirty="0"/>
              <a:t>Interested in exploitation, low level technologies</a:t>
            </a:r>
          </a:p>
          <a:p>
            <a:r>
              <a:rPr lang="en-US" dirty="0"/>
              <a:t>DNA hacker </a:t>
            </a:r>
          </a:p>
          <a:p>
            <a:r>
              <a:rPr lang="en-US" dirty="0"/>
              <a:t>Security research/application security </a:t>
            </a:r>
          </a:p>
          <a:p>
            <a:r>
              <a:rPr lang="en-US" dirty="0"/>
              <a:t>Been in the hacking biz for over 6 years </a:t>
            </a:r>
          </a:p>
          <a:p>
            <a:r>
              <a:rPr lang="en-US" dirty="0"/>
              <a:t>Computers for a lot longer</a:t>
            </a:r>
          </a:p>
          <a:p>
            <a:r>
              <a:rPr lang="en-US" dirty="0"/>
              <a:t>Huge </a:t>
            </a:r>
            <a:r>
              <a:rPr lang="en-US" dirty="0" err="1"/>
              <a:t>demoscene</a:t>
            </a:r>
            <a:r>
              <a:rPr lang="en-US" dirty="0"/>
              <a:t> fan</a:t>
            </a:r>
          </a:p>
        </p:txBody>
      </p:sp>
    </p:spTree>
    <p:extLst>
      <p:ext uri="{BB962C8B-B14F-4D97-AF65-F5344CB8AC3E}">
        <p14:creationId xmlns:p14="http://schemas.microsoft.com/office/powerpoint/2010/main" val="191952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3469-5DF7-42BE-BEBD-81B4B077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Riot Games/Nick Peterson (</a:t>
            </a:r>
            <a:r>
              <a:rPr lang="en-US" sz="3200" dirty="0">
                <a:hlinkClick r:id="rId2"/>
              </a:rPr>
              <a:t>https://i.blackhat.com/us-18/Wed-August-8/us-18-Mulasmajic-Peterson-Why-So-Spurious.pdf</a:t>
            </a:r>
            <a:r>
              <a:rPr lang="en-US" sz="3200" dirty="0"/>
              <a:t>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12E2A-004D-4584-9378-07E06A677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8191" y="1825625"/>
            <a:ext cx="8935617" cy="4351338"/>
          </a:xfrm>
        </p:spPr>
      </p:pic>
    </p:spTree>
    <p:extLst>
      <p:ext uri="{BB962C8B-B14F-4D97-AF65-F5344CB8AC3E}">
        <p14:creationId xmlns:p14="http://schemas.microsoft.com/office/powerpoint/2010/main" val="839410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C399-F257-447A-9350-98E40B70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I am adding here (</a:t>
            </a:r>
            <a:r>
              <a:rPr lang="en-US" dirty="0">
                <a:solidFill>
                  <a:schemeClr val="accent1"/>
                </a:solidFill>
              </a:rPr>
              <a:t>just to be clear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E6EE-CF5D-4F7A-A5AB-28E93A91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new registers to tamper with</a:t>
            </a:r>
          </a:p>
          <a:p>
            <a:r>
              <a:rPr lang="en-US" dirty="0"/>
              <a:t>A concise explanation of how all of this works for people unfamiliar with the exploit. </a:t>
            </a:r>
          </a:p>
          <a:p>
            <a:r>
              <a:rPr lang="en-US" dirty="0"/>
              <a:t>Suggestions for how we can stop being bad like this. </a:t>
            </a:r>
          </a:p>
          <a:p>
            <a:r>
              <a:rPr lang="en-US" dirty="0"/>
              <a:t>A quick static analysis run to try and auto-detect the issue </a:t>
            </a:r>
          </a:p>
        </p:txBody>
      </p:sp>
    </p:spTree>
    <p:extLst>
      <p:ext uri="{BB962C8B-B14F-4D97-AF65-F5344CB8AC3E}">
        <p14:creationId xmlns:p14="http://schemas.microsoft.com/office/powerpoint/2010/main" val="326162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D2AC-F0C7-41BE-A920-6DF73D3B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4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 get it. How does it work? </a:t>
            </a:r>
          </a:p>
        </p:txBody>
      </p:sp>
    </p:spTree>
    <p:extLst>
      <p:ext uri="{BB962C8B-B14F-4D97-AF65-F5344CB8AC3E}">
        <p14:creationId xmlns:p14="http://schemas.microsoft.com/office/powerpoint/2010/main" val="313017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09C0-BAA7-4079-A60A-3009DF17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MSR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8224-87DD-45CD-BAEC-493003DB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Rdmsr</a:t>
            </a:r>
            <a:r>
              <a:rPr lang="en-US" dirty="0"/>
              <a:t> – reads a MSR (specified by address)</a:t>
            </a:r>
          </a:p>
          <a:p>
            <a:r>
              <a:rPr lang="en-US" dirty="0" err="1"/>
              <a:t>Wrmsr</a:t>
            </a:r>
            <a:r>
              <a:rPr lang="en-US" dirty="0"/>
              <a:t> – writes data to a MSR, takes address and data arguments</a:t>
            </a:r>
          </a:p>
        </p:txBody>
      </p:sp>
    </p:spTree>
    <p:extLst>
      <p:ext uri="{BB962C8B-B14F-4D97-AF65-F5344CB8AC3E}">
        <p14:creationId xmlns:p14="http://schemas.microsoft.com/office/powerpoint/2010/main" val="56744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CE0D-9A56-4506-BCB7-D6DDAE20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wrmsr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3FCF3A8-C129-4B93-8167-65AE97602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3277293"/>
            <a:ext cx="10126488" cy="1448002"/>
          </a:xfrm>
        </p:spPr>
      </p:pic>
    </p:spTree>
    <p:extLst>
      <p:ext uri="{BB962C8B-B14F-4D97-AF65-F5344CB8AC3E}">
        <p14:creationId xmlns:p14="http://schemas.microsoft.com/office/powerpoint/2010/main" val="857676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3D4F-1021-48FD-AC34-C41B22E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 in </a:t>
            </a:r>
            <a:r>
              <a:rPr lang="en-US" dirty="0" err="1"/>
              <a:t>windbg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F73DA7-71A5-462F-9BF0-21254DB97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1316683"/>
            <a:ext cx="6120150" cy="4860280"/>
          </a:xfrm>
        </p:spPr>
      </p:pic>
    </p:spTree>
    <p:extLst>
      <p:ext uri="{BB962C8B-B14F-4D97-AF65-F5344CB8AC3E}">
        <p14:creationId xmlns:p14="http://schemas.microsoft.com/office/powerpoint/2010/main" val="95491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1CB0-6FEC-4361-921A-E4B1EF29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the Examples in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961F-286A-4383-8B22-FDBC4F18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previously mitigated issues discovered by other researchers </a:t>
            </a:r>
          </a:p>
          <a:p>
            <a:r>
              <a:rPr lang="en-US" dirty="0"/>
              <a:t>Some mitigations are more complete than others </a:t>
            </a:r>
          </a:p>
          <a:p>
            <a:r>
              <a:rPr lang="en-US" dirty="0"/>
              <a:t>In many cases older vulnerable versions are still very much in circulation </a:t>
            </a:r>
          </a:p>
          <a:p>
            <a:r>
              <a:rPr lang="en-US" dirty="0"/>
              <a:t>In several cases, the vendor patched vulnerabilities silently without crediting a researcher. If you don’t see me crediting researchers for the initial bugs, this is why. </a:t>
            </a:r>
          </a:p>
        </p:txBody>
      </p:sp>
    </p:spTree>
    <p:extLst>
      <p:ext uri="{BB962C8B-B14F-4D97-AF65-F5344CB8AC3E}">
        <p14:creationId xmlns:p14="http://schemas.microsoft.com/office/powerpoint/2010/main" val="96562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D49-73DA-4A1E-A713-89FAF25C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Windows Driver Reversing (WDM basics)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5BB6-69AB-4188-A08F-38D55F75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find vulnerable driver routines </a:t>
            </a:r>
          </a:p>
          <a:p>
            <a:r>
              <a:rPr lang="en-US" dirty="0"/>
              <a:t>Conveniently, many of the vulnerable drivers are written in the easy to reverse engineer “WDM” style of Windows driver. </a:t>
            </a:r>
          </a:p>
          <a:p>
            <a:r>
              <a:rPr lang="en-US" dirty="0"/>
              <a:t>Dispatch tables are usually very visible in driver entry </a:t>
            </a:r>
          </a:p>
        </p:txBody>
      </p:sp>
    </p:spTree>
    <p:extLst>
      <p:ext uri="{BB962C8B-B14F-4D97-AF65-F5344CB8AC3E}">
        <p14:creationId xmlns:p14="http://schemas.microsoft.com/office/powerpoint/2010/main" val="254828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92E-D985-4ADC-B139-2002757C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Entry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C8AC2B0-B3AB-4835-BF5F-D416B8C8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49" y="1825625"/>
            <a:ext cx="5003702" cy="4351338"/>
          </a:xfrm>
        </p:spPr>
      </p:pic>
    </p:spTree>
    <p:extLst>
      <p:ext uri="{BB962C8B-B14F-4D97-AF65-F5344CB8AC3E}">
        <p14:creationId xmlns:p14="http://schemas.microsoft.com/office/powerpoint/2010/main" val="260315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1AC8-50E1-4041-9725-27329EDB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9CF7BE-EB7D-4A5A-ACC1-C5390AF53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81" y="2867661"/>
            <a:ext cx="3848637" cy="2267266"/>
          </a:xfrm>
        </p:spPr>
      </p:pic>
    </p:spTree>
    <p:extLst>
      <p:ext uri="{BB962C8B-B14F-4D97-AF65-F5344CB8AC3E}">
        <p14:creationId xmlns:p14="http://schemas.microsoft.com/office/powerpoint/2010/main" val="86729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6039-833B-4F2D-A702-E399026D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people who give me time to work on this 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B16E13-ED76-41B5-B12E-81F7A8F44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4918"/>
            <a:ext cx="10515600" cy="2252751"/>
          </a:xfrm>
        </p:spPr>
      </p:pic>
    </p:spTree>
    <p:extLst>
      <p:ext uri="{BB962C8B-B14F-4D97-AF65-F5344CB8AC3E}">
        <p14:creationId xmlns:p14="http://schemas.microsoft.com/office/powerpoint/2010/main" val="210953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B0DC-F604-4DA0-8D21-347A045B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IOCTL Handlers </a:t>
            </a:r>
          </a:p>
        </p:txBody>
      </p:sp>
      <p:pic>
        <p:nvPicPr>
          <p:cNvPr id="5" name="Content Placeholder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A9E68C37-2D27-49E2-AC0C-4937261F7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43" y="1825625"/>
            <a:ext cx="6671114" cy="4351338"/>
          </a:xfrm>
        </p:spPr>
      </p:pic>
    </p:spTree>
    <p:extLst>
      <p:ext uri="{BB962C8B-B14F-4D97-AF65-F5344CB8AC3E}">
        <p14:creationId xmlns:p14="http://schemas.microsoft.com/office/powerpoint/2010/main" val="1015962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7064-36EB-4985-8E3E-0F972399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(mitigated) issue (CPU-Z)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5149B42-FDAE-4C17-A32A-0F607BBA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2920055"/>
            <a:ext cx="8869013" cy="2162477"/>
          </a:xfrm>
        </p:spPr>
      </p:pic>
    </p:spTree>
    <p:extLst>
      <p:ext uri="{BB962C8B-B14F-4D97-AF65-F5344CB8AC3E}">
        <p14:creationId xmlns:p14="http://schemas.microsoft.com/office/powerpoint/2010/main" val="34887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3BA-0C4D-4049-BEED-59E5B321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This Driver Crash: Set Privileges (to deal with the driver mitigation discussed later)  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74B62F4-F34C-4B48-AA1F-02DC3EE5A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61" y="1825625"/>
            <a:ext cx="7905078" cy="4351338"/>
          </a:xfrm>
        </p:spPr>
      </p:pic>
    </p:spTree>
    <p:extLst>
      <p:ext uri="{BB962C8B-B14F-4D97-AF65-F5344CB8AC3E}">
        <p14:creationId xmlns:p14="http://schemas.microsoft.com/office/powerpoint/2010/main" val="2796319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6006-140F-485C-8917-5886498D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this driver crash: IOCTL call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D490B8B-51FA-4A1E-B238-1EB02CAA3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7140"/>
            <a:ext cx="10515600" cy="3968307"/>
          </a:xfrm>
        </p:spPr>
      </p:pic>
    </p:spTree>
    <p:extLst>
      <p:ext uri="{BB962C8B-B14F-4D97-AF65-F5344CB8AC3E}">
        <p14:creationId xmlns:p14="http://schemas.microsoft.com/office/powerpoint/2010/main" val="2429812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426D-C3D4-46EA-8882-FFB17BBE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Kaboom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4F2C64-42AF-4FC3-BF63-15528F1EC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614"/>
            <a:ext cx="10515600" cy="3601359"/>
          </a:xfrm>
        </p:spPr>
      </p:pic>
    </p:spTree>
    <p:extLst>
      <p:ext uri="{BB962C8B-B14F-4D97-AF65-F5344CB8AC3E}">
        <p14:creationId xmlns:p14="http://schemas.microsoft.com/office/powerpoint/2010/main" val="1499347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96B3-31ED-4E51-885E-717EAF54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that’s Mitigated?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F0A1-7C43-4A3B-B684-527E8E5E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mitigated it with group policy</a:t>
            </a:r>
          </a:p>
          <a:p>
            <a:r>
              <a:rPr lang="en-US" dirty="0"/>
              <a:t>Users are now required to have the </a:t>
            </a:r>
            <a:r>
              <a:rPr lang="en-US" dirty="0" err="1"/>
              <a:t>SELoadDriverPrivilage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323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B6A5-1EDC-4712-B114-43EF486F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SELoadDriverPrivilege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441F-50A4-48E7-ABD5-E4926CDE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- not a permission that’s on by default. </a:t>
            </a:r>
          </a:p>
          <a:p>
            <a:r>
              <a:rPr lang="en-US" dirty="0"/>
              <a:t>Technically Incorrect – the driver is not actually mitigating the issue </a:t>
            </a:r>
          </a:p>
          <a:p>
            <a:r>
              <a:rPr lang="en-US" dirty="0"/>
              <a:t>Completely possible permissive group policy environments enable this by default (</a:t>
            </a:r>
            <a:r>
              <a:rPr lang="en-US" dirty="0">
                <a:solidFill>
                  <a:srgbClr val="FF0000"/>
                </a:solidFill>
              </a:rPr>
              <a:t>Red teamers take note – someone foolish might make this permission easy to get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70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B7B3-EF8F-4330-B270-DFA44CC5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drivers with potentially flimsy mitigations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7599C6-9CC6-4DC4-9C58-C9CFC5386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2643792"/>
            <a:ext cx="8364117" cy="2715004"/>
          </a:xfrm>
        </p:spPr>
      </p:pic>
    </p:spTree>
    <p:extLst>
      <p:ext uri="{BB962C8B-B14F-4D97-AF65-F5344CB8AC3E}">
        <p14:creationId xmlns:p14="http://schemas.microsoft.com/office/powerpoint/2010/main" val="2527056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A3BE-54E3-458D-9B27-7008E0F3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better mitigations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A849258-F8EE-4C8D-8923-230AB8CF5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86" y="1825625"/>
            <a:ext cx="5971227" cy="4351338"/>
          </a:xfrm>
        </p:spPr>
      </p:pic>
    </p:spTree>
    <p:extLst>
      <p:ext uri="{BB962C8B-B14F-4D97-AF65-F5344CB8AC3E}">
        <p14:creationId xmlns:p14="http://schemas.microsoft.com/office/powerpoint/2010/main" val="211890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CA7F-802D-407B-96DB-4E592F4A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potential issues for the exploit developer?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DCE3-9BD3-4F27-BBA3-FFE91E53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on permissions, this may allow for escalation of privilege to varying degrees. In some cases we can go from user-&gt;system, others just admin-&gt;system </a:t>
            </a:r>
          </a:p>
          <a:p>
            <a:r>
              <a:rPr lang="en-US" dirty="0"/>
              <a:t>We may be limited in exactly the MSRs we can use. We may need to get creative. </a:t>
            </a:r>
          </a:p>
          <a:p>
            <a:r>
              <a:rPr lang="en-US" dirty="0"/>
              <a:t>We will need a way to get to our shellcode</a:t>
            </a:r>
          </a:p>
          <a:p>
            <a:r>
              <a:rPr lang="en-US" dirty="0"/>
              <a:t>We will need to deal with SMEP </a:t>
            </a:r>
          </a:p>
          <a:p>
            <a:r>
              <a:rPr lang="en-US" dirty="0"/>
              <a:t>We may need to deal with SMAP</a:t>
            </a:r>
          </a:p>
          <a:p>
            <a:r>
              <a:rPr lang="en-US" dirty="0"/>
              <a:t>HVIC may be a deal breaker </a:t>
            </a:r>
          </a:p>
        </p:txBody>
      </p:sp>
    </p:spTree>
    <p:extLst>
      <p:ext uri="{BB962C8B-B14F-4D97-AF65-F5344CB8AC3E}">
        <p14:creationId xmlns:p14="http://schemas.microsoft.com/office/powerpoint/2010/main" val="284794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63AF-F76E-4E1D-A0B0-12401C4B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8B32-336E-4BBF-A391-D9D1EA15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711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Talk about what model specific registers are</a:t>
            </a:r>
          </a:p>
          <a:p>
            <a:r>
              <a:rPr lang="en-US" sz="2000" dirty="0"/>
              <a:t>Talk about how low-quality gaming adjacent drivers mishandle them </a:t>
            </a:r>
          </a:p>
          <a:p>
            <a:r>
              <a:rPr lang="en-US" sz="2000" dirty="0"/>
              <a:t>Talk about how we can use this fact to get kernel exec </a:t>
            </a:r>
          </a:p>
          <a:p>
            <a:r>
              <a:rPr lang="en-US" sz="2000" dirty="0"/>
              <a:t>Talk about the various ways we can get kernel exec</a:t>
            </a:r>
          </a:p>
          <a:p>
            <a:r>
              <a:rPr lang="en-US" sz="2000" dirty="0"/>
              <a:t>Talk about the caveats, mitigations and other exceptions</a:t>
            </a:r>
          </a:p>
          <a:p>
            <a:r>
              <a:rPr lang="en-US" sz="2000" dirty="0"/>
              <a:t>Talk about other mischief that can be done besides direct kernel exec </a:t>
            </a:r>
          </a:p>
        </p:txBody>
      </p:sp>
    </p:spTree>
    <p:extLst>
      <p:ext uri="{BB962C8B-B14F-4D97-AF65-F5344CB8AC3E}">
        <p14:creationId xmlns:p14="http://schemas.microsoft.com/office/powerpoint/2010/main" val="2684059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AC5A-EA1C-46FB-832F-378A8C6E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Obvious Registers To Target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8800-A3BC-4E7F-AC48-E073A50B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LSTAR </a:t>
            </a:r>
          </a:p>
          <a:p>
            <a:r>
              <a:rPr lang="en-US" dirty="0"/>
              <a:t>GSBASE </a:t>
            </a:r>
          </a:p>
        </p:txBody>
      </p:sp>
    </p:spTree>
    <p:extLst>
      <p:ext uri="{BB962C8B-B14F-4D97-AF65-F5344CB8AC3E}">
        <p14:creationId xmlns:p14="http://schemas.microsoft.com/office/powerpoint/2010/main" val="107098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9096-7BF0-4490-A9D1-262C4A6E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LSTAR is supposed to point at: The </a:t>
            </a:r>
            <a:r>
              <a:rPr lang="en-US" dirty="0" err="1"/>
              <a:t>Syscall</a:t>
            </a:r>
            <a:r>
              <a:rPr lang="en-US" dirty="0"/>
              <a:t> handler (KiSystemCall64)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C4DC7B-3FA3-4633-BF33-A8ACD8696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69" y="1825625"/>
            <a:ext cx="7714062" cy="4351338"/>
          </a:xfrm>
        </p:spPr>
      </p:pic>
    </p:spTree>
    <p:extLst>
      <p:ext uri="{BB962C8B-B14F-4D97-AF65-F5344CB8AC3E}">
        <p14:creationId xmlns:p14="http://schemas.microsoft.com/office/powerpoint/2010/main" val="797137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B4F6-EAA8-438E-BFAC-461BE62D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of a </a:t>
            </a:r>
            <a:r>
              <a:rPr lang="en-US" dirty="0" err="1"/>
              <a:t>Xeroxz</a:t>
            </a:r>
            <a:r>
              <a:rPr lang="en-US" dirty="0"/>
              <a:t> Style LSTAR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A2C2-D7C9-4BC6-A2ED-C2255685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Xeroxz</a:t>
            </a:r>
            <a:r>
              <a:rPr lang="en-US" dirty="0"/>
              <a:t> implements this attack in his tool. </a:t>
            </a:r>
          </a:p>
          <a:p>
            <a:r>
              <a:rPr lang="en-US" dirty="0"/>
              <a:t>I am summarizing his </a:t>
            </a:r>
            <a:r>
              <a:rPr lang="en-US" i="1" dirty="0"/>
              <a:t>very good</a:t>
            </a:r>
            <a:r>
              <a:rPr lang="en-US" dirty="0"/>
              <a:t> implementation </a:t>
            </a:r>
          </a:p>
          <a:p>
            <a:r>
              <a:rPr lang="en-US" dirty="0"/>
              <a:t>This is the most common register to mitigate. Many drivers don’t know other registers exist. </a:t>
            </a:r>
          </a:p>
          <a:p>
            <a:r>
              <a:rPr lang="en-US" dirty="0"/>
              <a:t>This is by far the easiest register to use to hook/gain code execution. </a:t>
            </a:r>
          </a:p>
          <a:p>
            <a:r>
              <a:rPr lang="en-US" dirty="0"/>
              <a:t>It is directly mitigated by HVCI (where it is available) </a:t>
            </a:r>
          </a:p>
          <a:p>
            <a:r>
              <a:rPr lang="en-US" dirty="0"/>
              <a:t>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97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803A-88B0-4765-BEF5-20B42B22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 Normal Exploit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784B-9AB8-4731-819B-21FF67F3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rop</a:t>
            </a:r>
            <a:r>
              <a:rPr lang="en-US" dirty="0"/>
              <a:t> gadgets for use later </a:t>
            </a:r>
          </a:p>
          <a:p>
            <a:r>
              <a:rPr lang="en-US" dirty="0"/>
              <a:t>Find Kernel base address and suchlike </a:t>
            </a:r>
          </a:p>
          <a:p>
            <a:r>
              <a:rPr lang="en-US" dirty="0"/>
              <a:t>Read the CR4 register</a:t>
            </a:r>
          </a:p>
        </p:txBody>
      </p:sp>
    </p:spTree>
    <p:extLst>
      <p:ext uri="{BB962C8B-B14F-4D97-AF65-F5344CB8AC3E}">
        <p14:creationId xmlns:p14="http://schemas.microsoft.com/office/powerpoint/2010/main" val="333320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053-BAB5-48D6-BF1A-1CFEA101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CR4 Register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7068E1-3B6C-49CF-869F-FFF98AB48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07" y="1825625"/>
            <a:ext cx="7879585" cy="4351338"/>
          </a:xfrm>
        </p:spPr>
      </p:pic>
    </p:spTree>
    <p:extLst>
      <p:ext uri="{BB962C8B-B14F-4D97-AF65-F5344CB8AC3E}">
        <p14:creationId xmlns:p14="http://schemas.microsoft.com/office/powerpoint/2010/main" val="3695080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D5C1-BF7A-4FF8-8272-D642411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CR4 Register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A48E-D38A-46EE-94BA-52C89339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immediately disable SMEP if we want to do anything but ROP chains </a:t>
            </a:r>
          </a:p>
          <a:p>
            <a:r>
              <a:rPr lang="en-US" dirty="0"/>
              <a:t>We may also want to preserve its state to be restored later</a:t>
            </a:r>
          </a:p>
        </p:txBody>
      </p:sp>
    </p:spTree>
    <p:extLst>
      <p:ext uri="{BB962C8B-B14F-4D97-AF65-F5344CB8AC3E}">
        <p14:creationId xmlns:p14="http://schemas.microsoft.com/office/powerpoint/2010/main" val="4096130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601C-700E-5148-887E-D937E29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Rop</a:t>
            </a:r>
            <a:r>
              <a:rPr lang="en-US" dirty="0"/>
              <a:t> Gadget Ideas </a:t>
            </a:r>
          </a:p>
        </p:txBody>
      </p:sp>
      <p:pic>
        <p:nvPicPr>
          <p:cNvPr id="5" name="Content Placeholder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C5B6ADD-0C50-4141-B709-4839AE6B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9246"/>
            <a:ext cx="10515600" cy="1644096"/>
          </a:xfrm>
        </p:spPr>
      </p:pic>
    </p:spTree>
    <p:extLst>
      <p:ext uri="{BB962C8B-B14F-4D97-AF65-F5344CB8AC3E}">
        <p14:creationId xmlns:p14="http://schemas.microsoft.com/office/powerpoint/2010/main" val="1186800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6243-475B-4DF5-AF54-89F97125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Save and overwrite LSTAR register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5A18-5EDE-4DFD-A447-0CFAA3B6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save the original state of the LSTAR register to restore later, otherwise we will crash the next time we want to invoke a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Once this is done we can overwrite the LSTAR register with the first gadget in a ROP chain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64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D21A-147D-48E1-9544-5846B79C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Pivot to code from user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6CE4-BF37-4A70-9A85-0496BCF2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move on to code in user mode</a:t>
            </a:r>
          </a:p>
        </p:txBody>
      </p:sp>
    </p:spTree>
    <p:extLst>
      <p:ext uri="{BB962C8B-B14F-4D97-AF65-F5344CB8AC3E}">
        <p14:creationId xmlns:p14="http://schemas.microsoft.com/office/powerpoint/2010/main" val="411301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D28A-1D64-4E10-AAE4-5A4918AB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Restore LSTAR to the address of the </a:t>
            </a:r>
            <a:r>
              <a:rPr lang="en-US" dirty="0" err="1"/>
              <a:t>syscall</a:t>
            </a:r>
            <a:r>
              <a:rPr lang="en-US" dirty="0"/>
              <a:t> handler and hopefully move without crashing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A76A-0DDC-475A-BE40-77E96A48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Everything has gone correctly, then we can restore the </a:t>
            </a:r>
            <a:r>
              <a:rPr lang="en-US" dirty="0" err="1"/>
              <a:t>syscall</a:t>
            </a:r>
            <a:r>
              <a:rPr lang="en-US" dirty="0"/>
              <a:t> handler and go on with life. </a:t>
            </a:r>
          </a:p>
        </p:txBody>
      </p:sp>
    </p:spTree>
    <p:extLst>
      <p:ext uri="{BB962C8B-B14F-4D97-AF65-F5344CB8AC3E}">
        <p14:creationId xmlns:p14="http://schemas.microsoft.com/office/powerpoint/2010/main" val="247672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68E6-16DB-4AF7-AF92-FFE2367B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here </a:t>
            </a: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1672-459E-44EF-ACC3-80A00743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Educate those of you who have never heard of this bug class</a:t>
            </a:r>
          </a:p>
          <a:p>
            <a:r>
              <a:rPr lang="en-US" dirty="0"/>
              <a:t>Teach you all how to exploit it, when it’s useful, and what the various caveats are</a:t>
            </a:r>
          </a:p>
          <a:p>
            <a:r>
              <a:rPr lang="en-US" dirty="0"/>
              <a:t>Show off some “interesting” remediations </a:t>
            </a:r>
          </a:p>
          <a:p>
            <a:r>
              <a:rPr lang="en-US" dirty="0"/>
              <a:t>Suggest better ones </a:t>
            </a:r>
          </a:p>
          <a:p>
            <a:r>
              <a:rPr lang="en-US" dirty="0"/>
              <a:t>Add a little bit to the cannon of techniques used here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1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7C5-A9C2-4621-AFC7-A8BA1350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Complications: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B344-AD4B-4AF2-B3BD-A2DDAAC4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SMAP  </a:t>
            </a:r>
          </a:p>
          <a:p>
            <a:r>
              <a:rPr lang="en-US" dirty="0"/>
              <a:t>KVA Shadowing </a:t>
            </a:r>
          </a:p>
          <a:p>
            <a:r>
              <a:rPr lang="en-US" dirty="0"/>
              <a:t>HVCI </a:t>
            </a:r>
          </a:p>
        </p:txBody>
      </p:sp>
    </p:spTree>
    <p:extLst>
      <p:ext uri="{BB962C8B-B14F-4D97-AF65-F5344CB8AC3E}">
        <p14:creationId xmlns:p14="http://schemas.microsoft.com/office/powerpoint/2010/main" val="3619838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2CDB-54B2-4546-9565-CDE03341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KVA 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6378-6ACF-45AA-866A-69D7070B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Mitigates meltdown and </a:t>
            </a:r>
            <a:r>
              <a:rPr lang="en-US" dirty="0" err="1"/>
              <a:t>spectre</a:t>
            </a:r>
            <a:r>
              <a:rPr lang="en-US" dirty="0"/>
              <a:t> </a:t>
            </a:r>
          </a:p>
          <a:p>
            <a:r>
              <a:rPr lang="en-US" dirty="0"/>
              <a:t>If this mitigation is present on your system, the naïve LSTAR attack will fail. </a:t>
            </a:r>
          </a:p>
          <a:p>
            <a:r>
              <a:rPr lang="en-US" dirty="0"/>
              <a:t>Explained in this blog post: </a:t>
            </a:r>
            <a:r>
              <a:rPr lang="en-US" dirty="0">
                <a:hlinkClick r:id="rId2"/>
              </a:rPr>
              <a:t>https://zerosum0x0.blogspot.com/2019/?m=0#kva_ia32lstar</a:t>
            </a:r>
            <a:endParaRPr lang="en-US" dirty="0"/>
          </a:p>
          <a:p>
            <a:r>
              <a:rPr lang="en-US" dirty="0"/>
              <a:t>Solutions include: using </a:t>
            </a:r>
            <a:r>
              <a:rPr lang="en-US" dirty="0" err="1"/>
              <a:t>lstar</a:t>
            </a:r>
            <a:r>
              <a:rPr lang="en-US" dirty="0"/>
              <a:t> to hook a region of KiSystemCall64Shadow,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47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9E19-296B-401C-AD18-1C0E1E47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A889-9016-47FE-BA42-86554983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Supervisor mode access prevention</a:t>
            </a:r>
          </a:p>
          <a:p>
            <a:r>
              <a:rPr lang="en-US" dirty="0"/>
              <a:t>Kills kernel ROP </a:t>
            </a:r>
          </a:p>
          <a:p>
            <a:r>
              <a:rPr lang="en-US" dirty="0"/>
              <a:t>Only relevant at certain dispatch levels (Usually anything at or below dispatch) </a:t>
            </a:r>
          </a:p>
          <a:p>
            <a:r>
              <a:rPr lang="en-US" dirty="0"/>
              <a:t>Not active on all drivers</a:t>
            </a:r>
          </a:p>
          <a:p>
            <a:r>
              <a:rPr lang="en-US" dirty="0"/>
              <a:t>Typically, not active on virtual machines</a:t>
            </a:r>
          </a:p>
          <a:p>
            <a:r>
              <a:rPr lang="en-US" dirty="0"/>
              <a:t>Certain systems allow for a </a:t>
            </a:r>
            <a:r>
              <a:rPr lang="en-US" dirty="0" err="1"/>
              <a:t>usermode</a:t>
            </a:r>
            <a:r>
              <a:rPr lang="en-US" dirty="0"/>
              <a:t> bypass of SMAP</a:t>
            </a:r>
          </a:p>
          <a:p>
            <a:r>
              <a:rPr lang="en-US" dirty="0"/>
              <a:t>This is likely possible because SMAP breaks some driver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65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03EB-91EF-441B-9DF5-8DC40115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AB529-5B34-4F37-8649-E6E80E2E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1920241"/>
            <a:ext cx="10515600" cy="548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F4E77-4A20-4DA4-B184-927BD7BA23DE}"/>
              </a:ext>
            </a:extLst>
          </p:cNvPr>
          <p:cNvSpPr txBox="1"/>
          <p:nvPr/>
        </p:nvSpPr>
        <p:spPr>
          <a:xfrm>
            <a:off x="952500" y="2880360"/>
            <a:ext cx="667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Actually, it’s not </a:t>
            </a:r>
            <a:r>
              <a:rPr lang="en-US" i="1" dirty="0"/>
              <a:t>that </a:t>
            </a:r>
            <a:r>
              <a:rPr lang="en-US" dirty="0"/>
              <a:t>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systems won't let you use STAC from user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maybe there are other instructions that will set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41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40C4-338F-4AB7-A7B1-598C34D9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SMAP – on some systems you can do this!</a:t>
            </a:r>
          </a:p>
        </p:txBody>
      </p:sp>
      <p:pic>
        <p:nvPicPr>
          <p:cNvPr id="7" name="Content Placeholder 6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484F41F9-36BF-4108-9215-3F985C51E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848613"/>
            <a:ext cx="10515600" cy="16993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86C81-FC45-4CB8-B4F6-5935A31A2246}"/>
              </a:ext>
            </a:extLst>
          </p:cNvPr>
          <p:cNvSpPr txBox="1"/>
          <p:nvPr/>
        </p:nvSpPr>
        <p:spPr>
          <a:xfrm>
            <a:off x="1158240" y="3886200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Discovered by </a:t>
            </a:r>
            <a:r>
              <a:rPr lang="en-US" dirty="0" err="1"/>
              <a:t>Xeroxz</a:t>
            </a:r>
            <a:r>
              <a:rPr lang="en-US" dirty="0"/>
              <a:t> and @drew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very surprised it’s still not patched. </a:t>
            </a:r>
          </a:p>
        </p:txBody>
      </p:sp>
    </p:spTree>
    <p:extLst>
      <p:ext uri="{BB962C8B-B14F-4D97-AF65-F5344CB8AC3E}">
        <p14:creationId xmlns:p14="http://schemas.microsoft.com/office/powerpoint/2010/main" val="916947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4925-6EEE-4138-A56C-86645014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Implement this yourself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6E1171-C753-4D79-9716-A4BC20434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70" y="1825625"/>
            <a:ext cx="6532459" cy="4351338"/>
          </a:xfrm>
        </p:spPr>
      </p:pic>
    </p:spTree>
    <p:extLst>
      <p:ext uri="{BB962C8B-B14F-4D97-AF65-F5344CB8AC3E}">
        <p14:creationId xmlns:p14="http://schemas.microsoft.com/office/powerpoint/2010/main" val="26606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BC2B-A474-4A72-BCEC-A66E3BA8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do?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96D1-CD4E-42E8-B9FC-1D34E64A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here, things get harder </a:t>
            </a:r>
          </a:p>
          <a:p>
            <a:r>
              <a:rPr lang="en-US" dirty="0"/>
              <a:t>Exploits may be harder to pull off, or generally less effective</a:t>
            </a:r>
          </a:p>
          <a:p>
            <a:r>
              <a:rPr lang="en-US" dirty="0"/>
              <a:t>There are still some interesting things we can do with other registers</a:t>
            </a:r>
          </a:p>
          <a:p>
            <a:r>
              <a:rPr lang="en-US" dirty="0"/>
              <a:t>Finding new registers would be super useful, since there are many drivers that “mitigate” the issue by simply blocking </a:t>
            </a:r>
            <a:r>
              <a:rPr lang="en-US" dirty="0" err="1"/>
              <a:t>Lstar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191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219-655D-4437-9B5A-76E8C2B1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GSbase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399A-D4F8-4DA5-B253-2A0A477D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Holds a reference to several kernel data structures </a:t>
            </a:r>
          </a:p>
          <a:p>
            <a:r>
              <a:rPr lang="en-US" dirty="0"/>
              <a:t>Has its values swapped from a MSR: IA32_KERNEL_GS_BASE during </a:t>
            </a:r>
            <a:r>
              <a:rPr lang="en-US" dirty="0" err="1"/>
              <a:t>syscalls</a:t>
            </a:r>
            <a:r>
              <a:rPr lang="en-US" dirty="0"/>
              <a:t> </a:t>
            </a:r>
          </a:p>
          <a:p>
            <a:r>
              <a:rPr lang="en-US" dirty="0"/>
              <a:t>Peterson (</a:t>
            </a:r>
            <a:r>
              <a:rPr lang="en-US" dirty="0">
                <a:hlinkClick r:id="rId2"/>
              </a:rPr>
              <a:t>https://i.blackhat.com/us-18/Wed-August-8/us-18-Mulasmajic-Peterson-Why-So-Spurious.pdf</a:t>
            </a:r>
            <a:r>
              <a:rPr lang="en-US" dirty="0"/>
              <a:t>) explored this facet to some degree, but didn’t look into using MSRs to directly influence </a:t>
            </a:r>
            <a:r>
              <a:rPr lang="en-US" dirty="0" err="1"/>
              <a:t>GSBase</a:t>
            </a:r>
            <a:r>
              <a:rPr lang="en-US" dirty="0"/>
              <a:t>. </a:t>
            </a:r>
          </a:p>
          <a:p>
            <a:r>
              <a:rPr lang="en-US" dirty="0" err="1"/>
              <a:t>Gsbase</a:t>
            </a:r>
            <a:r>
              <a:rPr lang="en-US" dirty="0"/>
              <a:t>/</a:t>
            </a:r>
            <a:r>
              <a:rPr lang="en-US" dirty="0" err="1"/>
              <a:t>swapgs</a:t>
            </a:r>
            <a:r>
              <a:rPr lang="en-US" dirty="0"/>
              <a:t> instructions have been used in kernel </a:t>
            </a:r>
            <a:r>
              <a:rPr lang="en-US" dirty="0" err="1"/>
              <a:t>infoleaks</a:t>
            </a:r>
            <a:r>
              <a:rPr lang="en-US" dirty="0"/>
              <a:t> using </a:t>
            </a:r>
            <a:r>
              <a:rPr lang="en-US" dirty="0" err="1"/>
              <a:t>spectre</a:t>
            </a:r>
            <a:r>
              <a:rPr lang="en-US" dirty="0"/>
              <a:t> </a:t>
            </a:r>
          </a:p>
          <a:p>
            <a:r>
              <a:rPr lang="en-US" dirty="0"/>
              <a:t>To my knowledge no one has figured out how to do anything with this but horrifically crash. </a:t>
            </a:r>
          </a:p>
          <a:p>
            <a:r>
              <a:rPr lang="en-US" dirty="0"/>
              <a:t>Should a useful EIP hijacking method be found, it will be subject to all of the issues the “classic” </a:t>
            </a:r>
            <a:r>
              <a:rPr lang="en-US" dirty="0" err="1"/>
              <a:t>lstar</a:t>
            </a:r>
            <a:r>
              <a:rPr lang="en-US" dirty="0"/>
              <a:t> exploit was </a:t>
            </a:r>
          </a:p>
        </p:txBody>
      </p:sp>
    </p:spTree>
    <p:extLst>
      <p:ext uri="{BB962C8B-B14F-4D97-AF65-F5344CB8AC3E}">
        <p14:creationId xmlns:p14="http://schemas.microsoft.com/office/powerpoint/2010/main" val="2317114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586-E05F-40AA-A3C0-7DB76136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</a:t>
            </a:r>
            <a:r>
              <a:rPr lang="en-US" dirty="0" err="1"/>
              <a:t>Syscall</a:t>
            </a:r>
            <a:r>
              <a:rPr lang="en-US" dirty="0"/>
              <a:t> handler once again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B7C3D11-9694-423A-9CD2-BF3266604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01" y="2324660"/>
            <a:ext cx="6258798" cy="3353268"/>
          </a:xfrm>
        </p:spPr>
      </p:pic>
    </p:spTree>
    <p:extLst>
      <p:ext uri="{BB962C8B-B14F-4D97-AF65-F5344CB8AC3E}">
        <p14:creationId xmlns:p14="http://schemas.microsoft.com/office/powerpoint/2010/main" val="4132803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8F37-5D2A-455C-82B5-209CFC5E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in the GS register? 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803DF5B6-0676-4F6F-9F15-9CC9144EB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0221"/>
            <a:ext cx="10515600" cy="2602146"/>
          </a:xfrm>
        </p:spPr>
      </p:pic>
    </p:spTree>
    <p:extLst>
      <p:ext uri="{BB962C8B-B14F-4D97-AF65-F5344CB8AC3E}">
        <p14:creationId xmlns:p14="http://schemas.microsoft.com/office/powerpoint/2010/main" val="241112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9919-F1B2-4E5C-A0A1-1C783DB5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>
                <a:solidFill>
                  <a:srgbClr val="FF0000"/>
                </a:solidFill>
              </a:rPr>
              <a:t>MSRs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52B5-7BB8-4675-8089-6507D45F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Informally, any register that may change “model to model” </a:t>
            </a:r>
          </a:p>
          <a:p>
            <a:r>
              <a:rPr lang="en-US" dirty="0"/>
              <a:t>Implement a diverse set of functionality including security features and core operating system functionality</a:t>
            </a:r>
          </a:p>
          <a:p>
            <a:r>
              <a:rPr lang="en-US" dirty="0"/>
              <a:t>Implement critical processor bookkeeping such as registers to monitor temperature (</a:t>
            </a:r>
            <a:r>
              <a:rPr lang="en-US" dirty="0">
                <a:solidFill>
                  <a:srgbClr val="FF0000"/>
                </a:solidFill>
              </a:rPr>
              <a:t>remember this</a:t>
            </a:r>
            <a:r>
              <a:rPr lang="en-US" dirty="0"/>
              <a:t>) </a:t>
            </a:r>
          </a:p>
          <a:p>
            <a:r>
              <a:rPr lang="en-US" dirty="0"/>
              <a:t>Nominally only accessible in kernel mode (</a:t>
            </a:r>
            <a:r>
              <a:rPr lang="en-US" dirty="0">
                <a:solidFill>
                  <a:srgbClr val="FF0000"/>
                </a:solidFill>
              </a:rPr>
              <a:t>unless certain driver developers are being bad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7605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0B6D-BD33-40BB-8400-4A43E7E2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Exploitation Hurdles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3ED0-CE12-43A6-9C34-35E424A2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we can control pointers to several critical kernel resources, such as the location of the kernel stack </a:t>
            </a:r>
          </a:p>
          <a:p>
            <a:r>
              <a:rPr lang="en-US" dirty="0"/>
              <a:t>There is no current known way to pull off writing to this area without crashing shortly afterwards. </a:t>
            </a:r>
          </a:p>
        </p:txBody>
      </p:sp>
    </p:spTree>
    <p:extLst>
      <p:ext uri="{BB962C8B-B14F-4D97-AF65-F5344CB8AC3E}">
        <p14:creationId xmlns:p14="http://schemas.microsoft.com/office/powerpoint/2010/main" val="4190764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B5BE-AEA8-49E0-9276-06F23004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Similar Exploit Exists (https://blog.can.ac/2018/05/11/arbitrary-code-execution-at-ring-0-using-cve-2018-8897/)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A57EC9-7619-4F72-8E86-9A51FB3DD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26" y="1825625"/>
            <a:ext cx="7694948" cy="4351338"/>
          </a:xfrm>
        </p:spPr>
      </p:pic>
    </p:spTree>
    <p:extLst>
      <p:ext uri="{BB962C8B-B14F-4D97-AF65-F5344CB8AC3E}">
        <p14:creationId xmlns:p14="http://schemas.microsoft.com/office/powerpoint/2010/main" val="4215542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4853-D2CA-443D-BB88-D0227134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Registers To 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5B2E-0014-4091-A228-F07FFAFB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Remaining MSRs mostly expose a surface area for tampering with security features </a:t>
            </a:r>
          </a:p>
          <a:p>
            <a:r>
              <a:rPr lang="en-US" dirty="0"/>
              <a:t>However, there are over 1,000 of them so it’s not beyond the realm of possibility another one is dereferenced by the kernel somewhere</a:t>
            </a:r>
          </a:p>
          <a:p>
            <a:r>
              <a:rPr lang="en-US" dirty="0"/>
              <a:t>The new deprecated MPX memory safety feature can be easily tampered with by talking to the BND0, BND3, BNDCFGS MSRs</a:t>
            </a:r>
          </a:p>
          <a:p>
            <a:r>
              <a:rPr lang="en-US" dirty="0"/>
              <a:t>Some degree of tampering with intel SGX is theoretically possible  </a:t>
            </a:r>
          </a:p>
        </p:txBody>
      </p:sp>
    </p:spTree>
    <p:extLst>
      <p:ext uri="{BB962C8B-B14F-4D97-AF65-F5344CB8AC3E}">
        <p14:creationId xmlns:p14="http://schemas.microsoft.com/office/powerpoint/2010/main" val="12422999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EBD3-0F7B-4E8B-9BB8-926A015C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D61-1EF8-4665-80AC-30FB7CEC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software enclave </a:t>
            </a:r>
          </a:p>
          <a:p>
            <a:r>
              <a:rPr lang="en-US" dirty="0"/>
              <a:t>Has been a target for security researchers </a:t>
            </a:r>
          </a:p>
          <a:p>
            <a:r>
              <a:rPr lang="en-US" dirty="0"/>
              <a:t>Malware researchers have gotten malicious code running in it (</a:t>
            </a:r>
            <a:r>
              <a:rPr lang="en-US" dirty="0">
                <a:hlinkClick r:id="rId2"/>
              </a:rPr>
              <a:t>https://arxiv.org/abs/1902.03256</a:t>
            </a:r>
            <a:r>
              <a:rPr lang="en-US" dirty="0"/>
              <a:t>) </a:t>
            </a:r>
          </a:p>
          <a:p>
            <a:r>
              <a:rPr lang="en-US" dirty="0"/>
              <a:t>Side channel attacks were demonstrated (</a:t>
            </a:r>
            <a:r>
              <a:rPr lang="en-US" dirty="0">
                <a:hlinkClick r:id="rId3"/>
              </a:rPr>
              <a:t>https://dl.acm.org/doi/10.1145/3307650.3322228</a:t>
            </a:r>
            <a:r>
              <a:rPr lang="en-US" dirty="0"/>
              <a:t>) </a:t>
            </a:r>
          </a:p>
          <a:p>
            <a:r>
              <a:rPr lang="en-US" dirty="0"/>
              <a:t>It has model specific registers!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87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EB3E-2F1C-43F7-8AAE-A32DC970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SGX MSRs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2F0AB3-BC4A-4974-8D40-49984E42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24" y="2453640"/>
            <a:ext cx="6857399" cy="2128760"/>
          </a:xfrm>
        </p:spPr>
      </p:pic>
    </p:spTree>
    <p:extLst>
      <p:ext uri="{BB962C8B-B14F-4D97-AF65-F5344CB8AC3E}">
        <p14:creationId xmlns:p14="http://schemas.microsoft.com/office/powerpoint/2010/main" val="1272429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64B4-5AB7-47C6-AFE3-0F86B426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MSR_SGXOWNEREPOCH0/1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BFF8-90DF-4884-894D-28AB4136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to allow the user to “increase” the entropy of key derivation functions. </a:t>
            </a:r>
          </a:p>
          <a:p>
            <a:r>
              <a:rPr lang="en-US" dirty="0"/>
              <a:t>Possible for a sneaky local attacker to take it away. </a:t>
            </a:r>
          </a:p>
          <a:p>
            <a:r>
              <a:rPr lang="en-US" dirty="0"/>
              <a:t>Admittedly an unlikely attack. </a:t>
            </a:r>
          </a:p>
          <a:p>
            <a:r>
              <a:rPr lang="en-US" dirty="0"/>
              <a:t>Also a DOS if you want to just cause the decryption process to fail next boot. </a:t>
            </a:r>
          </a:p>
        </p:txBody>
      </p:sp>
    </p:spTree>
    <p:extLst>
      <p:ext uri="{BB962C8B-B14F-4D97-AF65-F5344CB8AC3E}">
        <p14:creationId xmlns:p14="http://schemas.microsoft.com/office/powerpoint/2010/main" val="3008506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DD61-6495-4D75-B03A-E3CDF51B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https://kib.kiev.ua/x86docs/Intel/SGX/329298-001.pdf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190EDA5-16DE-48C6-AC29-3C73B6B82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3510688"/>
            <a:ext cx="7344800" cy="981212"/>
          </a:xfrm>
        </p:spPr>
      </p:pic>
    </p:spTree>
    <p:extLst>
      <p:ext uri="{BB962C8B-B14F-4D97-AF65-F5344CB8AC3E}">
        <p14:creationId xmlns:p14="http://schemas.microsoft.com/office/powerpoint/2010/main" val="335176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1266-3EE5-4F6A-A9B3-F28941E7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remediation?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A6C6-B745-4CF6-9D07-5654A6A3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ever take MSR addresses as parameters in your IOCTL routines </a:t>
            </a:r>
          </a:p>
          <a:p>
            <a:r>
              <a:rPr lang="en-US" dirty="0"/>
              <a:t>Don’t ever let non-admins write to your IOCTL if at all possible </a:t>
            </a:r>
          </a:p>
        </p:txBody>
      </p:sp>
    </p:spTree>
    <p:extLst>
      <p:ext uri="{BB962C8B-B14F-4D97-AF65-F5344CB8AC3E}">
        <p14:creationId xmlns:p14="http://schemas.microsoft.com/office/powerpoint/2010/main" val="18772582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3382-A208-4392-A9A4-5473D5EF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Common is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3474-DC8F-4A2C-9B3A-5D5FF20A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pretty common, but hard to say for sure</a:t>
            </a:r>
          </a:p>
          <a:p>
            <a:r>
              <a:rPr lang="en-US" dirty="0"/>
              <a:t>Many of the vulnerable drivers are 3</a:t>
            </a:r>
            <a:r>
              <a:rPr lang="en-US" baseline="30000" dirty="0"/>
              <a:t>rd</a:t>
            </a:r>
            <a:r>
              <a:rPr lang="en-US" dirty="0"/>
              <a:t> party/not part of the windows driver store </a:t>
            </a:r>
          </a:p>
          <a:p>
            <a:r>
              <a:rPr lang="en-US" dirty="0"/>
              <a:t>Many patched drivers still in use in the wild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30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F041-C57A-4BF4-BA96-7798F6A5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Search of Drivers: Script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AB23A1E-E995-48F6-BD53-DBF6620A1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09" y="1825625"/>
            <a:ext cx="7907581" cy="4351338"/>
          </a:xfrm>
        </p:spPr>
      </p:pic>
    </p:spTree>
    <p:extLst>
      <p:ext uri="{BB962C8B-B14F-4D97-AF65-F5344CB8AC3E}">
        <p14:creationId xmlns:p14="http://schemas.microsoft.com/office/powerpoint/2010/main" val="224113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5AB6-84DE-4AFC-8B1B-4B211259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the Intel Manual (thermal management) 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3E11D7F-DCD1-4E0C-A07E-547DD732E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71" y="1825625"/>
            <a:ext cx="7862857" cy="4351338"/>
          </a:xfrm>
        </p:spPr>
      </p:pic>
    </p:spTree>
    <p:extLst>
      <p:ext uri="{BB962C8B-B14F-4D97-AF65-F5344CB8AC3E}">
        <p14:creationId xmlns:p14="http://schemas.microsoft.com/office/powerpoint/2010/main" val="2017465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8C95-61F4-4CA0-AA1E-192E61D4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Against 600+ </a:t>
            </a:r>
            <a:r>
              <a:rPr lang="en-US" dirty="0" err="1"/>
              <a:t>Driverstore</a:t>
            </a:r>
            <a:r>
              <a:rPr lang="en-US" dirty="0"/>
              <a:t> Drivers: Modest Results (50-ish instances)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E6DA6B1-48FE-4F4F-BDCD-138BE6F4C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04" y="1825625"/>
            <a:ext cx="2575991" cy="4351338"/>
          </a:xfrm>
        </p:spPr>
      </p:pic>
    </p:spTree>
    <p:extLst>
      <p:ext uri="{BB962C8B-B14F-4D97-AF65-F5344CB8AC3E}">
        <p14:creationId xmlns:p14="http://schemas.microsoft.com/office/powerpoint/2010/main" val="32183175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165F-1352-4DE0-976A-17156ECA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0BD3-4EA2-4362-8B11-E4705B68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what gaming tools/temperature models you install. </a:t>
            </a:r>
          </a:p>
          <a:p>
            <a:r>
              <a:rPr lang="en-US" dirty="0"/>
              <a:t>Don’t give your employees </a:t>
            </a:r>
            <a:r>
              <a:rPr lang="en-US" dirty="0" err="1"/>
              <a:t>SEDriverInstall</a:t>
            </a:r>
            <a:r>
              <a:rPr lang="en-US" dirty="0"/>
              <a:t> rights. Silly, but it has to be said. </a:t>
            </a:r>
          </a:p>
          <a:p>
            <a:r>
              <a:rPr lang="en-US" dirty="0"/>
              <a:t>If you write drivers like this, hardcode the model specific registers that are available.  </a:t>
            </a:r>
          </a:p>
        </p:txBody>
      </p:sp>
    </p:spTree>
    <p:extLst>
      <p:ext uri="{BB962C8B-B14F-4D97-AF65-F5344CB8AC3E}">
        <p14:creationId xmlns:p14="http://schemas.microsoft.com/office/powerpoint/2010/main" val="1677798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896-A09F-4CD6-899B-8BEC0ADB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4CF8-2419-451B-8BDB-AC0B84FD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Leviathan Security for giving me time </a:t>
            </a:r>
          </a:p>
          <a:p>
            <a:r>
              <a:rPr lang="en-US" dirty="0"/>
              <a:t>Jonas </a:t>
            </a:r>
            <a:r>
              <a:rPr lang="en-US" dirty="0" err="1"/>
              <a:t>Lyk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https://twitter.com/jonasLyk</a:t>
            </a:r>
            <a:r>
              <a:rPr lang="en-US" dirty="0"/>
              <a:t>) for giving me a massive database of drivers to do static analysis on. </a:t>
            </a:r>
          </a:p>
          <a:p>
            <a:r>
              <a:rPr lang="en-US" dirty="0"/>
              <a:t>GBPS (Reverse engineering moderator) for giving me ideas/encouragement.</a:t>
            </a:r>
          </a:p>
          <a:p>
            <a:r>
              <a:rPr lang="en-US" dirty="0"/>
              <a:t> _</a:t>
            </a:r>
            <a:r>
              <a:rPr lang="en-US" dirty="0" err="1"/>
              <a:t>Xeroxz</a:t>
            </a:r>
            <a:r>
              <a:rPr lang="en-US" dirty="0"/>
              <a:t> for developing the best tool for this attack. Ever. (</a:t>
            </a:r>
            <a:r>
              <a:rPr lang="en-US" dirty="0">
                <a:hlinkClick r:id="rId3"/>
              </a:rPr>
              <a:t>https://twitter.com/_xeroxz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1872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2196-FE5E-49F5-9A1B-004D5040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Security Functionality (deprecated in this case)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D34B28-3FC7-4BFC-AE7C-9EF87909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65" y="1825625"/>
            <a:ext cx="5655670" cy="4351338"/>
          </a:xfrm>
        </p:spPr>
      </p:pic>
    </p:spTree>
    <p:extLst>
      <p:ext uri="{BB962C8B-B14F-4D97-AF65-F5344CB8AC3E}">
        <p14:creationId xmlns:p14="http://schemas.microsoft.com/office/powerpoint/2010/main" val="87224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7F5F-58ED-447A-A9C9-73D42C2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Functionality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EB87BD3-710E-4D97-83FB-901B7612D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9" y="3020082"/>
            <a:ext cx="6744641" cy="1962424"/>
          </a:xfrm>
        </p:spPr>
      </p:pic>
    </p:spTree>
    <p:extLst>
      <p:ext uri="{BB962C8B-B14F-4D97-AF65-F5344CB8AC3E}">
        <p14:creationId xmlns:p14="http://schemas.microsoft.com/office/powerpoint/2010/main" val="372061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9758</TotalTime>
  <Words>2000</Words>
  <Application>Microsoft Macintosh PowerPoint</Application>
  <PresentationFormat>Widescreen</PresentationFormat>
  <Paragraphs>199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Making Mischief with Model Specific Registers</vt:lpstr>
      <vt:lpstr>Me</vt:lpstr>
      <vt:lpstr>The people who give me time to work on this </vt:lpstr>
      <vt:lpstr>Today’s Talk</vt:lpstr>
      <vt:lpstr>My Goals here today </vt:lpstr>
      <vt:lpstr>What are MSRs</vt:lpstr>
      <vt:lpstr>Examples from the Intel Manual (thermal management) </vt:lpstr>
      <vt:lpstr>Examples of Security Functionality (deprecated in this case) </vt:lpstr>
      <vt:lpstr>Operating System Functionality </vt:lpstr>
      <vt:lpstr>So what? You must be kernel to use these, right? </vt:lpstr>
      <vt:lpstr>Enter: Temperature Monitoring Applications and Other Gamer Apps TM</vt:lpstr>
      <vt:lpstr>Why you should care</vt:lpstr>
      <vt:lpstr>Use of this issue in BYOE game hacks </vt:lpstr>
      <vt:lpstr>Game Cheaters Going Wild </vt:lpstr>
      <vt:lpstr>Prior Work </vt:lpstr>
      <vt:lpstr>Jesse Michael </vt:lpstr>
      <vt:lpstr>Hooking (https://resources.infosecinstitute.com/topic/hooking-system-calls-msrs/)</vt:lpstr>
      <vt:lpstr>Aidan Khoury (https://revers.engineering/syscall-hooking-via-extended-feature-enable-register-efer/)</vt:lpstr>
      <vt:lpstr>_xeroxz (https://githacks.org/_xeroxz/msrexec)</vt:lpstr>
      <vt:lpstr>Riot Games/Nick Peterson (https://i.blackhat.com/us-18/Wed-August-8/us-18-Mulasmajic-Peterson-Why-So-Spurious.pdf) </vt:lpstr>
      <vt:lpstr>What I am adding here (just to be clear) </vt:lpstr>
      <vt:lpstr>I get it. How does it work? </vt:lpstr>
      <vt:lpstr>MSR Instructions </vt:lpstr>
      <vt:lpstr>wrmsr</vt:lpstr>
      <vt:lpstr>Try it out in windbg</vt:lpstr>
      <vt:lpstr>A Word about the Examples in This Talk</vt:lpstr>
      <vt:lpstr>Intro to Windows Driver Reversing (WDM basics) </vt:lpstr>
      <vt:lpstr>Driver Entry</vt:lpstr>
      <vt:lpstr>Dispatch Table </vt:lpstr>
      <vt:lpstr>IOCTL Handlers </vt:lpstr>
      <vt:lpstr>Example (mitigated) issue (CPU-Z) </vt:lpstr>
      <vt:lpstr>Making This Driver Crash: Set Privileges (to deal with the driver mitigation discussed later)  </vt:lpstr>
      <vt:lpstr>Making this driver crash: IOCTL call </vt:lpstr>
      <vt:lpstr>Kaboom</vt:lpstr>
      <vt:lpstr>Wait, that’s Mitigated? </vt:lpstr>
      <vt:lpstr>SELoadDriverPrivilege</vt:lpstr>
      <vt:lpstr>Other drivers with potentially flimsy mitigations </vt:lpstr>
      <vt:lpstr>Slightly better mitigations </vt:lpstr>
      <vt:lpstr>What are the potential issues for the exploit developer? </vt:lpstr>
      <vt:lpstr>The Obvious Registers To Target </vt:lpstr>
      <vt:lpstr>What LSTAR is supposed to point at: The Syscall handler (KiSystemCall64)</vt:lpstr>
      <vt:lpstr>Walkthrough of a Xeroxz Style LSTAR attack </vt:lpstr>
      <vt:lpstr>Step 1: Do Normal Exploit Prep</vt:lpstr>
      <vt:lpstr>CR4 Register</vt:lpstr>
      <vt:lpstr>CR4 Register Goals</vt:lpstr>
      <vt:lpstr>Rop Gadget Ideas </vt:lpstr>
      <vt:lpstr>Step 2: Save and overwrite LSTAR register </vt:lpstr>
      <vt:lpstr>Step 3: Pivot to code from user mode </vt:lpstr>
      <vt:lpstr>Step 4: Restore LSTAR to the address of the syscall handler and hopefully move without crashing </vt:lpstr>
      <vt:lpstr>Further Complications:</vt:lpstr>
      <vt:lpstr>KVA Shadowing</vt:lpstr>
      <vt:lpstr>SMAP</vt:lpstr>
      <vt:lpstr>Ahem</vt:lpstr>
      <vt:lpstr>SMAP – on some systems you can do this!</vt:lpstr>
      <vt:lpstr>Don’t Implement this yourself </vt:lpstr>
      <vt:lpstr>What else can we do? </vt:lpstr>
      <vt:lpstr>GSbase</vt:lpstr>
      <vt:lpstr>That Syscall handler once again </vt:lpstr>
      <vt:lpstr>What exactly is in the GS register? </vt:lpstr>
      <vt:lpstr>Current Exploitation Hurdles </vt:lpstr>
      <vt:lpstr>A Similar Exploit Exists (https://blog.can.ac/2018/05/11/arbitrary-code-execution-at-ring-0-using-cve-2018-8897/)</vt:lpstr>
      <vt:lpstr>Other Registers To Try </vt:lpstr>
      <vt:lpstr>SGX </vt:lpstr>
      <vt:lpstr>SGX MSRs</vt:lpstr>
      <vt:lpstr>MSR_SGXOWNEREPOCH0/1</vt:lpstr>
      <vt:lpstr>https://kib.kiev.ua/x86docs/Intel/SGX/329298-001.pdf</vt:lpstr>
      <vt:lpstr>What is a good remediation?</vt:lpstr>
      <vt:lpstr>How Common is this? </vt:lpstr>
      <vt:lpstr>Mass Search of Drivers: Script</vt:lpstr>
      <vt:lpstr>Run Against 600+ Driverstore Drivers: Modest Results (50-ish instances)</vt:lpstr>
      <vt:lpstr>Closing Thoughts</vt:lpstr>
      <vt:lpstr>Shout 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Exploitation with Model Specific Registers</dc:title>
  <dc:creator>John Dunlap</dc:creator>
  <cp:lastModifiedBy>John Dunlap</cp:lastModifiedBy>
  <cp:revision>51</cp:revision>
  <dcterms:created xsi:type="dcterms:W3CDTF">2021-09-16T17:32:39Z</dcterms:created>
  <dcterms:modified xsi:type="dcterms:W3CDTF">2021-10-12T21:06:15Z</dcterms:modified>
</cp:coreProperties>
</file>