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66289" y="161924"/>
            <a:ext cx="8059420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 u="sng">
                <a:solidFill>
                  <a:srgbClr val="C00000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21372" y="1370647"/>
            <a:ext cx="11182985" cy="3443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059810" y="6487580"/>
            <a:ext cx="6081395" cy="3308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MrTG1B/Lumen_Dashboard" TargetMode="External"/><Relationship Id="rId3" Type="http://schemas.openxmlformats.org/officeDocument/2006/relationships/hyperlink" Target="https://luma-dashboard.netlify.app/" TargetMode="Externa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32130" y="2957766"/>
            <a:ext cx="1059434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Arial"/>
                <a:cs typeface="Arial"/>
              </a:rPr>
              <a:t>Domain-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50"/>
                </a:solidFill>
                <a:latin typeface="Arial"/>
                <a:cs typeface="Arial"/>
              </a:rPr>
              <a:t>SMART</a:t>
            </a:r>
            <a:r>
              <a:rPr dirty="0" sz="2400" spc="-4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AF50"/>
                </a:solidFill>
                <a:latin typeface="Arial"/>
                <a:cs typeface="Arial"/>
              </a:rPr>
              <a:t>CITY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Problem</a:t>
            </a:r>
            <a:r>
              <a:rPr dirty="0" sz="2400" spc="-1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Statement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Title-</a:t>
            </a:r>
            <a:r>
              <a:rPr dirty="0" sz="2400" spc="-85" b="1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50"/>
                </a:solidFill>
                <a:latin typeface="Arial"/>
                <a:cs typeface="Arial"/>
              </a:rPr>
              <a:t>STREET</a:t>
            </a:r>
            <a:r>
              <a:rPr dirty="0" sz="2400" spc="-11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50"/>
                </a:solidFill>
                <a:latin typeface="Arial"/>
                <a:cs typeface="Arial"/>
              </a:rPr>
              <a:t>LIGHT</a:t>
            </a:r>
            <a:r>
              <a:rPr dirty="0" sz="2400" spc="-6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AF50"/>
                </a:solidFill>
                <a:latin typeface="Arial"/>
                <a:cs typeface="Arial"/>
              </a:rPr>
              <a:t>HEALTH</a:t>
            </a:r>
            <a:r>
              <a:rPr dirty="0" sz="2400" spc="-6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50"/>
                </a:solidFill>
                <a:latin typeface="Arial"/>
                <a:cs typeface="Arial"/>
              </a:rPr>
              <a:t>MONITORING</a:t>
            </a:r>
            <a:r>
              <a:rPr dirty="0" sz="2400" spc="-5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Arial"/>
                <a:cs typeface="Arial"/>
              </a:rPr>
              <a:t>SYSTEM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10" b="1">
                <a:latin typeface="Arial"/>
                <a:cs typeface="Arial"/>
              </a:rPr>
              <a:t>Team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Name-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50"/>
                </a:solidFill>
                <a:latin typeface="Arial"/>
                <a:cs typeface="Arial"/>
              </a:rPr>
              <a:t>TEAM</a:t>
            </a:r>
            <a:r>
              <a:rPr dirty="0" sz="2400" spc="-7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Arial"/>
                <a:cs typeface="Arial"/>
              </a:rPr>
              <a:t>LUMEN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Arial"/>
                <a:cs typeface="Arial"/>
              </a:rPr>
              <a:t>College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Name-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AF50"/>
                </a:solidFill>
                <a:latin typeface="Arial"/>
                <a:cs typeface="Arial"/>
              </a:rPr>
              <a:t>TECHNO</a:t>
            </a:r>
            <a:r>
              <a:rPr dirty="0" sz="2400" spc="-35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00AF50"/>
                </a:solidFill>
                <a:latin typeface="Arial"/>
                <a:cs typeface="Arial"/>
              </a:rPr>
              <a:t>INTERNATIONAL</a:t>
            </a:r>
            <a:r>
              <a:rPr dirty="0" sz="2400" spc="-50" b="1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0AF50"/>
                </a:solidFill>
                <a:latin typeface="Arial"/>
                <a:cs typeface="Arial"/>
              </a:rPr>
              <a:t>NEWTOWN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06519" y="1616710"/>
            <a:ext cx="339090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TITLE</a:t>
            </a:r>
            <a:r>
              <a:rPr dirty="0" spc="-114"/>
              <a:t> </a:t>
            </a:r>
            <a:r>
              <a:rPr dirty="0" spc="-40"/>
              <a:t>PAGE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8450" y="390525"/>
            <a:ext cx="6515100" cy="714375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34700" y="266700"/>
            <a:ext cx="885825" cy="838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57200" y="361950"/>
            <a:ext cx="1590675" cy="1076325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42510" y="171830"/>
            <a:ext cx="323405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25"/>
              <a:t>IDEA</a:t>
            </a:r>
            <a:r>
              <a:rPr dirty="0" spc="-290"/>
              <a:t> </a:t>
            </a:r>
            <a:r>
              <a:rPr dirty="0" spc="-10"/>
              <a:t>TITLE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4477" y="811872"/>
            <a:ext cx="10781665" cy="5233035"/>
          </a:xfrm>
          <a:prstGeom prst="rect">
            <a:avLst/>
          </a:prstGeom>
        </p:spPr>
        <p:txBody>
          <a:bodyPr wrap="square" lIns="0" tIns="252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85"/>
              </a:spcBef>
            </a:pPr>
            <a:r>
              <a:rPr dirty="0" sz="2750" b="1">
                <a:latin typeface="Arial"/>
                <a:cs typeface="Arial"/>
              </a:rPr>
              <a:t>Proposed</a:t>
            </a:r>
            <a:r>
              <a:rPr dirty="0" sz="2750" spc="170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Solution:</a:t>
            </a:r>
            <a:r>
              <a:rPr dirty="0" sz="2750" spc="190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Concept,</a:t>
            </a:r>
            <a:r>
              <a:rPr dirty="0" sz="2750" spc="180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Implementation</a:t>
            </a:r>
            <a:r>
              <a:rPr dirty="0" sz="2750" spc="26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&amp;</a:t>
            </a:r>
            <a:r>
              <a:rPr dirty="0" sz="2750" spc="200" b="1">
                <a:latin typeface="Arial"/>
                <a:cs typeface="Arial"/>
              </a:rPr>
              <a:t> </a:t>
            </a:r>
            <a:r>
              <a:rPr dirty="0" sz="2750" spc="-10" b="1">
                <a:latin typeface="Arial"/>
                <a:cs typeface="Arial"/>
              </a:rPr>
              <a:t>Innovation</a:t>
            </a:r>
            <a:endParaRPr sz="2750">
              <a:latin typeface="Arial"/>
              <a:cs typeface="Arial"/>
            </a:endParaRPr>
          </a:p>
          <a:p>
            <a:pPr marL="143510" marR="5080">
              <a:lnSpc>
                <a:spcPct val="100800"/>
              </a:lnSpc>
              <a:spcBef>
                <a:spcPts val="1195"/>
              </a:spcBef>
            </a:pP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IoT-</a:t>
            </a:r>
            <a:r>
              <a:rPr dirty="0" sz="1800" b="1">
                <a:latin typeface="Calibri"/>
                <a:cs typeface="Calibri"/>
              </a:rPr>
              <a:t>based Smart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Street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Light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Health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Monitoring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System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that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detects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light</a:t>
            </a:r>
            <a:r>
              <a:rPr dirty="0" sz="1800" spc="-9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failures,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power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issues,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and </a:t>
            </a:r>
            <a:r>
              <a:rPr dirty="0" sz="1800" spc="-10" b="1">
                <a:latin typeface="Calibri"/>
                <a:cs typeface="Calibri"/>
              </a:rPr>
              <a:t>electrical </a:t>
            </a:r>
            <a:r>
              <a:rPr dirty="0" sz="1800" b="1">
                <a:latin typeface="Calibri"/>
                <a:cs typeface="Calibri"/>
              </a:rPr>
              <a:t>faults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time.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 </a:t>
            </a:r>
            <a:r>
              <a:rPr dirty="0" sz="1800" spc="-10">
                <a:latin typeface="Calibri"/>
                <a:cs typeface="Calibri"/>
              </a:rPr>
              <a:t>automates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fault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detection,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reduces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maintenance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costs,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optimizes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energy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use.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</a:pPr>
            <a:r>
              <a:rPr dirty="0" sz="1800" spc="-10" b="1">
                <a:latin typeface="Calibri"/>
                <a:cs typeface="Calibri"/>
              </a:rPr>
              <a:t>Implementation:</a:t>
            </a:r>
            <a:endParaRPr sz="1800">
              <a:latin typeface="Calibri"/>
              <a:cs typeface="Calibri"/>
            </a:endParaRPr>
          </a:p>
          <a:p>
            <a:pPr marL="222885" indent="-88900">
              <a:lnSpc>
                <a:spcPts val="213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222885" algn="l"/>
              </a:tabLst>
            </a:pPr>
            <a:r>
              <a:rPr dirty="0" sz="1800" b="1">
                <a:latin typeface="Calibri"/>
                <a:cs typeface="Calibri"/>
              </a:rPr>
              <a:t>Sensors: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Monitor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voltage,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current,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30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earthing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continuity.</a:t>
            </a:r>
            <a:endParaRPr sz="1800">
              <a:latin typeface="Calibri"/>
              <a:cs typeface="Calibri"/>
            </a:endParaRPr>
          </a:p>
          <a:p>
            <a:pPr marL="222885" indent="-88900">
              <a:lnSpc>
                <a:spcPts val="2130"/>
              </a:lnSpc>
              <a:buSzPct val="94444"/>
              <a:buFont typeface="Arial MT"/>
              <a:buChar char="•"/>
              <a:tabLst>
                <a:tab pos="222885" algn="l"/>
              </a:tabLst>
            </a:pPr>
            <a:r>
              <a:rPr dirty="0" sz="1800" b="1">
                <a:latin typeface="Calibri"/>
                <a:cs typeface="Calibri"/>
              </a:rPr>
              <a:t>Connectivity: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LoRa/Wi-</a:t>
            </a:r>
            <a:r>
              <a:rPr dirty="0" sz="1800">
                <a:latin typeface="Calibri"/>
                <a:cs typeface="Calibri"/>
              </a:rPr>
              <a:t>Fi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data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transmission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cloud.</a:t>
            </a:r>
            <a:endParaRPr sz="1800">
              <a:latin typeface="Calibri"/>
              <a:cs typeface="Calibri"/>
            </a:endParaRPr>
          </a:p>
          <a:p>
            <a:pPr marL="222885" indent="-88900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222885" algn="l"/>
              </a:tabLst>
            </a:pPr>
            <a:r>
              <a:rPr dirty="0" sz="1800" b="1">
                <a:latin typeface="Calibri"/>
                <a:cs typeface="Calibri"/>
              </a:rPr>
              <a:t>Dashboard: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Displays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status,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alerts,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consumption,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and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predictive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maintenance.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8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</a:pPr>
            <a:r>
              <a:rPr dirty="0" sz="1800" b="1">
                <a:latin typeface="Calibri"/>
                <a:cs typeface="Calibri"/>
              </a:rPr>
              <a:t>Innovation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8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Impact:</a:t>
            </a:r>
            <a:endParaRPr sz="1800">
              <a:latin typeface="Calibri"/>
              <a:cs typeface="Calibri"/>
            </a:endParaRPr>
          </a:p>
          <a:p>
            <a:pPr marL="481965" indent="-338455">
              <a:lnSpc>
                <a:spcPts val="213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481965" algn="l"/>
              </a:tabLst>
            </a:pPr>
            <a:r>
              <a:rPr dirty="0" sz="1800" b="1">
                <a:latin typeface="Calibri"/>
                <a:cs typeface="Calibri"/>
              </a:rPr>
              <a:t>Automated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fault</a:t>
            </a:r>
            <a:r>
              <a:rPr dirty="0" sz="1800" spc="-10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detection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Faster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response,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lower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costs</a:t>
            </a:r>
            <a:endParaRPr sz="1800">
              <a:latin typeface="Calibri"/>
              <a:cs typeface="Calibri"/>
            </a:endParaRPr>
          </a:p>
          <a:p>
            <a:pPr marL="481965" indent="-338455">
              <a:lnSpc>
                <a:spcPts val="2130"/>
              </a:lnSpc>
              <a:buSzPct val="94444"/>
              <a:buFont typeface="Arial MT"/>
              <a:buChar char="•"/>
              <a:tabLst>
                <a:tab pos="481965" algn="l"/>
              </a:tabLst>
            </a:pPr>
            <a:r>
              <a:rPr dirty="0" sz="1800" spc="-10" b="1">
                <a:latin typeface="Calibri"/>
                <a:cs typeface="Calibri"/>
              </a:rPr>
              <a:t>Real-</a:t>
            </a:r>
            <a:r>
              <a:rPr dirty="0" sz="1800" b="1">
                <a:latin typeface="Calibri"/>
                <a:cs typeface="Calibri"/>
              </a:rPr>
              <a:t>time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monitoring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Immediate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alerts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prevent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hazards</a:t>
            </a:r>
            <a:endParaRPr sz="1800">
              <a:latin typeface="Calibri"/>
              <a:cs typeface="Calibri"/>
            </a:endParaRPr>
          </a:p>
          <a:p>
            <a:pPr marL="481965" indent="-338455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481965" algn="l"/>
              </a:tabLst>
            </a:pPr>
            <a:r>
              <a:rPr dirty="0" sz="1800" b="1">
                <a:latin typeface="Calibri"/>
                <a:cs typeface="Calibri"/>
              </a:rPr>
              <a:t>Predictive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maintenance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AI-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insights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reduce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failures</a:t>
            </a:r>
            <a:endParaRPr sz="1800">
              <a:latin typeface="Calibri"/>
              <a:cs typeface="Calibri"/>
            </a:endParaRPr>
          </a:p>
          <a:p>
            <a:pPr marL="481965" indent="-338455">
              <a:lnSpc>
                <a:spcPct val="100000"/>
              </a:lnSpc>
              <a:spcBef>
                <a:spcPts val="15"/>
              </a:spcBef>
              <a:buSzPct val="94444"/>
              <a:buFont typeface="Arial MT"/>
              <a:buChar char="•"/>
              <a:tabLst>
                <a:tab pos="481965" algn="l"/>
              </a:tabLst>
            </a:pPr>
            <a:r>
              <a:rPr dirty="0" sz="1800" b="1">
                <a:latin typeface="Calibri"/>
                <a:cs typeface="Calibri"/>
              </a:rPr>
              <a:t>Energy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efficiency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Smart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power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optimization</a:t>
            </a:r>
            <a:endParaRPr sz="1800">
              <a:latin typeface="Calibri"/>
              <a:cs typeface="Calibri"/>
            </a:endParaRPr>
          </a:p>
          <a:p>
            <a:pPr marL="481965" indent="-338455">
              <a:lnSpc>
                <a:spcPct val="100000"/>
              </a:lnSpc>
              <a:spcBef>
                <a:spcPts val="20"/>
              </a:spcBef>
              <a:buSzPct val="94444"/>
              <a:buFont typeface="Arial MT"/>
              <a:buChar char="•"/>
              <a:tabLst>
                <a:tab pos="481965" algn="l"/>
              </a:tabLst>
            </a:pPr>
            <a:r>
              <a:rPr dirty="0" sz="1800" b="1">
                <a:latin typeface="Calibri"/>
                <a:cs typeface="Calibri"/>
              </a:rPr>
              <a:t>Scalable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Smart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City</a:t>
            </a:r>
            <a:r>
              <a:rPr dirty="0" sz="1800" spc="-20" b="1">
                <a:latin typeface="Calibri"/>
                <a:cs typeface="Calibri"/>
              </a:rPr>
              <a:t> Ready</a:t>
            </a:r>
            <a:endParaRPr sz="1800">
              <a:latin typeface="Calibri"/>
              <a:cs typeface="Calibri"/>
            </a:endParaRPr>
          </a:p>
          <a:p>
            <a:pPr marL="143510">
              <a:lnSpc>
                <a:spcPct val="100000"/>
              </a:lnSpc>
              <a:spcBef>
                <a:spcPts val="2120"/>
              </a:spcBef>
            </a:pPr>
            <a:r>
              <a:rPr dirty="0" sz="1800" spc="-10" b="1">
                <a:latin typeface="Calibri"/>
                <a:cs typeface="Calibri"/>
              </a:rPr>
              <a:t>Potential</a:t>
            </a:r>
            <a:r>
              <a:rPr dirty="0" sz="1800" spc="-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impact: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Reduced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costs, and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optimized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energy</a:t>
            </a:r>
            <a:r>
              <a:rPr dirty="0" sz="1800" spc="-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use</a:t>
            </a:r>
            <a:r>
              <a:rPr dirty="0" sz="1800" spc="-10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smarter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urban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infrastructure.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1520" y="434657"/>
            <a:ext cx="6657975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pc="-30"/>
              <a:t>TECHNICAL</a:t>
            </a:r>
            <a:r>
              <a:rPr dirty="0" spc="-400"/>
              <a:t> </a:t>
            </a:r>
            <a:r>
              <a:rPr dirty="0" spc="-10"/>
              <a:t>APPROACH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27012" y="1322958"/>
            <a:ext cx="11755755" cy="483679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 b="1">
                <a:latin typeface="Arial"/>
                <a:cs typeface="Arial"/>
              </a:rPr>
              <a:t>Technology</a:t>
            </a:r>
            <a:r>
              <a:rPr dirty="0" sz="2750" spc="16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Stack</a:t>
            </a:r>
            <a:r>
              <a:rPr dirty="0" sz="2750" spc="13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&amp;</a:t>
            </a:r>
            <a:r>
              <a:rPr dirty="0" sz="2750" spc="130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Implementation</a:t>
            </a:r>
            <a:r>
              <a:rPr dirty="0" sz="2750" spc="155" b="1">
                <a:latin typeface="Arial"/>
                <a:cs typeface="Arial"/>
              </a:rPr>
              <a:t> </a:t>
            </a:r>
            <a:r>
              <a:rPr dirty="0" sz="2750" spc="-10" b="1">
                <a:latin typeface="Arial"/>
                <a:cs typeface="Arial"/>
              </a:rPr>
              <a:t>Process</a:t>
            </a:r>
            <a:endParaRPr sz="2750">
              <a:latin typeface="Arial"/>
              <a:cs typeface="Arial"/>
            </a:endParaRPr>
          </a:p>
          <a:p>
            <a:pPr marL="298450" indent="-285750">
              <a:lnSpc>
                <a:spcPts val="2830"/>
              </a:lnSpc>
              <a:spcBef>
                <a:spcPts val="55"/>
              </a:spcBef>
              <a:buFont typeface="Arial MT"/>
              <a:buChar char="•"/>
              <a:tabLst>
                <a:tab pos="298450" algn="l"/>
              </a:tabLst>
            </a:pPr>
            <a:r>
              <a:rPr dirty="0" sz="2400" spc="-10" b="1" i="1">
                <a:latin typeface="Arial"/>
                <a:cs typeface="Arial"/>
              </a:rPr>
              <a:t>Technologies</a:t>
            </a:r>
            <a:r>
              <a:rPr dirty="0" sz="2400" spc="-70" b="1" i="1">
                <a:latin typeface="Arial"/>
                <a:cs typeface="Arial"/>
              </a:rPr>
              <a:t> </a:t>
            </a:r>
            <a:r>
              <a:rPr dirty="0" sz="2400" spc="-10" b="1" i="1">
                <a:latin typeface="Arial"/>
                <a:cs typeface="Arial"/>
              </a:rPr>
              <a:t>Utilized:</a:t>
            </a:r>
            <a:endParaRPr sz="2400">
              <a:latin typeface="Arial"/>
              <a:cs typeface="Arial"/>
            </a:endParaRPr>
          </a:p>
          <a:p>
            <a:pPr marL="627380">
              <a:lnSpc>
                <a:spcPts val="2830"/>
              </a:lnSpc>
            </a:pPr>
            <a:r>
              <a:rPr dirty="0" sz="2400" spc="-10" b="1">
                <a:latin typeface="Calibri"/>
                <a:cs typeface="Calibri"/>
              </a:rPr>
              <a:t>Hardware:</a:t>
            </a:r>
            <a:r>
              <a:rPr dirty="0" sz="2400" spc="-8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Voltage,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current,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earthing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sensors;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LoRa/Wi-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modules;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ESP32.</a:t>
            </a:r>
            <a:endParaRPr sz="2400">
              <a:latin typeface="Calibri"/>
              <a:cs typeface="Calibri"/>
            </a:endParaRPr>
          </a:p>
          <a:p>
            <a:pPr marL="627380">
              <a:lnSpc>
                <a:spcPct val="100000"/>
              </a:lnSpc>
              <a:spcBef>
                <a:spcPts val="45"/>
              </a:spcBef>
            </a:pPr>
            <a:r>
              <a:rPr dirty="0" sz="2400" b="1">
                <a:latin typeface="Calibri"/>
                <a:cs typeface="Calibri"/>
              </a:rPr>
              <a:t>Software: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Python,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C/C++,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HTML,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CSS,</a:t>
            </a:r>
            <a:r>
              <a:rPr dirty="0" sz="2400" spc="-2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JavaScript,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Flask.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30"/>
              </a:lnSpc>
              <a:buFont typeface="Arial MT"/>
              <a:buChar char="•"/>
              <a:tabLst>
                <a:tab pos="355600" algn="l"/>
              </a:tabLst>
            </a:pPr>
            <a:r>
              <a:rPr dirty="0" sz="2400" b="1" i="1">
                <a:latin typeface="Arial"/>
                <a:cs typeface="Arial"/>
              </a:rPr>
              <a:t>Implementation</a:t>
            </a:r>
            <a:r>
              <a:rPr dirty="0" sz="2400" spc="-160" b="1" i="1">
                <a:latin typeface="Arial"/>
                <a:cs typeface="Arial"/>
              </a:rPr>
              <a:t> </a:t>
            </a:r>
            <a:r>
              <a:rPr dirty="0" sz="2400" spc="-10" b="1" i="1">
                <a:latin typeface="Arial"/>
                <a:cs typeface="Arial"/>
              </a:rPr>
              <a:t>Approach:</a:t>
            </a:r>
            <a:endParaRPr sz="2400">
              <a:latin typeface="Arial"/>
              <a:cs typeface="Arial"/>
            </a:endParaRPr>
          </a:p>
          <a:p>
            <a:pPr lvl="1" marL="469900" marR="5080" indent="-8255">
              <a:lnSpc>
                <a:spcPts val="2860"/>
              </a:lnSpc>
              <a:spcBef>
                <a:spcPts val="60"/>
              </a:spcBef>
              <a:buSzPct val="95833"/>
              <a:buFont typeface="Arial MT"/>
              <a:buChar char="•"/>
              <a:tabLst>
                <a:tab pos="575945" algn="l"/>
                <a:tab pos="1567815" algn="l"/>
                <a:tab pos="3188335" algn="l"/>
                <a:tab pos="4276725" algn="l"/>
                <a:tab pos="5411470" algn="l"/>
                <a:tab pos="6525259" algn="l"/>
                <a:tab pos="7646670" algn="l"/>
                <a:tab pos="8248650" algn="l"/>
                <a:tab pos="9145905" algn="l"/>
                <a:tab pos="10246360" algn="l"/>
                <a:tab pos="10929620" algn="l"/>
                <a:tab pos="11324590" algn="l"/>
              </a:tabLst>
            </a:pPr>
            <a:r>
              <a:rPr dirty="0" sz="2400" spc="-10" b="1">
                <a:latin typeface="Calibri"/>
                <a:cs typeface="Calibri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Sensor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Integration: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Sensors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monitor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voltage,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current,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faults,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sending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data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to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the </a:t>
            </a:r>
            <a:r>
              <a:rPr dirty="0" sz="2400" spc="-10">
                <a:latin typeface="Calibri"/>
                <a:cs typeface="Calibri"/>
              </a:rPr>
              <a:t>microcontroller.</a:t>
            </a:r>
            <a:endParaRPr sz="2400">
              <a:latin typeface="Calibri"/>
              <a:cs typeface="Calibri"/>
            </a:endParaRPr>
          </a:p>
          <a:p>
            <a:pPr lvl="1" marL="575945" indent="-114300">
              <a:lnSpc>
                <a:spcPts val="2820"/>
              </a:lnSpc>
              <a:buSzPct val="95833"/>
              <a:buFont typeface="Arial MT"/>
              <a:buChar char="•"/>
              <a:tabLst>
                <a:tab pos="575945" algn="l"/>
              </a:tabLst>
            </a:pPr>
            <a:r>
              <a:rPr dirty="0" sz="2400" b="1">
                <a:latin typeface="Calibri"/>
                <a:cs typeface="Calibri"/>
              </a:rPr>
              <a:t>Data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Transmission:</a:t>
            </a:r>
            <a:r>
              <a:rPr dirty="0" sz="2400" spc="-40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LoRa/Wi-</a:t>
            </a:r>
            <a:r>
              <a:rPr dirty="0" sz="2400">
                <a:latin typeface="Calibri"/>
                <a:cs typeface="Calibri"/>
              </a:rPr>
              <a:t>Fi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enables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real-</a:t>
            </a:r>
            <a:r>
              <a:rPr dirty="0" sz="2400">
                <a:latin typeface="Calibri"/>
                <a:cs typeface="Calibri"/>
              </a:rPr>
              <a:t>time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communication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cloud.</a:t>
            </a:r>
            <a:endParaRPr sz="2400">
              <a:latin typeface="Calibri"/>
              <a:cs typeface="Calibri"/>
            </a:endParaRPr>
          </a:p>
          <a:p>
            <a:pPr lvl="1" marL="575945" indent="-114300">
              <a:lnSpc>
                <a:spcPts val="2855"/>
              </a:lnSpc>
              <a:buSzPct val="95833"/>
              <a:buFont typeface="Arial MT"/>
              <a:buChar char="•"/>
              <a:tabLst>
                <a:tab pos="575945" algn="l"/>
              </a:tabLst>
            </a:pPr>
            <a:r>
              <a:rPr dirty="0" sz="2400" b="1">
                <a:latin typeface="Calibri"/>
                <a:cs typeface="Calibri"/>
              </a:rPr>
              <a:t>Cloud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Processing: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AI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analyzes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data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detect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failures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predict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maintenance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needs.</a:t>
            </a:r>
            <a:endParaRPr sz="2400">
              <a:latin typeface="Calibri"/>
              <a:cs typeface="Calibri"/>
            </a:endParaRPr>
          </a:p>
          <a:p>
            <a:pPr lvl="1" marL="575945" indent="-114300">
              <a:lnSpc>
                <a:spcPts val="2865"/>
              </a:lnSpc>
              <a:buSzPct val="95833"/>
              <a:buFont typeface="Arial MT"/>
              <a:buChar char="•"/>
              <a:tabLst>
                <a:tab pos="575945" algn="l"/>
                <a:tab pos="2095500" algn="l"/>
                <a:tab pos="2453640" algn="l"/>
                <a:tab pos="3430904" algn="l"/>
                <a:tab pos="3750945" algn="l"/>
                <a:tab pos="4422775" algn="l"/>
                <a:tab pos="5882005" algn="l"/>
                <a:tab pos="7185025" algn="l"/>
                <a:tab pos="8460105" algn="l"/>
                <a:tab pos="9418955" algn="l"/>
                <a:tab pos="10334625" algn="l"/>
                <a:tab pos="10944860" algn="l"/>
              </a:tabLst>
            </a:pPr>
            <a:r>
              <a:rPr dirty="0" sz="2400" spc="-10" b="1">
                <a:latin typeface="Calibri"/>
                <a:cs typeface="Calibri"/>
              </a:rPr>
              <a:t>Dashboard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50" b="1">
                <a:latin typeface="Calibri"/>
                <a:cs typeface="Calibri"/>
              </a:rPr>
              <a:t>&amp;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Alerts:</a:t>
            </a:r>
            <a:r>
              <a:rPr dirty="0" sz="2400" b="1">
                <a:latin typeface="Calibri"/>
                <a:cs typeface="Calibri"/>
              </a:rPr>
              <a:t>	</a:t>
            </a:r>
            <a:r>
              <a:rPr dirty="0" sz="2400" spc="-50">
                <a:latin typeface="Calibri"/>
                <a:cs typeface="Calibri"/>
              </a:rPr>
              <a:t>A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web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dashboard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visualizes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0">
                <a:latin typeface="Calibri"/>
                <a:cs typeface="Calibri"/>
              </a:rPr>
              <a:t>real-time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status,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alerts,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25">
                <a:latin typeface="Calibri"/>
                <a:cs typeface="Calibri"/>
              </a:rPr>
              <a:t>and</a:t>
            </a:r>
            <a:r>
              <a:rPr dirty="0" sz="2400">
                <a:latin typeface="Calibri"/>
                <a:cs typeface="Calibri"/>
              </a:rPr>
              <a:t>	</a:t>
            </a:r>
            <a:r>
              <a:rPr dirty="0" sz="2400" spc="-10">
                <a:latin typeface="Calibri"/>
                <a:cs typeface="Calibri"/>
              </a:rPr>
              <a:t>power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65"/>
              </a:lnSpc>
              <a:spcBef>
                <a:spcPts val="50"/>
              </a:spcBef>
            </a:pPr>
            <a:r>
              <a:rPr dirty="0" sz="2400" spc="-10">
                <a:latin typeface="Calibri"/>
                <a:cs typeface="Calibri"/>
              </a:rPr>
              <a:t>consumption.</a:t>
            </a:r>
            <a:endParaRPr sz="2400">
              <a:latin typeface="Calibri"/>
              <a:cs typeface="Calibri"/>
            </a:endParaRPr>
          </a:p>
          <a:p>
            <a:pPr lvl="1" marL="575945" indent="-114300">
              <a:lnSpc>
                <a:spcPts val="2865"/>
              </a:lnSpc>
              <a:buSzPct val="95833"/>
              <a:buFont typeface="Arial MT"/>
              <a:buChar char="•"/>
              <a:tabLst>
                <a:tab pos="575945" algn="l"/>
              </a:tabLst>
            </a:pPr>
            <a:r>
              <a:rPr dirty="0" sz="2400" b="1">
                <a:latin typeface="Calibri"/>
                <a:cs typeface="Calibri"/>
              </a:rPr>
              <a:t>Smart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Optimization: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AI-</a:t>
            </a:r>
            <a:r>
              <a:rPr dirty="0" sz="2400">
                <a:latin typeface="Calibri"/>
                <a:cs typeface="Calibri"/>
              </a:rPr>
              <a:t>based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power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adjustments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improve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efficiency</a:t>
            </a:r>
            <a:r>
              <a:rPr dirty="0" sz="2400" spc="-10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reduce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failures.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735" y="1227455"/>
            <a:ext cx="8277859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SUBMISSION</a:t>
            </a:r>
            <a:r>
              <a:rPr dirty="0" spc="-220"/>
              <a:t> </a:t>
            </a:r>
            <a:r>
              <a:rPr dirty="0" spc="-10"/>
              <a:t>REQUIREMENTS</a:t>
            </a:r>
          </a:p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707072" y="2163381"/>
            <a:ext cx="6833870" cy="8782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 i="1">
                <a:latin typeface="Arial"/>
                <a:cs typeface="Arial"/>
              </a:rPr>
              <a:t>GitHub</a:t>
            </a:r>
            <a:r>
              <a:rPr dirty="0" sz="2400" spc="-5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Repository</a:t>
            </a:r>
            <a:r>
              <a:rPr dirty="0" sz="2400" spc="-1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(Public)</a:t>
            </a:r>
            <a:r>
              <a:rPr dirty="0" sz="2400" spc="-65" b="1" i="1">
                <a:latin typeface="Arial"/>
                <a:cs typeface="Arial"/>
              </a:rPr>
              <a:t> </a:t>
            </a:r>
            <a:r>
              <a:rPr dirty="0" sz="2750">
                <a:latin typeface="Arial MT"/>
                <a:cs typeface="Arial MT"/>
              </a:rPr>
              <a:t>–</a:t>
            </a:r>
            <a:r>
              <a:rPr dirty="0" sz="2750" spc="-25">
                <a:latin typeface="Arial MT"/>
                <a:cs typeface="Arial MT"/>
              </a:rPr>
              <a:t> </a:t>
            </a:r>
            <a:r>
              <a:rPr dirty="0" u="sng" sz="2750" spc="-10" b="1" i="1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"/>
                <a:cs typeface="Arial"/>
                <a:hlinkClick r:id="rId2"/>
              </a:rPr>
              <a:t>GithubLink</a:t>
            </a:r>
            <a:endParaRPr sz="275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80"/>
              </a:spcBef>
              <a:buFont typeface="Arial MT"/>
              <a:buChar char="•"/>
              <a:tabLst>
                <a:tab pos="355600" algn="l"/>
              </a:tabLst>
            </a:pPr>
            <a:r>
              <a:rPr dirty="0" sz="2400" b="1" i="1">
                <a:latin typeface="Arial"/>
                <a:cs typeface="Arial"/>
              </a:rPr>
              <a:t>Deployed</a:t>
            </a:r>
            <a:r>
              <a:rPr dirty="0" sz="2400" spc="-7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Link</a:t>
            </a:r>
            <a:r>
              <a:rPr dirty="0" sz="2400" spc="-4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(if</a:t>
            </a:r>
            <a:r>
              <a:rPr dirty="0" sz="2400" spc="-70" b="1" i="1">
                <a:latin typeface="Arial"/>
                <a:cs typeface="Arial"/>
              </a:rPr>
              <a:t> </a:t>
            </a:r>
            <a:r>
              <a:rPr dirty="0" sz="2400" b="1" i="1">
                <a:latin typeface="Arial"/>
                <a:cs typeface="Arial"/>
              </a:rPr>
              <a:t>available)</a:t>
            </a:r>
            <a:r>
              <a:rPr dirty="0" sz="2400" spc="-20" b="1" i="1">
                <a:latin typeface="Arial"/>
                <a:cs typeface="Arial"/>
              </a:rPr>
              <a:t> </a:t>
            </a:r>
            <a:r>
              <a:rPr dirty="0" sz="2750">
                <a:latin typeface="Arial MT"/>
                <a:cs typeface="Arial MT"/>
              </a:rPr>
              <a:t>–</a:t>
            </a:r>
            <a:r>
              <a:rPr dirty="0" sz="2750" spc="-5">
                <a:latin typeface="Arial MT"/>
                <a:cs typeface="Arial MT"/>
              </a:rPr>
              <a:t> </a:t>
            </a:r>
            <a:r>
              <a:rPr dirty="0" u="sng" sz="2750" spc="-1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Arial MT"/>
                <a:cs typeface="Arial MT"/>
                <a:hlinkClick r:id="rId3"/>
              </a:rPr>
              <a:t>DeployedLink</a:t>
            </a:r>
            <a:endParaRPr sz="2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20955">
              <a:lnSpc>
                <a:spcPct val="100000"/>
              </a:lnSpc>
              <a:spcBef>
                <a:spcPts val="130"/>
              </a:spcBef>
            </a:pPr>
            <a:r>
              <a:rPr dirty="0" spc="-20"/>
              <a:t>FEASIBILITY</a:t>
            </a:r>
            <a:r>
              <a:rPr dirty="0" spc="-405"/>
              <a:t> </a:t>
            </a:r>
            <a:r>
              <a:rPr dirty="0"/>
              <a:t>AND</a:t>
            </a:r>
            <a:r>
              <a:rPr dirty="0" spc="-114"/>
              <a:t> </a:t>
            </a:r>
            <a:r>
              <a:rPr dirty="0" spc="-10"/>
              <a:t>VIABILITY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742950" y="2047811"/>
            <a:ext cx="595630" cy="1033780"/>
            <a:chOff x="742950" y="2047811"/>
            <a:chExt cx="595630" cy="1033780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2047811"/>
              <a:ext cx="595312" cy="48101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2324036"/>
              <a:ext cx="595312" cy="48101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50" y="2600261"/>
              <a:ext cx="595312" cy="481012"/>
            </a:xfrm>
            <a:prstGeom prst="rect">
              <a:avLst/>
            </a:prstGeom>
          </p:spPr>
        </p:pic>
      </p:grpSp>
      <p:grpSp>
        <p:nvGrpSpPr>
          <p:cNvPr id="8" name="object 8" descr=""/>
          <p:cNvGrpSpPr/>
          <p:nvPr/>
        </p:nvGrpSpPr>
        <p:grpSpPr>
          <a:xfrm>
            <a:off x="742950" y="3419411"/>
            <a:ext cx="481330" cy="1033780"/>
            <a:chOff x="742950" y="3419411"/>
            <a:chExt cx="481330" cy="1033780"/>
          </a:xfrm>
        </p:grpSpPr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3419411"/>
              <a:ext cx="481012" cy="481012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3695636"/>
              <a:ext cx="481012" cy="481012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50" y="3971861"/>
              <a:ext cx="481012" cy="481012"/>
            </a:xfrm>
            <a:prstGeom prst="rect">
              <a:avLst/>
            </a:prstGeom>
          </p:spPr>
        </p:pic>
      </p:grpSp>
      <p:grpSp>
        <p:nvGrpSpPr>
          <p:cNvPr id="12" name="object 12" descr=""/>
          <p:cNvGrpSpPr/>
          <p:nvPr/>
        </p:nvGrpSpPr>
        <p:grpSpPr>
          <a:xfrm>
            <a:off x="742950" y="4791138"/>
            <a:ext cx="462280" cy="1033780"/>
            <a:chOff x="742950" y="4791138"/>
            <a:chExt cx="462280" cy="1033780"/>
          </a:xfrm>
        </p:grpSpPr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50" y="4791138"/>
              <a:ext cx="461962" cy="481012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50" y="5067363"/>
              <a:ext cx="461962" cy="481012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50" y="5343525"/>
              <a:ext cx="461962" cy="481012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236220" y="1132903"/>
            <a:ext cx="7891780" cy="456946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b="1">
                <a:latin typeface="Arial"/>
                <a:cs typeface="Arial"/>
              </a:rPr>
              <a:t>Feasibility</a:t>
            </a:r>
            <a:r>
              <a:rPr dirty="0" sz="2750" spc="4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Assessment</a:t>
            </a:r>
            <a:r>
              <a:rPr dirty="0" sz="2750" spc="18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&amp;</a:t>
            </a:r>
            <a:r>
              <a:rPr dirty="0" sz="2750" spc="155" b="1">
                <a:latin typeface="Arial"/>
                <a:cs typeface="Arial"/>
              </a:rPr>
              <a:t> </a:t>
            </a:r>
            <a:r>
              <a:rPr dirty="0" sz="2750" b="1">
                <a:latin typeface="Arial"/>
                <a:cs typeface="Arial"/>
              </a:rPr>
              <a:t>Risk</a:t>
            </a:r>
            <a:r>
              <a:rPr dirty="0" sz="2750" spc="180" b="1">
                <a:latin typeface="Arial"/>
                <a:cs typeface="Arial"/>
              </a:rPr>
              <a:t> </a:t>
            </a:r>
            <a:r>
              <a:rPr dirty="0" sz="2750" spc="-10" b="1">
                <a:latin typeface="Arial"/>
                <a:cs typeface="Arial"/>
              </a:rPr>
              <a:t>Mitigation</a:t>
            </a:r>
            <a:endParaRPr sz="2750">
              <a:latin typeface="Arial"/>
              <a:cs typeface="Arial"/>
            </a:endParaRPr>
          </a:p>
          <a:p>
            <a:pPr marL="598170">
              <a:lnSpc>
                <a:spcPct val="100000"/>
              </a:lnSpc>
              <a:spcBef>
                <a:spcPts val="2130"/>
              </a:spcBef>
            </a:pPr>
            <a:r>
              <a:rPr dirty="0" sz="1800" b="1">
                <a:latin typeface="Calibri"/>
                <a:cs typeface="Calibri"/>
              </a:rPr>
              <a:t>Viability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Implementation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Potential:</a:t>
            </a:r>
            <a:endParaRPr sz="18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Uses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readily</a:t>
            </a:r>
            <a:r>
              <a:rPr dirty="0" sz="1800" spc="-7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available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sensors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3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IoT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modules</a:t>
            </a:r>
            <a:r>
              <a:rPr dirty="0" sz="1800" spc="-3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cost-</a:t>
            </a:r>
            <a:r>
              <a:rPr dirty="0" sz="1800" spc="-10">
                <a:latin typeface="Calibri"/>
                <a:cs typeface="Calibri"/>
              </a:rPr>
              <a:t>effective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scalable</a:t>
            </a:r>
            <a:endParaRPr sz="18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20"/>
              </a:spcBef>
            </a:pPr>
            <a:r>
              <a:rPr dirty="0" sz="1800" spc="-10" b="1">
                <a:latin typeface="Calibri"/>
                <a:cs typeface="Calibri"/>
              </a:rPr>
              <a:t>Cloud-</a:t>
            </a:r>
            <a:r>
              <a:rPr dirty="0" sz="1800" b="1">
                <a:latin typeface="Calibri"/>
                <a:cs typeface="Calibri"/>
              </a:rPr>
              <a:t>based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monitoring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allows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remote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access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real-</a:t>
            </a:r>
            <a:r>
              <a:rPr dirty="0" sz="1800">
                <a:latin typeface="Calibri"/>
                <a:cs typeface="Calibri"/>
              </a:rPr>
              <a:t>time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insights</a:t>
            </a:r>
            <a:endParaRPr sz="1800">
              <a:latin typeface="Calibri"/>
              <a:cs typeface="Calibri"/>
            </a:endParaRPr>
          </a:p>
          <a:p>
            <a:pPr marL="1017269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integrate</a:t>
            </a:r>
            <a:r>
              <a:rPr dirty="0" sz="1800" spc="-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existing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streetlight</a:t>
            </a:r>
            <a:r>
              <a:rPr dirty="0" sz="1800" spc="-3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infrastructure</a:t>
            </a:r>
            <a:r>
              <a:rPr dirty="0" sz="180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easy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2125"/>
              </a:spcBef>
            </a:pPr>
            <a:r>
              <a:rPr dirty="0" sz="1800" b="1">
                <a:latin typeface="Calibri"/>
                <a:cs typeface="Calibri"/>
              </a:rPr>
              <a:t>Challenges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Risks:</a:t>
            </a:r>
            <a:endParaRPr sz="1800">
              <a:latin typeface="Calibri"/>
              <a:cs typeface="Calibri"/>
            </a:endParaRPr>
          </a:p>
          <a:p>
            <a:pPr marL="899794" marR="1518920">
              <a:lnSpc>
                <a:spcPct val="100800"/>
              </a:lnSpc>
            </a:pPr>
            <a:r>
              <a:rPr dirty="0" sz="1800" b="1">
                <a:latin typeface="Calibri"/>
                <a:cs typeface="Calibri"/>
              </a:rPr>
              <a:t>Connectivity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Issues</a:t>
            </a:r>
            <a:r>
              <a:rPr dirty="0" sz="1800" spc="-5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Network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failures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remote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areas </a:t>
            </a:r>
            <a:r>
              <a:rPr dirty="0" sz="1800" b="1">
                <a:latin typeface="Calibri"/>
                <a:cs typeface="Calibri"/>
              </a:rPr>
              <a:t>Sensor</a:t>
            </a:r>
            <a:r>
              <a:rPr dirty="0" sz="1800" spc="-2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Accuracy</a:t>
            </a:r>
            <a:r>
              <a:rPr dirty="0" sz="1800" spc="-9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1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Durability</a:t>
            </a:r>
            <a:r>
              <a:rPr dirty="0" sz="1800" spc="2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Environmental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wear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20">
                <a:latin typeface="Calibri"/>
                <a:cs typeface="Calibri"/>
              </a:rPr>
              <a:t>tear </a:t>
            </a:r>
            <a:r>
              <a:rPr dirty="0" sz="1800" b="1">
                <a:latin typeface="Calibri"/>
                <a:cs typeface="Calibri"/>
              </a:rPr>
              <a:t>Data</a:t>
            </a:r>
            <a:r>
              <a:rPr dirty="0" sz="1800" spc="-5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Security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Risk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cyber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threats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3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IoT-</a:t>
            </a:r>
            <a:r>
              <a:rPr dirty="0" sz="1800">
                <a:latin typeface="Calibri"/>
                <a:cs typeface="Calibri"/>
              </a:rPr>
              <a:t>based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systems</a:t>
            </a:r>
            <a:endParaRPr sz="1800">
              <a:latin typeface="Calibri"/>
              <a:cs typeface="Calibri"/>
            </a:endParaRPr>
          </a:p>
          <a:p>
            <a:pPr marL="598170">
              <a:lnSpc>
                <a:spcPct val="100000"/>
              </a:lnSpc>
              <a:spcBef>
                <a:spcPts val="2120"/>
              </a:spcBef>
            </a:pPr>
            <a:r>
              <a:rPr dirty="0" sz="1800" spc="-10" b="1">
                <a:latin typeface="Calibri"/>
                <a:cs typeface="Calibri"/>
              </a:rPr>
              <a:t>Strategic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Solutions:</a:t>
            </a:r>
            <a:endParaRPr sz="1800">
              <a:latin typeface="Calibri"/>
              <a:cs typeface="Calibri"/>
            </a:endParaRPr>
          </a:p>
          <a:p>
            <a:pPr marL="885825" marR="5080">
              <a:lnSpc>
                <a:spcPct val="100800"/>
              </a:lnSpc>
            </a:pPr>
            <a:r>
              <a:rPr dirty="0" sz="1800" b="1">
                <a:latin typeface="Calibri"/>
                <a:cs typeface="Calibri"/>
              </a:rPr>
              <a:t>Hybrid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Connectivity</a:t>
            </a:r>
            <a:r>
              <a:rPr dirty="0" sz="1800" spc="-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Combining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LoRa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Wi-Fi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reliable</a:t>
            </a:r>
            <a:r>
              <a:rPr dirty="0" sz="1800" spc="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communication </a:t>
            </a:r>
            <a:r>
              <a:rPr dirty="0" sz="1800" spc="-10" b="1">
                <a:latin typeface="Calibri"/>
                <a:cs typeface="Calibri"/>
              </a:rPr>
              <a:t>Weatherproof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&amp;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Calibrated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Sensors</a:t>
            </a:r>
            <a:r>
              <a:rPr dirty="0" sz="1800" spc="2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Ensuring</a:t>
            </a:r>
            <a:r>
              <a:rPr dirty="0" sz="1800" spc="-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durability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precision </a:t>
            </a:r>
            <a:r>
              <a:rPr dirty="0" sz="1800" b="1">
                <a:latin typeface="Calibri"/>
                <a:cs typeface="Calibri"/>
              </a:rPr>
              <a:t>Secure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IoT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Framework</a:t>
            </a:r>
            <a:r>
              <a:rPr dirty="0" sz="1800" spc="-4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–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Encryption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authentication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prevent</a:t>
            </a:r>
            <a:r>
              <a:rPr dirty="0" sz="1800" spc="-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cyber</a:t>
            </a:r>
            <a:r>
              <a:rPr dirty="0" sz="1800" spc="-9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risks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92150">
              <a:lnSpc>
                <a:spcPct val="100000"/>
              </a:lnSpc>
              <a:spcBef>
                <a:spcPts val="130"/>
              </a:spcBef>
            </a:pPr>
            <a:r>
              <a:rPr dirty="0" spc="-85"/>
              <a:t>IMPACT</a:t>
            </a:r>
            <a:r>
              <a:rPr dirty="0" spc="-310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BENEFITS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49897" y="1063307"/>
            <a:ext cx="11230610" cy="36918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3545" indent="-41084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423545" algn="l"/>
              </a:tabLst>
            </a:pPr>
            <a:r>
              <a:rPr dirty="0" sz="2400" b="1">
                <a:latin typeface="Calibri"/>
                <a:cs typeface="Calibri"/>
              </a:rPr>
              <a:t>Social</a:t>
            </a:r>
            <a:r>
              <a:rPr dirty="0" sz="2400" spc="-5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Impact</a:t>
            </a:r>
            <a:r>
              <a:rPr dirty="0" sz="2400" spc="-5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Improved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public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safety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well-</a:t>
            </a:r>
            <a:r>
              <a:rPr dirty="0" sz="2400">
                <a:latin typeface="Calibri"/>
                <a:cs typeface="Calibri"/>
              </a:rPr>
              <a:t>lit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streets,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reducing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accidents</a:t>
            </a:r>
            <a:r>
              <a:rPr dirty="0" sz="2400" spc="-3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&amp;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crime.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ts val="2865"/>
              </a:lnSpc>
              <a:spcBef>
                <a:spcPts val="2905"/>
              </a:spcBef>
              <a:buFont typeface="Arial MT"/>
              <a:buChar char="•"/>
              <a:tabLst>
                <a:tab pos="423545" algn="l"/>
              </a:tabLst>
            </a:pPr>
            <a:r>
              <a:rPr dirty="0" sz="2400" b="1">
                <a:latin typeface="Calibri"/>
                <a:cs typeface="Calibri"/>
              </a:rPr>
              <a:t>Economic</a:t>
            </a:r>
            <a:r>
              <a:rPr dirty="0" sz="2400" spc="-10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Benefits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Lower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maintenance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costs,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reduced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manual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inspections,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ts val="2865"/>
              </a:lnSpc>
            </a:pPr>
            <a:r>
              <a:rPr dirty="0" sz="2400" spc="-10">
                <a:latin typeface="Calibri"/>
                <a:cs typeface="Calibri"/>
              </a:rPr>
              <a:t>optimized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energy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use.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400">
              <a:latin typeface="Calibri"/>
              <a:cs typeface="Calibri"/>
            </a:endParaRPr>
          </a:p>
          <a:p>
            <a:pPr marL="355600" marR="680720" indent="-343535">
              <a:lnSpc>
                <a:spcPts val="2850"/>
              </a:lnSpc>
              <a:buChar char="•"/>
              <a:tabLst>
                <a:tab pos="355600" algn="l"/>
                <a:tab pos="423545" algn="l"/>
              </a:tabLst>
            </a:pPr>
            <a:r>
              <a:rPr dirty="0" sz="2400">
                <a:latin typeface="Arial MT"/>
                <a:cs typeface="Arial MT"/>
              </a:rPr>
              <a:t>	</a:t>
            </a:r>
            <a:r>
              <a:rPr dirty="0" sz="2400" spc="-10" b="1">
                <a:latin typeface="Calibri"/>
                <a:cs typeface="Calibri"/>
              </a:rPr>
              <a:t>Environmental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Impact</a:t>
            </a:r>
            <a:r>
              <a:rPr dirty="0" sz="2400" spc="-7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Efficient</a:t>
            </a:r>
            <a:r>
              <a:rPr dirty="0" sz="2400" spc="-6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power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consumption,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reduced</a:t>
            </a:r>
            <a:r>
              <a:rPr dirty="0" sz="2400" spc="-6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energy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waste,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5">
                <a:latin typeface="Calibri"/>
                <a:cs typeface="Calibri"/>
              </a:rPr>
              <a:t>and </a:t>
            </a:r>
            <a:r>
              <a:rPr dirty="0" sz="2400">
                <a:latin typeface="Calibri"/>
                <a:cs typeface="Calibri"/>
              </a:rPr>
              <a:t>lower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carbon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footprint.</a:t>
            </a:r>
            <a:endParaRPr sz="2400">
              <a:latin typeface="Calibri"/>
              <a:cs typeface="Calibri"/>
            </a:endParaRPr>
          </a:p>
          <a:p>
            <a:pPr marL="423545" indent="-410845">
              <a:lnSpc>
                <a:spcPct val="100000"/>
              </a:lnSpc>
              <a:spcBef>
                <a:spcPts val="2820"/>
              </a:spcBef>
              <a:buFont typeface="Arial MT"/>
              <a:buChar char="•"/>
              <a:tabLst>
                <a:tab pos="423545" algn="l"/>
              </a:tabLst>
            </a:pPr>
            <a:r>
              <a:rPr dirty="0" sz="2400" b="1">
                <a:latin typeface="Calibri"/>
                <a:cs typeface="Calibri"/>
              </a:rPr>
              <a:t>Government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&amp;</a:t>
            </a:r>
            <a:r>
              <a:rPr dirty="0" sz="2400" spc="-20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Smart</a:t>
            </a:r>
            <a:r>
              <a:rPr dirty="0" sz="2400" spc="5" b="1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City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Readiness</a:t>
            </a:r>
            <a:r>
              <a:rPr dirty="0" sz="2400" spc="-10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–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Supports</a:t>
            </a:r>
            <a:r>
              <a:rPr dirty="0" sz="2400" spc="-1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urban</a:t>
            </a:r>
            <a:r>
              <a:rPr dirty="0" sz="2400" spc="-4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planning,</a:t>
            </a:r>
            <a:r>
              <a:rPr dirty="0" sz="2400" spc="1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enhances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"/>
              </a:spcBef>
            </a:pPr>
            <a:r>
              <a:rPr dirty="0" sz="2400" spc="-10">
                <a:latin typeface="Calibri"/>
                <a:cs typeface="Calibri"/>
              </a:rPr>
              <a:t>infrastructure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reliability,</a:t>
            </a:r>
            <a:r>
              <a:rPr dirty="0" sz="2400" spc="-5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and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integrates</a:t>
            </a:r>
            <a:r>
              <a:rPr dirty="0" sz="2400" spc="-2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with</a:t>
            </a:r>
            <a:r>
              <a:rPr dirty="0" sz="2400" spc="-4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smart</a:t>
            </a:r>
            <a:r>
              <a:rPr dirty="0" sz="2400" spc="-3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city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initiatives.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4130" y="357124"/>
            <a:ext cx="8498840" cy="70104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367404" algn="l"/>
              </a:tabLst>
            </a:pPr>
            <a:r>
              <a:rPr dirty="0" spc="-10"/>
              <a:t>RESEARCH</a:t>
            </a:r>
            <a:r>
              <a:rPr dirty="0"/>
              <a:t>	AND</a:t>
            </a:r>
            <a:r>
              <a:rPr dirty="0" spc="-50"/>
              <a:t> </a:t>
            </a:r>
            <a:r>
              <a:rPr dirty="0" spc="-10"/>
              <a:t>REFERENCES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References:</a:t>
            </a:r>
          </a:p>
          <a:p>
            <a:pPr marL="12700" marR="971550" indent="274955">
              <a:lnSpc>
                <a:spcPct val="102299"/>
              </a:lnSpc>
              <a:spcBef>
                <a:spcPts val="5"/>
              </a:spcBef>
              <a:buSzPct val="96363"/>
              <a:buAutoNum type="arabicPeriod"/>
              <a:tabLst>
                <a:tab pos="287655" algn="l"/>
              </a:tabLst>
            </a:pPr>
            <a:r>
              <a:rPr dirty="0"/>
              <a:t>IEEE</a:t>
            </a:r>
            <a:r>
              <a:rPr dirty="0" spc="80"/>
              <a:t> </a:t>
            </a:r>
            <a:r>
              <a:rPr dirty="0"/>
              <a:t>Papers</a:t>
            </a:r>
            <a:r>
              <a:rPr dirty="0" spc="105"/>
              <a:t> </a:t>
            </a:r>
            <a:r>
              <a:rPr dirty="0"/>
              <a:t>&amp;</a:t>
            </a:r>
            <a:r>
              <a:rPr dirty="0" spc="10"/>
              <a:t> </a:t>
            </a:r>
            <a:r>
              <a:rPr dirty="0"/>
              <a:t>Journals</a:t>
            </a:r>
            <a:r>
              <a:rPr dirty="0" spc="35"/>
              <a:t> </a:t>
            </a:r>
            <a:r>
              <a:rPr dirty="0" b="0">
                <a:latin typeface="Calibri"/>
                <a:cs typeface="Calibri"/>
              </a:rPr>
              <a:t>–</a:t>
            </a:r>
            <a:r>
              <a:rPr dirty="0" spc="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Research</a:t>
            </a:r>
            <a:r>
              <a:rPr dirty="0" spc="1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on</a:t>
            </a:r>
            <a:r>
              <a:rPr dirty="0" spc="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IoT-based</a:t>
            </a:r>
            <a:r>
              <a:rPr dirty="0" spc="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smart</a:t>
            </a:r>
            <a:r>
              <a:rPr dirty="0" spc="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street</a:t>
            </a:r>
            <a:r>
              <a:rPr dirty="0" spc="6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lighting systems</a:t>
            </a:r>
          </a:p>
          <a:p>
            <a:pPr marL="288290" indent="-27559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88290" algn="l"/>
              </a:tabLst>
            </a:pPr>
            <a:r>
              <a:rPr dirty="0"/>
              <a:t>Government</a:t>
            </a:r>
            <a:r>
              <a:rPr dirty="0" spc="110"/>
              <a:t> </a:t>
            </a:r>
            <a:r>
              <a:rPr dirty="0"/>
              <a:t>Reports</a:t>
            </a:r>
            <a:r>
              <a:rPr dirty="0" spc="85"/>
              <a:t> </a:t>
            </a:r>
            <a:r>
              <a:rPr dirty="0" b="0">
                <a:latin typeface="Calibri"/>
                <a:cs typeface="Calibri"/>
              </a:rPr>
              <a:t>–</a:t>
            </a:r>
            <a:r>
              <a:rPr dirty="0" spc="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Urban</a:t>
            </a:r>
            <a:r>
              <a:rPr dirty="0" spc="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planning</a:t>
            </a:r>
            <a:r>
              <a:rPr dirty="0" spc="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&amp;</a:t>
            </a:r>
            <a:r>
              <a:rPr dirty="0" spc="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smart</a:t>
            </a:r>
            <a:r>
              <a:rPr dirty="0" spc="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city</a:t>
            </a:r>
            <a:r>
              <a:rPr dirty="0" spc="114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initiatives</a:t>
            </a:r>
          </a:p>
          <a:p>
            <a:pPr marL="12700" marR="5080" indent="275590">
              <a:lnSpc>
                <a:spcPct val="102400"/>
              </a:lnSpc>
              <a:buSzPct val="96363"/>
              <a:buAutoNum type="arabicPeriod"/>
              <a:tabLst>
                <a:tab pos="288290" algn="l"/>
              </a:tabLst>
            </a:pPr>
            <a:r>
              <a:rPr dirty="0"/>
              <a:t>Industry</a:t>
            </a:r>
            <a:r>
              <a:rPr dirty="0" spc="40"/>
              <a:t> </a:t>
            </a:r>
            <a:r>
              <a:rPr dirty="0"/>
              <a:t>Reports</a:t>
            </a:r>
            <a:r>
              <a:rPr dirty="0" spc="40"/>
              <a:t> </a:t>
            </a:r>
            <a:r>
              <a:rPr dirty="0"/>
              <a:t>(IEA,</a:t>
            </a:r>
            <a:r>
              <a:rPr dirty="0" spc="45"/>
              <a:t> </a:t>
            </a:r>
            <a:r>
              <a:rPr dirty="0"/>
              <a:t>Smart</a:t>
            </a:r>
            <a:r>
              <a:rPr dirty="0" spc="30"/>
              <a:t> </a:t>
            </a:r>
            <a:r>
              <a:rPr dirty="0"/>
              <a:t>City</a:t>
            </a:r>
            <a:r>
              <a:rPr dirty="0" spc="55"/>
              <a:t> </a:t>
            </a:r>
            <a:r>
              <a:rPr dirty="0"/>
              <a:t>Trends)</a:t>
            </a:r>
            <a:r>
              <a:rPr dirty="0" spc="110"/>
              <a:t> </a:t>
            </a:r>
            <a:r>
              <a:rPr dirty="0" b="0">
                <a:latin typeface="Calibri"/>
                <a:cs typeface="Calibri"/>
              </a:rPr>
              <a:t>–</a:t>
            </a:r>
            <a:r>
              <a:rPr dirty="0" spc="7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Energy</a:t>
            </a:r>
            <a:r>
              <a:rPr dirty="0" spc="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efficiency</a:t>
            </a:r>
            <a:r>
              <a:rPr dirty="0" spc="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&amp;</a:t>
            </a:r>
            <a:r>
              <a:rPr dirty="0" spc="7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automation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public</a:t>
            </a:r>
            <a:r>
              <a:rPr dirty="0" spc="5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infrastructure</a:t>
            </a:r>
          </a:p>
          <a:p>
            <a:pPr marL="12700" marR="422275" indent="274955">
              <a:lnSpc>
                <a:spcPct val="102400"/>
              </a:lnSpc>
              <a:spcBef>
                <a:spcPts val="5"/>
              </a:spcBef>
              <a:buSzPct val="96363"/>
              <a:buAutoNum type="arabicPeriod"/>
              <a:tabLst>
                <a:tab pos="287655" algn="l"/>
              </a:tabLst>
            </a:pPr>
            <a:r>
              <a:rPr dirty="0"/>
              <a:t>Existing</a:t>
            </a:r>
            <a:r>
              <a:rPr dirty="0" spc="60"/>
              <a:t> </a:t>
            </a:r>
            <a:r>
              <a:rPr dirty="0"/>
              <a:t>Implementations</a:t>
            </a:r>
            <a:r>
              <a:rPr dirty="0" spc="105"/>
              <a:t> </a:t>
            </a:r>
            <a:r>
              <a:rPr dirty="0" b="0">
                <a:latin typeface="Calibri"/>
                <a:cs typeface="Calibri"/>
              </a:rPr>
              <a:t>–</a:t>
            </a:r>
            <a:r>
              <a:rPr dirty="0" spc="9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Case</a:t>
            </a:r>
            <a:r>
              <a:rPr dirty="0" spc="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studies</a:t>
            </a:r>
            <a:r>
              <a:rPr dirty="0" spc="14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from</a:t>
            </a:r>
            <a:r>
              <a:rPr dirty="0" spc="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cities</a:t>
            </a:r>
            <a:r>
              <a:rPr dirty="0" spc="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implementing</a:t>
            </a:r>
            <a:r>
              <a:rPr dirty="0" spc="6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smart </a:t>
            </a:r>
            <a:r>
              <a:rPr dirty="0" b="0">
                <a:latin typeface="Calibri"/>
                <a:cs typeface="Calibri"/>
              </a:rPr>
              <a:t>street</a:t>
            </a:r>
            <a:r>
              <a:rPr dirty="0" spc="-10" b="0">
                <a:latin typeface="Calibri"/>
                <a:cs typeface="Calibri"/>
              </a:rPr>
              <a:t> lighting</a:t>
            </a:r>
          </a:p>
        </p:txBody>
      </p:sp>
      <p:sp>
        <p:nvSpPr>
          <p:cNvPr id="4" name="object 4" descr=""/>
          <p:cNvSpPr/>
          <p:nvPr/>
        </p:nvSpPr>
        <p:spPr>
          <a:xfrm>
            <a:off x="0" y="640080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2192000" y="4572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B4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2370"/>
              </a:lnSpc>
            </a:pPr>
            <a:r>
              <a:rPr dirty="0" spc="-75"/>
              <a:t>GEEKATHON</a:t>
            </a:r>
            <a:r>
              <a:rPr dirty="0" spc="-35"/>
              <a:t> </a:t>
            </a:r>
            <a:r>
              <a:rPr dirty="0" spc="-225"/>
              <a:t>IDEA</a:t>
            </a:r>
            <a:r>
              <a:rPr dirty="0" spc="-30"/>
              <a:t> </a:t>
            </a:r>
            <a:r>
              <a:rPr dirty="0" spc="-135"/>
              <a:t>SUBMISSION</a:t>
            </a:r>
            <a:r>
              <a:rPr dirty="0" spc="-30"/>
              <a:t> </a:t>
            </a:r>
            <a:r>
              <a:rPr dirty="0" spc="-170"/>
              <a:t>TEMPLATE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2025-02-21T17:35:14Z</dcterms:created>
  <dcterms:modified xsi:type="dcterms:W3CDTF">2025-02-21T17:35:14Z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2025-02-10T00:00:00Z</vt:filetime>
  </property>
  <property fmtid="{D5CDD505-2E9C-101B-9397-08002B2CF9AE}" pid="3" name="LastSaved">
    <vt:filetime>2025-02-21T00:00:00Z</vt:filetime>
  </property>
</Properties>
</file>