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4" r:id="rId2"/>
    <p:sldId id="262" r:id="rId3"/>
    <p:sldId id="282" r:id="rId4"/>
    <p:sldId id="283" r:id="rId5"/>
    <p:sldId id="284" r:id="rId6"/>
    <p:sldId id="300" r:id="rId7"/>
    <p:sldId id="286" r:id="rId8"/>
    <p:sldId id="285" r:id="rId9"/>
    <p:sldId id="289" r:id="rId10"/>
    <p:sldId id="290" r:id="rId11"/>
    <p:sldId id="291" r:id="rId12"/>
    <p:sldId id="297" r:id="rId13"/>
    <p:sldId id="298" r:id="rId14"/>
    <p:sldId id="292" r:id="rId15"/>
    <p:sldId id="303" r:id="rId16"/>
    <p:sldId id="302" r:id="rId17"/>
    <p:sldId id="301" r:id="rId18"/>
    <p:sldId id="294" r:id="rId19"/>
    <p:sldId id="288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9FD1-9320-44C7-9238-D995EC1514F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0439-8F38-4115-A57F-6267CA42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(Présentation</a:t>
            </a:r>
            <a:r>
              <a:rPr lang="fr-FR" baseline="0" dirty="0"/>
              <a:t> du speaker)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3E9C5-12BF-44E2-BD27-F020D2DDFF2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56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00439-8F38-4115-A57F-6267CA4216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Penetration Testing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00439-8F38-4115-A57F-6267CA4216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038A-2A97-47BA-9014-C9F140ED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C2F4-DA95-42D2-825E-242E60F4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20DE-2EAF-4EF7-94B2-2D0CF44C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AB76-1358-4646-BB3A-833BB8D4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46CC-1036-4727-9BBC-330ACF61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DD6-6D51-4E74-A992-DFF1F05E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47DFF-A54C-4DAB-9FEA-C64043EA7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973B-1C81-4730-89F9-789C232F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2E1B-E5F4-446E-A676-939D6DD7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0089-9620-4013-8DB1-146B0DD2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FAB39-B2E5-49CD-8475-F19BC1DD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E612-E0F1-4774-95AC-9FA2E867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A46E-BDC3-4569-86A7-DF2DD1B8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CD75-8940-42BB-8197-628273AF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BADA-EBEB-401A-8D7B-DD48080A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B86-021B-4646-BC1D-17BEE55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328E-5C22-4858-8709-1F687F74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C153-EDB3-4FDF-970A-247FF98F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CA6F-3571-4FE8-AC8B-75ED6CA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B352-5DBF-4515-9DA1-C231FC98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8957-E9A4-494C-B00D-A33FB2AC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C079-54D7-4301-8785-534A0F01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2538-C565-4C89-9BEB-D89B74BE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F3FF-EFD2-4351-BB09-51E9AA8F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4B70-9011-4D28-802A-F69A21EF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483-C18E-41BC-B923-BEAF9D0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E631-D8C4-445C-8633-8F09E63D8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ADF7-7AAC-4C98-B40A-6B83C7A2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4A00-77B7-4431-923D-5868B5B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17923-7C9A-44AB-A1B1-516059D7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9604-71CD-476C-A8E7-F2174096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CCD6-2CD3-4D8C-833B-75BEA4BF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1822-AB56-40E3-B8BF-3EB7A49D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CD836-B70A-4DC8-8FCA-429CF6A5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13BCD-9DB3-4156-9F65-4861891D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ED1C-DD02-431C-8298-1030A10FB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653FF-9103-469C-8232-C967354E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BDCF-6AEA-4AEC-BA73-BB305BB0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E4CFB-523B-437C-8222-49201F8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C0B-7B69-47C6-9235-42CACD87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31199-59B9-4F92-A207-A7BE7381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182FB-3028-4B38-B053-9A7F5B88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85E9-C1A0-40B9-8D78-159EE039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8D51B-DE5F-43EB-A5D2-6CF04F1E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F6B9B-0AE5-4ED4-AB89-414572B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FC7D5-494D-49F6-BF9B-B75D8BD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C81F-263D-4928-8885-5D49BD76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8E57-99C2-4BDD-AE3D-99081683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CEE6-7D11-4812-9E49-CC7FADD74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A9A8-E364-43C9-8FCF-69E2D470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E1639-AF41-4C08-BB50-8195CC7B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E399-59B8-4B7A-8FDE-C250D518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3962-16A3-426E-97F2-B84FE89B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096F0-0310-4A10-AFC5-34B1D721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ED90-4FBB-4945-96CB-05A1E5E8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642F-9769-4A5F-9570-376DCFEB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4C17E-12E4-4C5B-8B07-BB0A1F1C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D53E-2578-4BDC-B3A0-B0E45942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8A033-772C-4787-BEAB-8EBB6E3D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0E1E2-D127-4912-9BFF-913F29DB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1441-381E-4ABD-935C-B3354DC8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A340-2E2A-4BA1-8EF6-8615F355A67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35D-F19D-43EF-9A29-DF73ED952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6C29-DD93-4E44-9437-9A16896B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53F3-85F5-416B-BCEB-34A2BF1D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aharamine@tuta.io" TargetMode="External"/><Relationship Id="rId2" Type="http://schemas.openxmlformats.org/officeDocument/2006/relationships/hyperlink" Target="http://www.taharamine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DB642B-CCE0-41E6-9376-27EFB537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0"/>
            <a:ext cx="11629292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985568"/>
            <a:ext cx="4279656" cy="1765495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</a:t>
            </a:r>
            <a:br>
              <a:rPr lang="en-US" sz="36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r>
              <a:rPr lang="en-US" sz="36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Methodologies: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394F29-038F-40DE-AEB5-EE90471DAE1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69" y="2860089"/>
            <a:ext cx="4279656" cy="356448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PTES</a:t>
            </a:r>
            <a:br>
              <a:rPr lang="en-US" sz="31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</a:t>
            </a:r>
            <a:b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  <a:t>Execution Standards</a:t>
            </a:r>
            <a:b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endParaRPr lang="en-US" sz="28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sz="26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Other Methodologies:</a:t>
            </a:r>
            <a:r>
              <a:rPr lang="en-US" sz="2600" dirty="0">
                <a:solidFill>
                  <a:srgbClr val="99CC00"/>
                </a:solidFill>
                <a:latin typeface="OCR A Extended" panose="02010509020102010303" pitchFamily="50" charset="0"/>
              </a:rPr>
              <a:t> OWASP/OSSTMM..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BB8C7-1937-4917-B67C-E06ED6BB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4"/>
            <a:ext cx="6169024" cy="4883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C859B-7092-4CF6-81DB-C9D83C51D029}"/>
              </a:ext>
            </a:extLst>
          </p:cNvPr>
          <p:cNvSpPr txBox="1"/>
          <p:nvPr/>
        </p:nvSpPr>
        <p:spPr>
          <a:xfrm>
            <a:off x="5183188" y="5870575"/>
            <a:ext cx="616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www.pentest-standard.org</a:t>
            </a:r>
          </a:p>
        </p:txBody>
      </p:sp>
    </p:spTree>
    <p:extLst>
      <p:ext uri="{BB962C8B-B14F-4D97-AF65-F5344CB8AC3E}">
        <p14:creationId xmlns:p14="http://schemas.microsoft.com/office/powerpoint/2010/main" val="1644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279790"/>
            <a:ext cx="9158068" cy="802494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My Pen-Testing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1378634"/>
            <a:ext cx="11437033" cy="4515729"/>
          </a:xfrm>
        </p:spPr>
        <p:txBody>
          <a:bodyPr anchor="t">
            <a:normAutofit/>
          </a:bodyPr>
          <a:lstStyle/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Kick Start: Cost/Testing Scope/Timeline/Risks..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Information Gathering: Active &amp; Passive Recon.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Vulnerability Analysis: Scanning &amp; Enumeration.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Exploitation: Gaining Access to the System.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Post-Exploitation: </a:t>
            </a:r>
            <a:r>
              <a:rPr lang="en-US" sz="27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Priv-Escal</a:t>
            </a:r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 &amp; Maintaining Access..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Cleaning Up &amp; Clearing Things.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Reporting: Creating &amp; Reviewing the Report..</a:t>
            </a:r>
          </a:p>
          <a:p>
            <a:r>
              <a:rPr lang="en-US" sz="2700" dirty="0">
                <a:solidFill>
                  <a:srgbClr val="99CC00"/>
                </a:solidFill>
                <a:latin typeface="OCR A Extended" panose="02010509020102010303" pitchFamily="50" charset="0"/>
              </a:rPr>
              <a:t>Remediation: Recommendations &amp;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1628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4"/>
            <a:ext cx="8798169" cy="943170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1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Distributions: </a:t>
            </a: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Kali Linux, Parrot Security OS, </a:t>
            </a:r>
            <a:r>
              <a:rPr lang="en-US" sz="36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BlackArch</a:t>
            </a: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, </a:t>
            </a:r>
            <a:r>
              <a:rPr lang="en-US" sz="36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BackBox</a:t>
            </a: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..</a:t>
            </a:r>
          </a:p>
          <a:p>
            <a:endParaRPr lang="en-US" sz="36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r>
              <a:rPr lang="en-US" sz="36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Toolkits &amp; Frameworks: </a:t>
            </a:r>
            <a:r>
              <a:rPr lang="en-US" sz="36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Nmap</a:t>
            </a: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, Metasploit, Burp Suite, </a:t>
            </a:r>
            <a:r>
              <a:rPr lang="en-US" sz="36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SEToolkit</a:t>
            </a: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, Nessus, OpenVAS, </a:t>
            </a:r>
            <a:r>
              <a:rPr lang="en-US" sz="36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NetCat</a:t>
            </a: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, John The Ripper..</a:t>
            </a:r>
          </a:p>
        </p:txBody>
      </p:sp>
    </p:spTree>
    <p:extLst>
      <p:ext uri="{BB962C8B-B14F-4D97-AF65-F5344CB8AC3E}">
        <p14:creationId xmlns:p14="http://schemas.microsoft.com/office/powerpoint/2010/main" val="39868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4"/>
            <a:ext cx="9318674" cy="943170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1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Computer Science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Systems Administration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Basics of Networking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Scripting &amp; Programming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Basics of Security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Ability to Search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The Hacker Mindset.</a:t>
            </a:r>
          </a:p>
        </p:txBody>
      </p:sp>
    </p:spTree>
    <p:extLst>
      <p:ext uri="{BB962C8B-B14F-4D97-AF65-F5344CB8AC3E}">
        <p14:creationId xmlns:p14="http://schemas.microsoft.com/office/powerpoint/2010/main" val="31422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2"/>
            <a:ext cx="10909496" cy="94317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Certifications: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98569BA-06C0-406D-8861-0885B1D7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" y="1508137"/>
            <a:ext cx="3746696" cy="2489981"/>
          </a:xfr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DC9CF6-0307-4470-83B8-202E99A00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23" y="1508136"/>
            <a:ext cx="2634153" cy="24899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2DA0DB-00FC-47C6-869D-F7FCB57E7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4183891"/>
            <a:ext cx="3746696" cy="24899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BAF06F-112D-4CDE-8CE1-7A73EA10C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" y="4183891"/>
            <a:ext cx="3746696" cy="24899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B3C3DE-D9BD-4C64-B632-D5B9339BD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1508136"/>
            <a:ext cx="3746696" cy="24899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DB400B-6C3A-4B16-B32A-E84538DE0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32" y="4183891"/>
            <a:ext cx="3287335" cy="2489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96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7" y="367517"/>
            <a:ext cx="11422966" cy="898574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Platforms: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045A8-20CB-494E-B5C2-DF7843A86E4C}"/>
              </a:ext>
            </a:extLst>
          </p:cNvPr>
          <p:cNvSpPr txBox="1"/>
          <p:nvPr/>
        </p:nvSpPr>
        <p:spPr>
          <a:xfrm>
            <a:off x="384517" y="6090373"/>
            <a:ext cx="1142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</a:rPr>
              <a:t>http://www.taharamine.me/2018/02/hacking-environments-and-platforms.html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CDC6B-7411-4D14-97B0-479C9664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0" y="1972761"/>
            <a:ext cx="4175468" cy="3410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92990-D24B-4F82-AFE2-E0093520B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68" y="1972760"/>
            <a:ext cx="5659902" cy="34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FEE61-8567-4FF8-827C-77FF8FAF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1726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1B79F-AAF6-47DC-8004-3AC8E0F90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4" y="2149279"/>
            <a:ext cx="10738631" cy="2559441"/>
          </a:xfrm>
        </p:spPr>
        <p:txBody>
          <a:bodyPr>
            <a:noAutofit/>
          </a:bodyPr>
          <a:lstStyle/>
          <a:p>
            <a:pPr algn="ctr"/>
            <a:r>
              <a:rPr lang="en-US" sz="124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#Questions!</a:t>
            </a:r>
          </a:p>
        </p:txBody>
      </p:sp>
    </p:spTree>
    <p:extLst>
      <p:ext uri="{BB962C8B-B14F-4D97-AF65-F5344CB8AC3E}">
        <p14:creationId xmlns:p14="http://schemas.microsoft.com/office/powerpoint/2010/main" val="4461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C8BB3A-1298-4848-B8F5-E6E6344B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85" y="1355262"/>
            <a:ext cx="3932238" cy="106997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Hands-On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527B03E-372D-4F79-BA75-49A0849A52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r="14325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AAC08B-20F2-4FED-8FBD-DFBF942BC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400" y="2700996"/>
            <a:ext cx="4343608" cy="280174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  <a:t>We have a practical Virtual Machine to simulate a real life scenario</a:t>
            </a:r>
            <a:b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r>
              <a:rPr lang="en-US" sz="2800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Testing.</a:t>
            </a:r>
          </a:p>
        </p:txBody>
      </p:sp>
    </p:spTree>
    <p:extLst>
      <p:ext uri="{BB962C8B-B14F-4D97-AF65-F5344CB8AC3E}">
        <p14:creationId xmlns:p14="http://schemas.microsoft.com/office/powerpoint/2010/main" val="178065280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06969" y="687755"/>
            <a:ext cx="10778067" cy="220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ssh root@taharamine.shellmates.org</a:t>
            </a:r>
          </a:p>
          <a:p>
            <a:pPr marL="0" indent="0">
              <a:buNone/>
            </a:pPr>
            <a:endParaRPr lang="en-US" sz="18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The authenticity of host ‘taharamine.shellmates.org’ can't be established.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RSA key fingerprint is da:e5:96:49:99:75:d7:79:45:75:7d:62:0c:5a:1f:0d.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Are you sure you want to continue connecting (yes/no)?</a:t>
            </a:r>
            <a:endParaRPr lang="fr-FR" sz="1800" dirty="0">
              <a:solidFill>
                <a:srgbClr val="99CC00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316810" y="2153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yes</a:t>
            </a:r>
            <a:r>
              <a:rPr lang="fr-FR" dirty="0">
                <a:solidFill>
                  <a:srgbClr val="0D0D0D"/>
                </a:solidFill>
                <a:latin typeface="OCR A Extended" panose="02010509020102010303" pitchFamily="50" charset="0"/>
              </a:rPr>
              <a:t>,</a:t>
            </a:r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334590" y="2153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_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969" y="25226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_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06968" y="2891998"/>
            <a:ext cx="10778067" cy="109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Welcome root!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 err="1">
                <a:solidFill>
                  <a:srgbClr val="99CC00"/>
                </a:solidFill>
                <a:latin typeface="OCR A Extended" panose="02010509020102010303" pitchFamily="50" charset="0"/>
              </a:rPr>
              <a:t>root@shellmates</a:t>
            </a: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~#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rgbClr val="99CC00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75798" y="32387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_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75797" y="32211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startx</a:t>
            </a:r>
            <a:r>
              <a:rPr lang="fr-FR" dirty="0">
                <a:solidFill>
                  <a:srgbClr val="0D0D0D"/>
                </a:solidFill>
                <a:latin typeface="OCR A Extended" panose="02010509020102010303" pitchFamily="50" charset="0"/>
              </a:rPr>
              <a:t>,</a:t>
            </a:r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06969" y="3590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9CC00"/>
                </a:solidFill>
                <a:latin typeface="OCR A Extended" panose="02010509020102010303" pitchFamily="50" charset="0"/>
              </a:rPr>
              <a:t>_</a:t>
            </a:r>
          </a:p>
        </p:txBody>
      </p:sp>
      <p:sp>
        <p:nvSpPr>
          <p:cNvPr id="13" name="Espace réservé du contenu 3"/>
          <p:cNvSpPr txBox="1">
            <a:spLocks/>
          </p:cNvSpPr>
          <p:nvPr/>
        </p:nvSpPr>
        <p:spPr>
          <a:xfrm>
            <a:off x="706967" y="3988245"/>
            <a:ext cx="10778067" cy="109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Initialising Xorg server... [ok]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Running Desktop ... [ok]</a:t>
            </a:r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706966" y="4726909"/>
            <a:ext cx="10778067" cy="145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[</a:t>
            </a:r>
            <a:fld id="{538BA3AD-E4E5-43CD-AB03-C17DB1F69C1D}" type="datetime11">
              <a:rPr lang="fr-FR" sz="1800" smtClean="0">
                <a:solidFill>
                  <a:srgbClr val="99CC00"/>
                </a:solidFill>
                <a:latin typeface="OCR A Extended" panose="02010509020102010303" pitchFamily="50" charset="0"/>
              </a:rPr>
              <a:t>06:31:09</a:t>
            </a:fld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] Loading user config ...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[</a:t>
            </a:r>
            <a:fld id="{9DFCC1E2-5D32-4BB5-ACD2-88ADB99091C2}" type="datetime11">
              <a:rPr lang="fr-FR" sz="1800" smtClean="0">
                <a:solidFill>
                  <a:srgbClr val="99CC00"/>
                </a:solidFill>
                <a:latin typeface="OCR A Extended" panose="02010509020102010303" pitchFamily="50" charset="0"/>
              </a:rPr>
              <a:t>06:31:09</a:t>
            </a:fld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] Loading user preferences ...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Last login on </a:t>
            </a:r>
            <a:fld id="{21837070-F5C4-4C40-985B-E80553241405}" type="datetime1">
              <a:rPr lang="fr-FR" sz="1800" smtClean="0">
                <a:solidFill>
                  <a:srgbClr val="99CC00"/>
                </a:solidFill>
                <a:latin typeface="OCR A Extended" panose="02010509020102010303" pitchFamily="50" charset="0"/>
              </a:rPr>
              <a:t>13/02/2018</a:t>
            </a:fld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 @ </a:t>
            </a:r>
            <a:fld id="{7F7CC158-47F2-4374-9AB5-43894139755D}" type="datetime11">
              <a:rPr lang="fr-FR" sz="1800" smtClean="0">
                <a:solidFill>
                  <a:srgbClr val="99CC00"/>
                </a:solidFill>
                <a:latin typeface="OCR A Extended" panose="02010509020102010303" pitchFamily="50" charset="0"/>
              </a:rPr>
              <a:t>06:31:09</a:t>
            </a:fld>
            <a:r>
              <a:rPr lang="fr-FR" sz="1800" dirty="0">
                <a:solidFill>
                  <a:srgbClr val="99CC00"/>
                </a:solidFill>
                <a:latin typeface="OCR A Extended" panose="02010509020102010303" pitchFamily="50" charset="0"/>
              </a:rPr>
              <a:t> from : taharamine.me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162087" y="2153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912563" y="3174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4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6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8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8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184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84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184"/>
                            </p:stCondLst>
                            <p:childTnLst>
                              <p:par>
                                <p:cTn id="26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84"/>
                            </p:stCondLst>
                            <p:childTnLst>
                              <p:par>
                                <p:cTn id="29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84"/>
                            </p:stCondLst>
                            <p:childTnLst>
                              <p:par>
                                <p:cTn id="32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684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ptop_notebook_return_or_enter_key_pre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85"/>
                            </p:stCondLst>
                            <p:childTnLst>
                              <p:par>
                                <p:cTn id="38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ptop_notebook_spacebar_pre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8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1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3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8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3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800"/>
                            </p:stCondLst>
                            <p:childTnLst>
                              <p:par>
                                <p:cTn id="53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300"/>
                            </p:stCondLst>
                            <p:childTnLst>
                              <p:par>
                                <p:cTn id="56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21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342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342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42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342"/>
                            </p:stCondLst>
                            <p:childTnLst>
                              <p:par>
                                <p:cTn id="74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842"/>
                            </p:stCondLst>
                            <p:childTnLst>
                              <p:par>
                                <p:cTn id="77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342"/>
                            </p:stCondLst>
                            <p:childTnLst>
                              <p:par>
                                <p:cTn id="80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ptop_notebook_return_or_enter_key_pre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1"/>
                            </p:stCondLst>
                            <p:childTnLst>
                              <p:par>
                                <p:cTn id="87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ptop_notebook_spacebar_pre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1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99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50"/>
                            </p:stCondLst>
                            <p:childTnLst>
                              <p:par>
                                <p:cTn id="96" presetID="1" presetClass="entr" presetSubtype="0" fill="hold" grpId="2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400"/>
                            </p:stCondLst>
                            <p:childTnLst>
                              <p:par>
                                <p:cTn id="99" presetID="1" presetClass="exit" presetSubtype="0" fill="hold" grpId="3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61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962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6" grpId="1"/>
      <p:bldP spid="6" grpId="2"/>
      <p:bldP spid="6" grpId="3"/>
      <p:bldP spid="6" grpId="4"/>
      <p:bldP spid="6" grpId="5"/>
      <p:bldP spid="8" grpId="0"/>
      <p:bldP spid="8" grpId="1"/>
      <p:bldP spid="8" grpId="2"/>
      <p:bldP spid="8" grpId="3"/>
      <p:bldP spid="8" grpId="4"/>
      <p:bldP spid="8" grpId="5"/>
      <p:bldP spid="9" grpId="0" build="p"/>
      <p:bldP spid="10" grpId="0"/>
      <p:bldP spid="10" grpId="1"/>
      <p:bldP spid="10" grpId="2"/>
      <p:bldP spid="10" grpId="3"/>
      <p:bldP spid="10" grpId="4"/>
      <p:bldP spid="10" grpId="5"/>
      <p:bldP spid="11" grpId="0"/>
      <p:bldP spid="12" grpId="0"/>
      <p:bldP spid="12" grpId="1"/>
      <p:bldP spid="12" grpId="2"/>
      <p:bldP spid="12" grpId="3"/>
      <p:bldP spid="12" grpId="4"/>
      <p:bldP spid="12" grpId="5"/>
      <p:bldP spid="13" grpId="0" build="p"/>
      <p:bldP spid="15" grpId="0" uiExpand="1" build="p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3355-1F9F-455B-9A6F-8DF638D3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6" y="501161"/>
            <a:ext cx="3658953" cy="961879"/>
          </a:xfrm>
        </p:spPr>
        <p:txBody>
          <a:bodyPr>
            <a:noAutofit/>
          </a:bodyPr>
          <a:lstStyle/>
          <a:p>
            <a:r>
              <a:rPr lang="en-US" sz="5400" b="1" u="sng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</a:rPr>
              <a:t>$_</a:t>
            </a:r>
            <a:r>
              <a:rPr lang="en-US" sz="5400" b="1" u="sng" dirty="0" err="1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</a:rPr>
              <a:t>uname</a:t>
            </a:r>
            <a:r>
              <a:rPr lang="en-US" sz="5400" b="1" u="sng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B26F0-CADF-4A59-A63D-30CA07D8C8D4}"/>
              </a:ext>
            </a:extLst>
          </p:cNvPr>
          <p:cNvSpPr txBox="1"/>
          <p:nvPr/>
        </p:nvSpPr>
        <p:spPr>
          <a:xfrm>
            <a:off x="1948993" y="4216234"/>
            <a:ext cx="843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</a:rPr>
              <a:t>Username: @MrTaharAmine</a:t>
            </a:r>
          </a:p>
          <a:p>
            <a:pPr algn="ctr"/>
            <a:r>
              <a:rPr lang="en-US" sz="4000" b="1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</a:rPr>
              <a:t>Website: </a:t>
            </a:r>
            <a:r>
              <a:rPr lang="en-US" sz="4000" b="1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  <a:hlinkClick r:id="rId2"/>
              </a:rPr>
              <a:t>www.taharamine.me</a:t>
            </a:r>
            <a:endParaRPr lang="en-US" sz="4000" b="1" dirty="0">
              <a:solidFill>
                <a:srgbClr val="99CC00"/>
              </a:solidFill>
              <a:latin typeface="OCR A Extended" panose="02010509020102010303" pitchFamily="50" charset="0"/>
              <a:cs typeface="Segoe UI" panose="020B0502040204020203" pitchFamily="34" charset="0"/>
            </a:endParaRPr>
          </a:p>
          <a:p>
            <a:pPr algn="ctr"/>
            <a:r>
              <a:rPr lang="en-US" sz="4000" b="1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</a:rPr>
              <a:t>E-mail: </a:t>
            </a:r>
            <a:r>
              <a:rPr lang="en-US" sz="4000" b="1" dirty="0">
                <a:solidFill>
                  <a:srgbClr val="99CC00"/>
                </a:solidFill>
                <a:latin typeface="OCR A Extended" panose="02010509020102010303" pitchFamily="50" charset="0"/>
                <a:cs typeface="Segoe UI" panose="020B0502040204020203" pitchFamily="34" charset="0"/>
                <a:hlinkClick r:id="rId3"/>
              </a:rPr>
              <a:t>taharamine@tuta.io</a:t>
            </a:r>
            <a:endParaRPr lang="en-US" sz="4000" b="1" dirty="0">
              <a:solidFill>
                <a:srgbClr val="99CC00"/>
              </a:solidFill>
              <a:latin typeface="OCR A Extended" panose="02010509020102010303" pitchFamily="50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BB025-B9DF-4DCF-90A3-34FDB077A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50" y="1968919"/>
            <a:ext cx="1741434" cy="1741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2D9CFA-B956-49D8-938D-F896356A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0" y="1968919"/>
            <a:ext cx="1741435" cy="1741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0F07A5-0BA8-41A1-87F8-3ECD920D4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15" y="1968919"/>
            <a:ext cx="1741434" cy="17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59005"/>
            <a:ext cx="3564987" cy="880478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52" y="1378633"/>
            <a:ext cx="11109374" cy="507843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Terms.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What is Penetration Testing?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Benefits of doing a Pen-Test!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Pen-Testing Teams/Models/Types.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Pen-Testing Methodologies/Tools/Skills.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Pen-Testing Certifications/Platforms.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Questions!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Hands-On Penetration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Contact Me!</a:t>
            </a:r>
          </a:p>
        </p:txBody>
      </p:sp>
    </p:spTree>
    <p:extLst>
      <p:ext uri="{BB962C8B-B14F-4D97-AF65-F5344CB8AC3E}">
        <p14:creationId xmlns:p14="http://schemas.microsoft.com/office/powerpoint/2010/main" val="419737752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421398"/>
            <a:ext cx="3368040" cy="1252658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83" y="1833130"/>
            <a:ext cx="9389012" cy="207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Tester</a:t>
            </a:r>
            <a:endParaRPr lang="en-US" sz="60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sz="6000" b="1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</a:t>
            </a:r>
            <a:endParaRPr lang="en-US" sz="6000" dirty="0">
              <a:solidFill>
                <a:srgbClr val="99CC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EE459-C988-4B6A-A5F9-5C7716B8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89" y="4153117"/>
            <a:ext cx="2461573" cy="24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9382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252"/>
            <a:ext cx="10515599" cy="9431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13" y="3000570"/>
            <a:ext cx="10711374" cy="22191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Test, known as a Pen-Test, is an authorized simulated attack on a computer system, performed to evaluate the security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926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4"/>
            <a:ext cx="9782908" cy="943170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Benefits of doing a Pen-Test:</a:t>
            </a:r>
            <a:endParaRPr lang="en-US" sz="4800" b="1" u="sng" dirty="0">
              <a:solidFill>
                <a:srgbClr val="99CC00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84695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99CC00"/>
                </a:solidFill>
                <a:latin typeface="OCR A Extended" panose="02010509020102010303" pitchFamily="50" charset="0"/>
              </a:rPr>
              <a:t>Protect Clients, Partners and Third Parties.</a:t>
            </a:r>
          </a:p>
          <a:p>
            <a:r>
              <a:rPr lang="en-US" dirty="0">
                <a:solidFill>
                  <a:srgbClr val="99CC00"/>
                </a:solidFill>
                <a:latin typeface="OCR A Extended" panose="02010509020102010303" pitchFamily="50" charset="0"/>
              </a:rPr>
              <a:t>Show real risk and reveal vulnerabilities.</a:t>
            </a:r>
          </a:p>
          <a:p>
            <a:r>
              <a:rPr lang="en-US" dirty="0">
                <a:solidFill>
                  <a:srgbClr val="99CC00"/>
                </a:solidFill>
                <a:latin typeface="OCR A Extended" panose="02010509020102010303" pitchFamily="50" charset="0"/>
              </a:rPr>
              <a:t>Avoid the cost of network downtime.</a:t>
            </a:r>
          </a:p>
          <a:p>
            <a:r>
              <a:rPr lang="en-US" dirty="0">
                <a:solidFill>
                  <a:srgbClr val="99CC00"/>
                </a:solidFill>
                <a:latin typeface="OCR A Extended" panose="02010509020102010303" pitchFamily="50" charset="0"/>
              </a:rPr>
              <a:t>Preserve corporate image and customer loyalty and protect the public relationships.</a:t>
            </a:r>
          </a:p>
          <a:p>
            <a:r>
              <a:rPr lang="en-US" dirty="0">
                <a:solidFill>
                  <a:srgbClr val="99CC00"/>
                </a:solidFill>
                <a:latin typeface="OCR A Extended" panose="02010509020102010303" pitchFamily="50" charset="0"/>
              </a:rPr>
              <a:t>Evaluate Security Investment.</a:t>
            </a:r>
          </a:p>
          <a:p>
            <a:r>
              <a:rPr lang="en-US" dirty="0">
                <a:solidFill>
                  <a:srgbClr val="99CC00"/>
                </a:solidFill>
                <a:latin typeface="OCR A Extended" panose="02010509020102010303" pitchFamily="50" charset="0"/>
              </a:rPr>
              <a:t>Testing the ability of network defenders to successfully detect and respond to the attacks.</a:t>
            </a:r>
          </a:p>
        </p:txBody>
      </p:sp>
    </p:spTree>
    <p:extLst>
      <p:ext uri="{BB962C8B-B14F-4D97-AF65-F5344CB8AC3E}">
        <p14:creationId xmlns:p14="http://schemas.microsoft.com/office/powerpoint/2010/main" val="6249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4"/>
            <a:ext cx="8868507" cy="943170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Teams: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846954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rgbClr val="99CC00"/>
                </a:solidFill>
                <a:latin typeface="OCR A Extended" panose="02010509020102010303" pitchFamily="50" charset="0"/>
              </a:rPr>
              <a:t>Red Team: Offensive Guys, their main objective is to attack and exploit.</a:t>
            </a:r>
            <a:br>
              <a:rPr lang="en-US" sz="30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endParaRPr lang="en-US" sz="30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r>
              <a:rPr lang="en-US" sz="3000" dirty="0">
                <a:solidFill>
                  <a:srgbClr val="99CC00"/>
                </a:solidFill>
                <a:latin typeface="OCR A Extended" panose="02010509020102010303" pitchFamily="50" charset="0"/>
              </a:rPr>
              <a:t>Blue Team: Defensive Guys. Known as IT Security Team, their main goal is to achieve security and walls against the attackers.</a:t>
            </a:r>
            <a:br>
              <a:rPr lang="en-US" sz="30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endParaRPr lang="en-US" sz="30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r>
              <a:rPr lang="en-US" sz="3000" dirty="0">
                <a:solidFill>
                  <a:srgbClr val="99CC00"/>
                </a:solidFill>
                <a:latin typeface="OCR A Extended" panose="02010509020102010303" pitchFamily="50" charset="0"/>
              </a:rPr>
              <a:t>Purple Team: The bridge between both of the Red Team and the Blue Team.</a:t>
            </a:r>
          </a:p>
        </p:txBody>
      </p:sp>
    </p:spTree>
    <p:extLst>
      <p:ext uri="{BB962C8B-B14F-4D97-AF65-F5344CB8AC3E}">
        <p14:creationId xmlns:p14="http://schemas.microsoft.com/office/powerpoint/2010/main" val="41891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4"/>
            <a:ext cx="9206133" cy="943170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4" y="1631852"/>
            <a:ext cx="6139375" cy="484695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99CC00"/>
                </a:solidFill>
                <a:latin typeface="OCR A Extended" panose="02010509020102010303" pitchFamily="50" charset="0"/>
              </a:rPr>
              <a:t>Black Box Testing: Real world hacking without any given information.</a:t>
            </a:r>
            <a:br>
              <a:rPr lang="en-US" sz="24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endParaRPr lang="en-US" sz="24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r>
              <a:rPr lang="en-US" sz="2400" dirty="0">
                <a:solidFill>
                  <a:srgbClr val="99CC00"/>
                </a:solidFill>
                <a:latin typeface="OCR A Extended" panose="02010509020102010303" pitchFamily="50" charset="0"/>
              </a:rPr>
              <a:t>White Box Testing: Known as Clear-Box Testing, the Pen-Tester has full knowledge on the infrastructure of the target.</a:t>
            </a:r>
            <a:br>
              <a:rPr lang="en-US" sz="2400" dirty="0">
                <a:solidFill>
                  <a:srgbClr val="99CC00"/>
                </a:solidFill>
                <a:latin typeface="OCR A Extended" panose="02010509020102010303" pitchFamily="50" charset="0"/>
              </a:rPr>
            </a:br>
            <a:endParaRPr lang="en-US" sz="2400" dirty="0">
              <a:solidFill>
                <a:srgbClr val="99CC00"/>
              </a:solidFill>
              <a:latin typeface="OCR A Extended" panose="02010509020102010303" pitchFamily="50" charset="0"/>
            </a:endParaRPr>
          </a:p>
          <a:p>
            <a:r>
              <a:rPr lang="en-US" sz="2400" dirty="0">
                <a:solidFill>
                  <a:srgbClr val="99CC00"/>
                </a:solidFill>
                <a:latin typeface="OCR A Extended" panose="02010509020102010303" pitchFamily="50" charset="0"/>
              </a:rPr>
              <a:t>Gray Box Testing: The name explains everything, Its like a part of black &amp; white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31FA7-7A1E-4382-B7B3-78CEDA77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9" y="1804181"/>
            <a:ext cx="5164017" cy="342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7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DD4-EEB6-4809-AFD3-20954DE2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379194"/>
            <a:ext cx="8798169" cy="943170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rgbClr val="99CC00"/>
                </a:solidFill>
                <a:latin typeface="OCR A Extended" panose="02010509020102010303" pitchFamily="50" charset="0"/>
              </a:rPr>
              <a:t>Penetration Testing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F57-F70B-4776-AE95-07B616D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1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Network Penetration Testing.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Web Application Penetration Testing.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Application Penetration Testing.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Wireless Penetration Testing.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Social Engineering Penetration Testing.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Hardware Penetration Testing.</a:t>
            </a:r>
          </a:p>
          <a:p>
            <a:r>
              <a:rPr lang="en-US" sz="3200" dirty="0">
                <a:solidFill>
                  <a:srgbClr val="99CC00"/>
                </a:solidFill>
                <a:latin typeface="OCR A Extended" panose="02010509020102010303" pitchFamily="50" charset="0"/>
              </a:rPr>
              <a:t>Compliance Penetration Testing etc..</a:t>
            </a:r>
          </a:p>
          <a:p>
            <a:endParaRPr lang="en-US" sz="3200" dirty="0">
              <a:solidFill>
                <a:srgbClr val="99CC0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509</Words>
  <PresentationFormat>Widescreen</PresentationFormat>
  <Paragraphs>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OCR A Extended</vt:lpstr>
      <vt:lpstr>Segoe UI</vt:lpstr>
      <vt:lpstr>Office Theme</vt:lpstr>
      <vt:lpstr>PowerPoint Presentation</vt:lpstr>
      <vt:lpstr>PowerPoint Presentation</vt:lpstr>
      <vt:lpstr>Overview:</vt:lpstr>
      <vt:lpstr>Terms:</vt:lpstr>
      <vt:lpstr>Penetration Testing</vt:lpstr>
      <vt:lpstr>Benefits of doing a Pen-Test:</vt:lpstr>
      <vt:lpstr>Penetration Testing Teams:</vt:lpstr>
      <vt:lpstr>Penetration Testing Models:</vt:lpstr>
      <vt:lpstr>Penetration Testing Types:</vt:lpstr>
      <vt:lpstr>Penetration Testing Methodologies:</vt:lpstr>
      <vt:lpstr>My Pen-Testing Methodology:</vt:lpstr>
      <vt:lpstr>Penetration Testing Tools:</vt:lpstr>
      <vt:lpstr>Penetration Testing Skills:</vt:lpstr>
      <vt:lpstr>Penetration Testing Certifications:</vt:lpstr>
      <vt:lpstr>Penetration Testing Platforms:</vt:lpstr>
      <vt:lpstr>PowerPoint Presentation</vt:lpstr>
      <vt:lpstr>PowerPoint Presentation</vt:lpstr>
      <vt:lpstr>#Questions!</vt:lpstr>
      <vt:lpstr>Hands-On</vt:lpstr>
      <vt:lpstr>$_uname: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2017-12-28T01:25:46Z</dcterms:created>
  <dcterms:modified xsi:type="dcterms:W3CDTF">2018-02-13T05:31:17Z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