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58" r:id="rId3"/>
    <p:sldId id="257" r:id="rId4"/>
    <p:sldId id="259" r:id="rId5"/>
    <p:sldId id="286" r:id="rId6"/>
    <p:sldId id="260" r:id="rId7"/>
    <p:sldId id="276" r:id="rId8"/>
    <p:sldId id="262" r:id="rId9"/>
    <p:sldId id="261" r:id="rId10"/>
    <p:sldId id="263" r:id="rId11"/>
    <p:sldId id="264" r:id="rId12"/>
    <p:sldId id="282" r:id="rId13"/>
    <p:sldId id="283" r:id="rId14"/>
    <p:sldId id="284" r:id="rId15"/>
    <p:sldId id="265" r:id="rId16"/>
    <p:sldId id="266" r:id="rId17"/>
    <p:sldId id="267" r:id="rId18"/>
    <p:sldId id="270" r:id="rId19"/>
    <p:sldId id="268" r:id="rId20"/>
    <p:sldId id="271" r:id="rId21"/>
    <p:sldId id="272" r:id="rId22"/>
    <p:sldId id="274" r:id="rId23"/>
    <p:sldId id="277" r:id="rId24"/>
    <p:sldId id="278" r:id="rId25"/>
    <p:sldId id="279" r:id="rId26"/>
    <p:sldId id="280" r:id="rId27"/>
    <p:sldId id="285" r:id="rId28"/>
    <p:sldId id="281"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29" autoAdjust="0"/>
    <p:restoredTop sz="94249" autoAdjust="0"/>
  </p:normalViewPr>
  <p:slideViewPr>
    <p:cSldViewPr snapToGrid="0">
      <p:cViewPr varScale="1">
        <p:scale>
          <a:sx n="68" d="100"/>
          <a:sy n="68" d="100"/>
        </p:scale>
        <p:origin x="77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563043-E2AB-4CDA-A100-6AD4D112D76D}" type="datetimeFigureOut">
              <a:rPr lang="en-US" smtClean="0"/>
              <a:t>2/13/2018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B53CD7-66D2-472B-AEED-7B802FE02CCF}" type="slidenum">
              <a:rPr lang="en-US" smtClean="0"/>
              <a:t>‹#›</a:t>
            </a:fld>
            <a:endParaRPr lang="en-US"/>
          </a:p>
        </p:txBody>
      </p:sp>
    </p:spTree>
    <p:extLst>
      <p:ext uri="{BB962C8B-B14F-4D97-AF65-F5344CB8AC3E}">
        <p14:creationId xmlns:p14="http://schemas.microsoft.com/office/powerpoint/2010/main" val="14308425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B53CD7-66D2-472B-AEED-7B802FE02CCF}" type="slidenum">
              <a:rPr lang="en-US" smtClean="0"/>
              <a:t>5</a:t>
            </a:fld>
            <a:endParaRPr lang="en-US"/>
          </a:p>
        </p:txBody>
      </p:sp>
    </p:spTree>
    <p:extLst>
      <p:ext uri="{BB962C8B-B14F-4D97-AF65-F5344CB8AC3E}">
        <p14:creationId xmlns:p14="http://schemas.microsoft.com/office/powerpoint/2010/main" val="40600715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D707D90-7A46-49EC-B567-812BECC1EAC3}" type="datetimeFigureOut">
              <a:rPr lang="en-US" smtClean="0"/>
              <a:t>2/13/2018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D9E4DC-926F-4B29-8E64-38C331FCFC0F}" type="slidenum">
              <a:rPr lang="en-US" smtClean="0"/>
              <a:t>‹#›</a:t>
            </a:fld>
            <a:endParaRPr lang="en-US"/>
          </a:p>
        </p:txBody>
      </p:sp>
    </p:spTree>
    <p:extLst>
      <p:ext uri="{BB962C8B-B14F-4D97-AF65-F5344CB8AC3E}">
        <p14:creationId xmlns:p14="http://schemas.microsoft.com/office/powerpoint/2010/main" val="15474793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D707D90-7A46-49EC-B567-812BECC1EAC3}" type="datetimeFigureOut">
              <a:rPr lang="en-US" smtClean="0"/>
              <a:t>2/13/2018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D9E4DC-926F-4B29-8E64-38C331FCFC0F}" type="slidenum">
              <a:rPr lang="en-US" smtClean="0"/>
              <a:t>‹#›</a:t>
            </a:fld>
            <a:endParaRPr lang="en-US"/>
          </a:p>
        </p:txBody>
      </p:sp>
    </p:spTree>
    <p:extLst>
      <p:ext uri="{BB962C8B-B14F-4D97-AF65-F5344CB8AC3E}">
        <p14:creationId xmlns:p14="http://schemas.microsoft.com/office/powerpoint/2010/main" val="14540003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D707D90-7A46-49EC-B567-812BECC1EAC3}" type="datetimeFigureOut">
              <a:rPr lang="en-US" smtClean="0"/>
              <a:t>2/13/2018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D9E4DC-926F-4B29-8E64-38C331FCFC0F}" type="slidenum">
              <a:rPr lang="en-US" smtClean="0"/>
              <a:t>‹#›</a:t>
            </a:fld>
            <a:endParaRPr lang="en-US"/>
          </a:p>
        </p:txBody>
      </p:sp>
    </p:spTree>
    <p:extLst>
      <p:ext uri="{BB962C8B-B14F-4D97-AF65-F5344CB8AC3E}">
        <p14:creationId xmlns:p14="http://schemas.microsoft.com/office/powerpoint/2010/main" val="31419150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D707D90-7A46-49EC-B567-812BECC1EAC3}" type="datetimeFigureOut">
              <a:rPr lang="en-US" smtClean="0"/>
              <a:t>2/13/2018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D9E4DC-926F-4B29-8E64-38C331FCFC0F}" type="slidenum">
              <a:rPr lang="en-US" smtClean="0"/>
              <a:t>‹#›</a:t>
            </a:fld>
            <a:endParaRPr lang="en-US"/>
          </a:p>
        </p:txBody>
      </p:sp>
    </p:spTree>
    <p:extLst>
      <p:ext uri="{BB962C8B-B14F-4D97-AF65-F5344CB8AC3E}">
        <p14:creationId xmlns:p14="http://schemas.microsoft.com/office/powerpoint/2010/main" val="156331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D707D90-7A46-49EC-B567-812BECC1EAC3}" type="datetimeFigureOut">
              <a:rPr lang="en-US" smtClean="0"/>
              <a:t>2/13/2018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D9E4DC-926F-4B29-8E64-38C331FCFC0F}" type="slidenum">
              <a:rPr lang="en-US" smtClean="0"/>
              <a:t>‹#›</a:t>
            </a:fld>
            <a:endParaRPr lang="en-US"/>
          </a:p>
        </p:txBody>
      </p:sp>
    </p:spTree>
    <p:extLst>
      <p:ext uri="{BB962C8B-B14F-4D97-AF65-F5344CB8AC3E}">
        <p14:creationId xmlns:p14="http://schemas.microsoft.com/office/powerpoint/2010/main" val="30878805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D707D90-7A46-49EC-B567-812BECC1EAC3}" type="datetimeFigureOut">
              <a:rPr lang="en-US" smtClean="0"/>
              <a:t>2/13/2018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D9E4DC-926F-4B29-8E64-38C331FCFC0F}" type="slidenum">
              <a:rPr lang="en-US" smtClean="0"/>
              <a:t>‹#›</a:t>
            </a:fld>
            <a:endParaRPr lang="en-US"/>
          </a:p>
        </p:txBody>
      </p:sp>
    </p:spTree>
    <p:extLst>
      <p:ext uri="{BB962C8B-B14F-4D97-AF65-F5344CB8AC3E}">
        <p14:creationId xmlns:p14="http://schemas.microsoft.com/office/powerpoint/2010/main" val="28882817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D707D90-7A46-49EC-B567-812BECC1EAC3}" type="datetimeFigureOut">
              <a:rPr lang="en-US" smtClean="0"/>
              <a:t>2/13/2018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3D9E4DC-926F-4B29-8E64-38C331FCFC0F}" type="slidenum">
              <a:rPr lang="en-US" smtClean="0"/>
              <a:t>‹#›</a:t>
            </a:fld>
            <a:endParaRPr lang="en-US"/>
          </a:p>
        </p:txBody>
      </p:sp>
    </p:spTree>
    <p:extLst>
      <p:ext uri="{BB962C8B-B14F-4D97-AF65-F5344CB8AC3E}">
        <p14:creationId xmlns:p14="http://schemas.microsoft.com/office/powerpoint/2010/main" val="12056747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D707D90-7A46-49EC-B567-812BECC1EAC3}" type="datetimeFigureOut">
              <a:rPr lang="en-US" smtClean="0"/>
              <a:t>2/13/2018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3D9E4DC-926F-4B29-8E64-38C331FCFC0F}" type="slidenum">
              <a:rPr lang="en-US" smtClean="0"/>
              <a:t>‹#›</a:t>
            </a:fld>
            <a:endParaRPr lang="en-US"/>
          </a:p>
        </p:txBody>
      </p:sp>
    </p:spTree>
    <p:extLst>
      <p:ext uri="{BB962C8B-B14F-4D97-AF65-F5344CB8AC3E}">
        <p14:creationId xmlns:p14="http://schemas.microsoft.com/office/powerpoint/2010/main" val="2169352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707D90-7A46-49EC-B567-812BECC1EAC3}" type="datetimeFigureOut">
              <a:rPr lang="en-US" smtClean="0"/>
              <a:t>2/13/2018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3D9E4DC-926F-4B29-8E64-38C331FCFC0F}" type="slidenum">
              <a:rPr lang="en-US" smtClean="0"/>
              <a:t>‹#›</a:t>
            </a:fld>
            <a:endParaRPr lang="en-US"/>
          </a:p>
        </p:txBody>
      </p:sp>
    </p:spTree>
    <p:extLst>
      <p:ext uri="{BB962C8B-B14F-4D97-AF65-F5344CB8AC3E}">
        <p14:creationId xmlns:p14="http://schemas.microsoft.com/office/powerpoint/2010/main" val="18408658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D707D90-7A46-49EC-B567-812BECC1EAC3}" type="datetimeFigureOut">
              <a:rPr lang="en-US" smtClean="0"/>
              <a:t>2/13/2018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D9E4DC-926F-4B29-8E64-38C331FCFC0F}" type="slidenum">
              <a:rPr lang="en-US" smtClean="0"/>
              <a:t>‹#›</a:t>
            </a:fld>
            <a:endParaRPr lang="en-US"/>
          </a:p>
        </p:txBody>
      </p:sp>
    </p:spTree>
    <p:extLst>
      <p:ext uri="{BB962C8B-B14F-4D97-AF65-F5344CB8AC3E}">
        <p14:creationId xmlns:p14="http://schemas.microsoft.com/office/powerpoint/2010/main" val="30819386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D707D90-7A46-49EC-B567-812BECC1EAC3}" type="datetimeFigureOut">
              <a:rPr lang="en-US" smtClean="0"/>
              <a:t>2/13/2018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D9E4DC-926F-4B29-8E64-38C331FCFC0F}" type="slidenum">
              <a:rPr lang="en-US" smtClean="0"/>
              <a:t>‹#›</a:t>
            </a:fld>
            <a:endParaRPr lang="en-US"/>
          </a:p>
        </p:txBody>
      </p:sp>
    </p:spTree>
    <p:extLst>
      <p:ext uri="{BB962C8B-B14F-4D97-AF65-F5344CB8AC3E}">
        <p14:creationId xmlns:p14="http://schemas.microsoft.com/office/powerpoint/2010/main" val="35294806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8000" b="-8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707D90-7A46-49EC-B567-812BECC1EAC3}" type="datetimeFigureOut">
              <a:rPr lang="en-US" smtClean="0"/>
              <a:t>2/13/2018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D9E4DC-926F-4B29-8E64-38C331FCFC0F}" type="slidenum">
              <a:rPr lang="en-US" smtClean="0"/>
              <a:t>‹#›</a:t>
            </a:fld>
            <a:endParaRPr lang="en-US"/>
          </a:p>
        </p:txBody>
      </p:sp>
    </p:spTree>
    <p:extLst>
      <p:ext uri="{BB962C8B-B14F-4D97-AF65-F5344CB8AC3E}">
        <p14:creationId xmlns:p14="http://schemas.microsoft.com/office/powerpoint/2010/main" val="24790873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jp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jpg"/></Relationships>
</file>

<file path=ppt/slides/_rels/slide14.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jpeg"/><Relationship Id="rId1" Type="http://schemas.openxmlformats.org/officeDocument/2006/relationships/slideLayout" Target="../slideLayouts/slideLayout2.xml"/><Relationship Id="rId6" Type="http://schemas.openxmlformats.org/officeDocument/2006/relationships/image" Target="../media/image25.jpeg"/><Relationship Id="rId5" Type="http://schemas.openxmlformats.org/officeDocument/2006/relationships/image" Target="../media/image24.png"/><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37.jp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26.xml.rels><?xml version="1.0" encoding="UTF-8" standalone="yes"?>
<Relationships xmlns="http://schemas.openxmlformats.org/package/2006/relationships"><Relationship Id="rId2" Type="http://schemas.openxmlformats.org/officeDocument/2006/relationships/image" Target="../media/image38.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mailto:Taharamine@tuta.io" TargetMode="External"/><Relationship Id="rId2" Type="http://schemas.openxmlformats.org/officeDocument/2006/relationships/hyperlink" Target="http://www.taharamine.me/" TargetMode="External"/><Relationship Id="rId1" Type="http://schemas.openxmlformats.org/officeDocument/2006/relationships/slideLayout" Target="../slideLayouts/slideLayout2.xml"/><Relationship Id="rId4" Type="http://schemas.openxmlformats.org/officeDocument/2006/relationships/image" Target="../media/image39.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8000"/>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97059" y="2174777"/>
            <a:ext cx="11197882" cy="2508445"/>
          </a:xfrm>
        </p:spPr>
        <p:txBody>
          <a:bodyPr>
            <a:noAutofit/>
          </a:bodyPr>
          <a:lstStyle/>
          <a:p>
            <a:r>
              <a:rPr lang="en-US" sz="8000" b="1" dirty="0">
                <a:ln w="38100">
                  <a:solidFill>
                    <a:schemeClr val="tx1"/>
                  </a:solidFill>
                </a:ln>
                <a:solidFill>
                  <a:schemeClr val="bg1"/>
                </a:solidFill>
                <a:latin typeface="Segoe UI" panose="020B0502040204020203" pitchFamily="34" charset="0"/>
                <a:cs typeface="Segoe UI" panose="020B0502040204020203" pitchFamily="34" charset="0"/>
              </a:rPr>
              <a:t>Introduction to</a:t>
            </a:r>
            <a:br>
              <a:rPr lang="en-US" sz="8000" b="1" dirty="0">
                <a:ln w="38100">
                  <a:solidFill>
                    <a:schemeClr val="tx1"/>
                  </a:solidFill>
                </a:ln>
                <a:solidFill>
                  <a:schemeClr val="bg1"/>
                </a:solidFill>
                <a:latin typeface="Segoe UI" panose="020B0502040204020203" pitchFamily="34" charset="0"/>
                <a:cs typeface="Segoe UI" panose="020B0502040204020203" pitchFamily="34" charset="0"/>
              </a:rPr>
            </a:br>
            <a:r>
              <a:rPr lang="en-US" sz="8000" b="1" dirty="0">
                <a:ln w="38100">
                  <a:solidFill>
                    <a:schemeClr val="tx1"/>
                  </a:solidFill>
                </a:ln>
                <a:solidFill>
                  <a:schemeClr val="bg1"/>
                </a:solidFill>
                <a:latin typeface="Segoe UI" panose="020B0502040204020203" pitchFamily="34" charset="0"/>
                <a:cs typeface="Segoe UI" panose="020B0502040204020203" pitchFamily="34" charset="0"/>
              </a:rPr>
              <a:t>Ethical Hacking &amp; CTFs</a:t>
            </a:r>
          </a:p>
        </p:txBody>
      </p:sp>
    </p:spTree>
    <p:extLst>
      <p:ext uri="{BB962C8B-B14F-4D97-AF65-F5344CB8AC3E}">
        <p14:creationId xmlns:p14="http://schemas.microsoft.com/office/powerpoint/2010/main" val="16479963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53355-1F9F-455B-9A6F-8DF638D37718}"/>
              </a:ext>
            </a:extLst>
          </p:cNvPr>
          <p:cNvSpPr>
            <a:spLocks noGrp="1"/>
          </p:cNvSpPr>
          <p:nvPr>
            <p:ph type="title"/>
          </p:nvPr>
        </p:nvSpPr>
        <p:spPr>
          <a:xfrm>
            <a:off x="944294" y="2022231"/>
            <a:ext cx="10303412" cy="2813538"/>
          </a:xfrm>
        </p:spPr>
        <p:txBody>
          <a:bodyPr>
            <a:normAutofit/>
          </a:bodyPr>
          <a:lstStyle/>
          <a:p>
            <a:pPr algn="ctr"/>
            <a:r>
              <a:rPr lang="en-US" sz="9600" b="1" dirty="0">
                <a:solidFill>
                  <a:schemeClr val="bg1"/>
                </a:solidFill>
                <a:latin typeface="Segoe UI" panose="020B0502040204020203" pitchFamily="34" charset="0"/>
                <a:cs typeface="Segoe UI" panose="020B0502040204020203" pitchFamily="34" charset="0"/>
              </a:rPr>
              <a:t>How to learn</a:t>
            </a:r>
            <a:br>
              <a:rPr lang="en-US" sz="9600" b="1" dirty="0">
                <a:solidFill>
                  <a:schemeClr val="bg1"/>
                </a:solidFill>
                <a:latin typeface="Segoe UI" panose="020B0502040204020203" pitchFamily="34" charset="0"/>
                <a:cs typeface="Segoe UI" panose="020B0502040204020203" pitchFamily="34" charset="0"/>
              </a:rPr>
            </a:br>
            <a:r>
              <a:rPr lang="en-US" sz="9600" b="1" dirty="0">
                <a:solidFill>
                  <a:schemeClr val="bg1"/>
                </a:solidFill>
                <a:latin typeface="Segoe UI" panose="020B0502040204020203" pitchFamily="34" charset="0"/>
                <a:cs typeface="Segoe UI" panose="020B0502040204020203" pitchFamily="34" charset="0"/>
              </a:rPr>
              <a:t>Ethical Hacking ?</a:t>
            </a:r>
          </a:p>
        </p:txBody>
      </p:sp>
    </p:spTree>
    <p:extLst>
      <p:ext uri="{BB962C8B-B14F-4D97-AF65-F5344CB8AC3E}">
        <p14:creationId xmlns:p14="http://schemas.microsoft.com/office/powerpoint/2010/main" val="18604339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B8523-675A-4887-9D9F-4FD9CA3005FE}"/>
              </a:ext>
            </a:extLst>
          </p:cNvPr>
          <p:cNvSpPr>
            <a:spLocks noGrp="1"/>
          </p:cNvSpPr>
          <p:nvPr>
            <p:ph idx="1"/>
          </p:nvPr>
        </p:nvSpPr>
        <p:spPr>
          <a:xfrm>
            <a:off x="595533" y="877161"/>
            <a:ext cx="11000935" cy="5425165"/>
          </a:xfrm>
        </p:spPr>
        <p:txBody>
          <a:bodyPr>
            <a:normAutofit fontScale="92500" lnSpcReduction="10000"/>
          </a:bodyPr>
          <a:lstStyle/>
          <a:p>
            <a:r>
              <a:rPr lang="en-US" sz="4400" dirty="0">
                <a:solidFill>
                  <a:schemeClr val="bg1"/>
                </a:solidFill>
                <a:latin typeface="Segoe UI" panose="020B0502040204020203" pitchFamily="34" charset="0"/>
                <a:cs typeface="Segoe UI" panose="020B0502040204020203" pitchFamily="34" charset="0"/>
              </a:rPr>
              <a:t>Play CTFs.</a:t>
            </a:r>
          </a:p>
          <a:p>
            <a:r>
              <a:rPr lang="en-US" sz="4400" dirty="0">
                <a:solidFill>
                  <a:schemeClr val="bg1"/>
                </a:solidFill>
                <a:latin typeface="Segoe UI" panose="020B0502040204020203" pitchFamily="34" charset="0"/>
                <a:cs typeface="Segoe UI" panose="020B0502040204020203" pitchFamily="34" charset="0"/>
              </a:rPr>
              <a:t>Read books.</a:t>
            </a:r>
          </a:p>
          <a:p>
            <a:r>
              <a:rPr lang="en-US" sz="4400" dirty="0">
                <a:solidFill>
                  <a:schemeClr val="bg1"/>
                </a:solidFill>
                <a:latin typeface="Segoe UI" panose="020B0502040204020203" pitchFamily="34" charset="0"/>
                <a:cs typeface="Segoe UI" panose="020B0502040204020203" pitchFamily="34" charset="0"/>
              </a:rPr>
              <a:t>Watch tutorials &amp; courses.</a:t>
            </a:r>
          </a:p>
          <a:p>
            <a:r>
              <a:rPr lang="en-US" sz="4400" dirty="0">
                <a:solidFill>
                  <a:schemeClr val="bg1"/>
                </a:solidFill>
                <a:latin typeface="Segoe UI" panose="020B0502040204020203" pitchFamily="34" charset="0"/>
                <a:cs typeface="Segoe UI" panose="020B0502040204020203" pitchFamily="34" charset="0"/>
              </a:rPr>
              <a:t>Join forums, websites and groups.</a:t>
            </a:r>
          </a:p>
          <a:p>
            <a:r>
              <a:rPr lang="en-US" sz="4400" dirty="0">
                <a:solidFill>
                  <a:schemeClr val="bg1"/>
                </a:solidFill>
                <a:latin typeface="Segoe UI" panose="020B0502040204020203" pitchFamily="34" charset="0"/>
                <a:cs typeface="Segoe UI" panose="020B0502040204020203" pitchFamily="34" charset="0"/>
              </a:rPr>
              <a:t>Network with people &amp; make friends.</a:t>
            </a:r>
          </a:p>
          <a:p>
            <a:r>
              <a:rPr lang="en-US" sz="4400" dirty="0">
                <a:solidFill>
                  <a:schemeClr val="bg1"/>
                </a:solidFill>
                <a:latin typeface="Segoe UI" panose="020B0502040204020203" pitchFamily="34" charset="0"/>
                <a:cs typeface="Segoe UI" panose="020B0502040204020203" pitchFamily="34" charset="0"/>
              </a:rPr>
              <a:t>Attend events (Conferences.. Workshops..).</a:t>
            </a:r>
          </a:p>
          <a:p>
            <a:r>
              <a:rPr lang="en-US" sz="4400" dirty="0">
                <a:solidFill>
                  <a:schemeClr val="bg1"/>
                </a:solidFill>
                <a:latin typeface="Segoe UI" panose="020B0502040204020203" pitchFamily="34" charset="0"/>
                <a:cs typeface="Segoe UI" panose="020B0502040204020203" pitchFamily="34" charset="0"/>
              </a:rPr>
              <a:t>Pass certifications &amp; trainings.</a:t>
            </a:r>
          </a:p>
          <a:p>
            <a:r>
              <a:rPr lang="en-US" sz="4400" dirty="0">
                <a:solidFill>
                  <a:schemeClr val="bg1"/>
                </a:solidFill>
                <a:latin typeface="Segoe UI" panose="020B0502040204020203" pitchFamily="34" charset="0"/>
                <a:cs typeface="Segoe UI" panose="020B0502040204020203" pitchFamily="34" charset="0"/>
              </a:rPr>
              <a:t>Let google be your friend and use it everyday.</a:t>
            </a:r>
          </a:p>
        </p:txBody>
      </p:sp>
    </p:spTree>
    <p:extLst>
      <p:ext uri="{BB962C8B-B14F-4D97-AF65-F5344CB8AC3E}">
        <p14:creationId xmlns:p14="http://schemas.microsoft.com/office/powerpoint/2010/main" val="20712122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10B42-2E19-4A23-B156-24A6653D2C7D}"/>
              </a:ext>
            </a:extLst>
          </p:cNvPr>
          <p:cNvSpPr>
            <a:spLocks noGrp="1"/>
          </p:cNvSpPr>
          <p:nvPr>
            <p:ph type="title"/>
          </p:nvPr>
        </p:nvSpPr>
        <p:spPr>
          <a:xfrm>
            <a:off x="388034" y="199073"/>
            <a:ext cx="7954108" cy="774358"/>
          </a:xfrm>
        </p:spPr>
        <p:txBody>
          <a:bodyPr>
            <a:normAutofit/>
          </a:bodyPr>
          <a:lstStyle/>
          <a:p>
            <a:r>
              <a:rPr lang="en-US" sz="4000" b="1" u="sng" dirty="0">
                <a:solidFill>
                  <a:schemeClr val="bg1"/>
                </a:solidFill>
                <a:latin typeface="Segoe UI" panose="020B0502040204020203" pitchFamily="34" charset="0"/>
                <a:cs typeface="Segoe UI" panose="020B0502040204020203" pitchFamily="34" charset="0"/>
              </a:rPr>
              <a:t>Where to learn Ethical Hacking?</a:t>
            </a:r>
          </a:p>
        </p:txBody>
      </p:sp>
      <p:pic>
        <p:nvPicPr>
          <p:cNvPr id="5" name="Content Placeholder 4">
            <a:extLst>
              <a:ext uri="{FF2B5EF4-FFF2-40B4-BE49-F238E27FC236}">
                <a16:creationId xmlns:a16="http://schemas.microsoft.com/office/drawing/2014/main" id="{623766A6-FA2F-4F38-87ED-18FC6522BFD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8033" y="973432"/>
            <a:ext cx="4029221" cy="3229924"/>
          </a:xfrm>
        </p:spPr>
      </p:pic>
      <p:pic>
        <p:nvPicPr>
          <p:cNvPr id="9" name="Picture 8">
            <a:extLst>
              <a:ext uri="{FF2B5EF4-FFF2-40B4-BE49-F238E27FC236}">
                <a16:creationId xmlns:a16="http://schemas.microsoft.com/office/drawing/2014/main" id="{11C81F7C-97F0-4B8A-BF32-307D941659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8033" y="4346918"/>
            <a:ext cx="2650589" cy="2200621"/>
          </a:xfrm>
          <a:prstGeom prst="rect">
            <a:avLst/>
          </a:prstGeom>
        </p:spPr>
      </p:pic>
      <p:pic>
        <p:nvPicPr>
          <p:cNvPr id="11" name="Picture 10">
            <a:extLst>
              <a:ext uri="{FF2B5EF4-FFF2-40B4-BE49-F238E27FC236}">
                <a16:creationId xmlns:a16="http://schemas.microsoft.com/office/drawing/2014/main" id="{204EAF2F-DBFA-4B17-ADE5-5D7D2B963FB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21502" y="4346918"/>
            <a:ext cx="4483490" cy="2200622"/>
          </a:xfrm>
          <a:prstGeom prst="rect">
            <a:avLst/>
          </a:prstGeom>
        </p:spPr>
      </p:pic>
      <p:pic>
        <p:nvPicPr>
          <p:cNvPr id="15" name="Picture 14">
            <a:extLst>
              <a:ext uri="{FF2B5EF4-FFF2-40B4-BE49-F238E27FC236}">
                <a16:creationId xmlns:a16="http://schemas.microsoft.com/office/drawing/2014/main" id="{0DCCB3BD-8004-4876-AE63-90DB551CBF6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84447" y="973431"/>
            <a:ext cx="7119519" cy="3229925"/>
          </a:xfrm>
          <a:prstGeom prst="rect">
            <a:avLst/>
          </a:prstGeom>
        </p:spPr>
      </p:pic>
      <p:pic>
        <p:nvPicPr>
          <p:cNvPr id="17" name="Picture 16">
            <a:extLst>
              <a:ext uri="{FF2B5EF4-FFF2-40B4-BE49-F238E27FC236}">
                <a16:creationId xmlns:a16="http://schemas.microsoft.com/office/drawing/2014/main" id="{B9B2FB8A-E989-472F-8CB7-09A2210C4C2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887872" y="4346918"/>
            <a:ext cx="3916094" cy="2200622"/>
          </a:xfrm>
          <a:prstGeom prst="rect">
            <a:avLst/>
          </a:prstGeom>
        </p:spPr>
      </p:pic>
    </p:spTree>
    <p:extLst>
      <p:ext uri="{BB962C8B-B14F-4D97-AF65-F5344CB8AC3E}">
        <p14:creationId xmlns:p14="http://schemas.microsoft.com/office/powerpoint/2010/main" val="21746387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10B42-2E19-4A23-B156-24A6653D2C7D}"/>
              </a:ext>
            </a:extLst>
          </p:cNvPr>
          <p:cNvSpPr>
            <a:spLocks noGrp="1"/>
          </p:cNvSpPr>
          <p:nvPr>
            <p:ph type="title"/>
          </p:nvPr>
        </p:nvSpPr>
        <p:spPr>
          <a:xfrm>
            <a:off x="331763" y="321993"/>
            <a:ext cx="7335129" cy="718087"/>
          </a:xfrm>
        </p:spPr>
        <p:txBody>
          <a:bodyPr>
            <a:normAutofit/>
          </a:bodyPr>
          <a:lstStyle/>
          <a:p>
            <a:r>
              <a:rPr lang="en-US" sz="4000" b="1" u="sng" dirty="0">
                <a:solidFill>
                  <a:schemeClr val="bg1"/>
                </a:solidFill>
                <a:latin typeface="Segoe UI" panose="020B0502040204020203" pitchFamily="34" charset="0"/>
                <a:cs typeface="Segoe UI" panose="020B0502040204020203" pitchFamily="34" charset="0"/>
              </a:rPr>
              <a:t>Ethical Hacking Certifications:</a:t>
            </a:r>
          </a:p>
        </p:txBody>
      </p:sp>
      <p:pic>
        <p:nvPicPr>
          <p:cNvPr id="5" name="Content Placeholder 4">
            <a:extLst>
              <a:ext uri="{FF2B5EF4-FFF2-40B4-BE49-F238E27FC236}">
                <a16:creationId xmlns:a16="http://schemas.microsoft.com/office/drawing/2014/main" id="{847581A7-7973-4860-A0DA-56CE94CAD30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1763" y="1040080"/>
            <a:ext cx="3790071" cy="2533114"/>
          </a:xfrm>
        </p:spPr>
      </p:pic>
      <p:pic>
        <p:nvPicPr>
          <p:cNvPr id="7" name="Picture 6">
            <a:extLst>
              <a:ext uri="{FF2B5EF4-FFF2-40B4-BE49-F238E27FC236}">
                <a16:creationId xmlns:a16="http://schemas.microsoft.com/office/drawing/2014/main" id="{6DB135E9-E6D0-4015-9FBC-AA18AC5CCB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42434" y="1040080"/>
            <a:ext cx="3790071" cy="2533114"/>
          </a:xfrm>
          <a:prstGeom prst="rect">
            <a:avLst/>
          </a:prstGeom>
        </p:spPr>
      </p:pic>
      <p:pic>
        <p:nvPicPr>
          <p:cNvPr id="9" name="Picture 8">
            <a:extLst>
              <a:ext uri="{FF2B5EF4-FFF2-40B4-BE49-F238E27FC236}">
                <a16:creationId xmlns:a16="http://schemas.microsoft.com/office/drawing/2014/main" id="{BDFF34FD-5B7B-4D6B-AD5F-96734546E11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1763" y="3758854"/>
            <a:ext cx="3790071" cy="2777153"/>
          </a:xfrm>
          <a:prstGeom prst="rect">
            <a:avLst/>
          </a:prstGeom>
        </p:spPr>
      </p:pic>
      <p:pic>
        <p:nvPicPr>
          <p:cNvPr id="11" name="Picture 10">
            <a:extLst>
              <a:ext uri="{FF2B5EF4-FFF2-40B4-BE49-F238E27FC236}">
                <a16:creationId xmlns:a16="http://schemas.microsoft.com/office/drawing/2014/main" id="{1E2C3015-8158-43FE-8207-ED12EE4B606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42434" y="3758853"/>
            <a:ext cx="3790071" cy="2777153"/>
          </a:xfrm>
          <a:prstGeom prst="rect">
            <a:avLst/>
          </a:prstGeom>
        </p:spPr>
      </p:pic>
      <p:pic>
        <p:nvPicPr>
          <p:cNvPr id="13" name="Picture 12">
            <a:extLst>
              <a:ext uri="{FF2B5EF4-FFF2-40B4-BE49-F238E27FC236}">
                <a16:creationId xmlns:a16="http://schemas.microsoft.com/office/drawing/2014/main" id="{81C111D6-F3C9-43CB-B83E-3D88E7B2303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153105" y="1040080"/>
            <a:ext cx="3790071" cy="2533114"/>
          </a:xfrm>
          <a:prstGeom prst="rect">
            <a:avLst/>
          </a:prstGeom>
        </p:spPr>
      </p:pic>
      <p:pic>
        <p:nvPicPr>
          <p:cNvPr id="15" name="Picture 14">
            <a:extLst>
              <a:ext uri="{FF2B5EF4-FFF2-40B4-BE49-F238E27FC236}">
                <a16:creationId xmlns:a16="http://schemas.microsoft.com/office/drawing/2014/main" id="{4121592E-4467-44F3-BBAB-6C45C5635D6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153105" y="3758852"/>
            <a:ext cx="3790070" cy="2777153"/>
          </a:xfrm>
          <a:prstGeom prst="rect">
            <a:avLst/>
          </a:prstGeom>
        </p:spPr>
      </p:pic>
    </p:spTree>
    <p:extLst>
      <p:ext uri="{BB962C8B-B14F-4D97-AF65-F5344CB8AC3E}">
        <p14:creationId xmlns:p14="http://schemas.microsoft.com/office/powerpoint/2010/main" val="5573922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10B42-2E19-4A23-B156-24A6653D2C7D}"/>
              </a:ext>
            </a:extLst>
          </p:cNvPr>
          <p:cNvSpPr>
            <a:spLocks noGrp="1"/>
          </p:cNvSpPr>
          <p:nvPr>
            <p:ph type="title"/>
          </p:nvPr>
        </p:nvSpPr>
        <p:spPr>
          <a:xfrm>
            <a:off x="404238" y="315887"/>
            <a:ext cx="4788877" cy="929103"/>
          </a:xfrm>
        </p:spPr>
        <p:txBody>
          <a:bodyPr>
            <a:normAutofit/>
          </a:bodyPr>
          <a:lstStyle/>
          <a:p>
            <a:r>
              <a:rPr lang="en-US" b="1" u="sng" dirty="0">
                <a:solidFill>
                  <a:schemeClr val="bg1"/>
                </a:solidFill>
                <a:latin typeface="Segoe UI" panose="020B0502040204020203" pitchFamily="34" charset="0"/>
                <a:cs typeface="Segoe UI" panose="020B0502040204020203" pitchFamily="34" charset="0"/>
              </a:rPr>
              <a:t>Jobs &amp; Positions:</a:t>
            </a:r>
          </a:p>
        </p:txBody>
      </p:sp>
      <p:sp>
        <p:nvSpPr>
          <p:cNvPr id="3" name="Content Placeholder 2">
            <a:extLst>
              <a:ext uri="{FF2B5EF4-FFF2-40B4-BE49-F238E27FC236}">
                <a16:creationId xmlns:a16="http://schemas.microsoft.com/office/drawing/2014/main" id="{467FC045-216C-40FE-AB3D-3612B47E807F}"/>
              </a:ext>
            </a:extLst>
          </p:cNvPr>
          <p:cNvSpPr>
            <a:spLocks noGrp="1"/>
          </p:cNvSpPr>
          <p:nvPr>
            <p:ph idx="1"/>
          </p:nvPr>
        </p:nvSpPr>
        <p:spPr>
          <a:xfrm>
            <a:off x="404238" y="1397692"/>
            <a:ext cx="6355610" cy="4215318"/>
          </a:xfrm>
        </p:spPr>
        <p:txBody>
          <a:bodyPr>
            <a:normAutofit fontScale="92500"/>
          </a:bodyPr>
          <a:lstStyle/>
          <a:p>
            <a:r>
              <a:rPr lang="en-US" sz="3600" dirty="0">
                <a:solidFill>
                  <a:schemeClr val="bg1"/>
                </a:solidFill>
                <a:latin typeface="Segoe UI" panose="020B0502040204020203" pitchFamily="34" charset="0"/>
                <a:cs typeface="Segoe UI" panose="020B0502040204020203" pitchFamily="34" charset="0"/>
              </a:rPr>
              <a:t>Information Security Engineer.</a:t>
            </a:r>
          </a:p>
          <a:p>
            <a:r>
              <a:rPr lang="en-US" sz="3600" dirty="0">
                <a:solidFill>
                  <a:schemeClr val="bg1"/>
                </a:solidFill>
                <a:latin typeface="Segoe UI" panose="020B0502040204020203" pitchFamily="34" charset="0"/>
                <a:cs typeface="Segoe UI" panose="020B0502040204020203" pitchFamily="34" charset="0"/>
              </a:rPr>
              <a:t>Information Security Architect.</a:t>
            </a:r>
          </a:p>
          <a:p>
            <a:r>
              <a:rPr lang="en-US" sz="3600" dirty="0">
                <a:solidFill>
                  <a:schemeClr val="bg1"/>
                </a:solidFill>
                <a:latin typeface="Segoe UI" panose="020B0502040204020203" pitchFamily="34" charset="0"/>
                <a:cs typeface="Segoe UI" panose="020B0502040204020203" pitchFamily="34" charset="0"/>
              </a:rPr>
              <a:t>Cyber Security Researcher.</a:t>
            </a:r>
          </a:p>
          <a:p>
            <a:r>
              <a:rPr lang="en-US" sz="3600" dirty="0">
                <a:solidFill>
                  <a:schemeClr val="bg1"/>
                </a:solidFill>
                <a:latin typeface="Segoe UI" panose="020B0502040204020203" pitchFamily="34" charset="0"/>
                <a:cs typeface="Segoe UI" panose="020B0502040204020203" pitchFamily="34" charset="0"/>
              </a:rPr>
              <a:t>Bug Bounty Hunter.</a:t>
            </a:r>
          </a:p>
          <a:p>
            <a:r>
              <a:rPr lang="en-US" sz="3600" dirty="0">
                <a:solidFill>
                  <a:schemeClr val="bg1"/>
                </a:solidFill>
                <a:latin typeface="Segoe UI" panose="020B0502040204020203" pitchFamily="34" charset="0"/>
                <a:cs typeface="Segoe UI" panose="020B0502040204020203" pitchFamily="34" charset="0"/>
              </a:rPr>
              <a:t>IT Security Consultant.</a:t>
            </a:r>
          </a:p>
          <a:p>
            <a:r>
              <a:rPr lang="en-US" sz="3600" dirty="0">
                <a:solidFill>
                  <a:schemeClr val="bg1"/>
                </a:solidFill>
                <a:latin typeface="Segoe UI" panose="020B0502040204020203" pitchFamily="34" charset="0"/>
                <a:cs typeface="Segoe UI" panose="020B0502040204020203" pitchFamily="34" charset="0"/>
              </a:rPr>
              <a:t>IT Security Analyst.</a:t>
            </a:r>
          </a:p>
          <a:p>
            <a:r>
              <a:rPr lang="en-US" sz="3600" dirty="0">
                <a:solidFill>
                  <a:schemeClr val="bg1"/>
                </a:solidFill>
                <a:latin typeface="Segoe UI" panose="020B0502040204020203" pitchFamily="34" charset="0"/>
                <a:cs typeface="Segoe UI" panose="020B0502040204020203" pitchFamily="34" charset="0"/>
              </a:rPr>
              <a:t>Penetration Tester.</a:t>
            </a:r>
          </a:p>
        </p:txBody>
      </p:sp>
      <p:pic>
        <p:nvPicPr>
          <p:cNvPr id="5" name="Picture 4">
            <a:extLst>
              <a:ext uri="{FF2B5EF4-FFF2-40B4-BE49-F238E27FC236}">
                <a16:creationId xmlns:a16="http://schemas.microsoft.com/office/drawing/2014/main" id="{186601D0-9CE2-4953-A749-AA5F4743AEF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49847" y="2512835"/>
            <a:ext cx="1635042" cy="1618213"/>
          </a:xfrm>
          <a:prstGeom prst="rect">
            <a:avLst/>
          </a:prstGeom>
        </p:spPr>
      </p:pic>
      <p:pic>
        <p:nvPicPr>
          <p:cNvPr id="7" name="Picture 6">
            <a:extLst>
              <a:ext uri="{FF2B5EF4-FFF2-40B4-BE49-F238E27FC236}">
                <a16:creationId xmlns:a16="http://schemas.microsoft.com/office/drawing/2014/main" id="{A138B1EE-4AC1-4C61-8B55-07FCB789A15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58577" y="2512837"/>
            <a:ext cx="1697707" cy="1618213"/>
          </a:xfrm>
          <a:prstGeom prst="rect">
            <a:avLst/>
          </a:prstGeom>
        </p:spPr>
      </p:pic>
      <p:pic>
        <p:nvPicPr>
          <p:cNvPr id="9" name="Picture 8">
            <a:extLst>
              <a:ext uri="{FF2B5EF4-FFF2-40B4-BE49-F238E27FC236}">
                <a16:creationId xmlns:a16="http://schemas.microsoft.com/office/drawing/2014/main" id="{C7DC4139-DE95-430C-8113-6071B85BDEB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57888" y="2512836"/>
            <a:ext cx="1694833" cy="1618213"/>
          </a:xfrm>
          <a:prstGeom prst="rect">
            <a:avLst/>
          </a:prstGeom>
        </p:spPr>
      </p:pic>
      <p:pic>
        <p:nvPicPr>
          <p:cNvPr id="11" name="Picture 10">
            <a:extLst>
              <a:ext uri="{FF2B5EF4-FFF2-40B4-BE49-F238E27FC236}">
                <a16:creationId xmlns:a16="http://schemas.microsoft.com/office/drawing/2014/main" id="{D7164793-1B81-44E0-9B45-C17C6850B8E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59848" y="4283748"/>
            <a:ext cx="5027914" cy="2440609"/>
          </a:xfrm>
          <a:prstGeom prst="rect">
            <a:avLst/>
          </a:prstGeom>
        </p:spPr>
      </p:pic>
      <p:pic>
        <p:nvPicPr>
          <p:cNvPr id="13" name="Picture 12">
            <a:extLst>
              <a:ext uri="{FF2B5EF4-FFF2-40B4-BE49-F238E27FC236}">
                <a16:creationId xmlns:a16="http://schemas.microsoft.com/office/drawing/2014/main" id="{CACDC172-F35F-4035-A975-CBDB168AC56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756975" y="741922"/>
            <a:ext cx="5027914" cy="1618213"/>
          </a:xfrm>
          <a:prstGeom prst="rect">
            <a:avLst/>
          </a:prstGeom>
        </p:spPr>
      </p:pic>
    </p:spTree>
    <p:extLst>
      <p:ext uri="{BB962C8B-B14F-4D97-AF65-F5344CB8AC3E}">
        <p14:creationId xmlns:p14="http://schemas.microsoft.com/office/powerpoint/2010/main" val="42298554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5793C4B-3B69-4AE4-9218-D072F3AABE0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
            <a:ext cx="12192000" cy="6858001"/>
          </a:xfrm>
        </p:spPr>
      </p:pic>
    </p:spTree>
    <p:extLst>
      <p:ext uri="{BB962C8B-B14F-4D97-AF65-F5344CB8AC3E}">
        <p14:creationId xmlns:p14="http://schemas.microsoft.com/office/powerpoint/2010/main" val="14660679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53355-1F9F-455B-9A6F-8DF638D37718}"/>
              </a:ext>
            </a:extLst>
          </p:cNvPr>
          <p:cNvSpPr>
            <a:spLocks noGrp="1"/>
          </p:cNvSpPr>
          <p:nvPr>
            <p:ph type="title"/>
          </p:nvPr>
        </p:nvSpPr>
        <p:spPr/>
        <p:txBody>
          <a:bodyPr>
            <a:normAutofit/>
          </a:bodyPr>
          <a:lstStyle/>
          <a:p>
            <a:r>
              <a:rPr lang="en-US" sz="6000" b="1" u="sng" dirty="0">
                <a:solidFill>
                  <a:schemeClr val="bg1"/>
                </a:solidFill>
                <a:latin typeface="Segoe UI" panose="020B0502040204020203" pitchFamily="34" charset="0"/>
                <a:cs typeface="Segoe UI" panose="020B0502040204020203" pitchFamily="34" charset="0"/>
              </a:rPr>
              <a:t>What are CTFs?</a:t>
            </a:r>
          </a:p>
        </p:txBody>
      </p:sp>
      <p:sp>
        <p:nvSpPr>
          <p:cNvPr id="3" name="Content Placeholder 2">
            <a:extLst>
              <a:ext uri="{FF2B5EF4-FFF2-40B4-BE49-F238E27FC236}">
                <a16:creationId xmlns:a16="http://schemas.microsoft.com/office/drawing/2014/main" id="{82CB8523-675A-4887-9D9F-4FD9CA3005FE}"/>
              </a:ext>
            </a:extLst>
          </p:cNvPr>
          <p:cNvSpPr>
            <a:spLocks noGrp="1"/>
          </p:cNvSpPr>
          <p:nvPr>
            <p:ph idx="1"/>
          </p:nvPr>
        </p:nvSpPr>
        <p:spPr/>
        <p:txBody>
          <a:bodyPr>
            <a:normAutofit/>
          </a:bodyPr>
          <a:lstStyle/>
          <a:p>
            <a:r>
              <a:rPr lang="en-US" sz="4000" dirty="0">
                <a:solidFill>
                  <a:schemeClr val="bg1"/>
                </a:solidFill>
                <a:latin typeface="Segoe UI" panose="020B0502040204020203" pitchFamily="34" charset="0"/>
                <a:cs typeface="Segoe UI" panose="020B0502040204020203" pitchFamily="34" charset="0"/>
              </a:rPr>
              <a:t>Hacking/Security Competitions.</a:t>
            </a:r>
          </a:p>
          <a:p>
            <a:r>
              <a:rPr lang="en-US" sz="4000" dirty="0">
                <a:solidFill>
                  <a:schemeClr val="bg1"/>
                </a:solidFill>
                <a:latin typeface="Segoe UI" panose="020B0502040204020203" pitchFamily="34" charset="0"/>
                <a:cs typeface="Segoe UI" panose="020B0502040204020203" pitchFamily="34" charset="0"/>
              </a:rPr>
              <a:t>Solve challenges.</a:t>
            </a:r>
          </a:p>
          <a:p>
            <a:r>
              <a:rPr lang="en-US" sz="4000" dirty="0">
                <a:solidFill>
                  <a:schemeClr val="bg1"/>
                </a:solidFill>
                <a:latin typeface="Segoe UI" panose="020B0502040204020203" pitchFamily="34" charset="0"/>
                <a:cs typeface="Segoe UI" panose="020B0502040204020203" pitchFamily="34" charset="0"/>
              </a:rPr>
              <a:t>Capture the Flag (flag.txt).</a:t>
            </a:r>
          </a:p>
          <a:p>
            <a:r>
              <a:rPr lang="en-US" sz="4000" dirty="0">
                <a:solidFill>
                  <a:schemeClr val="bg1"/>
                </a:solidFill>
                <a:latin typeface="Segoe UI" panose="020B0502040204020203" pitchFamily="34" charset="0"/>
                <a:cs typeface="Segoe UI" panose="020B0502040204020203" pitchFamily="34" charset="0"/>
              </a:rPr>
              <a:t>Earn points.</a:t>
            </a:r>
          </a:p>
          <a:p>
            <a:r>
              <a:rPr lang="en-US" sz="4000" dirty="0">
                <a:solidFill>
                  <a:schemeClr val="bg1"/>
                </a:solidFill>
                <a:latin typeface="Segoe UI" panose="020B0502040204020203" pitchFamily="34" charset="0"/>
                <a:cs typeface="Segoe UI" panose="020B0502040204020203" pitchFamily="34" charset="0"/>
              </a:rPr>
              <a:t>Get high rank.</a:t>
            </a:r>
          </a:p>
          <a:p>
            <a:r>
              <a:rPr lang="en-US" sz="4000" dirty="0">
                <a:solidFill>
                  <a:schemeClr val="bg1"/>
                </a:solidFill>
                <a:latin typeface="Segoe UI" panose="020B0502040204020203" pitchFamily="34" charset="0"/>
                <a:cs typeface="Segoe UI" panose="020B0502040204020203" pitchFamily="34" charset="0"/>
              </a:rPr>
              <a:t>Win money, gifts, jobs.</a:t>
            </a:r>
          </a:p>
        </p:txBody>
      </p:sp>
    </p:spTree>
    <p:extLst>
      <p:ext uri="{BB962C8B-B14F-4D97-AF65-F5344CB8AC3E}">
        <p14:creationId xmlns:p14="http://schemas.microsoft.com/office/powerpoint/2010/main" val="35791683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53355-1F9F-455B-9A6F-8DF638D37718}"/>
              </a:ext>
            </a:extLst>
          </p:cNvPr>
          <p:cNvSpPr>
            <a:spLocks noGrp="1"/>
          </p:cNvSpPr>
          <p:nvPr>
            <p:ph type="title"/>
          </p:nvPr>
        </p:nvSpPr>
        <p:spPr>
          <a:xfrm>
            <a:off x="838200" y="365126"/>
            <a:ext cx="10515600" cy="774358"/>
          </a:xfrm>
        </p:spPr>
        <p:txBody>
          <a:bodyPr>
            <a:normAutofit/>
          </a:bodyPr>
          <a:lstStyle/>
          <a:p>
            <a:r>
              <a:rPr lang="en-US" sz="4000" b="1" u="sng" dirty="0">
                <a:solidFill>
                  <a:schemeClr val="bg1"/>
                </a:solidFill>
                <a:latin typeface="Segoe UI" panose="020B0502040204020203" pitchFamily="34" charset="0"/>
                <a:cs typeface="Segoe UI" panose="020B0502040204020203" pitchFamily="34" charset="0"/>
              </a:rPr>
              <a:t>CTF Types:</a:t>
            </a:r>
          </a:p>
        </p:txBody>
      </p:sp>
      <p:sp>
        <p:nvSpPr>
          <p:cNvPr id="3" name="Content Placeholder 2">
            <a:extLst>
              <a:ext uri="{FF2B5EF4-FFF2-40B4-BE49-F238E27FC236}">
                <a16:creationId xmlns:a16="http://schemas.microsoft.com/office/drawing/2014/main" id="{82CB8523-675A-4887-9D9F-4FD9CA3005FE}"/>
              </a:ext>
            </a:extLst>
          </p:cNvPr>
          <p:cNvSpPr>
            <a:spLocks noGrp="1"/>
          </p:cNvSpPr>
          <p:nvPr>
            <p:ph idx="1"/>
          </p:nvPr>
        </p:nvSpPr>
        <p:spPr>
          <a:xfrm>
            <a:off x="838200" y="1364566"/>
            <a:ext cx="10515600" cy="4812397"/>
          </a:xfrm>
        </p:spPr>
        <p:txBody>
          <a:bodyPr>
            <a:normAutofit/>
          </a:bodyPr>
          <a:lstStyle/>
          <a:p>
            <a:r>
              <a:rPr lang="en-US" b="1" dirty="0">
                <a:solidFill>
                  <a:schemeClr val="bg1"/>
                </a:solidFill>
                <a:latin typeface="Segoe UI" panose="020B0502040204020203" pitchFamily="34" charset="0"/>
                <a:cs typeface="Segoe UI" panose="020B0502040204020203" pitchFamily="34" charset="0"/>
              </a:rPr>
              <a:t>Jeopardy</a:t>
            </a:r>
            <a:r>
              <a:rPr lang="en-US" dirty="0">
                <a:solidFill>
                  <a:schemeClr val="bg1"/>
                </a:solidFill>
                <a:latin typeface="Segoe UI" panose="020B0502040204020203" pitchFamily="34" charset="0"/>
                <a:cs typeface="Segoe UI" panose="020B0502040204020203" pitchFamily="34" charset="0"/>
              </a:rPr>
              <a:t>: It has a couple of challenges (tasks) in range of categories. Teams can gain some points for every solved task.</a:t>
            </a:r>
          </a:p>
          <a:p>
            <a:r>
              <a:rPr lang="en-US" b="1" dirty="0">
                <a:solidFill>
                  <a:schemeClr val="bg1"/>
                </a:solidFill>
                <a:latin typeface="Segoe UI" panose="020B0502040204020203" pitchFamily="34" charset="0"/>
                <a:cs typeface="Segoe UI" panose="020B0502040204020203" pitchFamily="34" charset="0"/>
              </a:rPr>
              <a:t>Attack-Defense</a:t>
            </a:r>
            <a:r>
              <a:rPr lang="en-US" dirty="0">
                <a:solidFill>
                  <a:schemeClr val="bg1"/>
                </a:solidFill>
                <a:latin typeface="Segoe UI" panose="020B0502040204020203" pitchFamily="34" charset="0"/>
                <a:cs typeface="Segoe UI" panose="020B0502040204020203" pitchFamily="34" charset="0"/>
              </a:rPr>
              <a:t>: Another interesting kind of competitions. Here every team has own network(or only one host) with vulnerable services. A team has time for patching services &amp; vulnerabilities and then develop exploits and toolkits to attack other hosts.</a:t>
            </a:r>
            <a:br>
              <a:rPr lang="en-US" dirty="0">
                <a:solidFill>
                  <a:schemeClr val="bg1"/>
                </a:solidFill>
                <a:latin typeface="Segoe UI" panose="020B0502040204020203" pitchFamily="34" charset="0"/>
                <a:cs typeface="Segoe UI" panose="020B0502040204020203" pitchFamily="34" charset="0"/>
              </a:rPr>
            </a:br>
            <a:endParaRPr lang="en-US" dirty="0">
              <a:solidFill>
                <a:schemeClr val="bg1"/>
              </a:solidFill>
              <a:latin typeface="Segoe UI" panose="020B0502040204020203" pitchFamily="34" charset="0"/>
              <a:cs typeface="Segoe UI" panose="020B0502040204020203" pitchFamily="34" charset="0"/>
            </a:endParaRPr>
          </a:p>
          <a:p>
            <a:r>
              <a:rPr lang="en-US" b="1" dirty="0">
                <a:solidFill>
                  <a:schemeClr val="bg1"/>
                </a:solidFill>
                <a:latin typeface="Segoe UI" panose="020B0502040204020203" pitchFamily="34" charset="0"/>
                <a:cs typeface="Segoe UI" panose="020B0502040204020203" pitchFamily="34" charset="0"/>
              </a:rPr>
              <a:t>Boot2Root</a:t>
            </a:r>
            <a:r>
              <a:rPr lang="en-US" dirty="0">
                <a:solidFill>
                  <a:schemeClr val="bg1"/>
                </a:solidFill>
                <a:latin typeface="Segoe UI" panose="020B0502040204020203" pitchFamily="34" charset="0"/>
                <a:cs typeface="Segoe UI" panose="020B0502040204020203" pitchFamily="34" charset="0"/>
              </a:rPr>
              <a:t>: boot2root CTFs, are just a set of vulnerable machines that simulate the real world scenarios. It can be exploited following different techniques until you get access, escalate your privileges and get the flag.</a:t>
            </a:r>
          </a:p>
        </p:txBody>
      </p:sp>
    </p:spTree>
    <p:extLst>
      <p:ext uri="{BB962C8B-B14F-4D97-AF65-F5344CB8AC3E}">
        <p14:creationId xmlns:p14="http://schemas.microsoft.com/office/powerpoint/2010/main" val="7833646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53355-1F9F-455B-9A6F-8DF638D37718}"/>
              </a:ext>
            </a:extLst>
          </p:cNvPr>
          <p:cNvSpPr>
            <a:spLocks noGrp="1"/>
          </p:cNvSpPr>
          <p:nvPr>
            <p:ph type="title"/>
          </p:nvPr>
        </p:nvSpPr>
        <p:spPr/>
        <p:txBody>
          <a:bodyPr>
            <a:normAutofit/>
          </a:bodyPr>
          <a:lstStyle/>
          <a:p>
            <a:pPr algn="ctr"/>
            <a:r>
              <a:rPr lang="en-US" sz="8000" b="1" dirty="0">
                <a:solidFill>
                  <a:schemeClr val="bg1"/>
                </a:solidFill>
                <a:latin typeface="Segoe UI" panose="020B0502040204020203" pitchFamily="34" charset="0"/>
                <a:cs typeface="Segoe UI" panose="020B0502040204020203" pitchFamily="34" charset="0"/>
              </a:rPr>
              <a:t>FLAG</a:t>
            </a:r>
            <a:endParaRPr lang="en-US" sz="4000" b="1" dirty="0">
              <a:solidFill>
                <a:schemeClr val="bg1"/>
              </a:solidFill>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82CB8523-675A-4887-9D9F-4FD9CA3005FE}"/>
              </a:ext>
            </a:extLst>
          </p:cNvPr>
          <p:cNvSpPr>
            <a:spLocks noGrp="1"/>
          </p:cNvSpPr>
          <p:nvPr>
            <p:ph idx="1"/>
          </p:nvPr>
        </p:nvSpPr>
        <p:spPr>
          <a:xfrm>
            <a:off x="838200" y="2219520"/>
            <a:ext cx="10515600" cy="2872984"/>
          </a:xfrm>
        </p:spPr>
        <p:txBody>
          <a:bodyPr>
            <a:normAutofit/>
          </a:bodyPr>
          <a:lstStyle/>
          <a:p>
            <a:r>
              <a:rPr lang="en-US" sz="3200" b="1" dirty="0">
                <a:solidFill>
                  <a:schemeClr val="bg1"/>
                </a:solidFill>
                <a:latin typeface="Segoe UI" panose="020B0502040204020203" pitchFamily="34" charset="0"/>
                <a:cs typeface="Segoe UI" panose="020B0502040204020203" pitchFamily="34" charset="0"/>
              </a:rPr>
              <a:t>SpeedTouch{Sud0_r00t-Jun10r_T34M}</a:t>
            </a:r>
            <a:br>
              <a:rPr lang="en-US" sz="3200" b="1" dirty="0">
                <a:solidFill>
                  <a:schemeClr val="bg1"/>
                </a:solidFill>
                <a:latin typeface="Segoe UI" panose="020B0502040204020203" pitchFamily="34" charset="0"/>
                <a:cs typeface="Segoe UI" panose="020B0502040204020203" pitchFamily="34" charset="0"/>
              </a:rPr>
            </a:br>
            <a:endParaRPr lang="en-US" sz="3200" b="1" dirty="0">
              <a:solidFill>
                <a:schemeClr val="bg1"/>
              </a:solidFill>
              <a:latin typeface="Segoe UI" panose="020B0502040204020203" pitchFamily="34" charset="0"/>
              <a:cs typeface="Segoe UI" panose="020B0502040204020203" pitchFamily="34" charset="0"/>
            </a:endParaRPr>
          </a:p>
          <a:p>
            <a:r>
              <a:rPr lang="en-US" sz="3200" b="1" dirty="0">
                <a:solidFill>
                  <a:schemeClr val="bg1"/>
                </a:solidFill>
                <a:latin typeface="Segoe UI" panose="020B0502040204020203" pitchFamily="34" charset="0"/>
                <a:cs typeface="Segoe UI" panose="020B0502040204020203" pitchFamily="34" charset="0"/>
              </a:rPr>
              <a:t>SpeedTouch{SSBhbSBhIGZsYWcgOi1QIA==}</a:t>
            </a:r>
            <a:br>
              <a:rPr lang="en-US" sz="3200" b="1" dirty="0">
                <a:solidFill>
                  <a:schemeClr val="bg1"/>
                </a:solidFill>
                <a:latin typeface="Segoe UI" panose="020B0502040204020203" pitchFamily="34" charset="0"/>
                <a:cs typeface="Segoe UI" panose="020B0502040204020203" pitchFamily="34" charset="0"/>
              </a:rPr>
            </a:br>
            <a:endParaRPr lang="en-US" sz="3200" b="1" dirty="0">
              <a:solidFill>
                <a:schemeClr val="bg1"/>
              </a:solidFill>
              <a:latin typeface="Segoe UI" panose="020B0502040204020203" pitchFamily="34" charset="0"/>
              <a:cs typeface="Segoe UI" panose="020B0502040204020203" pitchFamily="34" charset="0"/>
            </a:endParaRPr>
          </a:p>
          <a:p>
            <a:r>
              <a:rPr lang="en-US" sz="3200" b="1" dirty="0">
                <a:solidFill>
                  <a:schemeClr val="bg1"/>
                </a:solidFill>
                <a:latin typeface="Segoe UI" panose="020B0502040204020203" pitchFamily="34" charset="0"/>
                <a:cs typeface="Segoe UI" panose="020B0502040204020203" pitchFamily="34" charset="0"/>
              </a:rPr>
              <a:t>SpeedTouch{73902328488538f9c850375d2fbd2511}</a:t>
            </a:r>
            <a:endParaRPr lang="en-US" sz="3200" dirty="0">
              <a:solidFill>
                <a:schemeClr val="bg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2726015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53355-1F9F-455B-9A6F-8DF638D37718}"/>
              </a:ext>
            </a:extLst>
          </p:cNvPr>
          <p:cNvSpPr>
            <a:spLocks noGrp="1"/>
          </p:cNvSpPr>
          <p:nvPr>
            <p:ph type="title"/>
          </p:nvPr>
        </p:nvSpPr>
        <p:spPr/>
        <p:txBody>
          <a:bodyPr>
            <a:normAutofit/>
          </a:bodyPr>
          <a:lstStyle/>
          <a:p>
            <a:r>
              <a:rPr lang="en-US" sz="4000" b="1" u="sng" dirty="0">
                <a:solidFill>
                  <a:schemeClr val="bg1"/>
                </a:solidFill>
                <a:latin typeface="Segoe UI" panose="020B0502040204020203" pitchFamily="34" charset="0"/>
                <a:cs typeface="Segoe UI" panose="020B0502040204020203" pitchFamily="34" charset="0"/>
              </a:rPr>
              <a:t>Jeopardy CTFs:</a:t>
            </a:r>
          </a:p>
        </p:txBody>
      </p:sp>
      <p:pic>
        <p:nvPicPr>
          <p:cNvPr id="5" name="Content Placeholder 4">
            <a:extLst>
              <a:ext uri="{FF2B5EF4-FFF2-40B4-BE49-F238E27FC236}">
                <a16:creationId xmlns:a16="http://schemas.microsoft.com/office/drawing/2014/main" id="{2B7AF638-098F-4C46-9245-C0402C2CEB0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1692" y="1690688"/>
            <a:ext cx="11488615" cy="486919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3457348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53355-1F9F-455B-9A6F-8DF638D37718}"/>
              </a:ext>
            </a:extLst>
          </p:cNvPr>
          <p:cNvSpPr>
            <a:spLocks noGrp="1"/>
          </p:cNvSpPr>
          <p:nvPr>
            <p:ph type="title"/>
          </p:nvPr>
        </p:nvSpPr>
        <p:spPr>
          <a:xfrm>
            <a:off x="309488" y="140676"/>
            <a:ext cx="3066757" cy="1055077"/>
          </a:xfrm>
        </p:spPr>
        <p:txBody>
          <a:bodyPr>
            <a:normAutofit/>
          </a:bodyPr>
          <a:lstStyle/>
          <a:p>
            <a:r>
              <a:rPr lang="en-US" b="1" dirty="0">
                <a:solidFill>
                  <a:srgbClr val="00B050"/>
                </a:solidFill>
                <a:latin typeface="Segoe UI" panose="020B0502040204020203" pitchFamily="34" charset="0"/>
                <a:cs typeface="Segoe UI" panose="020B0502040204020203" pitchFamily="34" charset="0"/>
              </a:rPr>
              <a:t>$</a:t>
            </a:r>
            <a:r>
              <a:rPr lang="en-US" b="1" dirty="0">
                <a:solidFill>
                  <a:srgbClr val="FF0000"/>
                </a:solidFill>
                <a:latin typeface="Segoe UI" panose="020B0502040204020203" pitchFamily="34" charset="0"/>
                <a:cs typeface="Segoe UI" panose="020B0502040204020203" pitchFamily="34" charset="0"/>
              </a:rPr>
              <a:t>whoami</a:t>
            </a:r>
            <a:r>
              <a:rPr lang="en-US" b="1" dirty="0">
                <a:solidFill>
                  <a:schemeClr val="bg1"/>
                </a:solidFill>
                <a:latin typeface="Segoe UI" panose="020B0502040204020203" pitchFamily="34" charset="0"/>
                <a:cs typeface="Segoe UI" panose="020B0502040204020203" pitchFamily="34" charset="0"/>
              </a:rPr>
              <a:t>:</a:t>
            </a:r>
          </a:p>
        </p:txBody>
      </p:sp>
      <p:sp>
        <p:nvSpPr>
          <p:cNvPr id="4" name="TextBox 3">
            <a:extLst>
              <a:ext uri="{FF2B5EF4-FFF2-40B4-BE49-F238E27FC236}">
                <a16:creationId xmlns:a16="http://schemas.microsoft.com/office/drawing/2014/main" id="{6D7B26F0-CADF-4A59-A63D-30CA07D8C8D4}"/>
              </a:ext>
            </a:extLst>
          </p:cNvPr>
          <p:cNvSpPr txBox="1"/>
          <p:nvPr/>
        </p:nvSpPr>
        <p:spPr>
          <a:xfrm>
            <a:off x="126609" y="1371703"/>
            <a:ext cx="5852160" cy="4524315"/>
          </a:xfrm>
          <a:prstGeom prst="rect">
            <a:avLst/>
          </a:prstGeom>
          <a:noFill/>
        </p:spPr>
        <p:txBody>
          <a:bodyPr wrap="square" rtlCol="0">
            <a:spAutoFit/>
          </a:bodyPr>
          <a:lstStyle/>
          <a:p>
            <a:pPr algn="ctr"/>
            <a:r>
              <a:rPr lang="en-US" sz="3600" b="1" dirty="0" err="1">
                <a:solidFill>
                  <a:schemeClr val="bg1"/>
                </a:solidFill>
                <a:latin typeface="Segoe UI" panose="020B0502040204020203" pitchFamily="34" charset="0"/>
                <a:cs typeface="Segoe UI" panose="020B0502040204020203" pitchFamily="34" charset="0"/>
              </a:rPr>
              <a:t>Tahar</a:t>
            </a:r>
            <a:r>
              <a:rPr lang="en-US" sz="3600" b="1" dirty="0">
                <a:solidFill>
                  <a:schemeClr val="bg1"/>
                </a:solidFill>
                <a:latin typeface="Segoe UI" panose="020B0502040204020203" pitchFamily="34" charset="0"/>
                <a:cs typeface="Segoe UI" panose="020B0502040204020203" pitchFamily="34" charset="0"/>
              </a:rPr>
              <a:t> Amine ELHOUARI</a:t>
            </a:r>
            <a:br>
              <a:rPr lang="en-US" sz="3600" b="1" dirty="0">
                <a:solidFill>
                  <a:schemeClr val="bg1"/>
                </a:solidFill>
                <a:latin typeface="Segoe UI" panose="020B0502040204020203" pitchFamily="34" charset="0"/>
                <a:cs typeface="Segoe UI" panose="020B0502040204020203" pitchFamily="34" charset="0"/>
              </a:rPr>
            </a:br>
            <a:r>
              <a:rPr lang="en-US" sz="3600" b="1" dirty="0">
                <a:solidFill>
                  <a:schemeClr val="bg1"/>
                </a:solidFill>
                <a:latin typeface="Segoe UI" panose="020B0502040204020203" pitchFamily="34" charset="0"/>
                <a:cs typeface="Segoe UI" panose="020B0502040204020203" pitchFamily="34" charset="0"/>
              </a:rPr>
              <a:t>Penetration Tester</a:t>
            </a:r>
          </a:p>
          <a:p>
            <a:pPr algn="ctr"/>
            <a:endParaRPr lang="en-US" sz="3600" dirty="0">
              <a:solidFill>
                <a:schemeClr val="bg1"/>
              </a:solidFill>
              <a:latin typeface="Segoe UI" panose="020B0502040204020203" pitchFamily="34" charset="0"/>
              <a:cs typeface="Segoe UI" panose="020B0502040204020203" pitchFamily="34" charset="0"/>
            </a:endParaRPr>
          </a:p>
          <a:p>
            <a:pPr algn="ctr"/>
            <a:r>
              <a:rPr lang="en-US" sz="3600" dirty="0">
                <a:solidFill>
                  <a:schemeClr val="bg1"/>
                </a:solidFill>
                <a:latin typeface="Segoe UI" panose="020B0502040204020203" pitchFamily="34" charset="0"/>
                <a:cs typeface="Segoe UI" panose="020B0502040204020203" pitchFamily="34" charset="0"/>
              </a:rPr>
              <a:t>Chief Security Officer</a:t>
            </a:r>
            <a:br>
              <a:rPr lang="en-US" sz="3600" dirty="0">
                <a:solidFill>
                  <a:schemeClr val="bg1"/>
                </a:solidFill>
                <a:latin typeface="Segoe UI" panose="020B0502040204020203" pitchFamily="34" charset="0"/>
                <a:cs typeface="Segoe UI" panose="020B0502040204020203" pitchFamily="34" charset="0"/>
              </a:rPr>
            </a:br>
            <a:r>
              <a:rPr lang="en-US" sz="3600" dirty="0" err="1">
                <a:solidFill>
                  <a:schemeClr val="bg1"/>
                </a:solidFill>
                <a:latin typeface="Segoe UI" panose="020B0502040204020203" pitchFamily="34" charset="0"/>
                <a:cs typeface="Segoe UI" panose="020B0502040204020203" pitchFamily="34" charset="0"/>
              </a:rPr>
              <a:t>Taghellist</a:t>
            </a:r>
            <a:r>
              <a:rPr lang="en-US" sz="3600" dirty="0">
                <a:solidFill>
                  <a:schemeClr val="bg1"/>
                </a:solidFill>
                <a:latin typeface="Segoe UI" panose="020B0502040204020203" pitchFamily="34" charset="0"/>
                <a:cs typeface="Segoe UI" panose="020B0502040204020203" pitchFamily="34" charset="0"/>
              </a:rPr>
              <a:t> Technology</a:t>
            </a:r>
          </a:p>
          <a:p>
            <a:pPr algn="ctr"/>
            <a:endParaRPr lang="en-US" sz="3600" dirty="0">
              <a:solidFill>
                <a:schemeClr val="bg1"/>
              </a:solidFill>
              <a:latin typeface="Segoe UI" panose="020B0502040204020203" pitchFamily="34" charset="0"/>
              <a:cs typeface="Segoe UI" panose="020B0502040204020203" pitchFamily="34" charset="0"/>
            </a:endParaRPr>
          </a:p>
          <a:p>
            <a:pPr algn="ctr"/>
            <a:r>
              <a:rPr lang="en-US" sz="3600" dirty="0">
                <a:solidFill>
                  <a:schemeClr val="bg1"/>
                </a:solidFill>
                <a:latin typeface="Segoe UI" panose="020B0502040204020203" pitchFamily="34" charset="0"/>
                <a:cs typeface="Segoe UI" panose="020B0502040204020203" pitchFamily="34" charset="0"/>
              </a:rPr>
              <a:t>CTF-Player </a:t>
            </a:r>
            <a:br>
              <a:rPr lang="en-US" sz="3600" dirty="0">
                <a:solidFill>
                  <a:schemeClr val="bg1"/>
                </a:solidFill>
                <a:latin typeface="Segoe UI" panose="020B0502040204020203" pitchFamily="34" charset="0"/>
                <a:cs typeface="Segoe UI" panose="020B0502040204020203" pitchFamily="34" charset="0"/>
              </a:rPr>
            </a:br>
            <a:r>
              <a:rPr lang="en-US" sz="3600" dirty="0" err="1">
                <a:solidFill>
                  <a:schemeClr val="bg1"/>
                </a:solidFill>
                <a:latin typeface="Segoe UI" panose="020B0502040204020203" pitchFamily="34" charset="0"/>
                <a:cs typeface="Segoe UI" panose="020B0502040204020203" pitchFamily="34" charset="0"/>
              </a:rPr>
              <a:t>SpeedTouch</a:t>
            </a:r>
            <a:r>
              <a:rPr lang="en-US" sz="3600" dirty="0">
                <a:solidFill>
                  <a:schemeClr val="bg1"/>
                </a:solidFill>
                <a:latin typeface="Segoe UI" panose="020B0502040204020203" pitchFamily="34" charset="0"/>
                <a:cs typeface="Segoe UI" panose="020B0502040204020203" pitchFamily="34" charset="0"/>
              </a:rPr>
              <a:t> &amp; </a:t>
            </a:r>
            <a:r>
              <a:rPr lang="en-US" sz="3600" dirty="0" err="1">
                <a:solidFill>
                  <a:schemeClr val="bg1"/>
                </a:solidFill>
                <a:latin typeface="Segoe UI" panose="020B0502040204020203" pitchFamily="34" charset="0"/>
                <a:cs typeface="Segoe UI" panose="020B0502040204020203" pitchFamily="34" charset="0"/>
              </a:rPr>
              <a:t>Sudo_root</a:t>
            </a:r>
            <a:endParaRPr lang="en-US" sz="3600" dirty="0">
              <a:solidFill>
                <a:schemeClr val="bg1"/>
              </a:solidFill>
              <a:latin typeface="Segoe UI" panose="020B0502040204020203" pitchFamily="34" charset="0"/>
              <a:cs typeface="Segoe UI" panose="020B0502040204020203" pitchFamily="34" charset="0"/>
            </a:endParaRPr>
          </a:p>
        </p:txBody>
      </p:sp>
      <p:pic>
        <p:nvPicPr>
          <p:cNvPr id="6" name="Picture 5">
            <a:extLst>
              <a:ext uri="{FF2B5EF4-FFF2-40B4-BE49-F238E27FC236}">
                <a16:creationId xmlns:a16="http://schemas.microsoft.com/office/drawing/2014/main" id="{FCA20387-C7A0-4EA9-9C71-CF09834C88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3233" y="540621"/>
            <a:ext cx="5477019" cy="5776757"/>
          </a:xfrm>
          <a:prstGeom prst="ellipse">
            <a:avLst/>
          </a:prstGeom>
          <a:ln>
            <a:noFill/>
          </a:ln>
          <a:effectLst>
            <a:softEdge rad="112500"/>
          </a:effectLst>
        </p:spPr>
      </p:pic>
    </p:spTree>
    <p:extLst>
      <p:ext uri="{BB962C8B-B14F-4D97-AF65-F5344CB8AC3E}">
        <p14:creationId xmlns:p14="http://schemas.microsoft.com/office/powerpoint/2010/main" val="22202773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53355-1F9F-455B-9A6F-8DF638D37718}"/>
              </a:ext>
            </a:extLst>
          </p:cNvPr>
          <p:cNvSpPr>
            <a:spLocks noGrp="1"/>
          </p:cNvSpPr>
          <p:nvPr>
            <p:ph type="title"/>
          </p:nvPr>
        </p:nvSpPr>
        <p:spPr>
          <a:xfrm>
            <a:off x="838200" y="314959"/>
            <a:ext cx="7067843" cy="732155"/>
          </a:xfrm>
        </p:spPr>
        <p:txBody>
          <a:bodyPr>
            <a:normAutofit/>
          </a:bodyPr>
          <a:lstStyle/>
          <a:p>
            <a:r>
              <a:rPr lang="en-US" sz="4000" b="1" u="sng" dirty="0">
                <a:solidFill>
                  <a:schemeClr val="bg1"/>
                </a:solidFill>
                <a:latin typeface="Segoe UI" panose="020B0502040204020203" pitchFamily="34" charset="0"/>
                <a:cs typeface="Segoe UI" panose="020B0502040204020203" pitchFamily="34" charset="0"/>
              </a:rPr>
              <a:t>Jeopardy CTFs – Challenges:</a:t>
            </a:r>
          </a:p>
        </p:txBody>
      </p:sp>
      <p:sp>
        <p:nvSpPr>
          <p:cNvPr id="3" name="Content Placeholder 2">
            <a:extLst>
              <a:ext uri="{FF2B5EF4-FFF2-40B4-BE49-F238E27FC236}">
                <a16:creationId xmlns:a16="http://schemas.microsoft.com/office/drawing/2014/main" id="{82CB8523-675A-4887-9D9F-4FD9CA3005FE}"/>
              </a:ext>
            </a:extLst>
          </p:cNvPr>
          <p:cNvSpPr>
            <a:spLocks noGrp="1"/>
          </p:cNvSpPr>
          <p:nvPr>
            <p:ph idx="1"/>
          </p:nvPr>
        </p:nvSpPr>
        <p:spPr>
          <a:xfrm>
            <a:off x="838200" y="1223889"/>
            <a:ext cx="10515600" cy="5148776"/>
          </a:xfrm>
        </p:spPr>
        <p:txBody>
          <a:bodyPr>
            <a:normAutofit/>
          </a:bodyPr>
          <a:lstStyle/>
          <a:p>
            <a:r>
              <a:rPr lang="en-US" b="1" dirty="0">
                <a:solidFill>
                  <a:schemeClr val="bg1"/>
                </a:solidFill>
                <a:latin typeface="Segoe UI" panose="020B0502040204020203" pitchFamily="34" charset="0"/>
                <a:cs typeface="Segoe UI" panose="020B0502040204020203" pitchFamily="34" charset="0"/>
              </a:rPr>
              <a:t>Misc: </a:t>
            </a:r>
            <a:r>
              <a:rPr lang="en-US" dirty="0">
                <a:solidFill>
                  <a:schemeClr val="bg1"/>
                </a:solidFill>
                <a:latin typeface="Segoe UI" panose="020B0502040204020203" pitchFamily="34" charset="0"/>
                <a:cs typeface="Segoe UI" panose="020B0502040204020203" pitchFamily="34" charset="0"/>
              </a:rPr>
              <a:t>Miscellaneous/Mixed.</a:t>
            </a:r>
          </a:p>
          <a:p>
            <a:r>
              <a:rPr lang="en-US" b="1" dirty="0">
                <a:solidFill>
                  <a:schemeClr val="bg1"/>
                </a:solidFill>
                <a:latin typeface="Segoe UI" panose="020B0502040204020203" pitchFamily="34" charset="0"/>
                <a:cs typeface="Segoe UI" panose="020B0502040204020203" pitchFamily="34" charset="0"/>
              </a:rPr>
              <a:t>Stegano: </a:t>
            </a:r>
            <a:r>
              <a:rPr lang="en-US" dirty="0">
                <a:solidFill>
                  <a:schemeClr val="bg1"/>
                </a:solidFill>
                <a:latin typeface="Segoe UI" panose="020B0502040204020203" pitchFamily="34" charset="0"/>
                <a:cs typeface="Segoe UI" panose="020B0502040204020203" pitchFamily="34" charset="0"/>
              </a:rPr>
              <a:t>Steganography.</a:t>
            </a:r>
          </a:p>
          <a:p>
            <a:r>
              <a:rPr lang="en-US" b="1" dirty="0">
                <a:solidFill>
                  <a:schemeClr val="bg1"/>
                </a:solidFill>
                <a:latin typeface="Segoe UI" panose="020B0502040204020203" pitchFamily="34" charset="0"/>
                <a:cs typeface="Segoe UI" panose="020B0502040204020203" pitchFamily="34" charset="0"/>
              </a:rPr>
              <a:t>Network: </a:t>
            </a:r>
            <a:r>
              <a:rPr lang="en-US" dirty="0">
                <a:solidFill>
                  <a:schemeClr val="bg1"/>
                </a:solidFill>
                <a:latin typeface="Segoe UI" panose="020B0502040204020203" pitchFamily="34" charset="0"/>
                <a:cs typeface="Segoe UI" panose="020B0502040204020203" pitchFamily="34" charset="0"/>
              </a:rPr>
              <a:t>Networking.</a:t>
            </a:r>
          </a:p>
          <a:p>
            <a:r>
              <a:rPr lang="en-US" b="1" dirty="0">
                <a:solidFill>
                  <a:schemeClr val="bg1"/>
                </a:solidFill>
                <a:latin typeface="Segoe UI" panose="020B0502040204020203" pitchFamily="34" charset="0"/>
                <a:cs typeface="Segoe UI" panose="020B0502040204020203" pitchFamily="34" charset="0"/>
              </a:rPr>
              <a:t>Forensics: </a:t>
            </a:r>
            <a:r>
              <a:rPr lang="en-US" dirty="0">
                <a:solidFill>
                  <a:schemeClr val="bg1"/>
                </a:solidFill>
                <a:latin typeface="Segoe UI" panose="020B0502040204020203" pitchFamily="34" charset="0"/>
                <a:cs typeface="Segoe UI" panose="020B0502040204020203" pitchFamily="34" charset="0"/>
              </a:rPr>
              <a:t>Digital Forensics.</a:t>
            </a:r>
          </a:p>
          <a:p>
            <a:r>
              <a:rPr lang="en-US" b="1" dirty="0">
                <a:solidFill>
                  <a:schemeClr val="bg1"/>
                </a:solidFill>
                <a:latin typeface="Segoe UI" panose="020B0502040204020203" pitchFamily="34" charset="0"/>
                <a:cs typeface="Segoe UI" panose="020B0502040204020203" pitchFamily="34" charset="0"/>
              </a:rPr>
              <a:t>Web: </a:t>
            </a:r>
            <a:r>
              <a:rPr lang="en-US" dirty="0">
                <a:solidFill>
                  <a:schemeClr val="bg1"/>
                </a:solidFill>
                <a:latin typeface="Segoe UI" panose="020B0502040204020203" pitchFamily="34" charset="0"/>
                <a:cs typeface="Segoe UI" panose="020B0502040204020203" pitchFamily="34" charset="0"/>
              </a:rPr>
              <a:t>Web Security/Web Hacking.</a:t>
            </a:r>
          </a:p>
          <a:p>
            <a:r>
              <a:rPr lang="en-US" b="1" dirty="0">
                <a:solidFill>
                  <a:schemeClr val="bg1"/>
                </a:solidFill>
                <a:latin typeface="Segoe UI" panose="020B0502040204020203" pitchFamily="34" charset="0"/>
                <a:cs typeface="Segoe UI" panose="020B0502040204020203" pitchFamily="34" charset="0"/>
              </a:rPr>
              <a:t>Scripting: </a:t>
            </a:r>
            <a:r>
              <a:rPr lang="en-US" dirty="0">
                <a:solidFill>
                  <a:schemeClr val="bg1"/>
                </a:solidFill>
                <a:latin typeface="Segoe UI" panose="020B0502040204020203" pitchFamily="34" charset="0"/>
                <a:cs typeface="Segoe UI" panose="020B0502040204020203" pitchFamily="34" charset="0"/>
              </a:rPr>
              <a:t>Scripting/Programming.</a:t>
            </a:r>
          </a:p>
          <a:p>
            <a:r>
              <a:rPr lang="en-US" b="1" dirty="0">
                <a:solidFill>
                  <a:schemeClr val="bg1"/>
                </a:solidFill>
                <a:latin typeface="Segoe UI" panose="020B0502040204020203" pitchFamily="34" charset="0"/>
                <a:cs typeface="Segoe UI" panose="020B0502040204020203" pitchFamily="34" charset="0"/>
              </a:rPr>
              <a:t>Crypto: </a:t>
            </a:r>
            <a:r>
              <a:rPr lang="en-US" dirty="0">
                <a:solidFill>
                  <a:schemeClr val="bg1"/>
                </a:solidFill>
                <a:latin typeface="Segoe UI" panose="020B0502040204020203" pitchFamily="34" charset="0"/>
                <a:cs typeface="Segoe UI" panose="020B0502040204020203" pitchFamily="34" charset="0"/>
              </a:rPr>
              <a:t>Cryptography/Cryptanalysis.</a:t>
            </a:r>
          </a:p>
          <a:p>
            <a:r>
              <a:rPr lang="en-US" b="1" dirty="0">
                <a:solidFill>
                  <a:schemeClr val="bg1"/>
                </a:solidFill>
                <a:latin typeface="Segoe UI" panose="020B0502040204020203" pitchFamily="34" charset="0"/>
                <a:cs typeface="Segoe UI" panose="020B0502040204020203" pitchFamily="34" charset="0"/>
              </a:rPr>
              <a:t>Pwn:</a:t>
            </a:r>
            <a:r>
              <a:rPr lang="en-US" dirty="0">
                <a:solidFill>
                  <a:schemeClr val="bg1"/>
                </a:solidFill>
                <a:latin typeface="Segoe UI" panose="020B0502040204020203" pitchFamily="34" charset="0"/>
                <a:cs typeface="Segoe UI" panose="020B0502040204020203" pitchFamily="34" charset="0"/>
              </a:rPr>
              <a:t> Pwnable/Binary Exploitation &amp; Analysis.</a:t>
            </a:r>
          </a:p>
          <a:p>
            <a:r>
              <a:rPr lang="en-US" b="1" dirty="0">
                <a:solidFill>
                  <a:schemeClr val="bg1"/>
                </a:solidFill>
                <a:latin typeface="Segoe UI" panose="020B0502040204020203" pitchFamily="34" charset="0"/>
                <a:cs typeface="Segoe UI" panose="020B0502040204020203" pitchFamily="34" charset="0"/>
              </a:rPr>
              <a:t>Reverse: </a:t>
            </a:r>
            <a:r>
              <a:rPr lang="en-US" dirty="0">
                <a:solidFill>
                  <a:schemeClr val="bg1"/>
                </a:solidFill>
                <a:latin typeface="Segoe UI" panose="020B0502040204020203" pitchFamily="34" charset="0"/>
                <a:cs typeface="Segoe UI" panose="020B0502040204020203" pitchFamily="34" charset="0"/>
              </a:rPr>
              <a:t>Reverse Engineering/Malware Analysis.</a:t>
            </a:r>
          </a:p>
          <a:p>
            <a:r>
              <a:rPr lang="en-US" b="1" dirty="0">
                <a:solidFill>
                  <a:schemeClr val="bg1"/>
                </a:solidFill>
                <a:latin typeface="Segoe UI" panose="020B0502040204020203" pitchFamily="34" charset="0"/>
                <a:cs typeface="Segoe UI" panose="020B0502040204020203" pitchFamily="34" charset="0"/>
              </a:rPr>
              <a:t>Hardware:</a:t>
            </a:r>
            <a:r>
              <a:rPr lang="en-US" dirty="0">
                <a:solidFill>
                  <a:schemeClr val="bg1"/>
                </a:solidFill>
                <a:latin typeface="Segoe UI" panose="020B0502040204020203" pitchFamily="34" charset="0"/>
                <a:cs typeface="Segoe UI" panose="020B0502040204020203" pitchFamily="34" charset="0"/>
              </a:rPr>
              <a:t> Electronics / Physical Security.</a:t>
            </a:r>
          </a:p>
        </p:txBody>
      </p:sp>
    </p:spTree>
    <p:extLst>
      <p:ext uri="{BB962C8B-B14F-4D97-AF65-F5344CB8AC3E}">
        <p14:creationId xmlns:p14="http://schemas.microsoft.com/office/powerpoint/2010/main" val="642359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53355-1F9F-455B-9A6F-8DF638D37718}"/>
              </a:ext>
            </a:extLst>
          </p:cNvPr>
          <p:cNvSpPr>
            <a:spLocks noGrp="1"/>
          </p:cNvSpPr>
          <p:nvPr>
            <p:ph type="title"/>
          </p:nvPr>
        </p:nvSpPr>
        <p:spPr>
          <a:xfrm>
            <a:off x="838200" y="365125"/>
            <a:ext cx="10515600" cy="718087"/>
          </a:xfrm>
        </p:spPr>
        <p:txBody>
          <a:bodyPr>
            <a:normAutofit/>
          </a:bodyPr>
          <a:lstStyle/>
          <a:p>
            <a:r>
              <a:rPr lang="en-US" sz="4000" b="1" u="sng" dirty="0">
                <a:solidFill>
                  <a:schemeClr val="bg1"/>
                </a:solidFill>
                <a:latin typeface="Segoe UI" panose="020B0502040204020203" pitchFamily="34" charset="0"/>
                <a:cs typeface="Segoe UI" panose="020B0502040204020203" pitchFamily="34" charset="0"/>
              </a:rPr>
              <a:t>Attack-Defense – CTFs:</a:t>
            </a:r>
          </a:p>
        </p:txBody>
      </p:sp>
      <p:pic>
        <p:nvPicPr>
          <p:cNvPr id="5" name="Content Placeholder 4">
            <a:extLst>
              <a:ext uri="{FF2B5EF4-FFF2-40B4-BE49-F238E27FC236}">
                <a16:creationId xmlns:a16="http://schemas.microsoft.com/office/drawing/2014/main" id="{BD93867F-9F20-4A43-894F-0BDA6FEF6E9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82626" y="1266728"/>
            <a:ext cx="10026748" cy="522614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8727693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53355-1F9F-455B-9A6F-8DF638D37718}"/>
              </a:ext>
            </a:extLst>
          </p:cNvPr>
          <p:cNvSpPr>
            <a:spLocks noGrp="1"/>
          </p:cNvSpPr>
          <p:nvPr>
            <p:ph type="title"/>
          </p:nvPr>
        </p:nvSpPr>
        <p:spPr>
          <a:xfrm>
            <a:off x="733278" y="272756"/>
            <a:ext cx="4690403" cy="816561"/>
          </a:xfrm>
        </p:spPr>
        <p:txBody>
          <a:bodyPr>
            <a:normAutofit/>
          </a:bodyPr>
          <a:lstStyle/>
          <a:p>
            <a:r>
              <a:rPr lang="en-US" sz="4000" b="1" u="sng" dirty="0">
                <a:solidFill>
                  <a:schemeClr val="bg1"/>
                </a:solidFill>
                <a:latin typeface="Segoe UI" panose="020B0502040204020203" pitchFamily="34" charset="0"/>
                <a:cs typeface="Segoe UI" panose="020B0502040204020203" pitchFamily="34" charset="0"/>
              </a:rPr>
              <a:t>boot2root – CTFs:</a:t>
            </a:r>
            <a:endParaRPr lang="en-US" sz="4000" dirty="0">
              <a:solidFill>
                <a:schemeClr val="bg1"/>
              </a:solidFill>
              <a:latin typeface="Segoe UI" panose="020B0502040204020203" pitchFamily="34" charset="0"/>
              <a:cs typeface="Segoe UI" panose="020B0502040204020203" pitchFamily="34" charset="0"/>
            </a:endParaRPr>
          </a:p>
        </p:txBody>
      </p:sp>
      <p:pic>
        <p:nvPicPr>
          <p:cNvPr id="9" name="Content Placeholder 8">
            <a:extLst>
              <a:ext uri="{FF2B5EF4-FFF2-40B4-BE49-F238E27FC236}">
                <a16:creationId xmlns:a16="http://schemas.microsoft.com/office/drawing/2014/main" id="{3697D744-0FD3-444B-95E6-86F4F6F17FC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3278" y="1296011"/>
            <a:ext cx="10725443" cy="528923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6619908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6B864-3F02-41A7-AD30-199E5CD2910A}"/>
              </a:ext>
            </a:extLst>
          </p:cNvPr>
          <p:cNvSpPr>
            <a:spLocks noGrp="1"/>
          </p:cNvSpPr>
          <p:nvPr>
            <p:ph type="title"/>
          </p:nvPr>
        </p:nvSpPr>
        <p:spPr>
          <a:xfrm>
            <a:off x="618978" y="294163"/>
            <a:ext cx="10515600" cy="1325563"/>
          </a:xfrm>
        </p:spPr>
        <p:txBody>
          <a:bodyPr>
            <a:normAutofit/>
          </a:bodyPr>
          <a:lstStyle/>
          <a:p>
            <a:r>
              <a:rPr lang="en-US" sz="6000" b="1" u="sng" dirty="0">
                <a:solidFill>
                  <a:schemeClr val="bg1"/>
                </a:solidFill>
                <a:latin typeface="Segoe UI" panose="020B0502040204020203" pitchFamily="34" charset="0"/>
                <a:cs typeface="Segoe UI" panose="020B0502040204020203" pitchFamily="34" charset="0"/>
              </a:rPr>
              <a:t>Why CTFs?</a:t>
            </a:r>
          </a:p>
        </p:txBody>
      </p:sp>
      <p:sp>
        <p:nvSpPr>
          <p:cNvPr id="3" name="Content Placeholder 2">
            <a:extLst>
              <a:ext uri="{FF2B5EF4-FFF2-40B4-BE49-F238E27FC236}">
                <a16:creationId xmlns:a16="http://schemas.microsoft.com/office/drawing/2014/main" id="{5B658A08-76F0-4DC6-A62F-05B813AFE349}"/>
              </a:ext>
            </a:extLst>
          </p:cNvPr>
          <p:cNvSpPr>
            <a:spLocks noGrp="1"/>
          </p:cNvSpPr>
          <p:nvPr>
            <p:ph idx="1"/>
          </p:nvPr>
        </p:nvSpPr>
        <p:spPr>
          <a:xfrm>
            <a:off x="618978" y="1966302"/>
            <a:ext cx="11071274" cy="4351338"/>
          </a:xfrm>
        </p:spPr>
        <p:txBody>
          <a:bodyPr>
            <a:normAutofit lnSpcReduction="10000"/>
          </a:bodyPr>
          <a:lstStyle/>
          <a:p>
            <a:r>
              <a:rPr lang="en-US" sz="4800" dirty="0">
                <a:solidFill>
                  <a:schemeClr val="bg1"/>
                </a:solidFill>
                <a:latin typeface="Segoe UI" panose="020B0502040204020203" pitchFamily="34" charset="0"/>
                <a:cs typeface="Segoe UI" panose="020B0502040204020203" pitchFamily="34" charset="0"/>
              </a:rPr>
              <a:t>Fun.</a:t>
            </a:r>
          </a:p>
          <a:p>
            <a:r>
              <a:rPr lang="en-US" sz="4800" dirty="0">
                <a:solidFill>
                  <a:schemeClr val="bg1"/>
                </a:solidFill>
                <a:latin typeface="Segoe UI" panose="020B0502040204020203" pitchFamily="34" charset="0"/>
                <a:cs typeface="Segoe UI" panose="020B0502040204020203" pitchFamily="34" charset="0"/>
              </a:rPr>
              <a:t>Challenging.</a:t>
            </a:r>
          </a:p>
          <a:p>
            <a:r>
              <a:rPr lang="en-US" sz="4800" dirty="0">
                <a:solidFill>
                  <a:schemeClr val="bg1"/>
                </a:solidFill>
                <a:latin typeface="Segoe UI" panose="020B0502040204020203" pitchFamily="34" charset="0"/>
                <a:cs typeface="Segoe UI" panose="020B0502040204020203" pitchFamily="34" charset="0"/>
              </a:rPr>
              <a:t>Gain experience.</a:t>
            </a:r>
          </a:p>
          <a:p>
            <a:r>
              <a:rPr lang="en-US" sz="4800" dirty="0">
                <a:solidFill>
                  <a:schemeClr val="bg1"/>
                </a:solidFill>
                <a:latin typeface="Segoe UI" panose="020B0502040204020203" pitchFamily="34" charset="0"/>
                <a:cs typeface="Segoe UI" panose="020B0502040204020203" pitchFamily="34" charset="0"/>
              </a:rPr>
              <a:t>New knowledge.</a:t>
            </a:r>
          </a:p>
          <a:p>
            <a:r>
              <a:rPr lang="en-US" sz="4800" dirty="0">
                <a:solidFill>
                  <a:schemeClr val="bg1"/>
                </a:solidFill>
                <a:latin typeface="Segoe UI" panose="020B0502040204020203" pitchFamily="34" charset="0"/>
                <a:cs typeface="Segoe UI" panose="020B0502040204020203" pitchFamily="34" charset="0"/>
              </a:rPr>
              <a:t>Develop skills.</a:t>
            </a:r>
          </a:p>
          <a:p>
            <a:r>
              <a:rPr lang="en-US" sz="4800" dirty="0">
                <a:solidFill>
                  <a:schemeClr val="bg1"/>
                </a:solidFill>
                <a:latin typeface="Segoe UI" panose="020B0502040204020203" pitchFamily="34" charset="0"/>
                <a:cs typeface="Segoe UI" panose="020B0502040204020203" pitchFamily="34" charset="0"/>
              </a:rPr>
              <a:t>Job offers.</a:t>
            </a:r>
          </a:p>
        </p:txBody>
      </p:sp>
      <p:pic>
        <p:nvPicPr>
          <p:cNvPr id="5" name="Picture 4">
            <a:extLst>
              <a:ext uri="{FF2B5EF4-FFF2-40B4-BE49-F238E27FC236}">
                <a16:creationId xmlns:a16="http://schemas.microsoft.com/office/drawing/2014/main" id="{1F371005-A65B-4419-81C0-D743A9BA24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2382886"/>
            <a:ext cx="5257800" cy="3518169"/>
          </a:xfrm>
          <a:prstGeom prst="rect">
            <a:avLst/>
          </a:prstGeom>
        </p:spPr>
      </p:pic>
    </p:spTree>
    <p:extLst>
      <p:ext uri="{BB962C8B-B14F-4D97-AF65-F5344CB8AC3E}">
        <p14:creationId xmlns:p14="http://schemas.microsoft.com/office/powerpoint/2010/main" val="41128169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6B864-3F02-41A7-AD30-199E5CD2910A}"/>
              </a:ext>
            </a:extLst>
          </p:cNvPr>
          <p:cNvSpPr>
            <a:spLocks noGrp="1"/>
          </p:cNvSpPr>
          <p:nvPr>
            <p:ph type="title"/>
          </p:nvPr>
        </p:nvSpPr>
        <p:spPr>
          <a:xfrm>
            <a:off x="4524521" y="255656"/>
            <a:ext cx="3142957" cy="574338"/>
          </a:xfrm>
        </p:spPr>
        <p:txBody>
          <a:bodyPr>
            <a:normAutofit fontScale="90000"/>
          </a:bodyPr>
          <a:lstStyle/>
          <a:p>
            <a:r>
              <a:rPr lang="en-US" sz="3600" b="1" u="sng" dirty="0">
                <a:solidFill>
                  <a:schemeClr val="bg1"/>
                </a:solidFill>
                <a:latin typeface="Segoe UI" panose="020B0502040204020203" pitchFamily="34" charset="0"/>
                <a:cs typeface="Segoe UI" panose="020B0502040204020203" pitchFamily="34" charset="0"/>
              </a:rPr>
              <a:t>CTFs in Algeria:</a:t>
            </a:r>
          </a:p>
        </p:txBody>
      </p:sp>
      <p:pic>
        <p:nvPicPr>
          <p:cNvPr id="4" name="Picture 3">
            <a:extLst>
              <a:ext uri="{FF2B5EF4-FFF2-40B4-BE49-F238E27FC236}">
                <a16:creationId xmlns:a16="http://schemas.microsoft.com/office/drawing/2014/main" id="{F1CCD06C-0E68-4FFC-A99D-1F2909BB10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485" y="928468"/>
            <a:ext cx="11865030" cy="5772350"/>
          </a:xfrm>
          <a:prstGeom prst="rect">
            <a:avLst/>
          </a:prstGeom>
        </p:spPr>
      </p:pic>
    </p:spTree>
    <p:extLst>
      <p:ext uri="{BB962C8B-B14F-4D97-AF65-F5344CB8AC3E}">
        <p14:creationId xmlns:p14="http://schemas.microsoft.com/office/powerpoint/2010/main" val="34000620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6B864-3F02-41A7-AD30-199E5CD2910A}"/>
              </a:ext>
            </a:extLst>
          </p:cNvPr>
          <p:cNvSpPr>
            <a:spLocks noGrp="1"/>
          </p:cNvSpPr>
          <p:nvPr>
            <p:ph type="title"/>
          </p:nvPr>
        </p:nvSpPr>
        <p:spPr>
          <a:xfrm>
            <a:off x="838200" y="205886"/>
            <a:ext cx="10515600" cy="723999"/>
          </a:xfrm>
        </p:spPr>
        <p:txBody>
          <a:bodyPr>
            <a:normAutofit/>
          </a:bodyPr>
          <a:lstStyle/>
          <a:p>
            <a:r>
              <a:rPr lang="en-US" sz="4000" b="1" u="sng" dirty="0">
                <a:solidFill>
                  <a:schemeClr val="bg1"/>
                </a:solidFill>
                <a:latin typeface="Segoe UI" panose="020B0502040204020203" pitchFamily="34" charset="0"/>
                <a:cs typeface="Segoe UI" panose="020B0502040204020203" pitchFamily="34" charset="0"/>
              </a:rPr>
              <a:t>How to learn &amp; where to start doing CTFs:</a:t>
            </a:r>
          </a:p>
        </p:txBody>
      </p:sp>
      <p:pic>
        <p:nvPicPr>
          <p:cNvPr id="5" name="Content Placeholder 4">
            <a:extLst>
              <a:ext uri="{FF2B5EF4-FFF2-40B4-BE49-F238E27FC236}">
                <a16:creationId xmlns:a16="http://schemas.microsoft.com/office/drawing/2014/main" id="{1D341B64-3302-4F9F-A743-94F41E9CFF2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421991" y="4909536"/>
            <a:ext cx="2835743" cy="906857"/>
          </a:xfrm>
        </p:spPr>
      </p:pic>
      <p:pic>
        <p:nvPicPr>
          <p:cNvPr id="7" name="Picture 6">
            <a:extLst>
              <a:ext uri="{FF2B5EF4-FFF2-40B4-BE49-F238E27FC236}">
                <a16:creationId xmlns:a16="http://schemas.microsoft.com/office/drawing/2014/main" id="{586172D4-6773-4754-BD18-5029A42003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98110" y="1092417"/>
            <a:ext cx="3159624" cy="2902808"/>
          </a:xfrm>
          <a:prstGeom prst="rect">
            <a:avLst/>
          </a:prstGeom>
        </p:spPr>
      </p:pic>
      <p:pic>
        <p:nvPicPr>
          <p:cNvPr id="11" name="Picture 10">
            <a:extLst>
              <a:ext uri="{FF2B5EF4-FFF2-40B4-BE49-F238E27FC236}">
                <a16:creationId xmlns:a16="http://schemas.microsoft.com/office/drawing/2014/main" id="{61D996E3-3A74-4DAF-82F5-0569A468E4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16187" y="1092417"/>
            <a:ext cx="3159625" cy="2902808"/>
          </a:xfrm>
          <a:prstGeom prst="rect">
            <a:avLst/>
          </a:prstGeom>
        </p:spPr>
      </p:pic>
      <p:pic>
        <p:nvPicPr>
          <p:cNvPr id="13" name="Picture 12">
            <a:extLst>
              <a:ext uri="{FF2B5EF4-FFF2-40B4-BE49-F238E27FC236}">
                <a16:creationId xmlns:a16="http://schemas.microsoft.com/office/drawing/2014/main" id="{9F6AF5C8-076B-4F9F-B7BC-BECE6979E5E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38200" y="4386211"/>
            <a:ext cx="2869810" cy="1953505"/>
          </a:xfrm>
          <a:prstGeom prst="rect">
            <a:avLst/>
          </a:prstGeom>
        </p:spPr>
      </p:pic>
      <p:pic>
        <p:nvPicPr>
          <p:cNvPr id="15" name="Picture 14">
            <a:extLst>
              <a:ext uri="{FF2B5EF4-FFF2-40B4-BE49-F238E27FC236}">
                <a16:creationId xmlns:a16="http://schemas.microsoft.com/office/drawing/2014/main" id="{E686D600-5F3E-4FAB-B8AB-059A2D6997A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031891" y="4657419"/>
            <a:ext cx="4066219" cy="1411093"/>
          </a:xfrm>
          <a:prstGeom prst="rect">
            <a:avLst/>
          </a:prstGeom>
        </p:spPr>
      </p:pic>
      <p:pic>
        <p:nvPicPr>
          <p:cNvPr id="4" name="Picture 3">
            <a:extLst>
              <a:ext uri="{FF2B5EF4-FFF2-40B4-BE49-F238E27FC236}">
                <a16:creationId xmlns:a16="http://schemas.microsoft.com/office/drawing/2014/main" id="{E9DE7823-793E-40E0-AC27-61D3150819B1}"/>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34264" y="1092417"/>
            <a:ext cx="3159625" cy="2902808"/>
          </a:xfrm>
          <a:prstGeom prst="rect">
            <a:avLst/>
          </a:prstGeom>
        </p:spPr>
      </p:pic>
    </p:spTree>
    <p:extLst>
      <p:ext uri="{BB962C8B-B14F-4D97-AF65-F5344CB8AC3E}">
        <p14:creationId xmlns:p14="http://schemas.microsoft.com/office/powerpoint/2010/main" val="33734516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13E4F54-3413-431A-AFC5-DD6C39C75B8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29823428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97440-C6A2-4CAE-8CE3-09FB6B5C932E}"/>
              </a:ext>
            </a:extLst>
          </p:cNvPr>
          <p:cNvSpPr>
            <a:spLocks noGrp="1"/>
          </p:cNvSpPr>
          <p:nvPr>
            <p:ph type="title"/>
          </p:nvPr>
        </p:nvSpPr>
        <p:spPr>
          <a:xfrm>
            <a:off x="529590" y="1924196"/>
            <a:ext cx="11132820" cy="3009607"/>
          </a:xfrm>
        </p:spPr>
        <p:txBody>
          <a:bodyPr>
            <a:noAutofit/>
          </a:bodyPr>
          <a:lstStyle/>
          <a:p>
            <a:pPr algn="ctr"/>
            <a:r>
              <a:rPr lang="en-US" sz="17500" b="1" spc="-300" dirty="0">
                <a:solidFill>
                  <a:schemeClr val="bg1"/>
                </a:solidFill>
                <a:latin typeface="Leelawadee UI" panose="020B0502040204020203" pitchFamily="34" charset="-34"/>
                <a:cs typeface="Leelawadee UI" panose="020B0502040204020203" pitchFamily="34" charset="-34"/>
              </a:rPr>
              <a:t>#Ask_ME</a:t>
            </a:r>
          </a:p>
        </p:txBody>
      </p:sp>
    </p:spTree>
    <p:extLst>
      <p:ext uri="{BB962C8B-B14F-4D97-AF65-F5344CB8AC3E}">
        <p14:creationId xmlns:p14="http://schemas.microsoft.com/office/powerpoint/2010/main" val="20580087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6B864-3F02-41A7-AD30-199E5CD2910A}"/>
              </a:ext>
            </a:extLst>
          </p:cNvPr>
          <p:cNvSpPr>
            <a:spLocks noGrp="1"/>
          </p:cNvSpPr>
          <p:nvPr>
            <p:ph type="title"/>
          </p:nvPr>
        </p:nvSpPr>
        <p:spPr/>
        <p:txBody>
          <a:bodyPr>
            <a:normAutofit/>
          </a:bodyPr>
          <a:lstStyle/>
          <a:p>
            <a:r>
              <a:rPr lang="en-US" sz="4800" b="1" u="sng" dirty="0">
                <a:solidFill>
                  <a:schemeClr val="bg1"/>
                </a:solidFill>
                <a:latin typeface="Segoe UI" panose="020B0502040204020203" pitchFamily="34" charset="0"/>
                <a:cs typeface="Segoe UI" panose="020B0502040204020203" pitchFamily="34" charset="0"/>
              </a:rPr>
              <a:t>You can find me on:</a:t>
            </a:r>
          </a:p>
        </p:txBody>
      </p:sp>
      <p:sp>
        <p:nvSpPr>
          <p:cNvPr id="3" name="Content Placeholder 2">
            <a:extLst>
              <a:ext uri="{FF2B5EF4-FFF2-40B4-BE49-F238E27FC236}">
                <a16:creationId xmlns:a16="http://schemas.microsoft.com/office/drawing/2014/main" id="{5B658A08-76F0-4DC6-A62F-05B813AFE349}"/>
              </a:ext>
            </a:extLst>
          </p:cNvPr>
          <p:cNvSpPr>
            <a:spLocks noGrp="1"/>
          </p:cNvSpPr>
          <p:nvPr>
            <p:ph idx="1"/>
          </p:nvPr>
        </p:nvSpPr>
        <p:spPr>
          <a:xfrm>
            <a:off x="838200" y="1836518"/>
            <a:ext cx="10846463" cy="4351338"/>
          </a:xfrm>
        </p:spPr>
        <p:txBody>
          <a:bodyPr>
            <a:normAutofit/>
          </a:bodyPr>
          <a:lstStyle/>
          <a:p>
            <a:r>
              <a:rPr lang="en-US" sz="3200" b="1" dirty="0">
                <a:solidFill>
                  <a:schemeClr val="bg1"/>
                </a:solidFill>
                <a:latin typeface="Segoe UI" panose="020B0502040204020203" pitchFamily="34" charset="0"/>
                <a:cs typeface="Segoe UI" panose="020B0502040204020203" pitchFamily="34" charset="0"/>
              </a:rPr>
              <a:t>LinkedIn</a:t>
            </a:r>
            <a:r>
              <a:rPr lang="en-US" sz="3200" dirty="0">
                <a:solidFill>
                  <a:schemeClr val="bg1"/>
                </a:solidFill>
                <a:latin typeface="Segoe UI" panose="020B0502040204020203" pitchFamily="34" charset="0"/>
                <a:cs typeface="Segoe UI" panose="020B0502040204020203" pitchFamily="34" charset="0"/>
              </a:rPr>
              <a:t>: /in/mrtaharamine</a:t>
            </a:r>
          </a:p>
          <a:p>
            <a:r>
              <a:rPr lang="en-US" sz="3200" b="1" dirty="0">
                <a:solidFill>
                  <a:schemeClr val="bg1"/>
                </a:solidFill>
                <a:latin typeface="Segoe UI" panose="020B0502040204020203" pitchFamily="34" charset="0"/>
                <a:cs typeface="Segoe UI" panose="020B0502040204020203" pitchFamily="34" charset="0"/>
              </a:rPr>
              <a:t>Twitter</a:t>
            </a:r>
            <a:r>
              <a:rPr lang="en-US" sz="3200" dirty="0">
                <a:solidFill>
                  <a:schemeClr val="bg1"/>
                </a:solidFill>
                <a:latin typeface="Segoe UI" panose="020B0502040204020203" pitchFamily="34" charset="0"/>
                <a:cs typeface="Segoe UI" panose="020B0502040204020203" pitchFamily="34" charset="0"/>
              </a:rPr>
              <a:t>: @MrTaharAmine</a:t>
            </a:r>
          </a:p>
          <a:p>
            <a:r>
              <a:rPr lang="en-US" sz="3200" b="1" dirty="0">
                <a:solidFill>
                  <a:schemeClr val="bg1"/>
                </a:solidFill>
                <a:latin typeface="Segoe UI" panose="020B0502040204020203" pitchFamily="34" charset="0"/>
                <a:cs typeface="Segoe UI" panose="020B0502040204020203" pitchFamily="34" charset="0"/>
              </a:rPr>
              <a:t>Facebook</a:t>
            </a:r>
            <a:r>
              <a:rPr lang="en-US" sz="3200" dirty="0">
                <a:solidFill>
                  <a:schemeClr val="bg1"/>
                </a:solidFill>
                <a:latin typeface="Segoe UI" panose="020B0502040204020203" pitchFamily="34" charset="0"/>
                <a:cs typeface="Segoe UI" panose="020B0502040204020203" pitchFamily="34" charset="0"/>
              </a:rPr>
              <a:t>: Tahar Amine ELHOUARI</a:t>
            </a:r>
          </a:p>
          <a:p>
            <a:r>
              <a:rPr lang="en-US" sz="3200" b="1" dirty="0">
                <a:solidFill>
                  <a:schemeClr val="bg1"/>
                </a:solidFill>
                <a:latin typeface="Segoe UI" panose="020B0502040204020203" pitchFamily="34" charset="0"/>
                <a:cs typeface="Segoe UI" panose="020B0502040204020203" pitchFamily="34" charset="0"/>
              </a:rPr>
              <a:t>YouTube</a:t>
            </a:r>
            <a:r>
              <a:rPr lang="en-US" sz="3200" dirty="0">
                <a:solidFill>
                  <a:schemeClr val="bg1"/>
                </a:solidFill>
                <a:latin typeface="Segoe UI" panose="020B0502040204020203" pitchFamily="34" charset="0"/>
                <a:cs typeface="Segoe UI" panose="020B0502040204020203" pitchFamily="34" charset="0"/>
              </a:rPr>
              <a:t>: Tahar Amine ELHOUARI</a:t>
            </a:r>
          </a:p>
          <a:p>
            <a:r>
              <a:rPr lang="en-US" sz="3200" b="1" dirty="0">
                <a:solidFill>
                  <a:schemeClr val="bg1"/>
                </a:solidFill>
                <a:latin typeface="Segoe UI" panose="020B0502040204020203" pitchFamily="34" charset="0"/>
                <a:cs typeface="Segoe UI" panose="020B0502040204020203" pitchFamily="34" charset="0"/>
              </a:rPr>
              <a:t>Website</a:t>
            </a:r>
            <a:r>
              <a:rPr lang="en-US" sz="3200" dirty="0">
                <a:solidFill>
                  <a:schemeClr val="bg1"/>
                </a:solidFill>
                <a:latin typeface="Segoe UI" panose="020B0502040204020203" pitchFamily="34" charset="0"/>
                <a:cs typeface="Segoe UI" panose="020B0502040204020203" pitchFamily="34" charset="0"/>
              </a:rPr>
              <a:t>: </a:t>
            </a:r>
            <a:r>
              <a:rPr lang="en-US" sz="3600" dirty="0">
                <a:solidFill>
                  <a:srgbClr val="FF0000"/>
                </a:solidFill>
                <a:latin typeface="Segoe UI" panose="020B0502040204020203" pitchFamily="34" charset="0"/>
                <a:cs typeface="Segoe UI" panose="020B0502040204020203" pitchFamily="34" charset="0"/>
                <a:hlinkClick r:id="rId2"/>
              </a:rPr>
              <a:t>www.TaharAmine.me</a:t>
            </a:r>
            <a:endParaRPr lang="en-US" sz="3200" dirty="0">
              <a:solidFill>
                <a:srgbClr val="FF0000"/>
              </a:solidFill>
              <a:latin typeface="Segoe UI" panose="020B0502040204020203" pitchFamily="34" charset="0"/>
              <a:cs typeface="Segoe UI" panose="020B0502040204020203" pitchFamily="34" charset="0"/>
            </a:endParaRPr>
          </a:p>
          <a:p>
            <a:r>
              <a:rPr lang="en-US" sz="3200" b="1" dirty="0">
                <a:solidFill>
                  <a:schemeClr val="bg1"/>
                </a:solidFill>
                <a:latin typeface="Segoe UI" panose="020B0502040204020203" pitchFamily="34" charset="0"/>
                <a:cs typeface="Segoe UI" panose="020B0502040204020203" pitchFamily="34" charset="0"/>
              </a:rPr>
              <a:t>Email</a:t>
            </a:r>
            <a:r>
              <a:rPr lang="en-US" sz="3200" dirty="0">
                <a:solidFill>
                  <a:schemeClr val="bg1"/>
                </a:solidFill>
                <a:latin typeface="Segoe UI" panose="020B0502040204020203" pitchFamily="34" charset="0"/>
                <a:cs typeface="Segoe UI" panose="020B0502040204020203" pitchFamily="34" charset="0"/>
              </a:rPr>
              <a:t>: </a:t>
            </a:r>
            <a:r>
              <a:rPr lang="en-US" sz="3600" dirty="0">
                <a:solidFill>
                  <a:srgbClr val="FF0000"/>
                </a:solidFill>
                <a:latin typeface="Segoe UI" panose="020B0502040204020203" pitchFamily="34" charset="0"/>
                <a:cs typeface="Segoe UI" panose="020B0502040204020203" pitchFamily="34" charset="0"/>
                <a:hlinkClick r:id="rId3"/>
              </a:rPr>
              <a:t>TaharAmine@tuta.io</a:t>
            </a:r>
            <a:endParaRPr lang="en-US" sz="3200" dirty="0">
              <a:solidFill>
                <a:srgbClr val="FF0000"/>
              </a:solidFill>
              <a:latin typeface="Segoe UI" panose="020B0502040204020203" pitchFamily="34" charset="0"/>
              <a:cs typeface="Segoe UI" panose="020B0502040204020203" pitchFamily="34" charset="0"/>
            </a:endParaRPr>
          </a:p>
          <a:p>
            <a:endParaRPr lang="en-US" sz="3200" dirty="0">
              <a:solidFill>
                <a:schemeClr val="bg1"/>
              </a:solidFill>
              <a:latin typeface="Segoe UI" panose="020B0502040204020203" pitchFamily="34" charset="0"/>
              <a:cs typeface="Segoe UI" panose="020B0502040204020203" pitchFamily="34" charset="0"/>
            </a:endParaRPr>
          </a:p>
        </p:txBody>
      </p:sp>
      <p:pic>
        <p:nvPicPr>
          <p:cNvPr id="5" name="Picture 4">
            <a:extLst>
              <a:ext uri="{FF2B5EF4-FFF2-40B4-BE49-F238E27FC236}">
                <a16:creationId xmlns:a16="http://schemas.microsoft.com/office/drawing/2014/main" id="{7A6EB389-B540-4371-8F43-70EAE97EA3F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15164" y="1825625"/>
            <a:ext cx="4069499" cy="3885858"/>
          </a:xfrm>
          <a:prstGeom prst="ellipse">
            <a:avLst/>
          </a:prstGeom>
          <a:ln>
            <a:noFill/>
          </a:ln>
          <a:effectLst>
            <a:softEdge rad="112500"/>
          </a:effectLst>
        </p:spPr>
      </p:pic>
    </p:spTree>
    <p:extLst>
      <p:ext uri="{BB962C8B-B14F-4D97-AF65-F5344CB8AC3E}">
        <p14:creationId xmlns:p14="http://schemas.microsoft.com/office/powerpoint/2010/main" val="402628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53355-1F9F-455B-9A6F-8DF638D37718}"/>
              </a:ext>
            </a:extLst>
          </p:cNvPr>
          <p:cNvSpPr>
            <a:spLocks noGrp="1"/>
          </p:cNvSpPr>
          <p:nvPr>
            <p:ph type="title"/>
          </p:nvPr>
        </p:nvSpPr>
        <p:spPr>
          <a:xfrm>
            <a:off x="529883" y="371230"/>
            <a:ext cx="10515600" cy="900967"/>
          </a:xfrm>
        </p:spPr>
        <p:txBody>
          <a:bodyPr>
            <a:normAutofit/>
          </a:bodyPr>
          <a:lstStyle/>
          <a:p>
            <a:r>
              <a:rPr lang="en-US" sz="4800" b="1" u="sng" dirty="0">
                <a:solidFill>
                  <a:schemeClr val="bg1"/>
                </a:solidFill>
                <a:latin typeface="Segoe UI" panose="020B0502040204020203" pitchFamily="34" charset="0"/>
                <a:cs typeface="Segoe UI" panose="020B0502040204020203" pitchFamily="34" charset="0"/>
              </a:rPr>
              <a:t>Terms:</a:t>
            </a:r>
          </a:p>
        </p:txBody>
      </p:sp>
      <p:sp>
        <p:nvSpPr>
          <p:cNvPr id="3" name="Content Placeholder 2">
            <a:extLst>
              <a:ext uri="{FF2B5EF4-FFF2-40B4-BE49-F238E27FC236}">
                <a16:creationId xmlns:a16="http://schemas.microsoft.com/office/drawing/2014/main" id="{82CB8523-675A-4887-9D9F-4FD9CA3005FE}"/>
              </a:ext>
            </a:extLst>
          </p:cNvPr>
          <p:cNvSpPr>
            <a:spLocks noGrp="1"/>
          </p:cNvSpPr>
          <p:nvPr>
            <p:ph idx="1"/>
          </p:nvPr>
        </p:nvSpPr>
        <p:spPr>
          <a:xfrm>
            <a:off x="529883" y="1516135"/>
            <a:ext cx="10823917" cy="4336025"/>
          </a:xfrm>
        </p:spPr>
        <p:txBody>
          <a:bodyPr>
            <a:noAutofit/>
          </a:bodyPr>
          <a:lstStyle/>
          <a:p>
            <a:r>
              <a:rPr lang="en-US" sz="3500" b="1" dirty="0">
                <a:solidFill>
                  <a:schemeClr val="bg1"/>
                </a:solidFill>
                <a:latin typeface="Segoe UI" panose="020B0502040204020203" pitchFamily="34" charset="0"/>
                <a:cs typeface="Segoe UI" panose="020B0502040204020203" pitchFamily="34" charset="0"/>
              </a:rPr>
              <a:t>CTF</a:t>
            </a:r>
            <a:r>
              <a:rPr lang="en-US" sz="3500" dirty="0">
                <a:solidFill>
                  <a:schemeClr val="bg1"/>
                </a:solidFill>
                <a:latin typeface="Segoe UI" panose="020B0502040204020203" pitchFamily="34" charset="0"/>
                <a:cs typeface="Segoe UI" panose="020B0502040204020203" pitchFamily="34" charset="0"/>
              </a:rPr>
              <a:t>: Capture the Flag is a computer security or hacking competition which generally consists of participants doing anything they can, to reach the end goal, a "</a:t>
            </a:r>
            <a:r>
              <a:rPr lang="en-US" sz="3500" b="1" dirty="0">
                <a:solidFill>
                  <a:schemeClr val="bg1"/>
                </a:solidFill>
                <a:latin typeface="Segoe UI" panose="020B0502040204020203" pitchFamily="34" charset="0"/>
                <a:cs typeface="Segoe UI" panose="020B0502040204020203" pitchFamily="34" charset="0"/>
              </a:rPr>
              <a:t>flag</a:t>
            </a:r>
            <a:r>
              <a:rPr lang="en-US" sz="3500" dirty="0">
                <a:solidFill>
                  <a:schemeClr val="bg1"/>
                </a:solidFill>
                <a:latin typeface="Segoe UI" panose="020B0502040204020203" pitchFamily="34" charset="0"/>
                <a:cs typeface="Segoe UI" panose="020B0502040204020203" pitchFamily="34" charset="0"/>
              </a:rPr>
              <a:t>”.</a:t>
            </a:r>
            <a:br>
              <a:rPr lang="en-US" sz="3500" dirty="0">
                <a:solidFill>
                  <a:schemeClr val="bg1"/>
                </a:solidFill>
                <a:latin typeface="Segoe UI" panose="020B0502040204020203" pitchFamily="34" charset="0"/>
                <a:cs typeface="Segoe UI" panose="020B0502040204020203" pitchFamily="34" charset="0"/>
              </a:rPr>
            </a:br>
            <a:endParaRPr lang="en-US" sz="3500" dirty="0">
              <a:solidFill>
                <a:schemeClr val="bg1"/>
              </a:solidFill>
              <a:latin typeface="Segoe UI" panose="020B0502040204020203" pitchFamily="34" charset="0"/>
              <a:cs typeface="Segoe UI" panose="020B0502040204020203" pitchFamily="34" charset="0"/>
            </a:endParaRPr>
          </a:p>
          <a:p>
            <a:r>
              <a:rPr lang="en-US" sz="3500" b="1" dirty="0">
                <a:solidFill>
                  <a:schemeClr val="bg1"/>
                </a:solidFill>
                <a:latin typeface="Segoe UI" panose="020B0502040204020203" pitchFamily="34" charset="0"/>
                <a:cs typeface="Segoe UI" panose="020B0502040204020203" pitchFamily="34" charset="0"/>
              </a:rPr>
              <a:t>Ethical Hacking</a:t>
            </a:r>
            <a:r>
              <a:rPr lang="en-US" sz="3500" dirty="0">
                <a:solidFill>
                  <a:schemeClr val="bg1"/>
                </a:solidFill>
                <a:latin typeface="Segoe UI" panose="020B0502040204020203" pitchFamily="34" charset="0"/>
                <a:cs typeface="Segoe UI" panose="020B0502040204020203" pitchFamily="34" charset="0"/>
              </a:rPr>
              <a:t>: The art of locating weaknesses and vulnerabilities of computers and information systems (also known as Penetration Testing).</a:t>
            </a:r>
          </a:p>
        </p:txBody>
      </p:sp>
    </p:spTree>
    <p:extLst>
      <p:ext uri="{BB962C8B-B14F-4D97-AF65-F5344CB8AC3E}">
        <p14:creationId xmlns:p14="http://schemas.microsoft.com/office/powerpoint/2010/main" val="14950783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0922F0A-5FB3-41A1-AA40-275D11FB9C1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27956833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8B880-5CEA-4FC2-BACD-2D092DAF17EE}"/>
              </a:ext>
            </a:extLst>
          </p:cNvPr>
          <p:cNvSpPr>
            <a:spLocks noGrp="1"/>
          </p:cNvSpPr>
          <p:nvPr>
            <p:ph type="title"/>
          </p:nvPr>
        </p:nvSpPr>
        <p:spPr>
          <a:xfrm>
            <a:off x="849849" y="1222130"/>
            <a:ext cx="10492301" cy="4413739"/>
          </a:xfrm>
        </p:spPr>
        <p:txBody>
          <a:bodyPr>
            <a:normAutofit fontScale="90000"/>
          </a:bodyPr>
          <a:lstStyle/>
          <a:p>
            <a:pPr algn="ctr"/>
            <a:r>
              <a:rPr lang="en-US" sz="11500" b="1" dirty="0">
                <a:solidFill>
                  <a:schemeClr val="bg1"/>
                </a:solidFill>
                <a:latin typeface="Segoe UI" panose="020B0502040204020203" pitchFamily="34" charset="0"/>
                <a:cs typeface="Segoe UI" panose="020B0502040204020203" pitchFamily="34" charset="0"/>
              </a:rPr>
              <a:t>Let’s watch</a:t>
            </a:r>
            <a:br>
              <a:rPr lang="en-US" sz="11500" b="1" dirty="0">
                <a:solidFill>
                  <a:schemeClr val="bg1"/>
                </a:solidFill>
                <a:latin typeface="Segoe UI" panose="020B0502040204020203" pitchFamily="34" charset="0"/>
                <a:cs typeface="Segoe UI" panose="020B0502040204020203" pitchFamily="34" charset="0"/>
              </a:rPr>
            </a:br>
            <a:r>
              <a:rPr lang="en-US" sz="11500" b="1" dirty="0">
                <a:solidFill>
                  <a:schemeClr val="bg1"/>
                </a:solidFill>
                <a:latin typeface="Segoe UI" panose="020B0502040204020203" pitchFamily="34" charset="0"/>
                <a:cs typeface="Segoe UI" panose="020B0502040204020203" pitchFamily="34" charset="0"/>
              </a:rPr>
              <a:t> Something :-D</a:t>
            </a:r>
          </a:p>
        </p:txBody>
      </p:sp>
    </p:spTree>
    <p:extLst>
      <p:ext uri="{BB962C8B-B14F-4D97-AF65-F5344CB8AC3E}">
        <p14:creationId xmlns:p14="http://schemas.microsoft.com/office/powerpoint/2010/main" val="23319472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53355-1F9F-455B-9A6F-8DF638D37718}"/>
              </a:ext>
            </a:extLst>
          </p:cNvPr>
          <p:cNvSpPr>
            <a:spLocks noGrp="1"/>
          </p:cNvSpPr>
          <p:nvPr>
            <p:ph type="title"/>
          </p:nvPr>
        </p:nvSpPr>
        <p:spPr/>
        <p:txBody>
          <a:bodyPr>
            <a:normAutofit/>
          </a:bodyPr>
          <a:lstStyle/>
          <a:p>
            <a:r>
              <a:rPr lang="en-US" sz="4000" b="1" u="sng" dirty="0">
                <a:solidFill>
                  <a:schemeClr val="bg1"/>
                </a:solidFill>
                <a:latin typeface="Segoe UI" panose="020B0502040204020203" pitchFamily="34" charset="0"/>
                <a:cs typeface="Segoe UI" panose="020B0502040204020203" pitchFamily="34" charset="0"/>
              </a:rPr>
              <a:t>Ethical Hacking &amp; Ethical Hacker:</a:t>
            </a:r>
          </a:p>
        </p:txBody>
      </p:sp>
      <p:sp>
        <p:nvSpPr>
          <p:cNvPr id="3" name="Content Placeholder 2">
            <a:extLst>
              <a:ext uri="{FF2B5EF4-FFF2-40B4-BE49-F238E27FC236}">
                <a16:creationId xmlns:a16="http://schemas.microsoft.com/office/drawing/2014/main" id="{82CB8523-675A-4887-9D9F-4FD9CA3005FE}"/>
              </a:ext>
            </a:extLst>
          </p:cNvPr>
          <p:cNvSpPr>
            <a:spLocks noGrp="1"/>
          </p:cNvSpPr>
          <p:nvPr>
            <p:ph idx="1"/>
          </p:nvPr>
        </p:nvSpPr>
        <p:spPr/>
        <p:txBody>
          <a:bodyPr>
            <a:normAutofit/>
          </a:bodyPr>
          <a:lstStyle/>
          <a:p>
            <a:r>
              <a:rPr lang="en-US" sz="3000" dirty="0">
                <a:solidFill>
                  <a:schemeClr val="bg1"/>
                </a:solidFill>
                <a:latin typeface="Segoe UI" panose="020B0502040204020203" pitchFamily="34" charset="0"/>
                <a:cs typeface="Segoe UI" panose="020B0502040204020203" pitchFamily="34" charset="0"/>
              </a:rPr>
              <a:t>They are just like terms used to describe hacking performed by a company or individual to help identify potential threats on a computer or network.</a:t>
            </a:r>
            <a:br>
              <a:rPr lang="en-US" sz="3000" dirty="0">
                <a:solidFill>
                  <a:schemeClr val="bg1"/>
                </a:solidFill>
                <a:latin typeface="Segoe UI" panose="020B0502040204020203" pitchFamily="34" charset="0"/>
                <a:cs typeface="Segoe UI" panose="020B0502040204020203" pitchFamily="34" charset="0"/>
              </a:rPr>
            </a:br>
            <a:endParaRPr lang="en-US" sz="3000" dirty="0">
              <a:solidFill>
                <a:schemeClr val="bg1"/>
              </a:solidFill>
              <a:latin typeface="Segoe UI" panose="020B0502040204020203" pitchFamily="34" charset="0"/>
              <a:cs typeface="Segoe UI" panose="020B0502040204020203" pitchFamily="34" charset="0"/>
            </a:endParaRPr>
          </a:p>
          <a:p>
            <a:r>
              <a:rPr lang="en-US" sz="3000" dirty="0">
                <a:solidFill>
                  <a:schemeClr val="bg1"/>
                </a:solidFill>
                <a:latin typeface="Segoe UI" panose="020B0502040204020203" pitchFamily="34" charset="0"/>
                <a:cs typeface="Segoe UI" panose="020B0502040204020203" pitchFamily="34" charset="0"/>
              </a:rPr>
              <a:t>An ethical hacker attempts to bypass the security system and search for any weak points that could be exploited by malicious hackers. This information is then used by the organization to improve the security, in an effort to minimize or eliminate any potential attacks.</a:t>
            </a:r>
          </a:p>
        </p:txBody>
      </p:sp>
    </p:spTree>
    <p:extLst>
      <p:ext uri="{BB962C8B-B14F-4D97-AF65-F5344CB8AC3E}">
        <p14:creationId xmlns:p14="http://schemas.microsoft.com/office/powerpoint/2010/main" val="27212424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u="sng" dirty="0">
                <a:solidFill>
                  <a:schemeClr val="bg1"/>
                </a:solidFill>
                <a:latin typeface="Segoe UI" panose="020B0502040204020203" pitchFamily="34" charset="0"/>
                <a:cs typeface="Segoe UI" panose="020B0502040204020203" pitchFamily="34" charset="0"/>
              </a:rPr>
              <a:t>Hacker Types:</a:t>
            </a:r>
          </a:p>
        </p:txBody>
      </p:sp>
      <p:sp>
        <p:nvSpPr>
          <p:cNvPr id="3" name="Content Placeholder 2"/>
          <p:cNvSpPr>
            <a:spLocks noGrp="1"/>
          </p:cNvSpPr>
          <p:nvPr>
            <p:ph idx="1"/>
          </p:nvPr>
        </p:nvSpPr>
        <p:spPr>
          <a:xfrm>
            <a:off x="838200" y="2158134"/>
            <a:ext cx="10515600" cy="4351338"/>
          </a:xfrm>
        </p:spPr>
        <p:txBody>
          <a:bodyPr>
            <a:normAutofit/>
          </a:bodyPr>
          <a:lstStyle/>
          <a:p>
            <a:r>
              <a:rPr lang="en-US" sz="2500" b="1" dirty="0">
                <a:solidFill>
                  <a:schemeClr val="bg1"/>
                </a:solidFill>
                <a:latin typeface="Segoe UI" panose="020B0502040204020203" pitchFamily="34" charset="0"/>
                <a:cs typeface="Segoe UI" panose="020B0502040204020203" pitchFamily="34" charset="0"/>
              </a:rPr>
              <a:t>White Hat</a:t>
            </a:r>
            <a:r>
              <a:rPr lang="en-US" sz="2500" dirty="0">
                <a:solidFill>
                  <a:schemeClr val="bg1"/>
                </a:solidFill>
                <a:latin typeface="Segoe UI" panose="020B0502040204020203" pitchFamily="34" charset="0"/>
                <a:cs typeface="Segoe UI" panose="020B0502040204020203" pitchFamily="34" charset="0"/>
              </a:rPr>
              <a:t>: White Hat hackers are also known as Ethical Hackers. They never intent to harm a system, rather they try to find out weaknesses in a computer or a network system as a part of penetration testing and vulnerability assessments.</a:t>
            </a:r>
          </a:p>
          <a:p>
            <a:r>
              <a:rPr lang="en-US" sz="2500" b="1" dirty="0">
                <a:solidFill>
                  <a:schemeClr val="bg1"/>
                </a:solidFill>
                <a:latin typeface="Segoe UI" panose="020B0502040204020203" pitchFamily="34" charset="0"/>
                <a:cs typeface="Segoe UI" panose="020B0502040204020203" pitchFamily="34" charset="0"/>
              </a:rPr>
              <a:t>Black Hat</a:t>
            </a:r>
            <a:r>
              <a:rPr lang="en-US" sz="2500" dirty="0">
                <a:solidFill>
                  <a:schemeClr val="bg1"/>
                </a:solidFill>
                <a:latin typeface="Segoe UI" panose="020B0502040204020203" pitchFamily="34" charset="0"/>
                <a:cs typeface="Segoe UI" panose="020B0502040204020203" pitchFamily="34" charset="0"/>
              </a:rPr>
              <a:t>: Black Hat hackers, also known as crackers, are those who hack in order to gain unauthorized access to a system and harm its operations or steal sensitive information.</a:t>
            </a:r>
          </a:p>
          <a:p>
            <a:r>
              <a:rPr lang="en-US" sz="2500" b="1" dirty="0">
                <a:solidFill>
                  <a:schemeClr val="bg1"/>
                </a:solidFill>
                <a:latin typeface="Segoe UI" panose="020B0502040204020203" pitchFamily="34" charset="0"/>
                <a:cs typeface="Segoe UI" panose="020B0502040204020203" pitchFamily="34" charset="0"/>
              </a:rPr>
              <a:t>Gray Hat</a:t>
            </a:r>
            <a:r>
              <a:rPr lang="en-US" sz="2500" dirty="0">
                <a:solidFill>
                  <a:schemeClr val="bg1"/>
                </a:solidFill>
                <a:latin typeface="Segoe UI" panose="020B0502040204020203" pitchFamily="34" charset="0"/>
                <a:cs typeface="Segoe UI" panose="020B0502040204020203" pitchFamily="34" charset="0"/>
              </a:rPr>
              <a:t>: Grey hat hackers are a blend of both black hat and white hat hackers. They act without malicious intent but for their fun, they exploit a security weakness in a computer system or network without the owner’s permission or knowledge.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01490" y="149749"/>
            <a:ext cx="5888183" cy="1962030"/>
          </a:xfrm>
          <a:prstGeom prst="rect">
            <a:avLst/>
          </a:prstGeom>
          <a:ln>
            <a:noFill/>
          </a:ln>
          <a:effectLst>
            <a:softEdge rad="112500"/>
          </a:effectLst>
        </p:spPr>
      </p:pic>
    </p:spTree>
    <p:extLst>
      <p:ext uri="{BB962C8B-B14F-4D97-AF65-F5344CB8AC3E}">
        <p14:creationId xmlns:p14="http://schemas.microsoft.com/office/powerpoint/2010/main" val="40074613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53355-1F9F-455B-9A6F-8DF638D37718}"/>
              </a:ext>
            </a:extLst>
          </p:cNvPr>
          <p:cNvSpPr>
            <a:spLocks noGrp="1"/>
          </p:cNvSpPr>
          <p:nvPr>
            <p:ph type="title"/>
          </p:nvPr>
        </p:nvSpPr>
        <p:spPr>
          <a:xfrm>
            <a:off x="672318" y="1846067"/>
            <a:ext cx="10847363" cy="3165866"/>
          </a:xfrm>
        </p:spPr>
        <p:txBody>
          <a:bodyPr>
            <a:noAutofit/>
          </a:bodyPr>
          <a:lstStyle/>
          <a:p>
            <a:pPr algn="ctr"/>
            <a:r>
              <a:rPr lang="en-US" sz="6600" b="1" dirty="0">
                <a:solidFill>
                  <a:schemeClr val="bg1"/>
                </a:solidFill>
                <a:latin typeface="Segoe UI" panose="020B0502040204020203" pitchFamily="34" charset="0"/>
                <a:cs typeface="Segoe UI" panose="020B0502040204020203" pitchFamily="34" charset="0"/>
              </a:rPr>
              <a:t>What are the skills needed</a:t>
            </a:r>
            <a:br>
              <a:rPr lang="en-US" sz="6600" b="1" dirty="0">
                <a:solidFill>
                  <a:schemeClr val="bg1"/>
                </a:solidFill>
                <a:latin typeface="Segoe UI" panose="020B0502040204020203" pitchFamily="34" charset="0"/>
                <a:cs typeface="Segoe UI" panose="020B0502040204020203" pitchFamily="34" charset="0"/>
              </a:rPr>
            </a:br>
            <a:r>
              <a:rPr lang="en-US" sz="6600" b="1" dirty="0">
                <a:solidFill>
                  <a:schemeClr val="bg1"/>
                </a:solidFill>
                <a:latin typeface="Segoe UI" panose="020B0502040204020203" pitchFamily="34" charset="0"/>
                <a:cs typeface="Segoe UI" panose="020B0502040204020203" pitchFamily="34" charset="0"/>
              </a:rPr>
              <a:t>to be an ethical hacker ?!</a:t>
            </a:r>
          </a:p>
        </p:txBody>
      </p:sp>
    </p:spTree>
    <p:extLst>
      <p:ext uri="{BB962C8B-B14F-4D97-AF65-F5344CB8AC3E}">
        <p14:creationId xmlns:p14="http://schemas.microsoft.com/office/powerpoint/2010/main" val="9749574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57F70CA-003C-4C0B-9571-148C4FBDB27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0319" y="330591"/>
            <a:ext cx="5158521" cy="2953765"/>
          </a:xfrm>
          <a:prstGeom prst="rect">
            <a:avLst/>
          </a:prstGeom>
          <a:ln>
            <a:noFill/>
          </a:ln>
          <a:effectLst>
            <a:softEdge rad="112500"/>
          </a:effectLst>
        </p:spPr>
      </p:pic>
      <p:pic>
        <p:nvPicPr>
          <p:cNvPr id="9" name="Picture 8">
            <a:extLst>
              <a:ext uri="{FF2B5EF4-FFF2-40B4-BE49-F238E27FC236}">
                <a16:creationId xmlns:a16="http://schemas.microsoft.com/office/drawing/2014/main" id="{671E5825-EED3-4E97-A931-755338246A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3154" y="330590"/>
            <a:ext cx="5158523" cy="2953765"/>
          </a:xfrm>
          <a:prstGeom prst="rect">
            <a:avLst/>
          </a:prstGeom>
          <a:ln>
            <a:noFill/>
          </a:ln>
          <a:effectLst>
            <a:softEdge rad="112500"/>
          </a:effectLst>
        </p:spPr>
      </p:pic>
      <p:pic>
        <p:nvPicPr>
          <p:cNvPr id="13" name="Picture 12">
            <a:extLst>
              <a:ext uri="{FF2B5EF4-FFF2-40B4-BE49-F238E27FC236}">
                <a16:creationId xmlns:a16="http://schemas.microsoft.com/office/drawing/2014/main" id="{17C9875F-A2A4-4322-9B46-97574900164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0319" y="3573645"/>
            <a:ext cx="5158521" cy="2953763"/>
          </a:xfrm>
          <a:prstGeom prst="rect">
            <a:avLst/>
          </a:prstGeom>
          <a:ln>
            <a:noFill/>
          </a:ln>
          <a:effectLst>
            <a:softEdge rad="112500"/>
          </a:effectLst>
        </p:spPr>
      </p:pic>
      <p:pic>
        <p:nvPicPr>
          <p:cNvPr id="15" name="Picture 14">
            <a:extLst>
              <a:ext uri="{FF2B5EF4-FFF2-40B4-BE49-F238E27FC236}">
                <a16:creationId xmlns:a16="http://schemas.microsoft.com/office/drawing/2014/main" id="{9575CCE7-CD1D-42F2-A9C9-902289BC41A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23154" y="3573646"/>
            <a:ext cx="5158523" cy="2953763"/>
          </a:xfrm>
          <a:prstGeom prst="rect">
            <a:avLst/>
          </a:prstGeom>
          <a:ln>
            <a:noFill/>
          </a:ln>
          <a:effectLst>
            <a:softEdge rad="112500"/>
          </a:effectLst>
        </p:spPr>
      </p:pic>
    </p:spTree>
    <p:extLst>
      <p:ext uri="{BB962C8B-B14F-4D97-AF65-F5344CB8AC3E}">
        <p14:creationId xmlns:p14="http://schemas.microsoft.com/office/powerpoint/2010/main" val="2123380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616</TotalTime>
  <Words>573</Words>
  <PresentationFormat>Widescreen</PresentationFormat>
  <Paragraphs>85</Paragraphs>
  <Slides>28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Calibri Light</vt:lpstr>
      <vt:lpstr>Leelawadee UI</vt:lpstr>
      <vt:lpstr>Segoe UI</vt:lpstr>
      <vt:lpstr>Office Theme</vt:lpstr>
      <vt:lpstr>Introduction to Ethical Hacking &amp; CTFs</vt:lpstr>
      <vt:lpstr>$whoami:</vt:lpstr>
      <vt:lpstr>Terms:</vt:lpstr>
      <vt:lpstr>PowerPoint Presentation</vt:lpstr>
      <vt:lpstr>Let’s watch  Something :-D</vt:lpstr>
      <vt:lpstr>Ethical Hacking &amp; Ethical Hacker:</vt:lpstr>
      <vt:lpstr>Hacker Types:</vt:lpstr>
      <vt:lpstr>What are the skills needed to be an ethical hacker ?!</vt:lpstr>
      <vt:lpstr>PowerPoint Presentation</vt:lpstr>
      <vt:lpstr>How to learn Ethical Hacking ?</vt:lpstr>
      <vt:lpstr>PowerPoint Presentation</vt:lpstr>
      <vt:lpstr>Where to learn Ethical Hacking?</vt:lpstr>
      <vt:lpstr>Ethical Hacking Certifications:</vt:lpstr>
      <vt:lpstr>Jobs &amp; Positions:</vt:lpstr>
      <vt:lpstr>PowerPoint Presentation</vt:lpstr>
      <vt:lpstr>What are CTFs?</vt:lpstr>
      <vt:lpstr>CTF Types:</vt:lpstr>
      <vt:lpstr>FLAG</vt:lpstr>
      <vt:lpstr>Jeopardy CTFs:</vt:lpstr>
      <vt:lpstr>Jeopardy CTFs – Challenges:</vt:lpstr>
      <vt:lpstr>Attack-Defense – CTFs:</vt:lpstr>
      <vt:lpstr>boot2root – CTFs:</vt:lpstr>
      <vt:lpstr>Why CTFs?</vt:lpstr>
      <vt:lpstr>CTFs in Algeria:</vt:lpstr>
      <vt:lpstr>How to learn &amp; where to start doing CTFs:</vt:lpstr>
      <vt:lpstr>PowerPoint Presentation</vt:lpstr>
      <vt:lpstr>#Ask_ME</vt:lpstr>
      <vt:lpstr>You can find me 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2017-11-07T00:09:11Z</dcterms:created>
  <dcterms:modified xsi:type="dcterms:W3CDTF">2018-02-13T05:51:53Z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arkAsFinal">
    <vt:bool>true</vt:bool>
  </property>
</Properties>
</file>