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7" r:id="rId18"/>
    <p:sldId id="274" r:id="rId19"/>
    <p:sldId id="276" r:id="rId20"/>
    <p:sldId id="275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34EF6-12A4-41C8-8CF4-710C8FFDA3C5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CE276-3923-4F74-A4D0-892B947B3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5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E276-3923-4F74-A4D0-892B947B3E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1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A1E5-C634-46E9-9452-A0EF7CAC1E59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F4EBC3-D01F-4349-82A7-9E261074E5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6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A1E5-C634-46E9-9452-A0EF7CAC1E59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EBC3-D01F-4349-82A7-9E261074E5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76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A1E5-C634-46E9-9452-A0EF7CAC1E59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EBC3-D01F-4349-82A7-9E261074E5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56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A1E5-C634-46E9-9452-A0EF7CAC1E59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EBC3-D01F-4349-82A7-9E261074E5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5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A1E5-C634-46E9-9452-A0EF7CAC1E59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EBC3-D01F-4349-82A7-9E261074E5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6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A1E5-C634-46E9-9452-A0EF7CAC1E59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EBC3-D01F-4349-82A7-9E261074E5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5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A1E5-C634-46E9-9452-A0EF7CAC1E59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EBC3-D01F-4349-82A7-9E261074E5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A1E5-C634-46E9-9452-A0EF7CAC1E59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EBC3-D01F-4349-82A7-9E261074E5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6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A1E5-C634-46E9-9452-A0EF7CAC1E59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EBC3-D01F-4349-82A7-9E261074E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A1E5-C634-46E9-9452-A0EF7CAC1E59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EBC3-D01F-4349-82A7-9E261074E5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5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A7A1E5-C634-46E9-9452-A0EF7CAC1E59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EBC3-D01F-4349-82A7-9E261074E5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7A1E5-C634-46E9-9452-A0EF7CAC1E59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F4EBC3-D01F-4349-82A7-9E261074E5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53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C2%B7" TargetMode="External"/><Relationship Id="rId2" Type="http://schemas.openxmlformats.org/officeDocument/2006/relationships/hyperlink" Target="https://baike.baidu.com/item/%E7%94%B5%E5%AD%90%E6%95%B0%E5%AD%97%E8%AE%A1%E7%AE%97%E6%9C%BA/351628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mingyantong.com/writer/213072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gyantong.com/writer/2130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mingyantong.com/writer/21307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27015-521A-DC5E-8BA9-33A5D7B5E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计算机基础知识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D68C28-8593-D4D7-9E8A-47778DCE7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计算机的发展史 </a:t>
            </a:r>
            <a:r>
              <a:rPr lang="en-US" altLang="zh-CN" dirty="0"/>
              <a:t>-Nick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10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EC7B-FBFC-559C-6754-90413BC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计算机的历史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47EC93-2077-E872-52B7-AA9291C432C5}"/>
              </a:ext>
            </a:extLst>
          </p:cNvPr>
          <p:cNvSpPr txBox="1"/>
          <p:nvPr/>
        </p:nvSpPr>
        <p:spPr>
          <a:xfrm>
            <a:off x="1543050" y="1958752"/>
            <a:ext cx="3705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一千年前：中国算盘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E299D84-337A-33C9-53E1-50F764187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1" y="2907506"/>
            <a:ext cx="4214813" cy="2804710"/>
          </a:xfrm>
        </p:spPr>
      </p:pic>
    </p:spTree>
    <p:extLst>
      <p:ext uri="{BB962C8B-B14F-4D97-AF65-F5344CB8AC3E}">
        <p14:creationId xmlns:p14="http://schemas.microsoft.com/office/powerpoint/2010/main" val="1847809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EC7B-FBFC-559C-6754-90413BC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计算机的历史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47EC93-2077-E872-52B7-AA9291C432C5}"/>
              </a:ext>
            </a:extLst>
          </p:cNvPr>
          <p:cNvSpPr txBox="1"/>
          <p:nvPr/>
        </p:nvSpPr>
        <p:spPr>
          <a:xfrm>
            <a:off x="1543050" y="1958752"/>
            <a:ext cx="3705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</a:t>
            </a:r>
            <a:r>
              <a:rPr lang="zh-CN" altLang="en-US" dirty="0"/>
              <a:t>世纪：英国算尺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9BDB636-2262-6E94-6B8F-6FE9523D9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742" b="15421"/>
          <a:stretch/>
        </p:blipFill>
        <p:spPr>
          <a:xfrm>
            <a:off x="3395662" y="2501900"/>
            <a:ext cx="5167313" cy="2889250"/>
          </a:xfrm>
        </p:spPr>
      </p:pic>
    </p:spTree>
    <p:extLst>
      <p:ext uri="{BB962C8B-B14F-4D97-AF65-F5344CB8AC3E}">
        <p14:creationId xmlns:p14="http://schemas.microsoft.com/office/powerpoint/2010/main" val="1339484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EC7B-FBFC-559C-6754-90413BC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计算机的历史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47EC93-2077-E872-52B7-AA9291C432C5}"/>
              </a:ext>
            </a:extLst>
          </p:cNvPr>
          <p:cNvSpPr txBox="1"/>
          <p:nvPr/>
        </p:nvSpPr>
        <p:spPr>
          <a:xfrm>
            <a:off x="1543050" y="1958752"/>
            <a:ext cx="639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1642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帕斯卡机械加减计算机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45DD63-043E-AC8A-ED0F-CA4F7E01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4" y="2724149"/>
            <a:ext cx="2423576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847F53-1DBB-88A9-388E-23F258E35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23" y="2795273"/>
            <a:ext cx="5284404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1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EC7B-FBFC-559C-6754-90413BC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计算机的历史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47EC93-2077-E872-52B7-AA9291C432C5}"/>
              </a:ext>
            </a:extLst>
          </p:cNvPr>
          <p:cNvSpPr txBox="1"/>
          <p:nvPr/>
        </p:nvSpPr>
        <p:spPr>
          <a:xfrm>
            <a:off x="1543050" y="1958752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1834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英国数学家查尔斯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·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巴贝奇 分析仪 穿孔磁带作为输入和输出模式。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EDCE09-6EB1-298F-1F74-D7178EC02B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1"/>
          <a:stretch/>
        </p:blipFill>
        <p:spPr>
          <a:xfrm>
            <a:off x="3995737" y="2696959"/>
            <a:ext cx="4200525" cy="29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50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EC7B-FBFC-559C-6754-90413BC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计算机的历史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47EC93-2077-E872-52B7-AA9291C432C5}"/>
              </a:ext>
            </a:extLst>
          </p:cNvPr>
          <p:cNvSpPr txBox="1"/>
          <p:nvPr/>
        </p:nvSpPr>
        <p:spPr>
          <a:xfrm>
            <a:off x="1543050" y="1958752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1842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第一个程序员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阿达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洛芙莱斯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252064-B841-7501-038E-DF57C6CE1DA7}"/>
              </a:ext>
            </a:extLst>
          </p:cNvPr>
          <p:cNvSpPr txBox="1"/>
          <p:nvPr/>
        </p:nvSpPr>
        <p:spPr>
          <a:xfrm>
            <a:off x="4086224" y="2809875"/>
            <a:ext cx="70638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奥古斯塔</a:t>
            </a:r>
            <a:r>
              <a:rPr lang="en-US" altLang="zh-CN" dirty="0"/>
              <a:t>·</a:t>
            </a:r>
            <a:r>
              <a:rPr lang="zh-CN" altLang="en-US" dirty="0"/>
              <a:t>阿达</a:t>
            </a:r>
            <a:r>
              <a:rPr lang="en-US" altLang="zh-CN" dirty="0"/>
              <a:t>·</a:t>
            </a:r>
            <a:r>
              <a:rPr lang="zh-CN" altLang="en-US" dirty="0"/>
              <a:t>金，勒芙蕾丝伯爵夫人，通称阿达</a:t>
            </a:r>
            <a:r>
              <a:rPr lang="en-US" altLang="zh-CN" dirty="0"/>
              <a:t>·</a:t>
            </a:r>
            <a:r>
              <a:rPr lang="zh-CN" altLang="en-US" dirty="0"/>
              <a:t>洛芙莱斯（</a:t>
            </a:r>
            <a:r>
              <a:rPr lang="en-US" altLang="zh-CN" dirty="0"/>
              <a:t>Ada Lovelace</a:t>
            </a:r>
            <a:r>
              <a:rPr lang="zh-CN" altLang="en-US" dirty="0"/>
              <a:t>），是著名英国诗人拜伦之女，数学家。计算机程序创始人，建立了循环和子程序概念。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代表程序：运行在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分析仪上计算伯努利数的计算机程序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Ps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：伯努利数是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18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世纪瑞士数学家雅各布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·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伯努利引入的一个数。在数学上，伯努利                       数是一个有理数数列，在许多领域都有很大的应用。一般地，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n&gt;=1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时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有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B(2n+1)=0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；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n&gt;=2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时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有公式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B(n)=∑[C(k,n)*B(k)](k:0-&gt;n)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可用来逐一计算伯努利数。伯努利数在数论中很有用。伯努利数还可用于费马大定理的论证中。（我看不懂，但我大受震撼） 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4BD275-8A1F-300F-9761-F33E43DB1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7"/>
          <a:stretch/>
        </p:blipFill>
        <p:spPr>
          <a:xfrm>
            <a:off x="675694" y="3301420"/>
            <a:ext cx="2410406" cy="213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81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EC7B-FBFC-559C-6754-90413BC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计算机的历史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47EC93-2077-E872-52B7-AA9291C432C5}"/>
              </a:ext>
            </a:extLst>
          </p:cNvPr>
          <p:cNvSpPr txBox="1"/>
          <p:nvPr/>
        </p:nvSpPr>
        <p:spPr>
          <a:xfrm>
            <a:off x="1543050" y="1958752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1936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图灵机理论发表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773268-24F8-759C-6F9E-1357C432667C}"/>
              </a:ext>
            </a:extLst>
          </p:cNvPr>
          <p:cNvSpPr txBox="1"/>
          <p:nvPr/>
        </p:nvSpPr>
        <p:spPr>
          <a:xfrm>
            <a:off x="4840775" y="2328084"/>
            <a:ext cx="6305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图灵机是图灵受打字机的启发而假想出来的一种抽象机器，其处理对象是一条无限长的一维纸带。纸带被划分为一个个大小相等的小方格，每个小方格可以存放一个符号（可以是数字、字母或其他符号）。有个贴近纸带的读写头，可以对单个小方格进行读取、擦除和打印操作。为了让读写头能访问到纸带上的所有小方格，可以固定纸带，让读写头沿着纸带左右移动，每次移动一格，或者固定读写头，让纸带左右移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——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后一种方式类似当时穿孔带以及后来磁带和磁盘的做法，但在纯理论讨论时为了方便说明，我们通常选用前一种方式。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  <a:ea typeface="等线" panose="02010600030101010101" pitchFamily="2" charset="-122"/>
              </a:rPr>
              <a:t>通过某些逻辑运算，图灵机可以实现理论上所有的数学运算</a:t>
            </a:r>
            <a:endParaRPr lang="en-US" altLang="zh-CN" dirty="0">
              <a:solidFill>
                <a:srgbClr val="121212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  <a:ea typeface="等线" panose="02010600030101010101" pitchFamily="2" charset="-122"/>
              </a:rPr>
              <a:t>能够实现图灵机功能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  <a:ea typeface="等线" panose="02010600030101010101" pitchFamily="2" charset="-122"/>
              </a:rPr>
              <a:t>的编程语言</a:t>
            </a:r>
            <a:r>
              <a:rPr lang="zh-CN" altLang="en-US" dirty="0">
                <a:solidFill>
                  <a:srgbClr val="121212"/>
                </a:solidFill>
                <a:latin typeface="-apple-system"/>
                <a:ea typeface="等线" panose="02010600030101010101" pitchFamily="2" charset="-122"/>
              </a:rPr>
              <a:t>被称为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  <a:ea typeface="等线" panose="02010600030101010101" pitchFamily="2" charset="-122"/>
              </a:rPr>
              <a:t>图灵完备语言</a:t>
            </a:r>
            <a:endParaRPr lang="en-US" altLang="zh-CN" b="1" dirty="0">
              <a:solidFill>
                <a:srgbClr val="121212"/>
              </a:solidFill>
              <a:latin typeface="-apple-system"/>
              <a:ea typeface="等线" panose="02010600030101010101" pitchFamily="2" charset="-122"/>
            </a:endParaRPr>
          </a:p>
          <a:p>
            <a:r>
              <a:rPr lang="zh-CN" altLang="en-US" b="1" dirty="0">
                <a:solidFill>
                  <a:srgbClr val="121212"/>
                </a:solidFill>
                <a:latin typeface="-apple-system"/>
                <a:ea typeface="等线" panose="02010600030101010101" pitchFamily="2" charset="-122"/>
              </a:rPr>
              <a:t>你所学习的所有编程语言都是图灵完备的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5432B9-78C8-F8BE-004B-2495C73E9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2883168"/>
            <a:ext cx="4029075" cy="838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31C91CA-587C-B61E-5980-E8A39CEB5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5" y="3904977"/>
            <a:ext cx="4326508" cy="6249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E9D45F7-7FB3-C584-7540-C35828C12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4" y="4564034"/>
            <a:ext cx="2127706" cy="17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60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9" y="2015732"/>
            <a:ext cx="10593036" cy="39417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3600" dirty="0"/>
              <a:t>1942 </a:t>
            </a:r>
            <a:r>
              <a:rPr lang="zh-CN" altLang="en-US" sz="3600" dirty="0"/>
              <a:t>世界上第一台电子计算机</a:t>
            </a:r>
            <a:r>
              <a:rPr lang="en-US" altLang="zh-CN" sz="3600" dirty="0">
                <a:sym typeface="Wingdings" panose="05000000000000000000" pitchFamily="2" charset="2"/>
              </a:rPr>
              <a:t>ABC</a:t>
            </a:r>
            <a:r>
              <a:rPr lang="zh-CN" altLang="en-US" sz="3600" dirty="0">
                <a:sym typeface="Wingdings" panose="05000000000000000000" pitchFamily="2" charset="2"/>
              </a:rPr>
              <a:t>：</a:t>
            </a:r>
            <a:endParaRPr lang="en-US" altLang="zh-CN" sz="3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3D17E3-150E-CAFE-E319-08851774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82" y="2784475"/>
            <a:ext cx="49625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70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9" y="2015732"/>
            <a:ext cx="10593036" cy="394172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zh-CN" altLang="en-US" sz="20000" dirty="0"/>
              <a:t>新时代</a:t>
            </a:r>
            <a:endParaRPr lang="en-US" altLang="zh-CN" sz="20000" dirty="0"/>
          </a:p>
        </p:txBody>
      </p:sp>
    </p:spTree>
    <p:extLst>
      <p:ext uri="{BB962C8B-B14F-4D97-AF65-F5344CB8AC3E}">
        <p14:creationId xmlns:p14="http://schemas.microsoft.com/office/powerpoint/2010/main" val="24464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计算机的历史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8" y="2069314"/>
            <a:ext cx="10593036" cy="3941723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zh-CN" sz="3600" dirty="0"/>
              <a:t>1946</a:t>
            </a:r>
          </a:p>
          <a:p>
            <a:pPr marL="457200" lvl="1" indent="0">
              <a:buNone/>
            </a:pPr>
            <a:r>
              <a:rPr lang="en-US" altLang="zh-CN" sz="3600" dirty="0"/>
              <a:t>ENIAC</a:t>
            </a:r>
          </a:p>
          <a:p>
            <a:pPr marL="457200" lvl="1" indent="0">
              <a:buNone/>
            </a:pPr>
            <a:r>
              <a:rPr lang="zh-CN" altLang="en-US" sz="3600" dirty="0"/>
              <a:t>第一台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zh-CN" altLang="en-US" sz="3600" dirty="0"/>
              <a:t>可编程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zh-CN" altLang="en-US" sz="3600" dirty="0"/>
              <a:t>电子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zh-CN" altLang="en-US" sz="3600" dirty="0"/>
              <a:t>计算机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628922-F8B6-043E-2BFA-12391BAD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33" y="2015732"/>
            <a:ext cx="1370760" cy="17855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1FBCCD-783D-1C4D-3B61-FD692511F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78" y="2313708"/>
            <a:ext cx="4959668" cy="34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91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计算机近代史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8" y="2069314"/>
            <a:ext cx="10593036" cy="39417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3600" dirty="0"/>
              <a:t>再见</a:t>
            </a:r>
            <a:r>
              <a:rPr lang="en-US" altLang="zh-CN" sz="3600" dirty="0"/>
              <a:t>0101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319F5E-A9F9-8C88-7790-8812A8368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0"/>
          <a:stretch/>
        </p:blipFill>
        <p:spPr>
          <a:xfrm>
            <a:off x="2824216" y="2424874"/>
            <a:ext cx="6858000" cy="35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09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“世上大概有神，很多事情解释起来比较简单。”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9" y="2015732"/>
            <a:ext cx="10593036" cy="3941723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dirty="0"/>
              <a:t>世界上第一台计算机</a:t>
            </a:r>
            <a:r>
              <a:rPr lang="en-US" altLang="zh-CN" dirty="0">
                <a:sym typeface="Wingdings" panose="05000000000000000000" pitchFamily="2" charset="2"/>
              </a:rPr>
              <a:t>ABC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世界上第一台真正意义上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</a:t>
            </a:r>
            <a:r>
              <a:rPr lang="zh-CN" altLang="en-US" dirty="0">
                <a:solidFill>
                  <a:srgbClr val="333333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电子数字计算机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实际上是在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1935~1939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年间由美国爱荷华州立大学物理系副教授约翰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·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文森特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·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阿塔那索夫（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John Vincent Atanasoff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）和其合作者克利福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特</a:t>
            </a:r>
            <a:r>
              <a:rPr lang="en-US" altLang="zh-CN" dirty="0">
                <a:solidFill>
                  <a:srgbClr val="333333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贝瑞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Clifford Berry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，当时还是物理系的研究生）研制成功的，用了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个电子管，取名为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ABC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Atanasoff-Berry Computer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但是我们一般认为，（狭义）计算机的第一个转折点或说是起源是来自数学家</a:t>
            </a:r>
            <a:r>
              <a:rPr lang="zh-CN" altLang="en-US" dirty="0">
                <a:hlinkClick r:id="rId4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约翰</a:t>
            </a:r>
            <a:r>
              <a:rPr lang="en-US" altLang="zh-CN" dirty="0">
                <a:hlinkClick r:id="rId4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CN" altLang="en-US" dirty="0">
                <a:hlinkClick r:id="rId4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冯</a:t>
            </a:r>
            <a:r>
              <a:rPr lang="en-US" altLang="zh-CN" dirty="0">
                <a:hlinkClick r:id="rId4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CN" altLang="en-US" dirty="0">
                <a:hlinkClick r:id="rId4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诺伊曼</a:t>
            </a:r>
            <a:r>
              <a:rPr lang="zh-CN" altLang="en-US" dirty="0"/>
              <a:t>创造的第二台计算机开始的。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BED6CC-D1CC-88E1-6DFD-AACC1686E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8371" y="3429000"/>
            <a:ext cx="98371" cy="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15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计算机近代史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9" y="2015732"/>
            <a:ext cx="10593036" cy="3941723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altLang="zh-CN" sz="3600" dirty="0"/>
              <a:t>1946 </a:t>
            </a:r>
            <a:r>
              <a:rPr lang="zh-CN" altLang="en-US" sz="3600" dirty="0"/>
              <a:t>汇编语言出现（代替二进制编程）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1956 </a:t>
            </a:r>
            <a:r>
              <a:rPr lang="zh-CN" altLang="en-US" sz="3600" dirty="0"/>
              <a:t>人工智能首次提出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1956/1957 </a:t>
            </a:r>
            <a:r>
              <a:rPr lang="zh-CN" altLang="en-US" sz="3600" dirty="0"/>
              <a:t>高级语言出现（</a:t>
            </a:r>
            <a:r>
              <a:rPr lang="en-US" altLang="zh-CN" sz="3600" b="0" i="0" dirty="0">
                <a:solidFill>
                  <a:srgbClr val="121212"/>
                </a:solidFill>
                <a:effectLst/>
                <a:latin typeface="-apple-system"/>
              </a:rPr>
              <a:t>Fortran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1964 BAISC</a:t>
            </a:r>
            <a:r>
              <a:rPr lang="zh-CN" altLang="en-US" sz="3600" dirty="0"/>
              <a:t>语言发布</a:t>
            </a:r>
            <a:r>
              <a:rPr lang="en-US" altLang="zh-CN" sz="3600" dirty="0"/>
              <a:t> </a:t>
            </a:r>
          </a:p>
          <a:p>
            <a:pPr marL="457200" lvl="1" indent="0">
              <a:buNone/>
            </a:pPr>
            <a:r>
              <a:rPr lang="en-US" altLang="zh-CN" sz="3600" dirty="0"/>
              <a:t>1967 ASCII </a:t>
            </a:r>
            <a:r>
              <a:rPr lang="zh-CN" altLang="en-US" sz="3600" dirty="0"/>
              <a:t>标准发布</a:t>
            </a:r>
            <a:r>
              <a:rPr lang="en-US" altLang="zh-CN" sz="3600" dirty="0"/>
              <a:t> </a:t>
            </a:r>
          </a:p>
          <a:p>
            <a:pPr marL="457200" lvl="1" indent="0">
              <a:buNone/>
            </a:pPr>
            <a:r>
              <a:rPr lang="en-US" altLang="zh-CN" sz="3600" dirty="0"/>
              <a:t>1969 UNIX </a:t>
            </a:r>
            <a:r>
              <a:rPr lang="zh-CN" altLang="en-US" sz="3600" dirty="0"/>
              <a:t>系统（诞生于贝尔实验室）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1971 C</a:t>
            </a:r>
            <a:r>
              <a:rPr lang="zh-CN" altLang="en-US" sz="3600" dirty="0"/>
              <a:t>语言出现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701520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计算机近代史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9" y="2015732"/>
            <a:ext cx="10593036" cy="39417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3600" dirty="0"/>
              <a:t>1974 </a:t>
            </a:r>
            <a:r>
              <a:rPr lang="zh-CN" altLang="en-US" sz="3600" dirty="0"/>
              <a:t>第一个网络服务出现（</a:t>
            </a:r>
            <a:r>
              <a:rPr lang="en-US" altLang="zh-CN" sz="3600" b="0" i="0" dirty="0">
                <a:solidFill>
                  <a:srgbClr val="121212"/>
                </a:solidFill>
                <a:effectLst/>
                <a:latin typeface="-apple-system"/>
              </a:rPr>
              <a:t>Telenet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1979 DOS</a:t>
            </a:r>
            <a:r>
              <a:rPr lang="zh-CN" altLang="en-US" sz="3600" dirty="0"/>
              <a:t>系统发布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1983 C++</a:t>
            </a:r>
            <a:r>
              <a:rPr lang="zh-CN" altLang="en-US" sz="3600" dirty="0"/>
              <a:t>语言（贝尔实验室）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1985 Windows 1.0 </a:t>
            </a:r>
            <a:r>
              <a:rPr lang="zh-CN" altLang="en-US" sz="3600" dirty="0"/>
              <a:t>发布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1989 </a:t>
            </a:r>
            <a:r>
              <a:rPr lang="zh-CN" altLang="en-US" sz="3600" dirty="0"/>
              <a:t>万维网出现，简称 </a:t>
            </a:r>
            <a:r>
              <a:rPr lang="en-US" altLang="zh-CN" sz="3600" dirty="0"/>
              <a:t>WWW</a:t>
            </a:r>
          </a:p>
        </p:txBody>
      </p:sp>
    </p:spTree>
    <p:extLst>
      <p:ext uri="{BB962C8B-B14F-4D97-AF65-F5344CB8AC3E}">
        <p14:creationId xmlns:p14="http://schemas.microsoft.com/office/powerpoint/2010/main" val="3783012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计算机近代史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9" y="2015732"/>
            <a:ext cx="10593036" cy="39417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3600" dirty="0"/>
              <a:t>1991 linux </a:t>
            </a:r>
            <a:r>
              <a:rPr lang="zh-CN" altLang="en-US" sz="3600" dirty="0"/>
              <a:t>发布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1991 Python</a:t>
            </a:r>
            <a:r>
              <a:rPr lang="zh-CN" altLang="en-US" sz="3600" dirty="0"/>
              <a:t>语言发布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1994 </a:t>
            </a:r>
            <a:r>
              <a:rPr lang="zh-CN" altLang="en-US" sz="3600" dirty="0"/>
              <a:t>网景浏览器发布（标志现代浏览器出现）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1995 JAVA </a:t>
            </a:r>
            <a:r>
              <a:rPr lang="zh-CN" altLang="en-US" sz="3600" dirty="0"/>
              <a:t>发布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CA" altLang="zh-CN" sz="3600" dirty="0"/>
              <a:t>199</a:t>
            </a:r>
            <a:r>
              <a:rPr lang="en-US" altLang="zh-CN" sz="3600" dirty="0"/>
              <a:t>8</a:t>
            </a:r>
            <a:r>
              <a:rPr lang="zh-CN" altLang="en-US" sz="3600" dirty="0"/>
              <a:t> </a:t>
            </a:r>
            <a:r>
              <a:rPr lang="en-US" altLang="zh-CN" sz="3600" dirty="0"/>
              <a:t>GOOGLE</a:t>
            </a:r>
            <a:r>
              <a:rPr lang="zh-CN" altLang="en-US" sz="3600" dirty="0"/>
              <a:t>引擎出现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556566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计算机近代史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9" y="2015732"/>
            <a:ext cx="10593036" cy="39417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3600" dirty="0"/>
              <a:t>2002 Microsoft .NET </a:t>
            </a:r>
            <a:r>
              <a:rPr lang="zh-CN" altLang="en-US" sz="3600" dirty="0"/>
              <a:t>框架出现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sz="3600" dirty="0"/>
              <a:t>2009 </a:t>
            </a:r>
            <a:r>
              <a:rPr lang="zh-CN" altLang="en-US" sz="3600" dirty="0"/>
              <a:t>比特币</a:t>
            </a:r>
            <a:endParaRPr lang="en-US" altLang="zh-CN" sz="3600" dirty="0"/>
          </a:p>
          <a:p>
            <a:pPr marL="457200" lvl="1" indent="0">
              <a:buNone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44475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“世上大概有神，很多事情解释起来比较简单。”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9" y="2015732"/>
            <a:ext cx="10593036" cy="39417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3600" dirty="0"/>
              <a:t>世界上第一台电子计算机</a:t>
            </a:r>
            <a:r>
              <a:rPr lang="en-US" altLang="zh-CN" sz="3600" dirty="0">
                <a:sym typeface="Wingdings" panose="05000000000000000000" pitchFamily="2" charset="2"/>
              </a:rPr>
              <a:t>ABC</a:t>
            </a:r>
            <a:r>
              <a:rPr lang="zh-CN" altLang="en-US" sz="3600" dirty="0">
                <a:sym typeface="Wingdings" panose="05000000000000000000" pitchFamily="2" charset="2"/>
              </a:rPr>
              <a:t>：</a:t>
            </a:r>
            <a:endParaRPr lang="en-US" altLang="zh-CN" sz="3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3D17E3-150E-CAFE-E319-08851774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82" y="2784475"/>
            <a:ext cx="49625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7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“世上大概有神，很多事情解释起来比较简单。”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9" y="2015732"/>
            <a:ext cx="10593036" cy="39417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3600" dirty="0"/>
              <a:t>上面这句名言来自电子计算机之父</a:t>
            </a:r>
            <a:r>
              <a:rPr lang="en-US" altLang="zh-CN" sz="3600" dirty="0"/>
              <a:t>---</a:t>
            </a:r>
            <a:r>
              <a:rPr lang="zh-CN" altLang="en-US" sz="3600" dirty="0">
                <a:hlinkClick r:id="rId3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约翰</a:t>
            </a:r>
            <a:r>
              <a:rPr lang="en-US" altLang="zh-CN" sz="3600" dirty="0">
                <a:hlinkClick r:id="rId3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CN" altLang="en-US" sz="3600" dirty="0">
                <a:hlinkClick r:id="rId3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冯</a:t>
            </a:r>
            <a:r>
              <a:rPr lang="en-US" altLang="zh-CN" sz="3600" dirty="0">
                <a:hlinkClick r:id="rId3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CN" altLang="en-US" sz="3600" dirty="0">
                <a:hlinkClick r:id="rId3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诺伊曼</a:t>
            </a:r>
            <a:r>
              <a:rPr lang="zh-CN" altLang="en-US" sz="3600" dirty="0"/>
              <a:t>，一个能与神匹敌的人。</a:t>
            </a:r>
            <a:endParaRPr lang="en-US" altLang="zh-CN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460ECE-E019-F500-EACA-BA25C7107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274" y="3076575"/>
            <a:ext cx="2208276" cy="28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19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“世上大概有神，很多事情解释起来比较简单。”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9" y="2015732"/>
            <a:ext cx="10593036" cy="39417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3600" dirty="0">
                <a:hlinkClick r:id="rId2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约翰</a:t>
            </a:r>
            <a:r>
              <a:rPr lang="en-US" altLang="zh-CN" sz="3600" dirty="0">
                <a:hlinkClick r:id="rId2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CN" altLang="en-US" sz="3600" dirty="0">
                <a:hlinkClick r:id="rId2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冯</a:t>
            </a:r>
            <a:r>
              <a:rPr lang="en-US" altLang="zh-CN" sz="3600" dirty="0">
                <a:hlinkClick r:id="rId2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CN" altLang="en-US" sz="3600" dirty="0">
                <a:hlinkClick r:id="rId2" tooltip="原作者：约翰·冯·诺伊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诺伊曼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628922-F8B6-043E-2BFA-12391BAD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99" y="3080943"/>
            <a:ext cx="2208276" cy="28765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9C0F125-2363-D6B3-C536-14852B0DBE5A}"/>
              </a:ext>
            </a:extLst>
          </p:cNvPr>
          <p:cNvSpPr txBox="1"/>
          <p:nvPr/>
        </p:nvSpPr>
        <p:spPr>
          <a:xfrm>
            <a:off x="4010025" y="3162300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约翰</a:t>
            </a:r>
            <a:r>
              <a:rPr lang="en-US" altLang="zh-CN" dirty="0"/>
              <a:t>·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诺依曼（</a:t>
            </a:r>
            <a:r>
              <a:rPr lang="en-US" altLang="zh-CN" dirty="0"/>
              <a:t>John von Neumann</a:t>
            </a:r>
            <a:r>
              <a:rPr lang="zh-CN" altLang="en-US" dirty="0"/>
              <a:t>，</a:t>
            </a:r>
            <a:r>
              <a:rPr lang="en-US" altLang="zh-CN" dirty="0"/>
              <a:t>1903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</a:t>
            </a:r>
            <a:r>
              <a:rPr lang="en-US" altLang="zh-CN" dirty="0"/>
              <a:t>-1957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日），美籍匈牙利数学家、计算机科学家、物理学家，是</a:t>
            </a:r>
            <a:r>
              <a:rPr lang="en-US" altLang="zh-CN" dirty="0"/>
              <a:t>20</a:t>
            </a:r>
            <a:r>
              <a:rPr lang="zh-CN" altLang="en-US" dirty="0"/>
              <a:t>世纪最重要的数学家之一。冯</a:t>
            </a:r>
            <a:r>
              <a:rPr lang="en-US" altLang="zh-CN" dirty="0"/>
              <a:t>·</a:t>
            </a:r>
            <a:r>
              <a:rPr lang="zh-CN" altLang="en-US" dirty="0"/>
              <a:t>诺依曼是罗兰大学数学博士，是现代计算机、博弈论、核武器和生化武器等领域内的科学全才之一，被后人称为“现代计算机之父”、“博弈论之父”。</a:t>
            </a:r>
          </a:p>
        </p:txBody>
      </p:sp>
    </p:spTree>
    <p:extLst>
      <p:ext uri="{BB962C8B-B14F-4D97-AF65-F5344CB8AC3E}">
        <p14:creationId xmlns:p14="http://schemas.microsoft.com/office/powerpoint/2010/main" val="2846382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“世上大概有神，很多事情解释起来比较简单。”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9" y="2015732"/>
            <a:ext cx="10593036" cy="39417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3600" dirty="0"/>
              <a:t>ENIAC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628922-F8B6-043E-2BFA-12391BAD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99" y="3080943"/>
            <a:ext cx="2208276" cy="28765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81002D-80C2-3FC8-7302-024FBA171007}"/>
              </a:ext>
            </a:extLst>
          </p:cNvPr>
          <p:cNvSpPr txBox="1"/>
          <p:nvPr/>
        </p:nvSpPr>
        <p:spPr>
          <a:xfrm>
            <a:off x="3790950" y="3080943"/>
            <a:ext cx="7458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ENIAC</a:t>
            </a:r>
            <a:r>
              <a:rPr lang="zh-CN" altLang="en-US" dirty="0"/>
              <a:t>，全称为</a:t>
            </a:r>
            <a:r>
              <a:rPr lang="en-US" altLang="zh-CN" dirty="0"/>
              <a:t>Electronic Numerical Integrator And Computer</a:t>
            </a:r>
            <a:r>
              <a:rPr lang="zh-CN" altLang="en-US" dirty="0"/>
              <a:t>，即电子数字积分计算机。</a:t>
            </a:r>
            <a:r>
              <a:rPr lang="en-US" altLang="zh-CN" dirty="0"/>
              <a:t>ENIAC</a:t>
            </a:r>
            <a:r>
              <a:rPr lang="zh-CN" altLang="en-US" dirty="0"/>
              <a:t>是继</a:t>
            </a:r>
            <a:r>
              <a:rPr lang="en-US" altLang="zh-CN" dirty="0"/>
              <a:t>ABC</a:t>
            </a:r>
            <a:r>
              <a:rPr lang="zh-CN" altLang="en-US" dirty="0"/>
              <a:t>（阿塔纳索夫</a:t>
            </a:r>
            <a:r>
              <a:rPr lang="en-US" altLang="zh-CN" dirty="0"/>
              <a:t>-</a:t>
            </a:r>
            <a:r>
              <a:rPr lang="zh-CN" altLang="en-US" dirty="0"/>
              <a:t>贝瑞计算机）之后的第二台电子计算机和第一台通用计算机。</a:t>
            </a:r>
          </a:p>
          <a:p>
            <a:r>
              <a:rPr lang="zh-CN" altLang="en-US" dirty="0"/>
              <a:t>它是完全的电子计算机，能够重新编程，解决各种计算问题。它于</a:t>
            </a:r>
            <a:r>
              <a:rPr lang="en-US" altLang="zh-CN" dirty="0"/>
              <a:t>1946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日在美国宣告诞生。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1FBCCD-783D-1C4D-3B61-FD692511F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57" y="4333875"/>
            <a:ext cx="2564710" cy="178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72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A2D2-D070-DF00-079B-CEBE913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“世上大概有神，很多事情解释起来比较简单。”</a:t>
            </a:r>
            <a:br>
              <a:rPr lang="en-US" altLang="zh-CN" dirty="0"/>
            </a:br>
            <a:r>
              <a:rPr lang="en-US" altLang="zh-CN" dirty="0"/>
              <a:t>						----</a:t>
            </a:r>
            <a:r>
              <a:rPr lang="zh-CN" altLang="en-US" dirty="0"/>
              <a:t>约翰</a:t>
            </a:r>
            <a:r>
              <a:rPr lang="en-US" altLang="zh-CN" dirty="0"/>
              <a:t>·</a:t>
            </a: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诺伊曼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C1EE3-6F3A-3CD8-E6C3-41E56D38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9" y="2015732"/>
            <a:ext cx="10593036" cy="39417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3600" dirty="0"/>
              <a:t>ENIAC</a:t>
            </a:r>
          </a:p>
          <a:p>
            <a:pPr marL="457200" lvl="1" indent="0">
              <a:buNone/>
            </a:pPr>
            <a:r>
              <a:rPr lang="zh-CN" altLang="en-US" sz="3600" dirty="0"/>
              <a:t>第一台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zh-CN" altLang="en-US" sz="3600" dirty="0"/>
              <a:t>可编程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zh-CN" altLang="en-US" sz="3600" dirty="0"/>
              <a:t>电子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zh-CN" altLang="en-US" sz="3600" dirty="0"/>
              <a:t>计算机</a:t>
            </a:r>
            <a:endParaRPr lang="en-US" altLang="zh-CN" sz="3600" dirty="0"/>
          </a:p>
          <a:p>
            <a:pPr marL="457200" lvl="1" indent="0">
              <a:buNone/>
            </a:pP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628922-F8B6-043E-2BFA-12391BAD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33" y="2015732"/>
            <a:ext cx="1370760" cy="17855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1FBCCD-783D-1C4D-3B61-FD692511F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03" y="2398082"/>
            <a:ext cx="4959668" cy="34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24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EC7B-FBFC-559C-6754-90413BC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D3090-A3C4-03A6-2AC8-44EDDAD0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要想了解一个东西，我们要先知道这个东西的历史。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让我们来看看计算机的历史！</a:t>
            </a:r>
            <a:endParaRPr lang="en-US" altLang="zh-CN" dirty="0"/>
          </a:p>
          <a:p>
            <a:r>
              <a:rPr lang="zh-CN" altLang="en-US" dirty="0"/>
              <a:t>计算机的发展分为两大时期：</a:t>
            </a:r>
            <a:endParaRPr lang="en-US" altLang="zh-CN" dirty="0"/>
          </a:p>
          <a:p>
            <a:r>
              <a:rPr lang="zh-CN" altLang="en-US" dirty="0"/>
              <a:t> 前电子化时期和电子化时期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403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EC7B-FBFC-559C-6754-90413BC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计算机的历史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6EF31A-A3BE-DD2D-4C9C-0417EBC9B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41" y="2435225"/>
            <a:ext cx="4386393" cy="34496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47EC93-2077-E872-52B7-AA9291C432C5}"/>
              </a:ext>
            </a:extLst>
          </p:cNvPr>
          <p:cNvSpPr txBox="1"/>
          <p:nvPr/>
        </p:nvSpPr>
        <p:spPr>
          <a:xfrm>
            <a:off x="1562100" y="1952625"/>
            <a:ext cx="3705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两千年前：中国算筹</a:t>
            </a:r>
          </a:p>
        </p:txBody>
      </p:sp>
    </p:spTree>
    <p:extLst>
      <p:ext uri="{BB962C8B-B14F-4D97-AF65-F5344CB8AC3E}">
        <p14:creationId xmlns:p14="http://schemas.microsoft.com/office/powerpoint/2010/main" val="1558381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</TotalTime>
  <Words>1014</Words>
  <Application>Microsoft Office PowerPoint</Application>
  <PresentationFormat>宽屏</PresentationFormat>
  <Paragraphs>89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-apple-system</vt:lpstr>
      <vt:lpstr>Helvetica Neue</vt:lpstr>
      <vt:lpstr>等线</vt:lpstr>
      <vt:lpstr>Arial</vt:lpstr>
      <vt:lpstr>Arial</vt:lpstr>
      <vt:lpstr>Gill Sans MT</vt:lpstr>
      <vt:lpstr>画廊</vt:lpstr>
      <vt:lpstr>计算机基础知识1</vt:lpstr>
      <vt:lpstr>“世上大概有神，很多事情解释起来比较简单。”</vt:lpstr>
      <vt:lpstr>“世上大概有神，很多事情解释起来比较简单。”</vt:lpstr>
      <vt:lpstr>“世上大概有神，很多事情解释起来比较简单。”</vt:lpstr>
      <vt:lpstr>“世上大概有神，很多事情解释起来比较简单。”</vt:lpstr>
      <vt:lpstr>“世上大概有神，很多事情解释起来比较简单。”</vt:lpstr>
      <vt:lpstr>“世上大概有神，很多事情解释起来比较简单。”       ----约翰·冯·诺伊曼</vt:lpstr>
      <vt:lpstr>计算机的历史</vt:lpstr>
      <vt:lpstr>计算机的历史</vt:lpstr>
      <vt:lpstr>计算机的历史</vt:lpstr>
      <vt:lpstr>计算机的历史</vt:lpstr>
      <vt:lpstr>计算机的历史</vt:lpstr>
      <vt:lpstr>计算机的历史</vt:lpstr>
      <vt:lpstr>计算机的历史</vt:lpstr>
      <vt:lpstr>计算机的历史</vt:lpstr>
      <vt:lpstr>计算机的历史</vt:lpstr>
      <vt:lpstr>计算机的历史</vt:lpstr>
      <vt:lpstr>计算机的历史</vt:lpstr>
      <vt:lpstr>计算机近代史</vt:lpstr>
      <vt:lpstr>计算机近代史</vt:lpstr>
      <vt:lpstr>计算机近代史</vt:lpstr>
      <vt:lpstr>计算机近代史</vt:lpstr>
      <vt:lpstr>计算机近代史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计算机基础知识1</dc:title>
  <dc:creator>Nick Tang</dc:creator>
  <cp:lastModifiedBy>Nick Tang</cp:lastModifiedBy>
  <cp:revision>46</cp:revision>
  <dcterms:created xsi:type="dcterms:W3CDTF">2022-06-19T01:44:28Z</dcterms:created>
  <dcterms:modified xsi:type="dcterms:W3CDTF">2022-06-19T03:27:18Z</dcterms:modified>
</cp:coreProperties>
</file>