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7" r:id="rId3"/>
    <p:sldId id="538" r:id="rId5"/>
    <p:sldId id="588" r:id="rId6"/>
    <p:sldId id="549" r:id="rId7"/>
    <p:sldId id="550" r:id="rId8"/>
    <p:sldId id="494" r:id="rId9"/>
    <p:sldId id="520" r:id="rId10"/>
    <p:sldId id="530" r:id="rId11"/>
    <p:sldId id="532" r:id="rId12"/>
    <p:sldId id="415" r:id="rId13"/>
    <p:sldId id="545" r:id="rId14"/>
    <p:sldId id="507" r:id="rId15"/>
    <p:sldId id="536" r:id="rId16"/>
    <p:sldId id="533" r:id="rId17"/>
    <p:sldId id="540" r:id="rId18"/>
    <p:sldId id="542" r:id="rId19"/>
    <p:sldId id="475" r:id="rId20"/>
    <p:sldId id="522" r:id="rId21"/>
    <p:sldId id="544" r:id="rId22"/>
    <p:sldId id="534" r:id="rId23"/>
    <p:sldId id="483" r:id="rId24"/>
    <p:sldId id="517" r:id="rId25"/>
    <p:sldId id="518" r:id="rId26"/>
    <p:sldId id="527" r:id="rId27"/>
    <p:sldId id="543" r:id="rId28"/>
    <p:sldId id="541" r:id="rId29"/>
    <p:sldId id="535" r:id="rId30"/>
    <p:sldId id="515" r:id="rId31"/>
    <p:sldId id="525" r:id="rId32"/>
    <p:sldId id="492" r:id="rId33"/>
    <p:sldId id="486" r:id="rId34"/>
    <p:sldId id="487" r:id="rId35"/>
    <p:sldId id="484" r:id="rId36"/>
    <p:sldId id="546" r:id="rId37"/>
    <p:sldId id="463" r:id="rId38"/>
    <p:sldId id="547" r:id="rId39"/>
    <p:sldId id="594" r:id="rId40"/>
    <p:sldId id="59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98E5A90-BE2E-40FA-B1A2-F239F5B1F88B}">
          <p14:sldIdLst>
            <p14:sldId id="587"/>
            <p14:sldId id="538"/>
            <p14:sldId id="588"/>
            <p14:sldId id="549"/>
            <p14:sldId id="550"/>
            <p14:sldId id="494"/>
            <p14:sldId id="520"/>
            <p14:sldId id="530"/>
            <p14:sldId id="532"/>
            <p14:sldId id="415"/>
            <p14:sldId id="545"/>
            <p14:sldId id="507"/>
            <p14:sldId id="536"/>
            <p14:sldId id="533"/>
            <p14:sldId id="540"/>
            <p14:sldId id="542"/>
            <p14:sldId id="475"/>
            <p14:sldId id="522"/>
            <p14:sldId id="544"/>
            <p14:sldId id="534"/>
            <p14:sldId id="483"/>
            <p14:sldId id="517"/>
            <p14:sldId id="518"/>
            <p14:sldId id="527"/>
            <p14:sldId id="543"/>
            <p14:sldId id="541"/>
            <p14:sldId id="535"/>
            <p14:sldId id="515"/>
            <p14:sldId id="525"/>
            <p14:sldId id="492"/>
            <p14:sldId id="486"/>
            <p14:sldId id="487"/>
            <p14:sldId id="484"/>
            <p14:sldId id="546"/>
            <p14:sldId id="463"/>
            <p14:sldId id="547"/>
            <p14:sldId id="594"/>
            <p14:sldId id="59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HAO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ACE6E3"/>
    <a:srgbClr val="408DD2"/>
    <a:srgbClr val="327FC5"/>
    <a:srgbClr val="FF99FF"/>
    <a:srgbClr val="3C78C2"/>
    <a:srgbClr val="216EB3"/>
    <a:srgbClr val="3F3F3F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8" autoAdjust="0"/>
    <p:restoredTop sz="94322" autoAdjust="0"/>
  </p:normalViewPr>
  <p:slideViewPr>
    <p:cSldViewPr>
      <p:cViewPr varScale="1">
        <p:scale>
          <a:sx n="69" d="100"/>
          <a:sy n="69" d="100"/>
        </p:scale>
        <p:origin x="918" y="60"/>
      </p:cViewPr>
      <p:guideLst>
        <p:guide orient="horz" pos="2054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1890" y="-4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9B90-4A88-42B6-A511-011CBEF92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</a:t>
            </a:r>
            <a:r>
              <a:rPr lang="en-US" altLang="zh-CN" dirty="0" err="1" smtClean="0"/>
              <a:t>setprecision</a:t>
            </a:r>
            <a:r>
              <a:rPr lang="zh-CN" altLang="en-US" dirty="0" smtClean="0"/>
              <a:t>（）方法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47106" name="Shape 978"/>
          <p:cNvSpPr txBox="1"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5" tIns="45700" rIns="91425" bIns="45700" anchor="t"/>
          <a:p>
            <a:pPr marL="0" lvl="0" indent="0">
              <a:spcBef>
                <a:spcPct val="0"/>
              </a:spcBef>
              <a:buSzPct val="25000"/>
              <a:buNone/>
            </a:pPr>
            <a:endParaRPr lang="zh-CN" sz="2400" u="none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7107" name="Shape 979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25" tIns="45700" rIns="91425" bIns="45700" anchor="b"/>
          <a:p>
            <a:pPr lvl="0" algn="r" eaLnBrk="1" hangingPunct="1">
              <a:spcBef>
                <a:spcPct val="0"/>
              </a:spcBef>
              <a:buSzPct val="25000"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Montserrat"/>
                <a:ea typeface="Montserrat"/>
                <a:sym typeface="Montserrat"/>
              </a:rPr>
            </a:fld>
            <a:endParaRPr lang="en-US" altLang="zh-CN" sz="1200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image" Target="../media/image3.jpe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>
            <p:custDataLst>
              <p:tags r:id="rId2"/>
            </p:custDataLst>
          </p:nvPr>
        </p:nvSpPr>
        <p:spPr>
          <a:xfrm>
            <a:off x="9241183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907" y="545012"/>
            <a:ext cx="4365690" cy="5767976"/>
          </a:xfrm>
          <a:prstGeom prst="rect">
            <a:avLst/>
          </a:prstGeom>
          <a:noFill/>
        </p:spPr>
      </p:pic>
      <p:sp>
        <p:nvSpPr>
          <p:cNvPr id="20" name="PA_形状 1361"/>
          <p:cNvSpPr/>
          <p:nvPr>
            <p:custDataLst>
              <p:tags r:id="rId8"/>
            </p:custDataLst>
          </p:nvPr>
        </p:nvSpPr>
        <p:spPr>
          <a:xfrm flipV="1">
            <a:off x="1415214" y="4751399"/>
            <a:ext cx="2006311" cy="0"/>
          </a:xfrm>
          <a:prstGeom prst="line">
            <a:avLst/>
          </a:prstGeom>
          <a:ln w="12700">
            <a:solidFill>
              <a:schemeClr val="tx1"/>
            </a:solidFill>
            <a:miter/>
          </a:ln>
        </p:spPr>
        <p:txBody>
          <a:bodyPr lIns="22860" rIns="22860"/>
          <a:lstStyle/>
          <a:p>
            <a:endParaRPr sz="900" baseline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3729" y="1767249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3729" y="3137095"/>
            <a:ext cx="5801169" cy="746927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1323729" y="4992276"/>
            <a:ext cx="4195592" cy="417919"/>
          </a:xfrm>
        </p:spPr>
        <p:txBody>
          <a:bodyPr anchor="ctr"/>
          <a:lstStyle>
            <a:lvl1pPr marL="0" indent="0">
              <a:buNone/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11" name="Straight Connector 17"/>
          <p:cNvCxnSpPr/>
          <p:nvPr>
            <p:custDataLst>
              <p:tags r:id="rId12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>
            <p:custDataLst>
              <p:tags r:id="rId13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3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Rectangle 8"/>
          <p:cNvSpPr/>
          <p:nvPr>
            <p:custDataLst>
              <p:tags r:id="rId9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06391" y="4775476"/>
            <a:ext cx="11179219" cy="108799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4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Rectangle 8"/>
          <p:cNvSpPr/>
          <p:nvPr>
            <p:custDataLst>
              <p:tags r:id="rId9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Rectangle 8"/>
          <p:cNvSpPr/>
          <p:nvPr>
            <p:custDataLst>
              <p:tags r:id="rId9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50981" y="1663430"/>
            <a:ext cx="5311454" cy="92778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850982" y="2682947"/>
            <a:ext cx="5311454" cy="21557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5950652" y="5633140"/>
            <a:ext cx="931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>
            <p:custDataLst>
              <p:tags r:id="rId5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8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9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" y="1751083"/>
            <a:ext cx="609600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1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>
            <p:custDataLst>
              <p:tags r:id="rId5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8"/>
          <p:cNvSpPr/>
          <p:nvPr>
            <p:custDataLst>
              <p:tags r:id="rId7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9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0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3.xml"/><Relationship Id="rId2" Type="http://schemas.openxmlformats.org/officeDocument/2006/relationships/image" Target="../media/image12.png"/><Relationship Id="rId1" Type="http://schemas.openxmlformats.org/officeDocument/2006/relationships/hyperlink" Target="ASCII&#30721;&#34920;(0-255).x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6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9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197.xml"/><Relationship Id="rId26" Type="http://schemas.openxmlformats.org/officeDocument/2006/relationships/image" Target="../media/image7.png"/><Relationship Id="rId25" Type="http://schemas.openxmlformats.org/officeDocument/2006/relationships/image" Target="../media/image6.png"/><Relationship Id="rId24" Type="http://schemas.openxmlformats.org/officeDocument/2006/relationships/tags" Target="../tags/tag196.xml"/><Relationship Id="rId23" Type="http://schemas.openxmlformats.org/officeDocument/2006/relationships/tags" Target="../tags/tag195.xml"/><Relationship Id="rId22" Type="http://schemas.openxmlformats.org/officeDocument/2006/relationships/tags" Target="../tags/tag194.xml"/><Relationship Id="rId21" Type="http://schemas.openxmlformats.org/officeDocument/2006/relationships/tags" Target="../tags/tag193.xml"/><Relationship Id="rId20" Type="http://schemas.openxmlformats.org/officeDocument/2006/relationships/tags" Target="../tags/tag192.xml"/><Relationship Id="rId2" Type="http://schemas.openxmlformats.org/officeDocument/2006/relationships/tags" Target="../tags/tag174.xml"/><Relationship Id="rId19" Type="http://schemas.openxmlformats.org/officeDocument/2006/relationships/tags" Target="../tags/tag191.xml"/><Relationship Id="rId18" Type="http://schemas.openxmlformats.org/officeDocument/2006/relationships/tags" Target="../tags/tag190.xml"/><Relationship Id="rId17" Type="http://schemas.openxmlformats.org/officeDocument/2006/relationships/tags" Target="../tags/tag189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4.xml"/><Relationship Id="rId2" Type="http://schemas.openxmlformats.org/officeDocument/2006/relationships/image" Target="../media/image6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5.xml"/><Relationship Id="rId2" Type="http://schemas.openxmlformats.org/officeDocument/2006/relationships/image" Target="../media/image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8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9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0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290709" y="1767249"/>
            <a:ext cx="5801177" cy="133300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  <a:r>
              <a:rPr lang="zh-CN" altLang="en-US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学科竞赛编程</a:t>
            </a:r>
            <a:endParaRPr lang="zh-CN" altLang="en-US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1290955" y="3201670"/>
            <a:ext cx="6396990" cy="746760"/>
          </a:xfrm>
          <a:noFill/>
          <a:effectLst>
            <a:glow rad="127000">
              <a:srgbClr val="C1D4E2"/>
            </a:glow>
          </a:effectLst>
        </p:spPr>
        <p:txBody>
          <a:bodyPr>
            <a:normAutofit/>
          </a:bodyPr>
          <a:p>
            <a:r>
              <a:rPr lang="en-US" altLang="zh-CN" sz="1800" b="1" i="1">
                <a:solidFill>
                  <a:srgbClr val="BDD3E1"/>
                </a:solidFill>
              </a:rPr>
              <a:t>National Olympiad in Informatics in Provinces</a:t>
            </a:r>
            <a:endParaRPr lang="en-US" altLang="zh-CN" sz="1800" b="1" i="1">
              <a:solidFill>
                <a:srgbClr val="BDD3E1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1323729" y="5001801"/>
            <a:ext cx="4195592" cy="417919"/>
          </a:xfrm>
        </p:spPr>
        <p:txBody>
          <a:bodyPr/>
          <a:p>
            <a:r>
              <a:rPr lang="zh-CN" altLang="en-US"/>
              <a:t>教研研究院</a:t>
            </a: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1323729" y="4049936"/>
            <a:ext cx="4195592" cy="41791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PR-CJ	02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135" y="705485"/>
            <a:ext cx="4001135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9630" y="2754273"/>
            <a:ext cx="7154248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的变量各一个，并依次输出它们的存储空间大小（单位：字节）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输出格式：一行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整数，分别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变量的存储空间大小，用一个空格隔开。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2 4 8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9545" y="1791970"/>
            <a:ext cx="899541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变量存储空间的大小计算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2580"/>
            <a:ext cx="309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8596"/>
          <a:stretch>
            <a:fillRect/>
          </a:stretch>
        </p:blipFill>
        <p:spPr>
          <a:xfrm>
            <a:off x="8728710" y="3238500"/>
            <a:ext cx="2498090" cy="3046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6120" y="1696528"/>
            <a:ext cx="7154248" cy="49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short a;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 &lt;&lt; “ ”;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 &lt;&lt; “ ”;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 &lt;&lt;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5951" y="928668"/>
            <a:ext cx="583264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变量存储空间的大小计算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2580"/>
            <a:ext cx="309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63833" y="2971625"/>
            <a:ext cx="5112568" cy="685271"/>
          </a:xfrm>
          <a:prstGeom prst="wedgeRoundRectCallout">
            <a:avLst>
              <a:gd name="adj1" fmla="val -39973"/>
              <a:gd name="adj2" fmla="val 107579"/>
              <a:gd name="adj3" fmla="val 1666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（）用来计算所占内存字节数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gray">
          <a:xfrm>
            <a:off x="941070" y="3920684"/>
            <a:ext cx="10313670" cy="661035"/>
          </a:xfrm>
          <a:prstGeom prst="roundRect">
            <a:avLst>
              <a:gd name="adj" fmla="val 16667"/>
            </a:avLst>
          </a:prstGeom>
          <a:blipFill>
            <a:blip r:embed="rId1"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A1A7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gray">
          <a:xfrm>
            <a:off x="941070" y="4748724"/>
            <a:ext cx="10313670" cy="661035"/>
          </a:xfrm>
          <a:prstGeom prst="roundRect">
            <a:avLst>
              <a:gd name="adj" fmla="val 16667"/>
            </a:avLst>
          </a:prstGeom>
          <a:blipFill>
            <a:blip r:embed="rId1"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A1A7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0852" y="2014900"/>
            <a:ext cx="525658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基本数据类型之浮点型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41070" y="3120002"/>
            <a:ext cx="10313641" cy="660982"/>
            <a:chOff x="1814771" y="1519689"/>
            <a:chExt cx="21991196" cy="566652"/>
          </a:xfrm>
          <a:blipFill>
            <a:blip r:embed="rId1"/>
            <a:tile tx="0" ty="0" sx="100000" sy="100000" flip="none" algn="tl"/>
          </a:blipFill>
        </p:grpSpPr>
        <p:sp>
          <p:nvSpPr>
            <p:cNvPr id="15" name="AutoShape 49"/>
            <p:cNvSpPr>
              <a:spLocks noChangeArrowheads="1"/>
            </p:cNvSpPr>
            <p:nvPr/>
          </p:nvSpPr>
          <p:spPr bwMode="gray">
            <a:xfrm>
              <a:off x="1814771" y="1519689"/>
              <a:ext cx="21991196" cy="56665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A1A7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02239" y="1605107"/>
              <a:ext cx="21816364" cy="3957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浮点数就是小数，包括：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float(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单精度浮点型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（双精度浮点型）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41070" y="4848419"/>
            <a:ext cx="10299065" cy="46164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类型的精度值是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类型的两倍，这正是其名称（双精度）的由来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1070" y="4020379"/>
            <a:ext cx="2623185" cy="46164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大多数场合使用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表示浮点数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92" y="916985"/>
            <a:ext cx="525658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基本数据类型之浮点型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83938" y="1971603"/>
          <a:ext cx="10009112" cy="8678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736304"/>
                <a:gridCol w="2232248"/>
                <a:gridCol w="1656184"/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完全保证的有效位数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smtClean="0"/>
                        <a:t>3.4e-38</a:t>
                      </a:r>
                      <a:r>
                        <a:rPr lang="zh-CN" altLang="en-US" sz="2400" dirty="0"/>
                        <a:t>～</a:t>
                      </a:r>
                      <a:r>
                        <a:rPr lang="en-US" altLang="zh-CN" sz="2400" dirty="0" smtClean="0"/>
                        <a:t>3.4e+38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3938" y="2847530"/>
          <a:ext cx="10009112" cy="43568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736304"/>
                <a:gridCol w="2232248"/>
                <a:gridCol w="1656184"/>
              </a:tblGrid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smtClean="0"/>
                        <a:t>1.7e-308</a:t>
                      </a:r>
                      <a:r>
                        <a:rPr lang="zh-CN" altLang="en-US" sz="2400" dirty="0"/>
                        <a:t>～</a:t>
                      </a:r>
                      <a:r>
                        <a:rPr lang="en-US" altLang="zh-CN" sz="2400" dirty="0" smtClean="0"/>
                        <a:t>1.7e+308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127954" y="3931285"/>
            <a:ext cx="3268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数据直接赋值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7954" y="5515461"/>
            <a:ext cx="76955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默认的浮点型是</a:t>
            </a:r>
            <a:r>
              <a:rPr lang="en-US" altLang="zh-CN" dirty="0"/>
              <a:t>double</a:t>
            </a:r>
            <a:r>
              <a:rPr lang="zh-CN" altLang="en-US" dirty="0"/>
              <a:t>型，如果需要表示</a:t>
            </a:r>
            <a:r>
              <a:rPr lang="en-US" altLang="zh-CN" dirty="0"/>
              <a:t>float</a:t>
            </a:r>
            <a:r>
              <a:rPr lang="zh-CN" altLang="en-US" dirty="0"/>
              <a:t>类型，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需要加</a:t>
            </a:r>
            <a:r>
              <a:rPr lang="en-US" altLang="zh-CN" dirty="0"/>
              <a:t>”f”</a:t>
            </a:r>
            <a:r>
              <a:rPr lang="zh-CN" altLang="en-US" dirty="0"/>
              <a:t>或者</a:t>
            </a:r>
            <a:r>
              <a:rPr lang="en-US" altLang="zh-CN" dirty="0"/>
              <a:t>”F”</a:t>
            </a:r>
            <a:r>
              <a:rPr lang="zh-CN" altLang="en-US" dirty="0"/>
              <a:t>后缀。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例如：</a:t>
            </a:r>
            <a:r>
              <a:rPr lang="en-US" altLang="zh-CN" dirty="0"/>
              <a:t>float f1 = 3.14f;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485430" y="4435341"/>
            <a:ext cx="4752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通常写法：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85430" y="4930589"/>
            <a:ext cx="5938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科学计数法：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1.25e2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1.25e2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1.25e-2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圆角矩形 2"/>
          <p:cNvSpPr/>
          <p:nvPr/>
        </p:nvSpPr>
        <p:spPr>
          <a:xfrm>
            <a:off x="5952490" y="3787269"/>
            <a:ext cx="4661875" cy="626511"/>
          </a:xfrm>
          <a:prstGeom prst="wedgeRoundRectCallout">
            <a:avLst>
              <a:gd name="adj1" fmla="val -55389"/>
              <a:gd name="adj2" fmla="val 145783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1.25e2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2"/>
          <p:cNvSpPr/>
          <p:nvPr/>
        </p:nvSpPr>
        <p:spPr>
          <a:xfrm>
            <a:off x="7800018" y="4848165"/>
            <a:ext cx="4248472" cy="626511"/>
          </a:xfrm>
          <a:prstGeom prst="wedgeRoundRectCallout">
            <a:avLst>
              <a:gd name="adj1" fmla="val -63035"/>
              <a:gd name="adj2" fmla="val 4779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1.25e-2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  <p:bldP spid="3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5982" y="896665"/>
            <a:ext cx="525658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基本数据类型之浮点型</a:t>
            </a:r>
            <a:endParaRPr lang="zh-CN" altLang="en-US" dirty="0"/>
          </a:p>
        </p:txBody>
      </p:sp>
      <p:sp>
        <p:nvSpPr>
          <p:cNvPr id="4" name="圆角矩形 14"/>
          <p:cNvSpPr/>
          <p:nvPr/>
        </p:nvSpPr>
        <p:spPr>
          <a:xfrm>
            <a:off x="1634034" y="2131844"/>
            <a:ext cx="7560840" cy="102834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altLang="zh-CN" sz="3200" dirty="0"/>
              <a:t> </a:t>
            </a: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746876" y="2215644"/>
            <a:ext cx="72008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a = 0.12345678901234567890;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b = 1234567890.1234567890123456789;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2786162" y="3544082"/>
            <a:ext cx="5256584" cy="115212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altLang="zh-CN" sz="3200" dirty="0"/>
              <a:t> </a:t>
            </a: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  <a:p>
            <a:pPr>
              <a:lnSpc>
                <a:spcPts val="3000"/>
              </a:lnSpc>
            </a:pPr>
            <a:endParaRPr lang="en-US" alt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156267" y="3709229"/>
            <a:ext cx="3158287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b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4"/>
          <p:cNvSpPr/>
          <p:nvPr/>
        </p:nvSpPr>
        <p:spPr bwMode="auto">
          <a:xfrm>
            <a:off x="1346002" y="5660237"/>
            <a:ext cx="3456384" cy="690593"/>
          </a:xfrm>
          <a:prstGeom prst="roundRect">
            <a:avLst>
              <a:gd name="adj" fmla="val 7848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&lt;&lt; fixed;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4"/>
          <p:cNvSpPr/>
          <p:nvPr/>
        </p:nvSpPr>
        <p:spPr bwMode="auto">
          <a:xfrm>
            <a:off x="5162426" y="5660236"/>
            <a:ext cx="3424955" cy="690593"/>
          </a:xfrm>
          <a:prstGeom prst="roundRect">
            <a:avLst>
              <a:gd name="adj" fmla="val 7848"/>
            </a:avLst>
          </a:prstGeom>
          <a:solidFill>
            <a:srgbClr val="FFC000"/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634034" y="4826368"/>
            <a:ext cx="2791813" cy="535941"/>
          </a:xfrm>
          <a:prstGeom prst="wedgeRoundRectCallout">
            <a:avLst>
              <a:gd name="adj1" fmla="val 34515"/>
              <a:gd name="adj2" fmla="val 101738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按照一般小数形式输出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743376" y="4822939"/>
            <a:ext cx="1977677" cy="535941"/>
          </a:xfrm>
          <a:prstGeom prst="wedgeRoundRectCallout">
            <a:avLst>
              <a:gd name="adj1" fmla="val -43218"/>
              <a:gd name="adj2" fmla="val 10173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设置小数精度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1346835"/>
            <a:ext cx="5646420" cy="3851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3118" y="4844300"/>
            <a:ext cx="807958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输入正方形的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m&lt;n)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，计算阴影部分（见图）的面积。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10.0  20.0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150.0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3150" y="1066800"/>
            <a:ext cx="822960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求阴影部分的面积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05560" y="808990"/>
            <a:ext cx="870521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计算圆形的周长和面积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2580"/>
            <a:ext cx="309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3435" y="1747550"/>
            <a:ext cx="7848872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编程实现输入圆形的半径值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(float)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，输出圆的周长和面积（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圆形周长公式：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C=2πR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圆形面积公式：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S=πR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】5.67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圆的周长为：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35.6076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圆的面积为：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100.948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8596"/>
          <a:stretch>
            <a:fillRect/>
          </a:stretch>
        </p:blipFill>
        <p:spPr>
          <a:xfrm>
            <a:off x="7770495" y="3238500"/>
            <a:ext cx="2498090" cy="3046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4193" y="1226865"/>
            <a:ext cx="514250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基本数据类型之字符型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632516" y="2563133"/>
          <a:ext cx="8352928" cy="8678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634319"/>
                <a:gridCol w="2334233"/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-128~127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061095" y="427230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字符型常量：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960764" y="427230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如何声明字符型变量：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84444" y="4344313"/>
            <a:ext cx="0" cy="21792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872876" y="4344313"/>
            <a:ext cx="1" cy="21792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64564" y="4757197"/>
            <a:ext cx="1090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</a:t>
            </a:r>
            <a:r>
              <a:rPr lang="en-US" altLang="zh-CN" sz="2800" dirty="0" smtClean="0">
                <a:latin typeface="+mn-ea"/>
                <a:ea typeface="+mn-ea"/>
              </a:rPr>
              <a:t>a’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84444" y="5022001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64564" y="5205938"/>
            <a:ext cx="1066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‘A’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84444" y="5470742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64564" y="5633923"/>
            <a:ext cx="1102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‘5’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84444" y="5898727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124373" y="6091525"/>
            <a:ext cx="986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‘#’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21809" y="4757197"/>
            <a:ext cx="146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char </a:t>
            </a:r>
            <a:r>
              <a:rPr lang="en-US" altLang="zh-CN" sz="2800" dirty="0" err="1">
                <a:latin typeface="+mn-ea"/>
                <a:ea typeface="+mn-ea"/>
              </a:rPr>
              <a:t>i</a:t>
            </a:r>
            <a:r>
              <a:rPr lang="zh-CN" altLang="en-US" sz="2800" dirty="0">
                <a:latin typeface="+mn-ea"/>
                <a:ea typeface="+mn-ea"/>
              </a:rPr>
              <a:t>；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872876" y="5022001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021809" y="5205938"/>
            <a:ext cx="2705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char n = ‘a’;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872876" y="5470742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78861" y="4795381"/>
            <a:ext cx="2978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//</a:t>
            </a:r>
            <a:r>
              <a:rPr lang="zh-CN" altLang="en-US" dirty="0">
                <a:latin typeface="+mn-ea"/>
                <a:ea typeface="+mn-ea"/>
              </a:rPr>
              <a:t>指定变量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45324" y="5692576"/>
            <a:ext cx="3336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/* </a:t>
            </a:r>
            <a:r>
              <a:rPr lang="zh-CN" altLang="en-US" dirty="0">
                <a:latin typeface="+mn-ea"/>
                <a:ea typeface="+mn-ea"/>
              </a:rPr>
              <a:t>指定变量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en-US" altLang="zh-CN" dirty="0">
                <a:latin typeface="+mn-ea"/>
                <a:ea typeface="+mn-ea"/>
              </a:rPr>
              <a:t>,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并把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初始化为</a:t>
            </a:r>
            <a:r>
              <a:rPr lang="en-US" altLang="zh-CN" dirty="0">
                <a:latin typeface="+mn-ea"/>
                <a:ea typeface="+mn-ea"/>
              </a:rPr>
              <a:t>‘a’ */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84444" y="6327545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1" grpId="0"/>
      <p:bldP spid="33" grpId="0"/>
      <p:bldP spid="35" grpId="0"/>
      <p:bldP spid="36" grpId="0"/>
      <p:bldP spid="38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805" y="1894840"/>
            <a:ext cx="9009380" cy="4664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80588" y="2564904"/>
            <a:ext cx="689464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、字符常量只能用单引号括起来，不能用双引号或其他括号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。例如：‘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‘&amp;’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0935" y="3429000"/>
            <a:ext cx="6660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、字符常量只能是单个字符，不能是字符串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      错误写法：</a:t>
            </a:r>
            <a:r>
              <a:rPr lang="zh-CN" altLang="en-US" sz="2000" dirty="0">
                <a:solidFill>
                  <a:schemeClr val="bg1"/>
                </a:solidFill>
              </a:rPr>
              <a:t>‘</a:t>
            </a:r>
            <a:r>
              <a:rPr lang="en-US" altLang="zh-CN" sz="2000" dirty="0" smtClean="0">
                <a:solidFill>
                  <a:schemeClr val="bg1"/>
                </a:solidFill>
              </a:rPr>
              <a:t>ABC</a:t>
            </a:r>
            <a:r>
              <a:rPr lang="zh-CN" altLang="en-US" sz="2000" dirty="0">
                <a:solidFill>
                  <a:schemeClr val="bg1"/>
                </a:solidFill>
              </a:rPr>
              <a:t>’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0588" y="4293096"/>
            <a:ext cx="6660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、字符可以是字符集中任意字符。但数字被定义为字符型之后就不能参与数值运算。如</a:t>
            </a:r>
            <a:r>
              <a:rPr lang="en-US" altLang="zh-CN" sz="2000" dirty="0">
                <a:solidFill>
                  <a:schemeClr val="bg1"/>
                </a:solidFill>
              </a:rPr>
              <a:t>'5'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5 </a:t>
            </a:r>
            <a:r>
              <a:rPr lang="zh-CN" altLang="en-US" sz="2000" dirty="0">
                <a:solidFill>
                  <a:schemeClr val="bg1"/>
                </a:solidFill>
              </a:rPr>
              <a:t>是不同的。</a:t>
            </a:r>
            <a:r>
              <a:rPr lang="en-US" altLang="zh-CN" sz="2000" dirty="0">
                <a:solidFill>
                  <a:schemeClr val="bg1"/>
                </a:solidFill>
              </a:rPr>
              <a:t>'5'</a:t>
            </a:r>
            <a:r>
              <a:rPr lang="zh-CN" altLang="en-US" sz="2000" dirty="0">
                <a:solidFill>
                  <a:schemeClr val="bg1"/>
                </a:solidFill>
              </a:rPr>
              <a:t>是字符常量，不能参与运算。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0437" y="986835"/>
            <a:ext cx="518457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基本数据类型之字符型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39743" y="1146855"/>
            <a:ext cx="244827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8278904" y="1986859"/>
            <a:ext cx="2664296" cy="2088232"/>
          </a:xfrm>
          <a:prstGeom prst="cloudCallout">
            <a:avLst>
              <a:gd name="adj1" fmla="val -17193"/>
              <a:gd name="adj2" fmla="val 8903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思考：计算机如何来识别字符，空格，回车的呢？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9416" y="2015447"/>
            <a:ext cx="3024336" cy="1152128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                      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*, !, &amp;, @, #, 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007768" y="2658353"/>
            <a:ext cx="1512168" cy="0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787328" y="2015447"/>
            <a:ext cx="1676824" cy="1152128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1444" y="1986816"/>
            <a:ext cx="17281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电脑编码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672064" y="3282960"/>
            <a:ext cx="0" cy="1368152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22900" y="3663959"/>
            <a:ext cx="9617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标注 19">
            <a:hlinkClick r:id="rId1" tooltip="ASCII码表" action="ppaction://hlinkfile"/>
          </p:cNvPr>
          <p:cNvSpPr/>
          <p:nvPr/>
        </p:nvSpPr>
        <p:spPr>
          <a:xfrm>
            <a:off x="3348845" y="3477578"/>
            <a:ext cx="1656184" cy="895981"/>
          </a:xfrm>
          <a:prstGeom prst="wedgeRoundRectCallout">
            <a:avLst>
              <a:gd name="adj1" fmla="val 35215"/>
              <a:gd name="adj2" fmla="val -123055"/>
              <a:gd name="adj3" fmla="val 16667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sz="2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60" y="4677410"/>
            <a:ext cx="3214370" cy="2179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 bldLvl="0" animBg="1"/>
      <p:bldP spid="15" grpId="0"/>
      <p:bldP spid="19" grpId="0"/>
      <p:bldP spid="2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1245870" y="2849245"/>
            <a:ext cx="901255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天铺了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平方米地板砖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，照这样计算，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天能铺多少平方米地板砖？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】5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天能铺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225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平方米地板砖。</a:t>
            </a:r>
            <a:endParaRPr lang="zh-CN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245870" y="1540510"/>
            <a:ext cx="862711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 smtClean="0"/>
              <a:t>课前回顾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6745" y="1326515"/>
            <a:ext cx="1135253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输入大写字母，输出对应的小写字母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9877" y="2018131"/>
            <a:ext cx="8079589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输入大写字母（输入范围为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A-Z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之间），输出对应的小写字母。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1】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1】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2】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2】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637576" y="1734865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基本数据类型之布尔型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1637444" y="3414916"/>
            <a:ext cx="9145016" cy="792088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6824" y="3549541"/>
            <a:ext cx="84249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布尔数据用来判断真假，结果只有两个，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4"/>
          <p:cNvSpPr/>
          <p:nvPr/>
        </p:nvSpPr>
        <p:spPr bwMode="auto">
          <a:xfrm>
            <a:off x="1637444" y="4679161"/>
            <a:ext cx="3960440" cy="690593"/>
          </a:xfrm>
          <a:prstGeom prst="roundRect">
            <a:avLst>
              <a:gd name="adj" fmla="val 7848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bool is_ready = true;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4"/>
          <p:cNvSpPr/>
          <p:nvPr/>
        </p:nvSpPr>
        <p:spPr bwMode="auto">
          <a:xfrm>
            <a:off x="1637444" y="5802734"/>
            <a:ext cx="3960440" cy="690593"/>
          </a:xfrm>
          <a:prstGeom prst="roundRect">
            <a:avLst>
              <a:gd name="adj" fmla="val 7848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bool is_busy = false;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/>
          <p:cNvSpPr/>
          <p:nvPr/>
        </p:nvSpPr>
        <p:spPr bwMode="auto">
          <a:xfrm>
            <a:off x="1637444" y="2732288"/>
            <a:ext cx="2226308" cy="527914"/>
          </a:xfrm>
          <a:prstGeom prst="roundRect">
            <a:avLst>
              <a:gd name="adj" fmla="val 7848"/>
            </a:avLst>
          </a:prstGeom>
          <a:solidFill>
            <a:schemeClr val="bg1"/>
          </a:solidFill>
          <a:ln w="12700">
            <a:solidFill>
              <a:srgbClr val="408DD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/>
      <p:bldP spid="15" grpId="0" bldLvl="0" animBg="1"/>
      <p:bldP spid="1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76896" y="1246550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基本数据类型之布尔型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1277292" y="2418358"/>
            <a:ext cx="8600899" cy="77407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35835" y="2543547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转换为整型值为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转换为整型值为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49125" y="5335776"/>
            <a:ext cx="3827501" cy="657215"/>
            <a:chOff x="2666696" y="2431368"/>
            <a:chExt cx="6865618" cy="657215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21" name="矩形 20"/>
            <p:cNvSpPr/>
            <p:nvPr/>
          </p:nvSpPr>
          <p:spPr>
            <a:xfrm>
              <a:off x="2754892" y="2512251"/>
              <a:ext cx="6682215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/>
              <a:endPara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158"/>
            <p:cNvGrpSpPr/>
            <p:nvPr/>
          </p:nvGrpSpPr>
          <p:grpSpPr bwMode="auto">
            <a:xfrm>
              <a:off x="2666696" y="2431368"/>
              <a:ext cx="6865618" cy="657215"/>
              <a:chOff x="2213" y="1490"/>
              <a:chExt cx="1353" cy="1800"/>
            </a:xfrm>
            <a:grpFill/>
          </p:grpSpPr>
          <p:sp>
            <p:nvSpPr>
              <p:cNvPr id="22" name="AutoShape 159"/>
              <p:cNvSpPr>
                <a:spLocks noChangeArrowheads="1"/>
              </p:cNvSpPr>
              <p:nvPr/>
            </p:nvSpPr>
            <p:spPr bwMode="gray">
              <a:xfrm>
                <a:off x="2213" y="1490"/>
                <a:ext cx="1353" cy="1800"/>
              </a:xfrm>
              <a:prstGeom prst="roundRect">
                <a:avLst>
                  <a:gd name="adj" fmla="val 17509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AutoShape 160"/>
              <p:cNvSpPr>
                <a:spLocks noChangeArrowheads="1"/>
              </p:cNvSpPr>
              <p:nvPr/>
            </p:nvSpPr>
            <p:spPr bwMode="gray">
              <a:xfrm>
                <a:off x="2217" y="1495"/>
                <a:ext cx="1347" cy="1766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AutoShape 161"/>
              <p:cNvSpPr>
                <a:spLocks noChangeArrowheads="1"/>
              </p:cNvSpPr>
              <p:nvPr/>
            </p:nvSpPr>
            <p:spPr bwMode="gray">
              <a:xfrm>
                <a:off x="2220" y="2795"/>
                <a:ext cx="1343" cy="4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AutoShape 162"/>
              <p:cNvSpPr>
                <a:spLocks noChangeArrowheads="1"/>
              </p:cNvSpPr>
              <p:nvPr/>
            </p:nvSpPr>
            <p:spPr bwMode="gray">
              <a:xfrm>
                <a:off x="2220" y="1509"/>
                <a:ext cx="1343" cy="44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6" name="Text Box 169"/>
              <p:cNvSpPr txBox="1">
                <a:spLocks noChangeArrowheads="1"/>
              </p:cNvSpPr>
              <p:nvPr/>
            </p:nvSpPr>
            <p:spPr bwMode="gray">
              <a:xfrm>
                <a:off x="2244" y="1631"/>
                <a:ext cx="1296" cy="14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8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</a:t>
                </a:r>
                <a:r>
                  <a:rPr lang="en-US" altLang="zh-CN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is_busy= false;</a:t>
                </a:r>
                <a:endPara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 rot="0">
            <a:off x="1235075" y="4030345"/>
            <a:ext cx="3827780" cy="662305"/>
            <a:chOff x="1626540" y="3717963"/>
            <a:chExt cx="1134190" cy="577562"/>
          </a:xfrm>
          <a:blipFill rotWithShape="1">
            <a:blip r:embed="rId1"/>
            <a:tile tx="0" ty="0" sx="100000" sy="100000" flip="none" algn="tl"/>
          </a:blipFill>
        </p:grpSpPr>
        <p:grpSp>
          <p:nvGrpSpPr>
            <p:cNvPr id="30" name="Group 47"/>
            <p:cNvGrpSpPr/>
            <p:nvPr/>
          </p:nvGrpSpPr>
          <p:grpSpPr bwMode="auto">
            <a:xfrm>
              <a:off x="1626540" y="3717963"/>
              <a:ext cx="1130014" cy="577562"/>
              <a:chOff x="725" y="1490"/>
              <a:chExt cx="1353" cy="1800"/>
            </a:xfrm>
            <a:grpFill/>
          </p:grpSpPr>
          <p:sp>
            <p:nvSpPr>
              <p:cNvPr id="32" name="AutoShape 48"/>
              <p:cNvSpPr>
                <a:spLocks noChangeArrowheads="1"/>
              </p:cNvSpPr>
              <p:nvPr/>
            </p:nvSpPr>
            <p:spPr bwMode="gray">
              <a:xfrm>
                <a:off x="725" y="1490"/>
                <a:ext cx="1353" cy="1800"/>
              </a:xfrm>
              <a:prstGeom prst="roundRect">
                <a:avLst>
                  <a:gd name="adj" fmla="val 17509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7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AutoShape 49"/>
              <p:cNvSpPr>
                <a:spLocks noChangeArrowheads="1"/>
              </p:cNvSpPr>
              <p:nvPr/>
            </p:nvSpPr>
            <p:spPr bwMode="gray">
              <a:xfrm>
                <a:off x="730" y="1495"/>
                <a:ext cx="1344" cy="1766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7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AutoShape 50"/>
              <p:cNvSpPr>
                <a:spLocks noChangeArrowheads="1"/>
              </p:cNvSpPr>
              <p:nvPr/>
            </p:nvSpPr>
            <p:spPr bwMode="gray">
              <a:xfrm>
                <a:off x="733" y="2795"/>
                <a:ext cx="1342" cy="4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7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AutoShape 51"/>
              <p:cNvSpPr>
                <a:spLocks noChangeArrowheads="1"/>
              </p:cNvSpPr>
              <p:nvPr/>
            </p:nvSpPr>
            <p:spPr bwMode="gray">
              <a:xfrm>
                <a:off x="733" y="1509"/>
                <a:ext cx="1342" cy="44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7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圆角矩形 9"/>
            <p:cNvSpPr/>
            <p:nvPr/>
          </p:nvSpPr>
          <p:spPr>
            <a:xfrm>
              <a:off x="1656242" y="3744873"/>
              <a:ext cx="1104488" cy="5506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32"/>
          <p:cNvGrpSpPr/>
          <p:nvPr/>
        </p:nvGrpSpPr>
        <p:grpSpPr bwMode="auto">
          <a:xfrm>
            <a:off x="6494827" y="4030283"/>
            <a:ext cx="3096344" cy="662242"/>
            <a:chOff x="3696" y="1490"/>
            <a:chExt cx="1363" cy="1800"/>
          </a:xfrm>
          <a:blipFill rotWithShape="1">
            <a:blip r:embed="rId1"/>
            <a:tile tx="0" ty="0" sx="100000" sy="100000" flip="none" algn="tl"/>
          </a:blipFill>
        </p:grpSpPr>
        <p:sp>
          <p:nvSpPr>
            <p:cNvPr id="3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004050" y="4060825"/>
            <a:ext cx="2586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is_ready = 1</a:t>
            </a:r>
            <a:endParaRPr lang="zh-CN" altLang="en-US" sz="32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6517544" y="5335776"/>
            <a:ext cx="3050910" cy="657215"/>
            <a:chOff x="2349101" y="5582548"/>
            <a:chExt cx="1597036" cy="806570"/>
          </a:xfrm>
          <a:blipFill rotWithShape="1">
            <a:blip r:embed="rId1"/>
            <a:tile tx="0" ty="0" sx="100000" sy="100000" flip="none" algn="tl"/>
          </a:blipFill>
        </p:grpSpPr>
        <p:grpSp>
          <p:nvGrpSpPr>
            <p:cNvPr id="44" name="Group 32"/>
            <p:cNvGrpSpPr/>
            <p:nvPr/>
          </p:nvGrpSpPr>
          <p:grpSpPr bwMode="auto">
            <a:xfrm>
              <a:off x="2349101" y="5582548"/>
              <a:ext cx="1597036" cy="806570"/>
              <a:chOff x="3696" y="1490"/>
              <a:chExt cx="1363" cy="1800"/>
            </a:xfrm>
            <a:grpFill/>
          </p:grpSpPr>
          <p:sp>
            <p:nvSpPr>
              <p:cNvPr id="46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2476327" y="5659394"/>
              <a:ext cx="1342583" cy="642124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is_busy = 0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右箭头 20"/>
          <p:cNvSpPr/>
          <p:nvPr/>
        </p:nvSpPr>
        <p:spPr>
          <a:xfrm>
            <a:off x="5587446" y="4083946"/>
            <a:ext cx="589019" cy="60857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20"/>
          <p:cNvSpPr/>
          <p:nvPr/>
        </p:nvSpPr>
        <p:spPr>
          <a:xfrm>
            <a:off x="5567104" y="5354837"/>
            <a:ext cx="589019" cy="60857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20825" y="4050665"/>
            <a:ext cx="32423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is_ready= true;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bldLvl="0" animBg="1"/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120715" y="1745025"/>
            <a:ext cx="746456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布尔类型和数值之间的转化关系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1198950" y="2890964"/>
            <a:ext cx="10153128" cy="746502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0255" y="2975433"/>
            <a:ext cx="100321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中布尔型，非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值可以隐式转换为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21079" y="4014222"/>
            <a:ext cx="568863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 a = true;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 b = false;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“ “ &lt;&lt; b &lt;&lt;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3191" y="1121455"/>
            <a:ext cx="479516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数据类型之常量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 bwMode="auto">
          <a:xfrm>
            <a:off x="1443191" y="2201575"/>
            <a:ext cx="6548671" cy="77407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43191" y="2307079"/>
            <a:ext cx="64087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常量的值在程序中不能发生变化。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4"/>
          <p:cNvSpPr/>
          <p:nvPr/>
        </p:nvSpPr>
        <p:spPr bwMode="auto">
          <a:xfrm>
            <a:off x="1443191" y="3569727"/>
            <a:ext cx="5772251" cy="2234591"/>
          </a:xfrm>
          <a:prstGeom prst="roundRect">
            <a:avLst>
              <a:gd name="adj" fmla="val 7848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2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443191" y="378575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定义常量的格式如下：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43191" y="4400014"/>
            <a:ext cx="4537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43191" y="4942169"/>
            <a:ext cx="5237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6625" y="2564537"/>
            <a:ext cx="7154248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输入圆形的半径，输出圆形的周长和面积。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半径的输入范围为：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3.14159265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 3.2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 20.1062  32.1699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6540" y="1527810"/>
            <a:ext cx="847661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计算圆形的周长和面积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2580"/>
            <a:ext cx="309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75" y="3498215"/>
            <a:ext cx="3810000" cy="2697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4"/>
          <p:cNvSpPr/>
          <p:nvPr/>
        </p:nvSpPr>
        <p:spPr bwMode="auto">
          <a:xfrm>
            <a:off x="3503965" y="5636101"/>
            <a:ext cx="5256584" cy="610369"/>
          </a:xfrm>
          <a:prstGeom prst="roundRect">
            <a:avLst>
              <a:gd name="adj" fmla="val 7848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2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83854" y="986835"/>
            <a:ext cx="576064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数据类型之间</a:t>
            </a:r>
            <a:r>
              <a:rPr lang="zh-CN" altLang="en-US" dirty="0" smtClean="0"/>
              <a:t>的隐式转换</a:t>
            </a:r>
            <a:endParaRPr lang="zh-CN" altLang="en-US" dirty="0"/>
          </a:p>
        </p:txBody>
      </p:sp>
      <p:sp>
        <p:nvSpPr>
          <p:cNvPr id="3" name="圆角矩形 3"/>
          <p:cNvSpPr/>
          <p:nvPr/>
        </p:nvSpPr>
        <p:spPr bwMode="auto">
          <a:xfrm>
            <a:off x="1583654" y="2273836"/>
            <a:ext cx="2208343" cy="527513"/>
          </a:xfrm>
          <a:prstGeom prst="roundRect">
            <a:avLst>
              <a:gd name="adj" fmla="val 7848"/>
            </a:avLst>
          </a:prstGeom>
          <a:solidFill>
            <a:schemeClr val="bg1"/>
          </a:solidFill>
          <a:ln w="12700">
            <a:solidFill>
              <a:srgbClr val="408DD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400" kern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9756" y="3039782"/>
            <a:ext cx="914400" cy="432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1757" y="3912042"/>
            <a:ext cx="1080120" cy="432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1957" y="3479994"/>
            <a:ext cx="914400" cy="432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4125" y="3479994"/>
            <a:ext cx="1965920" cy="432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1757" y="4857719"/>
            <a:ext cx="1152128" cy="432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1957" y="4857719"/>
            <a:ext cx="1403028" cy="432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071917" y="3691885"/>
            <a:ext cx="288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071917" y="3259837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783885" y="3259837"/>
            <a:ext cx="288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071917" y="3691885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783885" y="4116591"/>
            <a:ext cx="288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40069" y="3691885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927901" y="506961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19989" y="5713760"/>
            <a:ext cx="475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从小类型到大类型可自动完成转换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293" y="518205"/>
            <a:ext cx="604867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数据类型之间</a:t>
            </a:r>
            <a:r>
              <a:rPr lang="zh-CN" altLang="en-US" dirty="0" smtClean="0"/>
              <a:t>的隐式转换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6793" y="1489809"/>
            <a:ext cx="6912767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a = ‘a’;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b = 3;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= 100;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 =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e = 3.12345;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 + b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c + d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+ 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e + a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213216" y="4124353"/>
            <a:ext cx="576064" cy="339422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5305" y="4063231"/>
            <a:ext cx="1368151" cy="46166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93336" y="4063231"/>
            <a:ext cx="764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214729" y="4670800"/>
            <a:ext cx="576064" cy="339422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006818" y="4609678"/>
            <a:ext cx="1366638" cy="46166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20539" y="4609678"/>
            <a:ext cx="764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213216" y="5204473"/>
            <a:ext cx="576064" cy="339422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005305" y="5143351"/>
            <a:ext cx="1368151" cy="46166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54909" y="5143351"/>
            <a:ext cx="15345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243.123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213216" y="5708529"/>
            <a:ext cx="576064" cy="339422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005305" y="5647407"/>
            <a:ext cx="1368151" cy="46166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32507" y="5647407"/>
            <a:ext cx="1484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100.123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7" grpId="0"/>
      <p:bldP spid="13" grpId="0" bldLvl="0" animBg="1"/>
      <p:bldP spid="14" grpId="0" bldLvl="0" animBg="1"/>
      <p:bldP spid="15" grpId="0"/>
      <p:bldP spid="16" grpId="0" bldLvl="0" animBg="1"/>
      <p:bldP spid="17" grpId="0" bldLvl="0" animBg="1"/>
      <p:bldP spid="18" grpId="0"/>
      <p:bldP spid="19" grpId="0" bldLvl="0" animBg="1"/>
      <p:bldP spid="20" grpId="0" bldLvl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8"/>
          <p:cNvGrpSpPr/>
          <p:nvPr/>
        </p:nvGrpSpPr>
        <p:grpSpPr bwMode="auto">
          <a:xfrm>
            <a:off x="7030402" y="6177556"/>
            <a:ext cx="2490580" cy="634555"/>
            <a:chOff x="2208" y="1490"/>
            <a:chExt cx="1363" cy="1800"/>
          </a:xfrm>
        </p:grpSpPr>
        <p:sp>
          <p:nvSpPr>
            <p:cNvPr id="50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72632" y="587420"/>
            <a:ext cx="583264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数据类型之间</a:t>
            </a:r>
            <a:r>
              <a:rPr lang="zh-CN" altLang="en-US" dirty="0" smtClean="0"/>
              <a:t>的强制转换</a:t>
            </a:r>
            <a:endParaRPr lang="zh-CN" altLang="en-US" dirty="0"/>
          </a:p>
        </p:txBody>
      </p:sp>
      <p:sp>
        <p:nvSpPr>
          <p:cNvPr id="6" name="圆角矩形 4"/>
          <p:cNvSpPr/>
          <p:nvPr/>
        </p:nvSpPr>
        <p:spPr bwMode="auto">
          <a:xfrm>
            <a:off x="1668267" y="2502344"/>
            <a:ext cx="7452828" cy="2077519"/>
          </a:xfrm>
          <a:prstGeom prst="roundRect">
            <a:avLst>
              <a:gd name="adj" fmla="val 7848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2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96359" y="2666448"/>
            <a:ext cx="5544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强制类型转换有两种格式：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8447" y="3341275"/>
            <a:ext cx="45325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变量或表达式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8448" y="3864495"/>
            <a:ext cx="453252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变量或表达式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01375" y="4774922"/>
            <a:ext cx="2794636" cy="634555"/>
            <a:chOff x="2130797" y="2707384"/>
            <a:chExt cx="1817233" cy="816720"/>
          </a:xfrm>
        </p:grpSpPr>
        <p:grpSp>
          <p:nvGrpSpPr>
            <p:cNvPr id="15" name="Group 18"/>
            <p:cNvGrpSpPr/>
            <p:nvPr/>
          </p:nvGrpSpPr>
          <p:grpSpPr bwMode="auto">
            <a:xfrm>
              <a:off x="2328512" y="2707384"/>
              <a:ext cx="1619518" cy="816720"/>
              <a:chOff x="2208" y="1490"/>
              <a:chExt cx="1363" cy="1800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gray">
              <a:xfrm>
                <a:off x="2208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gray">
              <a:xfrm>
                <a:off x="2229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gray">
              <a:xfrm>
                <a:off x="2240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73E77E">
                      <a:gamma/>
                      <a:tint val="5451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gray">
              <a:xfrm>
                <a:off x="2240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>
                      <a:gamma/>
                      <a:tint val="33333"/>
                      <a:invGamma/>
                    </a:srgbClr>
                  </a:gs>
                  <a:gs pos="100000">
                    <a:srgbClr val="73E77E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130797" y="2773605"/>
              <a:ext cx="1523511" cy="61860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(int) 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a;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68267" y="5011911"/>
            <a:ext cx="3060340" cy="926067"/>
            <a:chOff x="2352954" y="1322127"/>
            <a:chExt cx="1600485" cy="926067"/>
          </a:xfrm>
        </p:grpSpPr>
        <p:grpSp>
          <p:nvGrpSpPr>
            <p:cNvPr id="22" name="组合 21"/>
            <p:cNvGrpSpPr/>
            <p:nvPr/>
          </p:nvGrpSpPr>
          <p:grpSpPr>
            <a:xfrm>
              <a:off x="2352954" y="1322127"/>
              <a:ext cx="1600485" cy="926067"/>
              <a:chOff x="767408" y="2204864"/>
              <a:chExt cx="2163762" cy="1080120"/>
            </a:xfrm>
          </p:grpSpPr>
          <p:grpSp>
            <p:nvGrpSpPr>
              <p:cNvPr id="24" name="Group 10"/>
              <p:cNvGrpSpPr/>
              <p:nvPr/>
            </p:nvGrpSpPr>
            <p:grpSpPr bwMode="auto">
              <a:xfrm>
                <a:off x="772737" y="2204864"/>
                <a:ext cx="2154478" cy="1080120"/>
                <a:chOff x="744" y="1392"/>
                <a:chExt cx="3988" cy="480"/>
              </a:xfrm>
            </p:grpSpPr>
            <p:sp>
              <p:nvSpPr>
                <p:cNvPr id="30" name="AutoShape 11"/>
                <p:cNvSpPr>
                  <a:spLocks noChangeArrowheads="1"/>
                </p:cNvSpPr>
                <p:nvPr/>
              </p:nvSpPr>
              <p:spPr bwMode="gray">
                <a:xfrm>
                  <a:off x="744" y="175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ECC4C">
                        <a:alpha val="0"/>
                      </a:srgbClr>
                    </a:gs>
                    <a:gs pos="100000">
                      <a:srgbClr val="6ECC4C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gray">
                <a:xfrm>
                  <a:off x="744" y="1392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6ECC4C">
                        <a:gamma/>
                        <a:tint val="0"/>
                        <a:invGamma/>
                      </a:srgbClr>
                    </a:gs>
                    <a:gs pos="100000">
                      <a:srgbClr val="6ECC4C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" name="Group 3"/>
              <p:cNvGrpSpPr/>
              <p:nvPr/>
            </p:nvGrpSpPr>
            <p:grpSpPr bwMode="auto">
              <a:xfrm>
                <a:off x="767408" y="2247519"/>
                <a:ext cx="2163762" cy="940717"/>
                <a:chOff x="720" y="1490"/>
                <a:chExt cx="1363" cy="1800"/>
              </a:xfrm>
            </p:grpSpPr>
            <p:sp>
              <p:nvSpPr>
                <p:cNvPr id="26" name="AutoShape 4"/>
                <p:cNvSpPr>
                  <a:spLocks noChangeArrowheads="1"/>
                </p:cNvSpPr>
                <p:nvPr/>
              </p:nvSpPr>
              <p:spPr bwMode="gray">
                <a:xfrm>
                  <a:off x="720" y="1490"/>
                  <a:ext cx="1363" cy="180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rgbClr val="4E91D4"/>
                    </a:gs>
                    <a:gs pos="100000">
                      <a:srgbClr val="3477A4"/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AutoShape 5"/>
                <p:cNvSpPr>
                  <a:spLocks noChangeArrowheads="1"/>
                </p:cNvSpPr>
                <p:nvPr/>
              </p:nvSpPr>
              <p:spPr bwMode="gray">
                <a:xfrm>
                  <a:off x="741" y="1495"/>
                  <a:ext cx="1322" cy="176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CA1E6"/>
                </a:soli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AutoShape 6"/>
                <p:cNvSpPr>
                  <a:spLocks noChangeArrowheads="1"/>
                </p:cNvSpPr>
                <p:nvPr/>
              </p:nvSpPr>
              <p:spPr bwMode="gray">
                <a:xfrm>
                  <a:off x="752" y="2795"/>
                  <a:ext cx="1304" cy="44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CA1E6">
                        <a:alpha val="0"/>
                      </a:srgbClr>
                    </a:gs>
                    <a:gs pos="100000">
                      <a:srgbClr val="3CA1E6">
                        <a:gamma/>
                        <a:tint val="5137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utoShape 7"/>
                <p:cNvSpPr>
                  <a:spLocks noChangeArrowheads="1"/>
                </p:cNvSpPr>
                <p:nvPr/>
              </p:nvSpPr>
              <p:spPr bwMode="gray">
                <a:xfrm>
                  <a:off x="752" y="1509"/>
                  <a:ext cx="1304" cy="44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CA1E6">
                        <a:gamma/>
                        <a:tint val="33333"/>
                        <a:invGamma/>
                      </a:srgbClr>
                    </a:gs>
                    <a:gs pos="100000">
                      <a:srgbClr val="3CA1E6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" name="文本框 22"/>
            <p:cNvSpPr txBox="1"/>
            <p:nvPr/>
          </p:nvSpPr>
          <p:spPr>
            <a:xfrm>
              <a:off x="2417914" y="1493652"/>
              <a:ext cx="1523511" cy="5232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 a = 3.14;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60856" y="5468260"/>
            <a:ext cx="2535156" cy="661879"/>
            <a:chOff x="2296614" y="5560592"/>
            <a:chExt cx="1649523" cy="828527"/>
          </a:xfrm>
        </p:grpSpPr>
        <p:grpSp>
          <p:nvGrpSpPr>
            <p:cNvPr id="33" name="Group 32"/>
            <p:cNvGrpSpPr/>
            <p:nvPr/>
          </p:nvGrpSpPr>
          <p:grpSpPr bwMode="auto">
            <a:xfrm>
              <a:off x="2349101" y="5560592"/>
              <a:ext cx="1597036" cy="828527"/>
              <a:chOff x="3696" y="1441"/>
              <a:chExt cx="1363" cy="1849"/>
            </a:xfrm>
          </p:grpSpPr>
          <p:sp>
            <p:nvSpPr>
              <p:cNvPr id="35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4B183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AutoShape 36"/>
              <p:cNvSpPr>
                <a:spLocks noChangeArrowheads="1"/>
              </p:cNvSpPr>
              <p:nvPr/>
            </p:nvSpPr>
            <p:spPr bwMode="gray">
              <a:xfrm>
                <a:off x="3728" y="1441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100000">
                    <a:srgbClr val="F4B183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2296614" y="5678357"/>
              <a:ext cx="1626069" cy="584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 (</a:t>
              </a:r>
              <a:r>
                <a:rPr lang="en-US" altLang="zh-CN" sz="3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a+b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44631" y="5083919"/>
            <a:ext cx="17461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3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"/>
          <p:cNvSpPr/>
          <p:nvPr/>
        </p:nvSpPr>
        <p:spPr bwMode="auto">
          <a:xfrm>
            <a:off x="1200215" y="1483519"/>
            <a:ext cx="3096344" cy="527914"/>
          </a:xfrm>
          <a:prstGeom prst="roundRect">
            <a:avLst>
              <a:gd name="adj" fmla="val 7848"/>
            </a:avLst>
          </a:prstGeom>
          <a:solidFill>
            <a:schemeClr val="bg1"/>
          </a:solidFill>
          <a:ln w="12700">
            <a:solidFill>
              <a:srgbClr val="408DD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60855" y="6202823"/>
            <a:ext cx="2605071" cy="5835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(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+b;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7" grpId="0"/>
      <p:bldP spid="8" grpId="0"/>
      <p:bldP spid="4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7021" y="2275354"/>
            <a:ext cx="9508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0" dirty="0">
                <a:solidFill>
                  <a:srgbClr val="7030A0"/>
                </a:solidFill>
              </a:rPr>
              <a:t> </a:t>
            </a:r>
            <a:r>
              <a:rPr lang="zh-CN" altLang="en-US" sz="2400" b="0" dirty="0" smtClean="0">
                <a:solidFill>
                  <a:srgbClr val="7030A0"/>
                </a:solidFill>
              </a:rPr>
              <a:t>不管</a:t>
            </a:r>
            <a:r>
              <a:rPr lang="zh-CN" altLang="en-US" sz="2400" b="0" dirty="0">
                <a:solidFill>
                  <a:srgbClr val="7030A0"/>
                </a:solidFill>
              </a:rPr>
              <a:t>是隐式类型转换还是强制类型转换，我们遵循由小到大的原则才能确保数据的安全。</a:t>
            </a:r>
            <a:endParaRPr lang="en-US" altLang="zh-CN" sz="2400" b="0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469" y="3781712"/>
            <a:ext cx="43167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b = 53216547892;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66469" y="4612709"/>
            <a:ext cx="1026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a = b;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6469" y="5028207"/>
            <a:ext cx="2974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圆角矩形 3"/>
          <p:cNvSpPr/>
          <p:nvPr/>
        </p:nvSpPr>
        <p:spPr bwMode="auto">
          <a:xfrm>
            <a:off x="1848287" y="5972825"/>
            <a:ext cx="3600399" cy="551001"/>
          </a:xfrm>
          <a:prstGeom prst="roundRect">
            <a:avLst>
              <a:gd name="adj" fmla="val 7848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2"/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2066469" y="6005924"/>
            <a:ext cx="3186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 smtClean="0"/>
              <a:t>结果为：</a:t>
            </a:r>
            <a:r>
              <a:rPr lang="en-US" altLang="zh-CN" dirty="0" smtClean="0"/>
              <a:t>1676940340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7021" y="3171388"/>
            <a:ext cx="634019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如果大数据类型转小数据类型会发生什么呢？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96975" y="1306195"/>
            <a:ext cx="700024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数据类型之间</a:t>
            </a:r>
            <a:r>
              <a:rPr lang="zh-CN" altLang="en-US" dirty="0" smtClean="0"/>
              <a:t>的强制类型转换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 bldLvl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7"/>
          <p:cNvSpPr txBox="1"/>
          <p:nvPr/>
        </p:nvSpPr>
        <p:spPr>
          <a:xfrm>
            <a:off x="1338042" y="1225049"/>
            <a:ext cx="623060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spc="600" dirty="0"/>
              <a:t>下列变量名命名正确的是：</a:t>
            </a:r>
            <a:endParaRPr lang="zh-CN" altLang="en-US" sz="3600" spc="600" dirty="0"/>
          </a:p>
        </p:txBody>
      </p:sp>
      <p:sp>
        <p:nvSpPr>
          <p:cNvPr id="30" name="任意多边形 29"/>
          <p:cNvSpPr/>
          <p:nvPr>
            <p:custDataLst>
              <p:tags r:id="rId1"/>
            </p:custDataLst>
          </p:nvPr>
        </p:nvSpPr>
        <p:spPr>
          <a:xfrm>
            <a:off x="2319020" y="2475230"/>
            <a:ext cx="1160780" cy="1120775"/>
          </a:xfrm>
          <a:custGeom>
            <a:avLst/>
            <a:gdLst>
              <a:gd name="connsiteX0" fmla="*/ 0 w 1469707"/>
              <a:gd name="connsiteY0" fmla="*/ 1090584 h 1419196"/>
              <a:gd name="connsiteX1" fmla="*/ 45719 w 1469707"/>
              <a:gd name="connsiteY1" fmla="*/ 1090584 h 1419196"/>
              <a:gd name="connsiteX2" fmla="*/ 45719 w 1469707"/>
              <a:gd name="connsiteY2" fmla="*/ 1373477 h 1419196"/>
              <a:gd name="connsiteX3" fmla="*/ 1423988 w 1469707"/>
              <a:gd name="connsiteY3" fmla="*/ 1373477 h 1419196"/>
              <a:gd name="connsiteX4" fmla="*/ 1423988 w 1469707"/>
              <a:gd name="connsiteY4" fmla="*/ 1090584 h 1419196"/>
              <a:gd name="connsiteX5" fmla="*/ 1469707 w 1469707"/>
              <a:gd name="connsiteY5" fmla="*/ 1090584 h 1419196"/>
              <a:gd name="connsiteX6" fmla="*/ 1469707 w 1469707"/>
              <a:gd name="connsiteY6" fmla="*/ 1373477 h 1419196"/>
              <a:gd name="connsiteX7" fmla="*/ 1469707 w 1469707"/>
              <a:gd name="connsiteY7" fmla="*/ 1419196 h 1419196"/>
              <a:gd name="connsiteX8" fmla="*/ 1423988 w 1469707"/>
              <a:gd name="connsiteY8" fmla="*/ 1419196 h 1419196"/>
              <a:gd name="connsiteX9" fmla="*/ 45719 w 1469707"/>
              <a:gd name="connsiteY9" fmla="*/ 1419196 h 1419196"/>
              <a:gd name="connsiteX10" fmla="*/ 0 w 1469707"/>
              <a:gd name="connsiteY10" fmla="*/ 1419196 h 1419196"/>
              <a:gd name="connsiteX11" fmla="*/ 0 w 1469707"/>
              <a:gd name="connsiteY11" fmla="*/ 1373477 h 1419196"/>
              <a:gd name="connsiteX12" fmla="*/ 0 w 1469707"/>
              <a:gd name="connsiteY12" fmla="*/ 0 h 1419196"/>
              <a:gd name="connsiteX13" fmla="*/ 45719 w 1469707"/>
              <a:gd name="connsiteY13" fmla="*/ 0 h 1419196"/>
              <a:gd name="connsiteX14" fmla="*/ 1423988 w 1469707"/>
              <a:gd name="connsiteY14" fmla="*/ 0 h 1419196"/>
              <a:gd name="connsiteX15" fmla="*/ 1469707 w 1469707"/>
              <a:gd name="connsiteY15" fmla="*/ 0 h 1419196"/>
              <a:gd name="connsiteX16" fmla="*/ 1469707 w 1469707"/>
              <a:gd name="connsiteY16" fmla="*/ 45719 h 1419196"/>
              <a:gd name="connsiteX17" fmla="*/ 1469707 w 1469707"/>
              <a:gd name="connsiteY17" fmla="*/ 328612 h 1419196"/>
              <a:gd name="connsiteX18" fmla="*/ 1423988 w 1469707"/>
              <a:gd name="connsiteY18" fmla="*/ 328612 h 1419196"/>
              <a:gd name="connsiteX19" fmla="*/ 1423988 w 1469707"/>
              <a:gd name="connsiteY19" fmla="*/ 45719 h 1419196"/>
              <a:gd name="connsiteX20" fmla="*/ 45719 w 1469707"/>
              <a:gd name="connsiteY20" fmla="*/ 45719 h 1419196"/>
              <a:gd name="connsiteX21" fmla="*/ 45719 w 1469707"/>
              <a:gd name="connsiteY21" fmla="*/ 328612 h 1419196"/>
              <a:gd name="connsiteX22" fmla="*/ 0 w 1469707"/>
              <a:gd name="connsiteY22" fmla="*/ 328612 h 1419196"/>
              <a:gd name="connsiteX23" fmla="*/ 0 w 1469707"/>
              <a:gd name="connsiteY23" fmla="*/ 45719 h 14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707" h="1419196">
                <a:moveTo>
                  <a:pt x="0" y="1090584"/>
                </a:moveTo>
                <a:lnTo>
                  <a:pt x="45719" y="1090584"/>
                </a:lnTo>
                <a:lnTo>
                  <a:pt x="45719" y="1373477"/>
                </a:lnTo>
                <a:lnTo>
                  <a:pt x="1423988" y="1373477"/>
                </a:lnTo>
                <a:lnTo>
                  <a:pt x="1423988" y="1090584"/>
                </a:lnTo>
                <a:lnTo>
                  <a:pt x="1469707" y="1090584"/>
                </a:lnTo>
                <a:lnTo>
                  <a:pt x="1469707" y="1373477"/>
                </a:lnTo>
                <a:lnTo>
                  <a:pt x="1469707" y="1419196"/>
                </a:lnTo>
                <a:lnTo>
                  <a:pt x="1423988" y="1419196"/>
                </a:lnTo>
                <a:lnTo>
                  <a:pt x="45719" y="1419196"/>
                </a:lnTo>
                <a:lnTo>
                  <a:pt x="0" y="1419196"/>
                </a:lnTo>
                <a:lnTo>
                  <a:pt x="0" y="1373477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1423988" y="0"/>
                </a:lnTo>
                <a:lnTo>
                  <a:pt x="1469707" y="0"/>
                </a:lnTo>
                <a:lnTo>
                  <a:pt x="1469707" y="45719"/>
                </a:lnTo>
                <a:lnTo>
                  <a:pt x="1469707" y="328612"/>
                </a:lnTo>
                <a:lnTo>
                  <a:pt x="1423988" y="328612"/>
                </a:lnTo>
                <a:lnTo>
                  <a:pt x="1423988" y="45719"/>
                </a:lnTo>
                <a:lnTo>
                  <a:pt x="45719" y="45719"/>
                </a:lnTo>
                <a:lnTo>
                  <a:pt x="45719" y="328612"/>
                </a:lnTo>
                <a:lnTo>
                  <a:pt x="0" y="328612"/>
                </a:lnTo>
                <a:lnTo>
                  <a:pt x="0" y="45719"/>
                </a:lnTo>
                <a:close/>
              </a:path>
            </a:pathLst>
          </a:custGeom>
          <a:solidFill>
            <a:srgbClr val="BC8E63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337945" y="2889885"/>
            <a:ext cx="3123565" cy="29146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kern="0" dirty="0">
                <a:solidFill>
                  <a:schemeClr val="tx1"/>
                </a:solidFill>
              </a:rPr>
              <a:t>7Hello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sp>
        <p:nvSpPr>
          <p:cNvPr id="26" name="任意多边形 25"/>
          <p:cNvSpPr/>
          <p:nvPr>
            <p:custDataLst>
              <p:tags r:id="rId3"/>
            </p:custDataLst>
          </p:nvPr>
        </p:nvSpPr>
        <p:spPr>
          <a:xfrm>
            <a:off x="1248410" y="266382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BC8E63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1205230" y="262572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BC8E63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37" name="任意多边形 36"/>
          <p:cNvSpPr/>
          <p:nvPr>
            <p:custDataLst>
              <p:tags r:id="rId5"/>
            </p:custDataLst>
          </p:nvPr>
        </p:nvSpPr>
        <p:spPr>
          <a:xfrm>
            <a:off x="3093720" y="2891790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BC8E63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38" name="任意多边形 37"/>
          <p:cNvSpPr/>
          <p:nvPr>
            <p:custDataLst>
              <p:tags r:id="rId6"/>
            </p:custDataLst>
          </p:nvPr>
        </p:nvSpPr>
        <p:spPr>
          <a:xfrm>
            <a:off x="3133725" y="2930525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BC8E63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1" name="任意多边形 40"/>
          <p:cNvSpPr/>
          <p:nvPr>
            <p:custDataLst>
              <p:tags r:id="rId7"/>
            </p:custDataLst>
          </p:nvPr>
        </p:nvSpPr>
        <p:spPr>
          <a:xfrm>
            <a:off x="2319020" y="4224655"/>
            <a:ext cx="1160780" cy="1120775"/>
          </a:xfrm>
          <a:custGeom>
            <a:avLst/>
            <a:gdLst>
              <a:gd name="connsiteX0" fmla="*/ 0 w 1469707"/>
              <a:gd name="connsiteY0" fmla="*/ 1090584 h 1419196"/>
              <a:gd name="connsiteX1" fmla="*/ 45719 w 1469707"/>
              <a:gd name="connsiteY1" fmla="*/ 1090584 h 1419196"/>
              <a:gd name="connsiteX2" fmla="*/ 45719 w 1469707"/>
              <a:gd name="connsiteY2" fmla="*/ 1373477 h 1419196"/>
              <a:gd name="connsiteX3" fmla="*/ 1423988 w 1469707"/>
              <a:gd name="connsiteY3" fmla="*/ 1373477 h 1419196"/>
              <a:gd name="connsiteX4" fmla="*/ 1423988 w 1469707"/>
              <a:gd name="connsiteY4" fmla="*/ 1090584 h 1419196"/>
              <a:gd name="connsiteX5" fmla="*/ 1469707 w 1469707"/>
              <a:gd name="connsiteY5" fmla="*/ 1090584 h 1419196"/>
              <a:gd name="connsiteX6" fmla="*/ 1469707 w 1469707"/>
              <a:gd name="connsiteY6" fmla="*/ 1373477 h 1419196"/>
              <a:gd name="connsiteX7" fmla="*/ 1469707 w 1469707"/>
              <a:gd name="connsiteY7" fmla="*/ 1419196 h 1419196"/>
              <a:gd name="connsiteX8" fmla="*/ 1423988 w 1469707"/>
              <a:gd name="connsiteY8" fmla="*/ 1419196 h 1419196"/>
              <a:gd name="connsiteX9" fmla="*/ 45719 w 1469707"/>
              <a:gd name="connsiteY9" fmla="*/ 1419196 h 1419196"/>
              <a:gd name="connsiteX10" fmla="*/ 0 w 1469707"/>
              <a:gd name="connsiteY10" fmla="*/ 1419196 h 1419196"/>
              <a:gd name="connsiteX11" fmla="*/ 0 w 1469707"/>
              <a:gd name="connsiteY11" fmla="*/ 1373477 h 1419196"/>
              <a:gd name="connsiteX12" fmla="*/ 0 w 1469707"/>
              <a:gd name="connsiteY12" fmla="*/ 0 h 1419196"/>
              <a:gd name="connsiteX13" fmla="*/ 45719 w 1469707"/>
              <a:gd name="connsiteY13" fmla="*/ 0 h 1419196"/>
              <a:gd name="connsiteX14" fmla="*/ 1423988 w 1469707"/>
              <a:gd name="connsiteY14" fmla="*/ 0 h 1419196"/>
              <a:gd name="connsiteX15" fmla="*/ 1469707 w 1469707"/>
              <a:gd name="connsiteY15" fmla="*/ 0 h 1419196"/>
              <a:gd name="connsiteX16" fmla="*/ 1469707 w 1469707"/>
              <a:gd name="connsiteY16" fmla="*/ 45719 h 1419196"/>
              <a:gd name="connsiteX17" fmla="*/ 1469707 w 1469707"/>
              <a:gd name="connsiteY17" fmla="*/ 328612 h 1419196"/>
              <a:gd name="connsiteX18" fmla="*/ 1423988 w 1469707"/>
              <a:gd name="connsiteY18" fmla="*/ 328612 h 1419196"/>
              <a:gd name="connsiteX19" fmla="*/ 1423988 w 1469707"/>
              <a:gd name="connsiteY19" fmla="*/ 45719 h 1419196"/>
              <a:gd name="connsiteX20" fmla="*/ 45719 w 1469707"/>
              <a:gd name="connsiteY20" fmla="*/ 45719 h 1419196"/>
              <a:gd name="connsiteX21" fmla="*/ 45719 w 1469707"/>
              <a:gd name="connsiteY21" fmla="*/ 328612 h 1419196"/>
              <a:gd name="connsiteX22" fmla="*/ 0 w 1469707"/>
              <a:gd name="connsiteY22" fmla="*/ 328612 h 1419196"/>
              <a:gd name="connsiteX23" fmla="*/ 0 w 1469707"/>
              <a:gd name="connsiteY23" fmla="*/ 45719 h 14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707" h="1419196">
                <a:moveTo>
                  <a:pt x="0" y="1090584"/>
                </a:moveTo>
                <a:lnTo>
                  <a:pt x="45719" y="1090584"/>
                </a:lnTo>
                <a:lnTo>
                  <a:pt x="45719" y="1373477"/>
                </a:lnTo>
                <a:lnTo>
                  <a:pt x="1423988" y="1373477"/>
                </a:lnTo>
                <a:lnTo>
                  <a:pt x="1423988" y="1090584"/>
                </a:lnTo>
                <a:lnTo>
                  <a:pt x="1469707" y="1090584"/>
                </a:lnTo>
                <a:lnTo>
                  <a:pt x="1469707" y="1373477"/>
                </a:lnTo>
                <a:lnTo>
                  <a:pt x="1469707" y="1419196"/>
                </a:lnTo>
                <a:lnTo>
                  <a:pt x="1423988" y="1419196"/>
                </a:lnTo>
                <a:lnTo>
                  <a:pt x="45719" y="1419196"/>
                </a:lnTo>
                <a:lnTo>
                  <a:pt x="0" y="1419196"/>
                </a:lnTo>
                <a:lnTo>
                  <a:pt x="0" y="1373477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1423988" y="0"/>
                </a:lnTo>
                <a:lnTo>
                  <a:pt x="1469707" y="0"/>
                </a:lnTo>
                <a:lnTo>
                  <a:pt x="1469707" y="45719"/>
                </a:lnTo>
                <a:lnTo>
                  <a:pt x="1469707" y="328612"/>
                </a:lnTo>
                <a:lnTo>
                  <a:pt x="1423988" y="328612"/>
                </a:lnTo>
                <a:lnTo>
                  <a:pt x="1423988" y="45719"/>
                </a:lnTo>
                <a:lnTo>
                  <a:pt x="45719" y="45719"/>
                </a:lnTo>
                <a:lnTo>
                  <a:pt x="45719" y="328612"/>
                </a:lnTo>
                <a:lnTo>
                  <a:pt x="0" y="328612"/>
                </a:lnTo>
                <a:lnTo>
                  <a:pt x="0" y="45719"/>
                </a:lnTo>
                <a:close/>
              </a:path>
            </a:pathLst>
          </a:custGeom>
          <a:solidFill>
            <a:srgbClr val="9BBE4E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3" name="任意多边形 42"/>
          <p:cNvSpPr/>
          <p:nvPr>
            <p:custDataLst>
              <p:tags r:id="rId8"/>
            </p:custDataLst>
          </p:nvPr>
        </p:nvSpPr>
        <p:spPr>
          <a:xfrm>
            <a:off x="1248410" y="441261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9BBE4E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4" name="任意多边形 43"/>
          <p:cNvSpPr/>
          <p:nvPr>
            <p:custDataLst>
              <p:tags r:id="rId9"/>
            </p:custDataLst>
          </p:nvPr>
        </p:nvSpPr>
        <p:spPr>
          <a:xfrm>
            <a:off x="1205230" y="4375150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9BBE4E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5" name="任意多边形 44"/>
          <p:cNvSpPr/>
          <p:nvPr>
            <p:custDataLst>
              <p:tags r:id="rId10"/>
            </p:custDataLst>
          </p:nvPr>
        </p:nvSpPr>
        <p:spPr>
          <a:xfrm>
            <a:off x="3093720" y="4641215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9BBE4E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6" name="任意多边形 45"/>
          <p:cNvSpPr/>
          <p:nvPr>
            <p:custDataLst>
              <p:tags r:id="rId11"/>
            </p:custDataLst>
          </p:nvPr>
        </p:nvSpPr>
        <p:spPr>
          <a:xfrm>
            <a:off x="3133725" y="4679315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9BBE4E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97" name="任意多边形 96"/>
          <p:cNvSpPr/>
          <p:nvPr>
            <p:custDataLst>
              <p:tags r:id="rId12"/>
            </p:custDataLst>
          </p:nvPr>
        </p:nvSpPr>
        <p:spPr>
          <a:xfrm>
            <a:off x="5664835" y="3349625"/>
            <a:ext cx="1160780" cy="1120775"/>
          </a:xfrm>
          <a:custGeom>
            <a:avLst/>
            <a:gdLst>
              <a:gd name="connsiteX0" fmla="*/ 0 w 1469707"/>
              <a:gd name="connsiteY0" fmla="*/ 1090584 h 1419196"/>
              <a:gd name="connsiteX1" fmla="*/ 45719 w 1469707"/>
              <a:gd name="connsiteY1" fmla="*/ 1090584 h 1419196"/>
              <a:gd name="connsiteX2" fmla="*/ 45719 w 1469707"/>
              <a:gd name="connsiteY2" fmla="*/ 1373477 h 1419196"/>
              <a:gd name="connsiteX3" fmla="*/ 1423988 w 1469707"/>
              <a:gd name="connsiteY3" fmla="*/ 1373477 h 1419196"/>
              <a:gd name="connsiteX4" fmla="*/ 1423988 w 1469707"/>
              <a:gd name="connsiteY4" fmla="*/ 1090584 h 1419196"/>
              <a:gd name="connsiteX5" fmla="*/ 1469707 w 1469707"/>
              <a:gd name="connsiteY5" fmla="*/ 1090584 h 1419196"/>
              <a:gd name="connsiteX6" fmla="*/ 1469707 w 1469707"/>
              <a:gd name="connsiteY6" fmla="*/ 1373477 h 1419196"/>
              <a:gd name="connsiteX7" fmla="*/ 1469707 w 1469707"/>
              <a:gd name="connsiteY7" fmla="*/ 1419196 h 1419196"/>
              <a:gd name="connsiteX8" fmla="*/ 1423988 w 1469707"/>
              <a:gd name="connsiteY8" fmla="*/ 1419196 h 1419196"/>
              <a:gd name="connsiteX9" fmla="*/ 45719 w 1469707"/>
              <a:gd name="connsiteY9" fmla="*/ 1419196 h 1419196"/>
              <a:gd name="connsiteX10" fmla="*/ 0 w 1469707"/>
              <a:gd name="connsiteY10" fmla="*/ 1419196 h 1419196"/>
              <a:gd name="connsiteX11" fmla="*/ 0 w 1469707"/>
              <a:gd name="connsiteY11" fmla="*/ 1373477 h 1419196"/>
              <a:gd name="connsiteX12" fmla="*/ 0 w 1469707"/>
              <a:gd name="connsiteY12" fmla="*/ 0 h 1419196"/>
              <a:gd name="connsiteX13" fmla="*/ 45719 w 1469707"/>
              <a:gd name="connsiteY13" fmla="*/ 0 h 1419196"/>
              <a:gd name="connsiteX14" fmla="*/ 1423988 w 1469707"/>
              <a:gd name="connsiteY14" fmla="*/ 0 h 1419196"/>
              <a:gd name="connsiteX15" fmla="*/ 1469707 w 1469707"/>
              <a:gd name="connsiteY15" fmla="*/ 0 h 1419196"/>
              <a:gd name="connsiteX16" fmla="*/ 1469707 w 1469707"/>
              <a:gd name="connsiteY16" fmla="*/ 45719 h 1419196"/>
              <a:gd name="connsiteX17" fmla="*/ 1469707 w 1469707"/>
              <a:gd name="connsiteY17" fmla="*/ 328612 h 1419196"/>
              <a:gd name="connsiteX18" fmla="*/ 1423988 w 1469707"/>
              <a:gd name="connsiteY18" fmla="*/ 328612 h 1419196"/>
              <a:gd name="connsiteX19" fmla="*/ 1423988 w 1469707"/>
              <a:gd name="connsiteY19" fmla="*/ 45719 h 1419196"/>
              <a:gd name="connsiteX20" fmla="*/ 45719 w 1469707"/>
              <a:gd name="connsiteY20" fmla="*/ 45719 h 1419196"/>
              <a:gd name="connsiteX21" fmla="*/ 45719 w 1469707"/>
              <a:gd name="connsiteY21" fmla="*/ 328612 h 1419196"/>
              <a:gd name="connsiteX22" fmla="*/ 0 w 1469707"/>
              <a:gd name="connsiteY22" fmla="*/ 328612 h 1419196"/>
              <a:gd name="connsiteX23" fmla="*/ 0 w 1469707"/>
              <a:gd name="connsiteY23" fmla="*/ 45719 h 14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707" h="1419196">
                <a:moveTo>
                  <a:pt x="0" y="1090584"/>
                </a:moveTo>
                <a:lnTo>
                  <a:pt x="45719" y="1090584"/>
                </a:lnTo>
                <a:lnTo>
                  <a:pt x="45719" y="1373477"/>
                </a:lnTo>
                <a:lnTo>
                  <a:pt x="1423988" y="1373477"/>
                </a:lnTo>
                <a:lnTo>
                  <a:pt x="1423988" y="1090584"/>
                </a:lnTo>
                <a:lnTo>
                  <a:pt x="1469707" y="1090584"/>
                </a:lnTo>
                <a:lnTo>
                  <a:pt x="1469707" y="1373477"/>
                </a:lnTo>
                <a:lnTo>
                  <a:pt x="1469707" y="1419196"/>
                </a:lnTo>
                <a:lnTo>
                  <a:pt x="1423988" y="1419196"/>
                </a:lnTo>
                <a:lnTo>
                  <a:pt x="45719" y="1419196"/>
                </a:lnTo>
                <a:lnTo>
                  <a:pt x="0" y="1419196"/>
                </a:lnTo>
                <a:lnTo>
                  <a:pt x="0" y="1373477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1423988" y="0"/>
                </a:lnTo>
                <a:lnTo>
                  <a:pt x="1469707" y="0"/>
                </a:lnTo>
                <a:lnTo>
                  <a:pt x="1469707" y="45719"/>
                </a:lnTo>
                <a:lnTo>
                  <a:pt x="1469707" y="328612"/>
                </a:lnTo>
                <a:lnTo>
                  <a:pt x="1423988" y="328612"/>
                </a:lnTo>
                <a:lnTo>
                  <a:pt x="1423988" y="45719"/>
                </a:lnTo>
                <a:lnTo>
                  <a:pt x="45719" y="45719"/>
                </a:lnTo>
                <a:lnTo>
                  <a:pt x="45719" y="328612"/>
                </a:lnTo>
                <a:lnTo>
                  <a:pt x="0" y="328612"/>
                </a:lnTo>
                <a:lnTo>
                  <a:pt x="0" y="45719"/>
                </a:lnTo>
                <a:close/>
              </a:path>
            </a:pathLst>
          </a:custGeom>
          <a:solidFill>
            <a:srgbClr val="EBA85F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99" name="任意多边形 98"/>
          <p:cNvSpPr/>
          <p:nvPr>
            <p:custDataLst>
              <p:tags r:id="rId13"/>
            </p:custDataLst>
          </p:nvPr>
        </p:nvSpPr>
        <p:spPr>
          <a:xfrm>
            <a:off x="4593590" y="3538220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EBA85F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0" name="任意多边形 99"/>
          <p:cNvSpPr/>
          <p:nvPr>
            <p:custDataLst>
              <p:tags r:id="rId14"/>
            </p:custDataLst>
          </p:nvPr>
        </p:nvSpPr>
        <p:spPr>
          <a:xfrm>
            <a:off x="4551045" y="350075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EBA85F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1" name="任意多边形 100"/>
          <p:cNvSpPr/>
          <p:nvPr>
            <p:custDataLst>
              <p:tags r:id="rId15"/>
            </p:custDataLst>
          </p:nvPr>
        </p:nvSpPr>
        <p:spPr>
          <a:xfrm>
            <a:off x="6438900" y="3766820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EBA85F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2" name="任意多边形 101"/>
          <p:cNvSpPr/>
          <p:nvPr>
            <p:custDataLst>
              <p:tags r:id="rId16"/>
            </p:custDataLst>
          </p:nvPr>
        </p:nvSpPr>
        <p:spPr>
          <a:xfrm>
            <a:off x="6478905" y="3804920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EBA85F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4" name="任意多边形 103"/>
          <p:cNvSpPr/>
          <p:nvPr>
            <p:custDataLst>
              <p:tags r:id="rId17"/>
            </p:custDataLst>
          </p:nvPr>
        </p:nvSpPr>
        <p:spPr>
          <a:xfrm>
            <a:off x="5664835" y="5099050"/>
            <a:ext cx="1160780" cy="1120775"/>
          </a:xfrm>
          <a:custGeom>
            <a:avLst/>
            <a:gdLst>
              <a:gd name="connsiteX0" fmla="*/ 0 w 1469707"/>
              <a:gd name="connsiteY0" fmla="*/ 1090584 h 1419196"/>
              <a:gd name="connsiteX1" fmla="*/ 45719 w 1469707"/>
              <a:gd name="connsiteY1" fmla="*/ 1090584 h 1419196"/>
              <a:gd name="connsiteX2" fmla="*/ 45719 w 1469707"/>
              <a:gd name="connsiteY2" fmla="*/ 1373477 h 1419196"/>
              <a:gd name="connsiteX3" fmla="*/ 1423988 w 1469707"/>
              <a:gd name="connsiteY3" fmla="*/ 1373477 h 1419196"/>
              <a:gd name="connsiteX4" fmla="*/ 1423988 w 1469707"/>
              <a:gd name="connsiteY4" fmla="*/ 1090584 h 1419196"/>
              <a:gd name="connsiteX5" fmla="*/ 1469707 w 1469707"/>
              <a:gd name="connsiteY5" fmla="*/ 1090584 h 1419196"/>
              <a:gd name="connsiteX6" fmla="*/ 1469707 w 1469707"/>
              <a:gd name="connsiteY6" fmla="*/ 1373477 h 1419196"/>
              <a:gd name="connsiteX7" fmla="*/ 1469707 w 1469707"/>
              <a:gd name="connsiteY7" fmla="*/ 1419196 h 1419196"/>
              <a:gd name="connsiteX8" fmla="*/ 1423988 w 1469707"/>
              <a:gd name="connsiteY8" fmla="*/ 1419196 h 1419196"/>
              <a:gd name="connsiteX9" fmla="*/ 45719 w 1469707"/>
              <a:gd name="connsiteY9" fmla="*/ 1419196 h 1419196"/>
              <a:gd name="connsiteX10" fmla="*/ 0 w 1469707"/>
              <a:gd name="connsiteY10" fmla="*/ 1419196 h 1419196"/>
              <a:gd name="connsiteX11" fmla="*/ 0 w 1469707"/>
              <a:gd name="connsiteY11" fmla="*/ 1373477 h 1419196"/>
              <a:gd name="connsiteX12" fmla="*/ 0 w 1469707"/>
              <a:gd name="connsiteY12" fmla="*/ 0 h 1419196"/>
              <a:gd name="connsiteX13" fmla="*/ 45719 w 1469707"/>
              <a:gd name="connsiteY13" fmla="*/ 0 h 1419196"/>
              <a:gd name="connsiteX14" fmla="*/ 1423988 w 1469707"/>
              <a:gd name="connsiteY14" fmla="*/ 0 h 1419196"/>
              <a:gd name="connsiteX15" fmla="*/ 1469707 w 1469707"/>
              <a:gd name="connsiteY15" fmla="*/ 0 h 1419196"/>
              <a:gd name="connsiteX16" fmla="*/ 1469707 w 1469707"/>
              <a:gd name="connsiteY16" fmla="*/ 45719 h 1419196"/>
              <a:gd name="connsiteX17" fmla="*/ 1469707 w 1469707"/>
              <a:gd name="connsiteY17" fmla="*/ 328612 h 1419196"/>
              <a:gd name="connsiteX18" fmla="*/ 1423988 w 1469707"/>
              <a:gd name="connsiteY18" fmla="*/ 328612 h 1419196"/>
              <a:gd name="connsiteX19" fmla="*/ 1423988 w 1469707"/>
              <a:gd name="connsiteY19" fmla="*/ 45719 h 1419196"/>
              <a:gd name="connsiteX20" fmla="*/ 45719 w 1469707"/>
              <a:gd name="connsiteY20" fmla="*/ 45719 h 1419196"/>
              <a:gd name="connsiteX21" fmla="*/ 45719 w 1469707"/>
              <a:gd name="connsiteY21" fmla="*/ 328612 h 1419196"/>
              <a:gd name="connsiteX22" fmla="*/ 0 w 1469707"/>
              <a:gd name="connsiteY22" fmla="*/ 328612 h 1419196"/>
              <a:gd name="connsiteX23" fmla="*/ 0 w 1469707"/>
              <a:gd name="connsiteY23" fmla="*/ 45719 h 14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707" h="1419196">
                <a:moveTo>
                  <a:pt x="0" y="1090584"/>
                </a:moveTo>
                <a:lnTo>
                  <a:pt x="45719" y="1090584"/>
                </a:lnTo>
                <a:lnTo>
                  <a:pt x="45719" y="1373477"/>
                </a:lnTo>
                <a:lnTo>
                  <a:pt x="1423988" y="1373477"/>
                </a:lnTo>
                <a:lnTo>
                  <a:pt x="1423988" y="1090584"/>
                </a:lnTo>
                <a:lnTo>
                  <a:pt x="1469707" y="1090584"/>
                </a:lnTo>
                <a:lnTo>
                  <a:pt x="1469707" y="1373477"/>
                </a:lnTo>
                <a:lnTo>
                  <a:pt x="1469707" y="1419196"/>
                </a:lnTo>
                <a:lnTo>
                  <a:pt x="1423988" y="1419196"/>
                </a:lnTo>
                <a:lnTo>
                  <a:pt x="45719" y="1419196"/>
                </a:lnTo>
                <a:lnTo>
                  <a:pt x="0" y="1419196"/>
                </a:lnTo>
                <a:lnTo>
                  <a:pt x="0" y="1373477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1423988" y="0"/>
                </a:lnTo>
                <a:lnTo>
                  <a:pt x="1469707" y="0"/>
                </a:lnTo>
                <a:lnTo>
                  <a:pt x="1469707" y="45719"/>
                </a:lnTo>
                <a:lnTo>
                  <a:pt x="1469707" y="328612"/>
                </a:lnTo>
                <a:lnTo>
                  <a:pt x="1423988" y="328612"/>
                </a:lnTo>
                <a:lnTo>
                  <a:pt x="1423988" y="45719"/>
                </a:lnTo>
                <a:lnTo>
                  <a:pt x="45719" y="45719"/>
                </a:lnTo>
                <a:lnTo>
                  <a:pt x="45719" y="328612"/>
                </a:lnTo>
                <a:lnTo>
                  <a:pt x="0" y="328612"/>
                </a:lnTo>
                <a:lnTo>
                  <a:pt x="0" y="45719"/>
                </a:lnTo>
                <a:close/>
              </a:path>
            </a:pathLst>
          </a:custGeom>
          <a:solidFill>
            <a:srgbClr val="60869E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6" name="任意多边形 105"/>
          <p:cNvSpPr/>
          <p:nvPr>
            <p:custDataLst>
              <p:tags r:id="rId18"/>
            </p:custDataLst>
          </p:nvPr>
        </p:nvSpPr>
        <p:spPr>
          <a:xfrm>
            <a:off x="4593590" y="5287010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60869E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7" name="任意多边形 106"/>
          <p:cNvSpPr/>
          <p:nvPr>
            <p:custDataLst>
              <p:tags r:id="rId19"/>
            </p:custDataLst>
          </p:nvPr>
        </p:nvSpPr>
        <p:spPr>
          <a:xfrm>
            <a:off x="4551045" y="524954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60869E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8" name="任意多边形 107"/>
          <p:cNvSpPr/>
          <p:nvPr>
            <p:custDataLst>
              <p:tags r:id="rId20"/>
            </p:custDataLst>
          </p:nvPr>
        </p:nvSpPr>
        <p:spPr>
          <a:xfrm>
            <a:off x="6438900" y="5515610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60869E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9" name="任意多边形 108"/>
          <p:cNvSpPr/>
          <p:nvPr>
            <p:custDataLst>
              <p:tags r:id="rId21"/>
            </p:custDataLst>
          </p:nvPr>
        </p:nvSpPr>
        <p:spPr>
          <a:xfrm>
            <a:off x="6478905" y="5554345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60869E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22"/>
            </p:custDataLst>
          </p:nvPr>
        </p:nvSpPr>
        <p:spPr>
          <a:xfrm>
            <a:off x="1337945" y="4639310"/>
            <a:ext cx="3123565" cy="29146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kern="0" dirty="0">
                <a:solidFill>
                  <a:schemeClr val="tx1"/>
                </a:solidFill>
              </a:rPr>
              <a:t>he llo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23"/>
            </p:custDataLst>
          </p:nvPr>
        </p:nvSpPr>
        <p:spPr>
          <a:xfrm>
            <a:off x="4683760" y="3733165"/>
            <a:ext cx="3123565" cy="29146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kern="0" dirty="0">
                <a:solidFill>
                  <a:schemeClr val="tx1"/>
                </a:solidFill>
              </a:rPr>
              <a:t>HELLO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24"/>
            </p:custDataLst>
          </p:nvPr>
        </p:nvSpPr>
        <p:spPr>
          <a:xfrm>
            <a:off x="4683125" y="5510530"/>
            <a:ext cx="3123565" cy="29146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kern="0" dirty="0">
                <a:solidFill>
                  <a:schemeClr val="tx1"/>
                </a:solidFill>
              </a:rPr>
              <a:t>he.llo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52310" y="5365750"/>
            <a:ext cx="587375" cy="70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78345" y="3328670"/>
            <a:ext cx="64770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92525" y="4375150"/>
            <a:ext cx="587375" cy="70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92525" y="2625408"/>
            <a:ext cx="587375" cy="7032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07" y="5637451"/>
            <a:ext cx="770960" cy="77095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31" y="2711188"/>
            <a:ext cx="703320" cy="70331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30" y="3764933"/>
            <a:ext cx="703322" cy="7033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18" y="4766512"/>
            <a:ext cx="652534" cy="65253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69829" y="1879379"/>
            <a:ext cx="7848053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6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下列选项中正确的是：</a:t>
            </a:r>
            <a:endParaRPr lang="en-US" altLang="zh-CN" sz="36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997788" y="3835632"/>
            <a:ext cx="3238670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c = “abc”;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988380" y="5741969"/>
            <a:ext cx="3248078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 d = “abc”;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002134" y="4797551"/>
            <a:ext cx="3234324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 b =  34.0;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015888" y="2853871"/>
            <a:ext cx="3220570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 a = 3.1e;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95205" y="2848786"/>
            <a:ext cx="49911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14184" y="3923553"/>
            <a:ext cx="478155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44898" y="4861946"/>
            <a:ext cx="4749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14184" y="5742600"/>
            <a:ext cx="49403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336810" y="1344709"/>
            <a:ext cx="5801642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6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下列</a:t>
            </a:r>
            <a:r>
              <a:rPr lang="zh-CN" altLang="en-US" sz="36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36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个变量的值是否相等？</a:t>
            </a:r>
            <a:endParaRPr lang="en-US" altLang="zh-CN" sz="36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576217" y="2135596"/>
            <a:ext cx="5398008" cy="1543684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105" y="2107602"/>
            <a:ext cx="436067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grade1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 5;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grade2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=‘5';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37014" y="4101159"/>
            <a:ext cx="499110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endParaRPr lang="zh-CN" altLang="en-US" sz="2400" b="1" dirty="0"/>
          </a:p>
        </p:txBody>
      </p:sp>
      <p:sp>
        <p:nvSpPr>
          <p:cNvPr id="27" name="矩形 26"/>
          <p:cNvSpPr/>
          <p:nvPr/>
        </p:nvSpPr>
        <p:spPr>
          <a:xfrm>
            <a:off x="6139888" y="4147987"/>
            <a:ext cx="478155" cy="460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endParaRPr lang="zh-CN" altLang="en-US" sz="2400" b="1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11" y="5573241"/>
            <a:ext cx="1166862" cy="116686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98" y="5679371"/>
            <a:ext cx="951629" cy="951629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3288700" y="4075807"/>
            <a:ext cx="1161692" cy="1161692"/>
            <a:chOff x="1117884" y="2509871"/>
            <a:chExt cx="745489" cy="745489"/>
          </a:xfrm>
        </p:grpSpPr>
        <p:sp>
          <p:nvSpPr>
            <p:cNvPr id="35" name="Freeform 34"/>
            <p:cNvSpPr/>
            <p:nvPr/>
          </p:nvSpPr>
          <p:spPr bwMode="auto">
            <a:xfrm rot="8100000">
              <a:off x="1117884" y="2509871"/>
              <a:ext cx="745489" cy="745489"/>
            </a:xfrm>
            <a:prstGeom prst="teardrop">
              <a:avLst>
                <a:gd name="adj" fmla="val 99425"/>
              </a:avLst>
            </a:prstGeom>
            <a:gradFill rotWithShape="1">
              <a:gsLst>
                <a:gs pos="66000">
                  <a:srgbClr val="ECECEC"/>
                </a:gs>
                <a:gs pos="100000">
                  <a:srgbClr val="F7F7F7"/>
                </a:gs>
                <a:gs pos="7000">
                  <a:srgbClr val="BEBEBE"/>
                </a:gs>
              </a:gsLst>
              <a:lin ang="0" scaled="0"/>
            </a:gradFill>
            <a:ln w="25400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1225891" y="2617869"/>
              <a:ext cx="529484" cy="529492"/>
            </a:xfrm>
            <a:prstGeom prst="ellipse">
              <a:avLst/>
            </a:prstGeom>
            <a:solidFill>
              <a:srgbClr val="33B0E4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굴림" charset="-127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505011" y="4340548"/>
            <a:ext cx="6167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753196" y="4061851"/>
            <a:ext cx="1161692" cy="1161692"/>
            <a:chOff x="1117884" y="2509871"/>
            <a:chExt cx="745489" cy="745489"/>
          </a:xfrm>
        </p:grpSpPr>
        <p:sp>
          <p:nvSpPr>
            <p:cNvPr id="39" name="Freeform 34"/>
            <p:cNvSpPr/>
            <p:nvPr/>
          </p:nvSpPr>
          <p:spPr bwMode="auto">
            <a:xfrm rot="8100000">
              <a:off x="1117884" y="2509871"/>
              <a:ext cx="745489" cy="745489"/>
            </a:xfrm>
            <a:prstGeom prst="teardrop">
              <a:avLst>
                <a:gd name="adj" fmla="val 99425"/>
              </a:avLst>
            </a:prstGeom>
            <a:gradFill rotWithShape="1">
              <a:gsLst>
                <a:gs pos="66000">
                  <a:srgbClr val="ECECEC"/>
                </a:gs>
                <a:gs pos="100000">
                  <a:srgbClr val="F7F7F7"/>
                </a:gs>
                <a:gs pos="7000">
                  <a:srgbClr val="BEBEBE"/>
                </a:gs>
              </a:gsLst>
              <a:lin ang="0" scaled="0"/>
            </a:gradFill>
            <a:ln w="25400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40" name="Freeform 30"/>
            <p:cNvSpPr/>
            <p:nvPr/>
          </p:nvSpPr>
          <p:spPr bwMode="auto">
            <a:xfrm>
              <a:off x="1225891" y="2617869"/>
              <a:ext cx="529484" cy="529492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굴림" charset="-127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984352" y="4319530"/>
            <a:ext cx="7053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44605" y="1405128"/>
            <a:ext cx="7272808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6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以下代码运行的结果是：</a:t>
            </a:r>
            <a:endParaRPr lang="en-US" altLang="zh-CN" sz="36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2915" y="2189751"/>
            <a:ext cx="5688632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 &lt;iostream&gt;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m = 11,n = 6;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double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2;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m%n/b 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411085" y="3453765"/>
            <a:ext cx="3312160" cy="990600"/>
          </a:xfrm>
          <a:prstGeom prst="roundRect">
            <a:avLst>
              <a:gd name="adj" fmla="val 1750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运行结果为：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33220" y="598170"/>
            <a:ext cx="619760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温度表达转化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33528" y="1584464"/>
            <a:ext cx="8064895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 C = 5 * (F-32) / 9 （其中C表示摄氏温度，F表示华氏温度） 进行计算转化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输入一行，包含一个实数f，表示华氏温度。（f &gt;= -459.67）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输出一行，包含一个实数，表示对应的摄氏温度，要求精确到小数点后5位。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00000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3529" y="2128803"/>
            <a:ext cx="7848872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对于半径为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的球，其体积的计算公式为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 = 4/3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，这里取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= 3.14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。现给定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输入为一个不超过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的非负实数，即球半径，类型为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输出一个实数，即球的体积，保留小数点后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】267.95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350" y="1176020"/>
            <a:ext cx="666623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计算球的体积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6500" t="24213" r="21450" b="21917"/>
          <a:stretch>
            <a:fillRect/>
          </a:stretch>
        </p:blipFill>
        <p:spPr>
          <a:xfrm>
            <a:off x="8804275" y="3324860"/>
            <a:ext cx="2364105" cy="2130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9646" y="1039455"/>
            <a:ext cx="10292583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一只大象口渴了，要喝20升水才能解渴，但现在只有一个深h厘米，底面半径为r厘米的小圆桶(h和r都是整数)。问大象至少要喝多少桶水才会解渴。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输入有一行：包行两个整数，以一个空格分开，分别表示小圆桶的深h和底面半径r，单位都是厘米。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输出一行，包含一个整数，表示大象至少要喝水的桶数。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9455" y="267970"/>
            <a:ext cx="666623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计算球的体积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22802" y="915010"/>
            <a:ext cx="9721080" cy="589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输入一个ASCII码，输出对应的字符。</a:t>
            </a:r>
            <a:b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一个整数，即字符的ASCII码，保证存在对应的可见字符。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一行，包含相应的字符。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2985" y="307975"/>
            <a:ext cx="666623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计算球的体积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7110" y="4117340"/>
            <a:ext cx="2256155" cy="2256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（部分图片视频收集整理于互联网，如果侵权请联系我们删除，谢谢）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Shape 9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9267" y="-673100"/>
            <a:ext cx="12310533" cy="8206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1" name="Shape 981"/>
          <p:cNvSpPr/>
          <p:nvPr/>
        </p:nvSpPr>
        <p:spPr>
          <a:xfrm>
            <a:off x="2117" y="-55033"/>
            <a:ext cx="12187767" cy="685800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lIns="45712" tIns="22849" rIns="45712" bIns="22849" anchor="ctr" anchorCtr="0">
            <a:noAutofit/>
          </a:bodyPr>
          <a:lstStyle/>
          <a:p>
            <a:pPr algn="ctr" fontAlgn="base"/>
            <a:endParaRPr sz="2400" strike="noStrike" noProof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3" name="Shape 982"/>
          <p:cNvSpPr/>
          <p:nvPr/>
        </p:nvSpPr>
        <p:spPr>
          <a:xfrm>
            <a:off x="2616200" y="1377951"/>
            <a:ext cx="7630584" cy="4167716"/>
          </a:xfrm>
          <a:custGeom>
            <a:avLst/>
            <a:gdLst/>
            <a:ahLst/>
            <a:cxnLst>
              <a:cxn ang="0">
                <a:pos x="5724048" y="1563290"/>
              </a:cxn>
              <a:cxn ang="5400000">
                <a:pos x="2862024" y="3126581"/>
              </a:cxn>
              <a:cxn ang="10800000">
                <a:pos x="0" y="1563290"/>
              </a:cxn>
              <a:cxn ang="16200000">
                <a:pos x="2862024" y="0"/>
              </a:cxn>
            </a:cxnLst>
            <a:pathLst>
              <a:path w="5724048" h="3126581">
                <a:moveTo>
                  <a:pt x="0" y="0"/>
                </a:moveTo>
                <a:lnTo>
                  <a:pt x="5202941" y="0"/>
                </a:lnTo>
                <a:lnTo>
                  <a:pt x="5724048" y="521107"/>
                </a:lnTo>
                <a:lnTo>
                  <a:pt x="5724048" y="3126581"/>
                </a:lnTo>
                <a:lnTo>
                  <a:pt x="0" y="3126581"/>
                </a:lnTo>
                <a:close/>
              </a:path>
            </a:pathLst>
          </a:custGeom>
          <a:noFill/>
          <a:ln w="317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46084" name="Shape 983"/>
          <p:cNvSpPr txBox="1"/>
          <p:nvPr/>
        </p:nvSpPr>
        <p:spPr>
          <a:xfrm>
            <a:off x="4006851" y="3287184"/>
            <a:ext cx="5499100" cy="895349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buSzPct val="25000"/>
            </a:pPr>
            <a:endParaRPr lang="en-US" altLang="zh-CN" sz="4000" dirty="0">
              <a:solidFill>
                <a:srgbClr val="40404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7" name="Shape 36"/>
          <p:cNvSpPr txBox="1"/>
          <p:nvPr/>
        </p:nvSpPr>
        <p:spPr>
          <a:xfrm>
            <a:off x="3308351" y="3018367"/>
            <a:ext cx="3268133" cy="171451"/>
          </a:xfrm>
          <a:prstGeom prst="rect">
            <a:avLst/>
          </a:prstGeom>
          <a:noFill/>
          <a:ln>
            <a:noFill/>
          </a:ln>
        </p:spPr>
        <p:txBody>
          <a:bodyPr lIns="45712" tIns="22849" rIns="45712" bIns="22849" anchor="t" anchorCtr="0">
            <a:noAutofit/>
          </a:bodyPr>
          <a:lstStyle/>
          <a:p>
            <a:pPr marR="0" algn="ctr" defTabSz="914400" eaLnBrk="0" hangingPunct="0">
              <a:buClrTx/>
              <a:buSzPct val="25000"/>
              <a:buFontTx/>
            </a:pP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 u t u r e X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科 学 教 育 </a:t>
            </a: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创 新 课 程</a:t>
            </a:r>
            <a:endParaRPr kumimoji="0" lang="en-US" altLang="zh-CN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algn="ctr" defTabSz="914400" eaLnBrk="0" hangingPunct="0">
              <a:buClrTx/>
              <a:buSzPct val="25000"/>
              <a:buFontTx/>
            </a:pPr>
            <a:endParaRPr kumimoji="0" lang="en-US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6" name="Shape 683"/>
          <p:cNvSpPr txBox="1"/>
          <p:nvPr/>
        </p:nvSpPr>
        <p:spPr>
          <a:xfrm>
            <a:off x="4826000" y="3045884"/>
            <a:ext cx="5490633" cy="524933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像科学家一样思考</a:t>
            </a:r>
            <a:endParaRPr lang="en-US" altLang="zh-CN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像工程师一样解决问题</a:t>
            </a:r>
            <a:endParaRPr lang="zh-CN" altLang="en-US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7610" y="3106420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运行结果为</a:t>
            </a:r>
            <a:r>
              <a:rPr lang="zh-CN" altLang="en-US" sz="3600" b="1" dirty="0">
                <a:solidFill>
                  <a:srgbClr val="00B050"/>
                </a:solidFill>
              </a:rPr>
              <a:t>：</a:t>
            </a:r>
            <a:r>
              <a:rPr lang="en-US" altLang="zh-CN" sz="3600" b="1" dirty="0">
                <a:solidFill>
                  <a:srgbClr val="C00000"/>
                </a:solidFill>
              </a:rPr>
              <a:t>2   1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9400" y="2225675"/>
            <a:ext cx="61664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#include  &lt;iostream&gt;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using namespace std;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int main(){ 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	int a = 1,b = 2;    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	a = a + b;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	b = a - b;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	a = a - b;   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 	cout &lt;&lt; a &lt;&lt; “ ” &lt;&lt; b;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	return 0; </a:t>
            </a:r>
            <a:endParaRPr lang="zh-CN" altLang="zh-CN" sz="2800" kern="100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 }</a:t>
            </a:r>
            <a:endParaRPr lang="zh-CN" altLang="zh-CN" sz="2800" kern="100" dirty="0">
              <a:cs typeface="Times New Roman" panose="02020603050405020304" pitchFamily="18" charset="0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1549497" y="1231399"/>
            <a:ext cx="623060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spc="600" dirty="0"/>
              <a:t>下列代码的运行结果为？</a:t>
            </a:r>
            <a:endParaRPr lang="en-US" altLang="zh-CN" sz="3600" spc="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59245" y="3106420"/>
            <a:ext cx="3851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运行结果为</a:t>
            </a:r>
            <a:r>
              <a:rPr lang="zh-CN" altLang="en-US" sz="3600" b="1" dirty="0">
                <a:solidFill>
                  <a:srgbClr val="00B050"/>
                </a:solidFill>
              </a:rPr>
              <a:t>：</a:t>
            </a:r>
            <a:r>
              <a:rPr lang="en-US" altLang="zh-CN" sz="3600" b="1" dirty="0">
                <a:solidFill>
                  <a:srgbClr val="C00000"/>
                </a:solidFill>
              </a:rPr>
              <a:t>12 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6980" y="2416338"/>
            <a:ext cx="5223628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 &lt;iostream&gt;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a= 123,b = 10;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a/b &lt;&lt; endl;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1549497" y="1231399"/>
            <a:ext cx="623060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spc="600" dirty="0"/>
              <a:t>下列代码的运行结果为？</a:t>
            </a:r>
            <a:endParaRPr lang="en-US" altLang="zh-CN" sz="3600" spc="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037926" y="4507096"/>
            <a:ext cx="2355484" cy="378547"/>
          </a:xfrm>
          <a:prstGeom prst="rect">
            <a:avLst/>
          </a:prstGeom>
          <a:solidFill>
            <a:srgbClr val="ACE6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2418" y="1196385"/>
            <a:ext cx="6291831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认识</a:t>
            </a:r>
            <a:r>
              <a:rPr lang="en-US" altLang="zh-CN" dirty="0"/>
              <a:t>C++</a:t>
            </a:r>
            <a:r>
              <a:rPr lang="zh-CN" altLang="en-US" dirty="0"/>
              <a:t>中的基本数据类型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1955" y="4466164"/>
            <a:ext cx="13785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288953" y="2963578"/>
            <a:ext cx="292534" cy="3528392"/>
          </a:xfrm>
          <a:prstGeom prst="leftBrace">
            <a:avLst>
              <a:gd name="adj1" fmla="val 50666"/>
              <a:gd name="adj2" fmla="val 4973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49417" y="2729741"/>
            <a:ext cx="8591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4772007" y="2085580"/>
            <a:ext cx="227118" cy="1485412"/>
          </a:xfrm>
          <a:prstGeom prst="leftBrace">
            <a:avLst>
              <a:gd name="adj1" fmla="val 34788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51503" y="2594818"/>
            <a:ext cx="1693834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基本整型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53542" y="2050104"/>
            <a:ext cx="18474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短整型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(short)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3218" y="3170882"/>
            <a:ext cx="2278183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长整型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(long long)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83352" y="4494128"/>
            <a:ext cx="119071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772007" y="4173674"/>
            <a:ext cx="229666" cy="1109535"/>
          </a:xfrm>
          <a:prstGeom prst="leftBrace">
            <a:avLst>
              <a:gd name="adj1" fmla="val 37434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51503" y="3971690"/>
            <a:ext cx="21135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(float)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1503" y="4507684"/>
            <a:ext cx="251352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双精度型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(double)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51503" y="5027962"/>
            <a:ext cx="34220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扩展双精度型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(long double)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45204" y="5547844"/>
            <a:ext cx="158796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(char)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45204" y="6212589"/>
            <a:ext cx="158796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(bool)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3903" y="906825"/>
            <a:ext cx="489654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基本数据类型之整型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983432" y="1843053"/>
          <a:ext cx="10153128" cy="13035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7824"/>
                <a:gridCol w="2236372"/>
                <a:gridCol w="2281099"/>
                <a:gridCol w="1968007"/>
                <a:gridCol w="2079826"/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上下限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有效位数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2400" kern="0" baseline="3000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sz="2400" kern="0" baseline="3000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长整型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2400" kern="0" baseline="30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sz="2400" kern="0" baseline="30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55440" y="3427229"/>
            <a:ext cx="2964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整型数据直接赋值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1093" y="4435341"/>
            <a:ext cx="3573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整型数据除法中的取整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55440" y="5443453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运算时要防止溢出的发生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09327" y="3931285"/>
            <a:ext cx="2753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100;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03512" y="4939397"/>
            <a:ext cx="2732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= 5/2;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12738" y="5908600"/>
            <a:ext cx="36188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max =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2147483647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min = -2147483648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5015880" y="4219317"/>
            <a:ext cx="3960440" cy="626511"/>
          </a:xfrm>
          <a:prstGeom prst="wedgeRoundRectCallout">
            <a:avLst>
              <a:gd name="adj1" fmla="val -64269"/>
              <a:gd name="adj2" fmla="val 100875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结果只取整数部分，结果是为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1" grpId="0"/>
      <p:bldP spid="32" grpId="0"/>
      <p:bldP spid="34" grpId="0"/>
      <p:bldP spid="35" grpId="0"/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6545" y="1193165"/>
            <a:ext cx="680212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基本数据类型之整型</a:t>
            </a:r>
            <a:r>
              <a:rPr lang="en-US" altLang="zh-CN" dirty="0"/>
              <a:t>——int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564809" y="2144029"/>
            <a:ext cx="5616624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100;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= -100;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= 5/3;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 = 3.5;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 = 2147483647;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 = -2147483648;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 = 0, h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e + 1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</a:t>
            </a:r>
            <a:r>
              <a:rPr lang="en-US" altLang="zh-CN" sz="24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的存储范围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= f –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</a:t>
            </a:r>
            <a:r>
              <a:rPr lang="en-US" altLang="zh-CN" sz="24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的存储范围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29927" y="6051961"/>
            <a:ext cx="35312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-2147483648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2147483647</a:t>
            </a:r>
            <a:endParaRPr lang="zh-CN" altLang="en-US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801" y="597995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数值范围：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1130" y="1252855"/>
            <a:ext cx="898715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基本数据类型之长整型</a:t>
            </a:r>
            <a:r>
              <a:rPr lang="en-US" altLang="zh-CN" dirty="0"/>
              <a:t>——long long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421299" y="2268122"/>
            <a:ext cx="5976664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100;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= -100;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= 5 / 3;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 = 3.5;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 = 9223372036854775807;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 = -9223372036854775808;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 = 0, h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e + 1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的存储范围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= f –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的存储范围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1879" y="6195218"/>
            <a:ext cx="6217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-9223372036854775808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9223372036854775807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4753" y="612321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数值范围：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17"/>
  <p:tag name="KSO_WM_UNIT_SHOW_EDIT_AREA_INDICATION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3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"/>
  <p:tag name="KSO_WM_UNIT_ID" val="diagram160439_3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174.xml><?xml version="1.0" encoding="utf-8"?>
<p:tagLst xmlns:p="http://schemas.openxmlformats.org/presentationml/2006/main">
  <p:tag name="KSO_WM_TEMPLATE_CATEGORY" val="diagram"/>
  <p:tag name="KSO_WM_TEMPLATE_INDEX" val="160439"/>
  <p:tag name="KSO_WM_UNIT_TYPE" val="l_h_f"/>
  <p:tag name="KSO_WM_UNIT_INDEX" val="1_1_1"/>
  <p:tag name="KSO_WM_UNIT_ID" val="diagram160439_3*l_h_f*1_1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2"/>
  <p:tag name="KSO_WM_UNIT_ID" val="diagram160439_3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176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3"/>
  <p:tag name="KSO_WM_UNIT_ID" val="diagram160439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177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4"/>
  <p:tag name="KSO_WM_UNIT_ID" val="diagram160439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178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5"/>
  <p:tag name="KSO_WM_UNIT_ID" val="diagram160439_3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179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6"/>
  <p:tag name="KSO_WM_UNIT_ID" val="diagram160439_3*l_i*1_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7"/>
  <p:tag name="KSO_WM_UNIT_ID" val="diagram160439_3*l_i*1_7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8"/>
  <p:tag name="KSO_WM_UNIT_ID" val="diagram160439_3*l_i*1_8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9"/>
  <p:tag name="KSO_WM_UNIT_ID" val="diagram160439_3*l_i*1_9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0"/>
  <p:tag name="KSO_WM_UNIT_ID" val="diagram160439_3*l_i*1_10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184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1"/>
  <p:tag name="KSO_WM_UNIT_ID" val="diagram160439_3*l_i*1_1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2"/>
  <p:tag name="KSO_WM_UNIT_ID" val="diagram160439_3*l_i*1_1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3"/>
  <p:tag name="KSO_WM_UNIT_ID" val="diagram160439_3*l_i*1_1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187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4"/>
  <p:tag name="KSO_WM_UNIT_ID" val="diagram160439_3*l_i*1_1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188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5"/>
  <p:tag name="KSO_WM_UNIT_ID" val="diagram160439_3*l_i*1_1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189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6"/>
  <p:tag name="KSO_WM_UNIT_ID" val="diagram160439_3*l_i*1_1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7"/>
  <p:tag name="KSO_WM_UNIT_ID" val="diagram160439_3*l_i*1_17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191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8"/>
  <p:tag name="KSO_WM_UNIT_ID" val="diagram160439_3*l_i*1_18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192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9"/>
  <p:tag name="KSO_WM_UNIT_ID" val="diagram160439_3*l_i*1_19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193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20"/>
  <p:tag name="KSO_WM_UNIT_ID" val="diagram160439_3*l_i*1_20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194.xml><?xml version="1.0" encoding="utf-8"?>
<p:tagLst xmlns:p="http://schemas.openxmlformats.org/presentationml/2006/main">
  <p:tag name="KSO_WM_TEMPLATE_CATEGORY" val="diagram"/>
  <p:tag name="KSO_WM_TEMPLATE_INDEX" val="160439"/>
  <p:tag name="KSO_WM_UNIT_TYPE" val="l_h_f"/>
  <p:tag name="KSO_WM_UNIT_INDEX" val="1_3_1"/>
  <p:tag name="KSO_WM_UNIT_ID" val="diagram160439_3*l_h_f*1_3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TEMPLATE_CATEGORY" val="diagram"/>
  <p:tag name="KSO_WM_TEMPLATE_INDEX" val="160439"/>
  <p:tag name="KSO_WM_UNIT_TYPE" val="l_h_f"/>
  <p:tag name="KSO_WM_UNIT_INDEX" val="1_2_1"/>
  <p:tag name="KSO_WM_UNIT_ID" val="diagram160439_3*l_h_f*1_2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EMPLATE_CATEGORY" val="diagram"/>
  <p:tag name="KSO_WM_TEMPLATE_INDEX" val="160439"/>
  <p:tag name="KSO_WM_UNIT_TYPE" val="l_h_f"/>
  <p:tag name="KSO_WM_UNIT_INDEX" val="1_4_1"/>
  <p:tag name="KSO_WM_UNIT_ID" val="diagram160439_3*l_h_f*1_4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7"/>
</p:tagLst>
</file>

<file path=ppt/tags/tag19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2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7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64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4707</Words>
  <Application>WPS 演示</Application>
  <PresentationFormat>宽屏</PresentationFormat>
  <Paragraphs>579</Paragraphs>
  <Slides>38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Consolas</vt:lpstr>
      <vt:lpstr>Times New Roman</vt:lpstr>
      <vt:lpstr>Arial Unicode MS</vt:lpstr>
      <vt:lpstr>Calibri</vt:lpstr>
      <vt:lpstr>굴림</vt:lpstr>
      <vt:lpstr>Arial</vt:lpstr>
      <vt:lpstr>Montserrat</vt:lpstr>
      <vt:lpstr>Segoe Print</vt:lpstr>
      <vt:lpstr>华文仿宋</vt:lpstr>
      <vt:lpstr>Malgun Gothic</vt:lpstr>
      <vt:lpstr>1_Office 主题​​</vt:lpstr>
      <vt:lpstr>C++学科竞赛编程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苹果</cp:lastModifiedBy>
  <cp:revision>1833</cp:revision>
  <dcterms:created xsi:type="dcterms:W3CDTF">2015-01-21T06:13:00Z</dcterms:created>
  <dcterms:modified xsi:type="dcterms:W3CDTF">2020-05-20T02:59:33Z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